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78" r:id="rId5"/>
    <p:sldId id="283" r:id="rId6"/>
    <p:sldId id="277" r:id="rId7"/>
    <p:sldId id="279" r:id="rId8"/>
    <p:sldId id="281" r:id="rId9"/>
    <p:sldId id="280" r:id="rId10"/>
    <p:sldId id="282" r:id="rId11"/>
  </p:sldIdLst>
  <p:sldSz cx="9144000" cy="6858000" type="screen4x3"/>
  <p:notesSz cx="6735763" cy="98694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727D84"/>
    <a:srgbClr val="98A4AB"/>
    <a:srgbClr val="111111"/>
    <a:srgbClr val="7B7B7B"/>
    <a:srgbClr val="2A2A2A"/>
    <a:srgbClr val="89DFF3"/>
    <a:srgbClr val="00CCFF"/>
    <a:srgbClr val="CC0099"/>
    <a:srgbClr val="3333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031" autoAdjust="0"/>
    <p:restoredTop sz="90929"/>
  </p:normalViewPr>
  <p:slideViewPr>
    <p:cSldViewPr>
      <p:cViewPr>
        <p:scale>
          <a:sx n="100" d="100"/>
          <a:sy n="100" d="100"/>
        </p:scale>
        <p:origin x="-870" y="78"/>
      </p:cViewPr>
      <p:guideLst>
        <p:guide orient="horz" pos="4319"/>
        <p:guide orient="horz" pos="935"/>
        <p:guide orient="horz" pos="3793"/>
        <p:guide pos="5575"/>
        <p:guide pos="24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042" y="-78"/>
      </p:cViewPr>
      <p:guideLst>
        <p:guide orient="horz" pos="3109"/>
        <p:guide pos="212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890CE-DB31-463F-8028-A8E27987217A}" type="datetimeFigureOut">
              <a:rPr lang="fr-FR" smtClean="0"/>
              <a:pPr/>
              <a:t>18/03/2011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1A5746-BE8F-4B23-9763-E87458FEFC5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6932" y="0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fr-FR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0113" y="739775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102" y="4688007"/>
            <a:ext cx="4939560" cy="4441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6932" y="9376014"/>
            <a:ext cx="2918831" cy="49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5FBAD0F-58A3-483C-A1FE-435E7D624862}" type="slidenum">
              <a:rPr lang="fr-FR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D1DB34-AEC4-4503-B4E0-35749FEEBC34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7625" y="71414"/>
            <a:ext cx="8791575" cy="1143000"/>
          </a:xfrm>
        </p:spPr>
        <p:txBody>
          <a:bodyPr tIns="0" bIns="0" anchor="b"/>
          <a:lstStyle>
            <a:lvl1pPr algn="r">
              <a:defRPr>
                <a:solidFill>
                  <a:srgbClr val="2A2A2A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7625" y="1214414"/>
            <a:ext cx="8791575" cy="457200"/>
          </a:xfrm>
        </p:spPr>
        <p:txBody>
          <a:bodyPr tIns="0" bIns="0"/>
          <a:lstStyle>
            <a:lvl1pPr algn="r">
              <a:defRPr sz="20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noProof="0" dirty="0" smtClean="0"/>
              <a:t>Click to edit subtitle</a:t>
            </a:r>
            <a:endParaRPr lang="en-US" noProof="0" dirty="0"/>
          </a:p>
        </p:txBody>
      </p:sp>
      <p:sp>
        <p:nvSpPr>
          <p:cNvPr id="27" name="Rectangle 7"/>
          <p:cNvSpPr>
            <a:spLocks noChangeArrowheads="1"/>
          </p:cNvSpPr>
          <p:nvPr userDrawn="1"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  <a:lvl2pPr marL="266700" indent="-266700">
              <a:defRPr>
                <a:solidFill>
                  <a:srgbClr val="2A2A2A"/>
                </a:solidFill>
              </a:defRPr>
            </a:lvl2pPr>
            <a:lvl3pPr marL="542925" indent="-276225">
              <a:defRPr>
                <a:solidFill>
                  <a:srgbClr val="2A2A2A"/>
                </a:solidFill>
              </a:defRPr>
            </a:lvl3pPr>
            <a:lvl4pPr marL="809625" indent="-266700">
              <a:defRPr>
                <a:solidFill>
                  <a:srgbClr val="2A2A2A"/>
                </a:solidFill>
              </a:defRPr>
            </a:lvl4pPr>
            <a:lvl5pPr marL="1076325" indent="-266700">
              <a:defRPr>
                <a:solidFill>
                  <a:srgbClr val="2A2A2A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270EAF-BFA1-4AD6-9D81-4359FAD1F312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3/18/2011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6357958"/>
            <a:ext cx="9144000" cy="500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0" y="1676401"/>
            <a:ext cx="9144000" cy="466715"/>
          </a:xfrm>
          <a:prstGeom prst="rect">
            <a:avLst/>
          </a:prstGeom>
          <a:solidFill>
            <a:srgbClr val="11111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0" y="2143125"/>
            <a:ext cx="9144000" cy="3200400"/>
          </a:xfrm>
          <a:prstGeom prst="rect">
            <a:avLst/>
          </a:prstGeom>
          <a:solidFill>
            <a:srgbClr val="7B7B7B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0" y="1"/>
            <a:ext cx="9144000" cy="14287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Titre 38"/>
          <p:cNvSpPr>
            <a:spLocks noGrp="1"/>
          </p:cNvSpPr>
          <p:nvPr userDrawn="1">
            <p:ph type="title" hasCustomPrompt="1"/>
          </p:nvPr>
        </p:nvSpPr>
        <p:spPr>
          <a:xfrm>
            <a:off x="328581" y="2428875"/>
            <a:ext cx="8521731" cy="1143000"/>
          </a:xfrm>
        </p:spPr>
        <p:txBody>
          <a:bodyPr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4" name="Espace réservé du texte 4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314324" y="3571890"/>
            <a:ext cx="8536309" cy="500052"/>
          </a:xfrm>
        </p:spPr>
        <p:txBody>
          <a:bodyPr/>
          <a:lstStyle>
            <a:lvl1pPr algn="r"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edit subtitle</a:t>
            </a:r>
          </a:p>
        </p:txBody>
      </p:sp>
      <p:grpSp>
        <p:nvGrpSpPr>
          <p:cNvPr id="18" name="Group 9"/>
          <p:cNvGrpSpPr>
            <a:grpSpLocks/>
          </p:cNvGrpSpPr>
          <p:nvPr userDrawn="1"/>
        </p:nvGrpSpPr>
        <p:grpSpPr bwMode="auto">
          <a:xfrm>
            <a:off x="0" y="4843478"/>
            <a:ext cx="9144000" cy="2014539"/>
            <a:chOff x="0" y="3045"/>
            <a:chExt cx="5760" cy="1269"/>
          </a:xfrm>
        </p:grpSpPr>
        <p:sp>
          <p:nvSpPr>
            <p:cNvPr id="30" name="Rectangle 10"/>
            <p:cNvSpPr>
              <a:spLocks noChangeArrowheads="1"/>
            </p:cNvSpPr>
            <p:nvPr/>
          </p:nvSpPr>
          <p:spPr bwMode="auto">
            <a:xfrm>
              <a:off x="0" y="3120"/>
              <a:ext cx="823" cy="1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823" y="3264"/>
              <a:ext cx="823" cy="10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4" name="Rectangle 12"/>
            <p:cNvSpPr>
              <a:spLocks noChangeArrowheads="1"/>
            </p:cNvSpPr>
            <p:nvPr/>
          </p:nvSpPr>
          <p:spPr bwMode="auto">
            <a:xfrm>
              <a:off x="1646" y="3216"/>
              <a:ext cx="823" cy="109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2469" y="3045"/>
              <a:ext cx="822" cy="12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auto">
            <a:xfrm>
              <a:off x="3291" y="3186"/>
              <a:ext cx="823" cy="112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7" name="Rectangle 15"/>
            <p:cNvSpPr>
              <a:spLocks noChangeArrowheads="1"/>
            </p:cNvSpPr>
            <p:nvPr/>
          </p:nvSpPr>
          <p:spPr bwMode="auto">
            <a:xfrm>
              <a:off x="4114" y="3297"/>
              <a:ext cx="823" cy="101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38" name="Rectangle 16"/>
            <p:cNvSpPr>
              <a:spLocks noChangeArrowheads="1"/>
            </p:cNvSpPr>
            <p:nvPr/>
          </p:nvSpPr>
          <p:spPr bwMode="auto">
            <a:xfrm>
              <a:off x="4937" y="3111"/>
              <a:ext cx="823" cy="12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  <p:pic>
        <p:nvPicPr>
          <p:cNvPr id="1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17833" y="5723160"/>
            <a:ext cx="2212616" cy="8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6CCD59-4062-48CE-A65F-00CB3BE5B2D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3/18/2011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BEBFAB-EF46-42A4-B2A0-EF472DEE164E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597900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9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1" hasCustomPrompt="1"/>
          </p:nvPr>
        </p:nvSpPr>
        <p:spPr>
          <a:xfrm>
            <a:off x="4826000" y="785794"/>
            <a:ext cx="4152900" cy="5214974"/>
          </a:xfrm>
        </p:spPr>
        <p:txBody>
          <a:bodyPr/>
          <a:lstStyle>
            <a:lvl1pPr>
              <a:defRPr sz="2200"/>
            </a:lvl1pPr>
            <a:lvl2pPr marL="266700" indent="-266700">
              <a:defRPr sz="2000"/>
            </a:lvl2pPr>
            <a:lvl3pPr marL="542925" indent="-276225">
              <a:defRPr sz="1800"/>
            </a:lvl3pPr>
            <a:lvl4pPr marL="809625" indent="-266700">
              <a:defRPr sz="16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3/18/2011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89CD7BF-7996-4CFF-A357-CB4F255262C6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3/18/2011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FA0E3F-A84F-4C38-B31C-F2180DBCA084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3" name="Rectangle 2"/>
          <p:cNvSpPr/>
          <p:nvPr userDrawn="1"/>
        </p:nvSpPr>
        <p:spPr>
          <a:xfrm>
            <a:off x="142844" y="1142984"/>
            <a:ext cx="8858312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3/18/2011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1000" y="785793"/>
            <a:ext cx="8597900" cy="53006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998826-A65D-4C0D-ADEB-E0949BA9C2D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80999" y="76200"/>
            <a:ext cx="8583613" cy="638156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8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3/18/2011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. Text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381000" y="76200"/>
            <a:ext cx="8458200" cy="638175"/>
          </a:xfrm>
        </p:spPr>
        <p:txBody>
          <a:bodyPr/>
          <a:lstStyle/>
          <a:p>
            <a:r>
              <a:rPr lang="en-US" noProof="0" dirty="0" smtClean="0"/>
              <a:t>Click to edit title</a:t>
            </a:r>
            <a:endParaRPr lang="en-US" noProof="0" dirty="0"/>
          </a:p>
        </p:txBody>
      </p:sp>
      <p:sp>
        <p:nvSpPr>
          <p:cNvPr id="4" name="Espace réservé du graphique 3"/>
          <p:cNvSpPr>
            <a:spLocks noGrp="1"/>
          </p:cNvSpPr>
          <p:nvPr>
            <p:ph type="chart" sz="half" idx="2"/>
          </p:nvPr>
        </p:nvSpPr>
        <p:spPr>
          <a:xfrm>
            <a:off x="4686300" y="781050"/>
            <a:ext cx="4152900" cy="5238750"/>
          </a:xfrm>
        </p:spPr>
        <p:txBody>
          <a:bodyPr>
            <a:normAutofit/>
          </a:bodyPr>
          <a:lstStyle/>
          <a:p>
            <a:r>
              <a:rPr lang="en-US" dirty="0" smtClean="0"/>
              <a:t>Click icon to add chart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xfrm>
            <a:off x="381000" y="6553200"/>
            <a:ext cx="295275" cy="152400"/>
          </a:xfrm>
        </p:spPr>
        <p:txBody>
          <a:bodyPr/>
          <a:lstStyle>
            <a:lvl1pPr>
              <a:defRPr/>
            </a:lvl1pPr>
          </a:lstStyle>
          <a:p>
            <a:fld id="{57C5AF71-8E3A-49A6-AB4B-BC4335BFE2F9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381000" y="781050"/>
            <a:ext cx="4152900" cy="5238750"/>
          </a:xfrm>
        </p:spPr>
        <p:txBody>
          <a:bodyPr>
            <a:normAutofit/>
          </a:bodyPr>
          <a:lstStyle>
            <a:lvl1pPr>
              <a:defRPr sz="2200"/>
            </a:lvl1pPr>
            <a:lvl2pPr marL="266700" indent="-266700">
              <a:defRPr sz="1800"/>
            </a:lvl2pPr>
            <a:lvl3pPr marL="542925" indent="-276225">
              <a:defRPr sz="1600"/>
            </a:lvl3pPr>
            <a:lvl4pPr marL="809625" indent="-266700">
              <a:defRPr sz="1400"/>
            </a:lvl4pPr>
            <a:lvl5pPr marL="1076325" indent="-266700"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0" name="Date Placeholder 11"/>
          <p:cNvSpPr>
            <a:spLocks noGrp="1"/>
          </p:cNvSpPr>
          <p:nvPr>
            <p:ph type="dt" sz="half" idx="11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3/18/2011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0999" y="76200"/>
            <a:ext cx="8583613" cy="63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dirty="0" smtClean="0"/>
              <a:t>Click to edit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0999" y="785794"/>
            <a:ext cx="8583613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553200"/>
            <a:ext cx="2952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latin typeface="Trebuchet MS" pitchFamily="34" charset="0"/>
              </a:defRPr>
            </a:lvl1pPr>
          </a:lstStyle>
          <a:p>
            <a:fld id="{BD3591A1-4D0D-4372-AF02-FD29A1B3AC5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cxnSp>
        <p:nvCxnSpPr>
          <p:cNvPr id="6" name="Connecteur droit 5"/>
          <p:cNvCxnSpPr/>
          <p:nvPr/>
        </p:nvCxnSpPr>
        <p:spPr>
          <a:xfrm>
            <a:off x="377033" y="714356"/>
            <a:ext cx="8583613" cy="1588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 flipV="1">
            <a:off x="377033" y="6518787"/>
            <a:ext cx="6933953" cy="0"/>
          </a:xfrm>
          <a:prstGeom prst="line">
            <a:avLst/>
          </a:prstGeom>
          <a:ln w="19050">
            <a:solidFill>
              <a:srgbClr val="7B7B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78927" y="6160542"/>
            <a:ext cx="1499447" cy="573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>
          <a:xfrm>
            <a:off x="785787" y="6540500"/>
            <a:ext cx="1214446" cy="207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  <a:latin typeface="Trebuchet MS" pitchFamily="34" charset="0"/>
              </a:defRPr>
            </a:lvl1pPr>
          </a:lstStyle>
          <a:p>
            <a:fld id="{868BF4FB-D2DA-4968-8169-D8CB49D7FB91}" type="datetime1">
              <a:rPr lang="en-US" smtClean="0"/>
              <a:pPr/>
              <a:t>3/18/2011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7" r:id="rId8"/>
    <p:sldLayoutId id="2147483660" r:id="rId9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Trebuchet MS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333333"/>
          </a:solidFill>
          <a:latin typeface="Arial" charset="0"/>
        </a:defRPr>
      </a:lvl9pPr>
    </p:titleStyle>
    <p:bodyStyle>
      <a:lvl1pPr algn="l" rtl="0" eaLnBrk="1" fontAlgn="base" hangingPunct="1">
        <a:spcBef>
          <a:spcPct val="30000"/>
        </a:spcBef>
        <a:spcAft>
          <a:spcPct val="0"/>
        </a:spcAft>
        <a:defRPr sz="2200">
          <a:solidFill>
            <a:srgbClr val="7B7B7B"/>
          </a:solidFill>
          <a:latin typeface="Trebuchet MS" pitchFamily="34" charset="0"/>
          <a:ea typeface="+mn-ea"/>
          <a:cs typeface="+mn-cs"/>
        </a:defRPr>
      </a:lvl1pPr>
      <a:lvl2pPr marL="266700" indent="-266700" algn="l" rtl="0" eaLnBrk="1" fontAlgn="base" hangingPunct="1"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"/>
        <a:defRPr sz="2000">
          <a:solidFill>
            <a:srgbClr val="2A2A2A"/>
          </a:solidFill>
          <a:latin typeface="Trebuchet MS" pitchFamily="34" charset="0"/>
        </a:defRPr>
      </a:lvl2pPr>
      <a:lvl3pPr marL="542925" indent="-276225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60000"/>
            <a:lumOff val="40000"/>
          </a:schemeClr>
        </a:buClr>
        <a:buSzPct val="80000"/>
        <a:buFont typeface="Wingdings" pitchFamily="2" charset="2"/>
        <a:buChar char="n"/>
        <a:defRPr sz="1800">
          <a:solidFill>
            <a:srgbClr val="2A2A2A"/>
          </a:solidFill>
          <a:latin typeface="Trebuchet MS" pitchFamily="34" charset="0"/>
        </a:defRPr>
      </a:lvl3pPr>
      <a:lvl4pPr marL="8096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40000"/>
            <a:lumOff val="60000"/>
          </a:schemeClr>
        </a:buClr>
        <a:buSzPct val="80000"/>
        <a:buFont typeface="Wingdings" pitchFamily="2" charset="2"/>
        <a:buChar char="n"/>
        <a:defRPr sz="1600">
          <a:solidFill>
            <a:srgbClr val="2A2A2A"/>
          </a:solidFill>
          <a:latin typeface="Trebuchet MS" pitchFamily="34" charset="0"/>
        </a:defRPr>
      </a:lvl4pPr>
      <a:lvl5pPr marL="1076325" indent="-266700" algn="l" rtl="0" eaLnBrk="1" fontAlgn="base" hangingPunct="1">
        <a:spcBef>
          <a:spcPct val="30000"/>
        </a:spcBef>
        <a:spcAft>
          <a:spcPct val="0"/>
        </a:spcAft>
        <a:buClr>
          <a:schemeClr val="tx1">
            <a:lumMod val="20000"/>
            <a:lumOff val="80000"/>
          </a:schemeClr>
        </a:buClr>
        <a:buSzPct val="80000"/>
        <a:buFont typeface="Wingdings" pitchFamily="2" charset="2"/>
        <a:buChar char="n"/>
        <a:defRPr sz="1400">
          <a:solidFill>
            <a:srgbClr val="2A2A2A"/>
          </a:solidFill>
          <a:latin typeface="Trebuchet MS" pitchFamily="34" charset="0"/>
        </a:defRPr>
      </a:lvl5pPr>
      <a:lvl6pPr marL="29337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6pPr>
      <a:lvl7pPr marL="33909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7pPr>
      <a:lvl8pPr marL="38481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8pPr>
      <a:lvl9pPr marL="4305300" indent="-285750" algn="l" rtl="0" eaLnBrk="1" fontAlgn="base" hangingPunct="1">
        <a:spcBef>
          <a:spcPct val="30000"/>
        </a:spcBef>
        <a:spcAft>
          <a:spcPct val="0"/>
        </a:spcAft>
        <a:buChar char="•"/>
        <a:defRPr sz="2000">
          <a:solidFill>
            <a:srgbClr val="333333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328613" y="2428875"/>
            <a:ext cx="85217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JCTVC-E041</a:t>
            </a:r>
            <a:br>
              <a:rPr lang="en-US" dirty="0" smtClean="0"/>
            </a:br>
            <a:r>
              <a:rPr lang="en-US" dirty="0" smtClean="0"/>
              <a:t>Weighted Prediction</a:t>
            </a:r>
          </a:p>
        </p:txBody>
      </p:sp>
      <p:sp>
        <p:nvSpPr>
          <p:cNvPr id="5123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314325" y="3571875"/>
            <a:ext cx="8535988" cy="1076325"/>
          </a:xfrm>
        </p:spPr>
        <p:txBody>
          <a:bodyPr>
            <a:normAutofit fontScale="55000" lnSpcReduction="20000"/>
          </a:bodyPr>
          <a:lstStyle/>
          <a:p>
            <a:pPr marL="0" indent="0" eaLnBrk="1" hangingPunct="1">
              <a:defRPr/>
            </a:pPr>
            <a:r>
              <a:rPr lang="fr-FR" sz="3600" dirty="0" smtClean="0"/>
              <a:t> </a:t>
            </a:r>
            <a:r>
              <a:rPr lang="fr-FR" sz="3600" dirty="0" err="1" smtClean="0"/>
              <a:t>P.Bordes</a:t>
            </a:r>
            <a:r>
              <a:rPr lang="fr-FR" sz="3600" dirty="0" smtClean="0"/>
              <a:t>  </a:t>
            </a:r>
          </a:p>
          <a:p>
            <a:pPr marL="0" indent="0" eaLnBrk="1" hangingPunct="1">
              <a:defRPr/>
            </a:pPr>
            <a:endParaRPr lang="fr-FR" dirty="0" smtClean="0"/>
          </a:p>
          <a:p>
            <a:pPr marL="0" indent="0" eaLnBrk="1" hangingPunct="1">
              <a:defRPr/>
            </a:pPr>
            <a:endParaRPr lang="fr-FR" dirty="0" smtClean="0"/>
          </a:p>
          <a:p>
            <a:pPr marL="0" indent="0" eaLnBrk="1" hangingPunct="1">
              <a:defRPr/>
            </a:pPr>
            <a:endParaRPr lang="fr-FR" dirty="0" smtClean="0"/>
          </a:p>
          <a:p>
            <a:pPr marL="0" indent="0" eaLnBrk="1" hangingPunct="1"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4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JCTVC Meeting: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Daegu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, 20-29 January, 2011</a:t>
            </a:r>
          </a:p>
        </p:txBody>
      </p:sp>
      <p:sp>
        <p:nvSpPr>
          <p:cNvPr id="4" name="Rectangle 3"/>
          <p:cNvSpPr/>
          <p:nvPr/>
        </p:nvSpPr>
        <p:spPr>
          <a:xfrm>
            <a:off x="2071670" y="5181913"/>
            <a:ext cx="685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hangingPunct="1">
              <a:defRPr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5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th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JCTVC Meeting: Geneva, 16-25 March,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endParaRPr lang="en-US" sz="1800" i="1" dirty="0" smtClean="0"/>
          </a:p>
          <a:p>
            <a:pPr lvl="1"/>
            <a:r>
              <a:rPr lang="fr-FR" dirty="0" err="1" smtClean="0"/>
              <a:t>Provide</a:t>
            </a:r>
            <a:r>
              <a:rPr lang="fr-FR" dirty="0" smtClean="0"/>
              <a:t> WP </a:t>
            </a:r>
            <a:r>
              <a:rPr lang="fr-FR" dirty="0" err="1" smtClean="0"/>
              <a:t>implementation</a:t>
            </a:r>
            <a:r>
              <a:rPr lang="fr-FR" dirty="0" smtClean="0"/>
              <a:t> in HM2.0 (Encoder/</a:t>
            </a:r>
            <a:r>
              <a:rPr lang="fr-FR" dirty="0" err="1" smtClean="0"/>
              <a:t>Decoder</a:t>
            </a:r>
            <a:r>
              <a:rPr lang="fr-FR" dirty="0" smtClean="0"/>
              <a:t>)</a:t>
            </a:r>
          </a:p>
          <a:p>
            <a:pPr lvl="2"/>
            <a:r>
              <a:rPr lang="fr-FR" dirty="0" err="1" smtClean="0"/>
              <a:t>Identical</a:t>
            </a:r>
            <a:r>
              <a:rPr lang="fr-FR" dirty="0" smtClean="0"/>
              <a:t> to WP in AVC</a:t>
            </a:r>
          </a:p>
          <a:p>
            <a:pPr lvl="1"/>
            <a:r>
              <a:rPr lang="fr-FR" dirty="0" err="1" smtClean="0"/>
              <a:t>Provide</a:t>
            </a:r>
            <a:r>
              <a:rPr lang="fr-FR" dirty="0" smtClean="0"/>
              <a:t> a simple Fading </a:t>
            </a:r>
            <a:r>
              <a:rPr lang="fr-FR" dirty="0" err="1" smtClean="0"/>
              <a:t>tool</a:t>
            </a:r>
            <a:r>
              <a:rPr lang="fr-FR" dirty="0" smtClean="0"/>
              <a:t>:</a:t>
            </a:r>
          </a:p>
          <a:p>
            <a:pPr lvl="2"/>
            <a:r>
              <a:rPr lang="fr-FR" dirty="0" smtClean="0"/>
              <a:t>To </a:t>
            </a:r>
            <a:r>
              <a:rPr lang="fr-FR" dirty="0" err="1" smtClean="0"/>
              <a:t>create</a:t>
            </a:r>
            <a:r>
              <a:rPr lang="fr-FR" dirty="0" smtClean="0"/>
              <a:t> Fade </a:t>
            </a:r>
            <a:r>
              <a:rPr lang="fr-FR" dirty="0" err="1" smtClean="0"/>
              <a:t>sequences</a:t>
            </a:r>
            <a:endParaRPr lang="fr-FR" dirty="0" smtClean="0"/>
          </a:p>
          <a:p>
            <a:pPr lvl="2"/>
            <a:r>
              <a:rPr lang="fr-FR" dirty="0" smtClean="0"/>
              <a:t>To </a:t>
            </a:r>
            <a:r>
              <a:rPr lang="fr-FR" dirty="0" err="1" smtClean="0"/>
              <a:t>create</a:t>
            </a:r>
            <a:r>
              <a:rPr lang="fr-FR" dirty="0" smtClean="0"/>
              <a:t> Explicit WP </a:t>
            </a:r>
            <a:r>
              <a:rPr lang="fr-FR" dirty="0" err="1" smtClean="0"/>
              <a:t>parameters</a:t>
            </a:r>
            <a:endParaRPr lang="fr-FR" dirty="0" smtClean="0"/>
          </a:p>
          <a:p>
            <a:pPr lvl="2"/>
            <a:endParaRPr lang="fr-FR" dirty="0" smtClean="0"/>
          </a:p>
          <a:p>
            <a:pPr lvl="1"/>
            <a:r>
              <a:rPr lang="fr-FR" dirty="0" smtClean="0"/>
              <a:t>Report </a:t>
            </a:r>
            <a:r>
              <a:rPr lang="fr-FR" dirty="0" err="1" smtClean="0"/>
              <a:t>experiments</a:t>
            </a:r>
            <a:r>
              <a:rPr lang="fr-FR" dirty="0" smtClean="0"/>
              <a:t> on Fading </a:t>
            </a:r>
            <a:r>
              <a:rPr lang="fr-FR" dirty="0" err="1" smtClean="0"/>
              <a:t>sequences</a:t>
            </a:r>
            <a:endParaRPr lang="fr-FR" dirty="0" smtClean="0"/>
          </a:p>
          <a:p>
            <a:pPr lvl="1"/>
            <a:r>
              <a:rPr lang="fr-FR" dirty="0" err="1" smtClean="0"/>
              <a:t>Comparison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IC </a:t>
            </a:r>
            <a:r>
              <a:rPr lang="fr-FR" dirty="0" err="1" smtClean="0"/>
              <a:t>tools</a:t>
            </a:r>
            <a:r>
              <a:rPr lang="fr-FR" dirty="0" smtClean="0"/>
              <a:t> (D041)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Overall</a:t>
            </a:r>
            <a:r>
              <a:rPr lang="fr-FR" dirty="0" smtClean="0"/>
              <a:t> </a:t>
            </a:r>
            <a:r>
              <a:rPr lang="fr-FR" dirty="0" err="1" smtClean="0"/>
              <a:t>summary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fld id="{4A921823-872E-4A42-AFA1-DE7AA82CCA70}" type="datetime1">
              <a:rPr lang="en-US" smtClean="0"/>
              <a:pPr/>
              <a:t>3/18/2011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Weighted Prediction (WP)</a:t>
            </a:r>
          </a:p>
          <a:p>
            <a:pPr lvl="1"/>
            <a:r>
              <a:rPr lang="fr-FR" dirty="0" smtClean="0"/>
              <a:t>WP </a:t>
            </a:r>
            <a:r>
              <a:rPr lang="fr-FR" dirty="0" err="1" smtClean="0"/>
              <a:t>is</a:t>
            </a:r>
            <a:r>
              <a:rPr lang="fr-FR" dirty="0" smtClean="0"/>
              <a:t> an AVC </a:t>
            </a:r>
            <a:r>
              <a:rPr lang="fr-FR" dirty="0" err="1" smtClean="0"/>
              <a:t>tool</a:t>
            </a:r>
            <a:endParaRPr lang="en-US" dirty="0" smtClean="0"/>
          </a:p>
          <a:p>
            <a:pPr lvl="1"/>
            <a:r>
              <a:rPr lang="en-US" dirty="0" smtClean="0"/>
              <a:t>Originally designed to compensate Illumination variation in video sequences</a:t>
            </a:r>
          </a:p>
          <a:p>
            <a:pPr lvl="1"/>
            <a:r>
              <a:rPr lang="fr-FR" dirty="0" err="1" smtClean="0"/>
              <a:t>Used</a:t>
            </a:r>
            <a:r>
              <a:rPr lang="fr-FR" dirty="0" smtClean="0"/>
              <a:t> by </a:t>
            </a:r>
            <a:r>
              <a:rPr lang="fr-FR" dirty="0" err="1" smtClean="0"/>
              <a:t>video</a:t>
            </a:r>
            <a:r>
              <a:rPr lang="fr-FR" dirty="0" smtClean="0"/>
              <a:t> encoder and </a:t>
            </a:r>
            <a:r>
              <a:rPr lang="fr-FR" dirty="0" err="1" smtClean="0"/>
              <a:t>splicers</a:t>
            </a:r>
            <a:r>
              <a:rPr lang="fr-FR" dirty="0" smtClean="0"/>
              <a:t> </a:t>
            </a:r>
            <a:r>
              <a:rPr lang="fr-FR" dirty="0" err="1" smtClean="0"/>
              <a:t>too</a:t>
            </a:r>
            <a:endParaRPr lang="fr-FR" dirty="0" smtClean="0"/>
          </a:p>
          <a:p>
            <a:pPr lvl="1"/>
            <a:r>
              <a:rPr lang="en-US" smtClean="0"/>
              <a:t>Syntax </a:t>
            </a:r>
            <a:r>
              <a:rPr lang="en-US" dirty="0" smtClean="0"/>
              <a:t>has limited overhead in PPS (3 bits), WP switched-on only when necessary: slice header contains only non default WP scaling values (</a:t>
            </a:r>
            <a:r>
              <a:rPr lang="en-US" dirty="0" err="1" smtClean="0"/>
              <a:t>w</a:t>
            </a:r>
            <a:r>
              <a:rPr lang="en-US" baseline="-25000" dirty="0" err="1" smtClean="0"/>
              <a:t>i</a:t>
            </a:r>
            <a:r>
              <a:rPr lang="en-US" dirty="0" err="1" smtClean="0"/>
              <a:t>,o</a:t>
            </a:r>
            <a:r>
              <a:rPr lang="en-US" baseline="-25000" dirty="0" err="1" smtClean="0"/>
              <a:t>i</a:t>
            </a:r>
            <a:r>
              <a:rPr lang="en-US" dirty="0" smtClean="0"/>
              <a:t>).</a:t>
            </a:r>
          </a:p>
          <a:p>
            <a:pPr lvl="1"/>
            <a:r>
              <a:rPr lang="fr-FR" dirty="0" smtClean="0"/>
              <a:t>Simple design </a:t>
            </a:r>
            <a:r>
              <a:rPr lang="fr-FR" dirty="0" err="1" smtClean="0"/>
              <a:t>principle</a:t>
            </a:r>
            <a:r>
              <a:rPr lang="fr-FR" dirty="0" smtClean="0"/>
              <a:t>:</a:t>
            </a:r>
            <a:endParaRPr lang="en-US" dirty="0" smtClean="0"/>
          </a:p>
          <a:p>
            <a:pPr lvl="2"/>
            <a:r>
              <a:rPr lang="en-US" dirty="0" err="1" smtClean="0"/>
              <a:t>Uni</a:t>
            </a:r>
            <a:r>
              <a:rPr lang="en-US" dirty="0" smtClean="0"/>
              <a:t>-ref prediction:</a:t>
            </a:r>
            <a:r>
              <a:rPr lang="en-US" i="1" dirty="0" smtClean="0"/>
              <a:t>	P’ = w × P + o</a:t>
            </a:r>
          </a:p>
          <a:p>
            <a:pPr lvl="2"/>
            <a:r>
              <a:rPr lang="en-US" dirty="0" smtClean="0"/>
              <a:t>Bi-ref prediction:</a:t>
            </a:r>
            <a:r>
              <a:rPr lang="en-US" i="1" dirty="0" smtClean="0"/>
              <a:t>	P’ = (w</a:t>
            </a:r>
            <a:r>
              <a:rPr lang="en-US" i="1" baseline="-25000" dirty="0" smtClean="0"/>
              <a:t>0</a:t>
            </a:r>
            <a:r>
              <a:rPr lang="en-US" i="1" dirty="0" smtClean="0"/>
              <a:t> × P</a:t>
            </a:r>
            <a:r>
              <a:rPr lang="en-US" i="1" baseline="-25000" dirty="0" smtClean="0"/>
              <a:t>0</a:t>
            </a:r>
            <a:r>
              <a:rPr lang="en-US" i="1" dirty="0" smtClean="0"/>
              <a:t> + o</a:t>
            </a:r>
            <a:r>
              <a:rPr lang="en-US" i="1" baseline="-25000" dirty="0" smtClean="0"/>
              <a:t>0</a:t>
            </a:r>
            <a:r>
              <a:rPr lang="en-US" i="1" dirty="0" smtClean="0"/>
              <a:t>  +  w</a:t>
            </a:r>
            <a:r>
              <a:rPr lang="en-US" i="1" baseline="-25000" dirty="0" smtClean="0"/>
              <a:t>1</a:t>
            </a:r>
            <a:r>
              <a:rPr lang="en-US" i="1" dirty="0" smtClean="0"/>
              <a:t> × P</a:t>
            </a:r>
            <a:r>
              <a:rPr lang="en-US" i="1" baseline="-25000" dirty="0" smtClean="0"/>
              <a:t>1</a:t>
            </a:r>
            <a:r>
              <a:rPr lang="en-US" i="1" dirty="0" smtClean="0"/>
              <a:t> + o</a:t>
            </a:r>
            <a:r>
              <a:rPr lang="en-US" i="1" baseline="-25000" dirty="0" smtClean="0"/>
              <a:t>1</a:t>
            </a:r>
            <a:r>
              <a:rPr lang="en-US" i="1" dirty="0" smtClean="0"/>
              <a:t>) / 2</a:t>
            </a:r>
          </a:p>
          <a:p>
            <a:pPr lvl="1"/>
            <a:r>
              <a:rPr lang="fr-FR" dirty="0" err="1" smtClean="0"/>
              <a:t>Better</a:t>
            </a:r>
            <a:r>
              <a:rPr lang="fr-FR" dirty="0" smtClean="0"/>
              <a:t> </a:t>
            </a:r>
            <a:r>
              <a:rPr lang="fr-FR" dirty="0" err="1" smtClean="0"/>
              <a:t>efficiency</a:t>
            </a:r>
            <a:r>
              <a:rPr lang="fr-FR" dirty="0" smtClean="0"/>
              <a:t>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combined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flexible </a:t>
            </a:r>
            <a:r>
              <a:rPr lang="fr-FR" dirty="0" err="1" smtClean="0"/>
              <a:t>reference</a:t>
            </a:r>
            <a:r>
              <a:rPr lang="fr-FR" dirty="0" smtClean="0"/>
              <a:t> </a:t>
            </a:r>
            <a:r>
              <a:rPr lang="fr-FR" dirty="0" err="1" smtClean="0"/>
              <a:t>pictures</a:t>
            </a:r>
            <a:r>
              <a:rPr lang="fr-FR" dirty="0" smtClean="0"/>
              <a:t> </a:t>
            </a:r>
            <a:r>
              <a:rPr lang="fr-FR" dirty="0" err="1" smtClean="0"/>
              <a:t>list</a:t>
            </a:r>
            <a:r>
              <a:rPr lang="fr-FR" dirty="0" smtClean="0"/>
              <a:t> management (ex: MMCO)</a:t>
            </a:r>
            <a:endParaRPr lang="en-US" dirty="0" smtClean="0"/>
          </a:p>
          <a:p>
            <a:pPr lvl="1"/>
            <a:r>
              <a:rPr lang="en-US" dirty="0" smtClean="0"/>
              <a:t>Local illumination variations can be managed with duplicate references in reference pictures list</a:t>
            </a:r>
          </a:p>
          <a:p>
            <a:pPr lvl="2"/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fld id="{4A921823-872E-4A42-AFA1-DE7AA82CCA70}" type="datetime1">
              <a:rPr lang="en-US" smtClean="0"/>
              <a:pPr/>
              <a:t>3/18/2011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Weighted Prediction (WP)</a:t>
            </a:r>
          </a:p>
          <a:p>
            <a:pPr lvl="1">
              <a:buNone/>
            </a:pPr>
            <a:r>
              <a:rPr lang="en-US" dirty="0" smtClean="0"/>
              <a:t>(1)	</a:t>
            </a:r>
            <a:r>
              <a:rPr lang="en-US" sz="1800" i="1" dirty="0" err="1" smtClean="0"/>
              <a:t>pred</a:t>
            </a:r>
            <a:r>
              <a:rPr lang="en-US" sz="1800" i="1" dirty="0" smtClean="0"/>
              <a:t>= ( ( predL</a:t>
            </a:r>
            <a:r>
              <a:rPr lang="en-US" sz="1800" i="1" baseline="-25000" dirty="0" smtClean="0"/>
              <a:t>0</a:t>
            </a:r>
            <a:r>
              <a:rPr lang="en-US" sz="1800" i="1" dirty="0" smtClean="0"/>
              <a:t>×W</a:t>
            </a:r>
            <a:r>
              <a:rPr lang="en-US" sz="1800" i="1" baseline="-25000" dirty="0" smtClean="0"/>
              <a:t>0</a:t>
            </a:r>
            <a:r>
              <a:rPr lang="en-US" sz="1800" i="1" dirty="0" smtClean="0"/>
              <a:t> + shift/2) &gt;&gt; shift ) + O</a:t>
            </a:r>
            <a:r>
              <a:rPr lang="en-US" sz="1800" i="1" baseline="-25000" dirty="0" smtClean="0"/>
              <a:t>0</a:t>
            </a:r>
          </a:p>
          <a:p>
            <a:pPr lvl="1">
              <a:buNone/>
            </a:pPr>
            <a:r>
              <a:rPr lang="en-US" dirty="0" smtClean="0"/>
              <a:t>(2)	</a:t>
            </a:r>
            <a:r>
              <a:rPr lang="en-US" sz="1800" i="1" dirty="0" err="1" smtClean="0"/>
              <a:t>pred</a:t>
            </a:r>
            <a:r>
              <a:rPr lang="en-US" sz="1800" i="1" dirty="0" smtClean="0"/>
              <a:t>=(( predL</a:t>
            </a:r>
            <a:r>
              <a:rPr lang="en-US" sz="1800" i="1" baseline="-25000" dirty="0" smtClean="0"/>
              <a:t>0</a:t>
            </a:r>
            <a:r>
              <a:rPr lang="en-US" sz="1800" i="1" dirty="0" smtClean="0"/>
              <a:t>×W</a:t>
            </a:r>
            <a:r>
              <a:rPr lang="en-US" sz="1800" i="1" baseline="-25000" dirty="0" smtClean="0"/>
              <a:t>0</a:t>
            </a:r>
            <a:r>
              <a:rPr lang="en-US" sz="1800" i="1" dirty="0" smtClean="0"/>
              <a:t>  + predL</a:t>
            </a:r>
            <a:r>
              <a:rPr lang="en-US" sz="1800" i="1" baseline="-25000" dirty="0" smtClean="0"/>
              <a:t>1</a:t>
            </a:r>
            <a:r>
              <a:rPr lang="en-US" sz="1800" i="1" dirty="0" smtClean="0"/>
              <a:t>×W</a:t>
            </a:r>
            <a:r>
              <a:rPr lang="en-US" sz="1800" i="1" baseline="-25000" dirty="0" smtClean="0"/>
              <a:t>1</a:t>
            </a:r>
            <a:r>
              <a:rPr lang="en-US" sz="1800" i="1" dirty="0" smtClean="0"/>
              <a:t> + shift ) &gt;&gt; (shift+1)) + ((O</a:t>
            </a:r>
            <a:r>
              <a:rPr lang="en-US" sz="1800" i="1" baseline="-25000" dirty="0" smtClean="0"/>
              <a:t>0</a:t>
            </a:r>
            <a:r>
              <a:rPr lang="en-US" sz="1800" i="1" dirty="0" smtClean="0"/>
              <a:t>+O</a:t>
            </a:r>
            <a:r>
              <a:rPr lang="en-US" sz="1800" i="1" baseline="-25000" dirty="0" smtClean="0"/>
              <a:t>1</a:t>
            </a:r>
            <a:r>
              <a:rPr lang="en-US" sz="1800" i="1" dirty="0" smtClean="0"/>
              <a:t>+1)&gt;&gt;1)</a:t>
            </a:r>
          </a:p>
          <a:p>
            <a:pPr lvl="1">
              <a:buNone/>
            </a:pPr>
            <a:endParaRPr lang="en-US" sz="1800" i="1" dirty="0" smtClean="0"/>
          </a:p>
          <a:p>
            <a:pPr lvl="1"/>
            <a:r>
              <a:rPr lang="fr-FR" dirty="0" err="1" smtClean="0"/>
              <a:t>Several</a:t>
            </a:r>
            <a:r>
              <a:rPr lang="fr-FR" dirty="0" smtClean="0"/>
              <a:t> WP </a:t>
            </a:r>
            <a:r>
              <a:rPr lang="fr-FR" dirty="0" err="1" smtClean="0"/>
              <a:t>algorithms</a:t>
            </a:r>
            <a:r>
              <a:rPr lang="fr-FR" dirty="0" smtClean="0"/>
              <a:t>:</a:t>
            </a:r>
          </a:p>
          <a:p>
            <a:pPr marL="609600" lvl="2" indent="-342900" hangingPunct="0"/>
            <a:r>
              <a:rPr lang="en-US" u="sng" dirty="0" smtClean="0"/>
              <a:t>Default</a:t>
            </a:r>
            <a:r>
              <a:rPr lang="en-US" dirty="0" smtClean="0"/>
              <a:t>: default HEVC </a:t>
            </a:r>
            <a:r>
              <a:rPr lang="en-US" dirty="0" err="1" smtClean="0"/>
              <a:t>uni</a:t>
            </a:r>
            <a:r>
              <a:rPr lang="en-US" dirty="0" smtClean="0"/>
              <a:t> or bi prediction.</a:t>
            </a:r>
          </a:p>
          <a:p>
            <a:pPr marL="609600" lvl="2" indent="-342900" hangingPunct="0"/>
            <a:r>
              <a:rPr lang="en-US" u="sng" dirty="0" smtClean="0"/>
              <a:t>Explicit</a:t>
            </a:r>
            <a:r>
              <a:rPr lang="en-US" dirty="0" smtClean="0"/>
              <a:t>: weighting factors transmitted explicitly in the slice header.</a:t>
            </a:r>
          </a:p>
          <a:p>
            <a:pPr marL="609600" lvl="2" indent="-342900" hangingPunct="0"/>
            <a:r>
              <a:rPr lang="en-US" u="sng" dirty="0" smtClean="0"/>
              <a:t>Implicit</a:t>
            </a:r>
            <a:r>
              <a:rPr lang="en-US" dirty="0" smtClean="0"/>
              <a:t>: weighting factors for bi prediction are derived from the distance of the current POC with the POC of the ref. pictures (B_SLICE only):</a:t>
            </a:r>
          </a:p>
          <a:p>
            <a:pPr lvl="2" hangingPunct="0"/>
            <a:endParaRPr lang="en-US" dirty="0" smtClean="0"/>
          </a:p>
          <a:p>
            <a:pPr lvl="2" algn="ctr" hangingPunct="0">
              <a:buNone/>
            </a:pPr>
            <a:r>
              <a:rPr lang="en-US" i="1" dirty="0" smtClean="0"/>
              <a:t>W</a:t>
            </a:r>
            <a:r>
              <a:rPr lang="en-US" i="1" baseline="-25000" dirty="0" smtClean="0"/>
              <a:t>0</a:t>
            </a:r>
            <a:r>
              <a:rPr lang="en-US" i="1" dirty="0" smtClean="0"/>
              <a:t> = (1 –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US" i="1" dirty="0" smtClean="0"/>
              <a:t>)   W</a:t>
            </a:r>
            <a:r>
              <a:rPr lang="en-US" i="1" baseline="-25000" dirty="0" smtClean="0"/>
              <a:t>1</a:t>
            </a:r>
            <a:r>
              <a:rPr lang="en-US" i="1" dirty="0" smtClean="0"/>
              <a:t>=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US" i="1" dirty="0" smtClean="0"/>
              <a:t>   	</a:t>
            </a:r>
            <a:r>
              <a:rPr lang="en-US" dirty="0" smtClean="0"/>
              <a:t>where:                         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i="1" dirty="0" smtClean="0"/>
              <a:t>	</a:t>
            </a:r>
            <a:r>
              <a:rPr lang="en-US" i="1" dirty="0" err="1" smtClean="0"/>
              <a:t>O</a:t>
            </a:r>
            <a:r>
              <a:rPr lang="en-US" i="1" baseline="-25000" dirty="0" err="1" smtClean="0"/>
              <a:t>i</a:t>
            </a:r>
            <a:r>
              <a:rPr lang="en-US" i="1" dirty="0" smtClean="0"/>
              <a:t>=0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 </a:t>
            </a:r>
            <a:r>
              <a:rPr lang="fr-FR" dirty="0" err="1" smtClean="0"/>
              <a:t>principle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fld id="{4A921823-872E-4A42-AFA1-DE7AA82CCA70}" type="datetime1">
              <a:rPr lang="en-US" smtClean="0"/>
              <a:pPr/>
              <a:t>3/18/2011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4243396"/>
            <a:ext cx="1696815" cy="614364"/>
          </a:xfrm>
          <a:prstGeom prst="rect">
            <a:avLst/>
          </a:prstGeom>
          <a:noFill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85720" y="5219720"/>
          <a:ext cx="7215238" cy="1066800"/>
        </p:xfrm>
        <a:graphic>
          <a:graphicData uri="http://schemas.openxmlformats.org/drawingml/2006/table">
            <a:tbl>
              <a:tblPr/>
              <a:tblGrid>
                <a:gridCol w="1749149"/>
                <a:gridCol w="1676267"/>
                <a:gridCol w="432236"/>
                <a:gridCol w="1814774"/>
                <a:gridCol w="1542812"/>
              </a:tblGrid>
              <a:tr h="0">
                <a:tc gridSpan="2">
                  <a:txBody>
                    <a:bodyPr/>
                    <a:lstStyle/>
                    <a:p>
                      <a:pPr algn="l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i="1" dirty="0" smtClean="0">
                          <a:latin typeface="Times New Roman"/>
                          <a:ea typeface="SimSun"/>
                        </a:rPr>
                        <a:t>PPS</a:t>
                      </a:r>
                      <a:r>
                        <a:rPr lang="en-US" sz="1400" b="1" dirty="0" smtClean="0">
                          <a:latin typeface="Times New Roman"/>
                          <a:ea typeface="SimSun"/>
                        </a:rPr>
                        <a:t>                       P_SLICE</a:t>
                      </a:r>
                      <a:endParaRPr lang="en-US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i="1" dirty="0" smtClean="0">
                          <a:latin typeface="Times New Roman"/>
                          <a:ea typeface="SimSun"/>
                        </a:rPr>
                        <a:t>PPS </a:t>
                      </a:r>
                      <a:r>
                        <a:rPr lang="en-US" sz="1400" b="1" dirty="0" smtClean="0">
                          <a:latin typeface="Times New Roman"/>
                          <a:ea typeface="SimSun"/>
                        </a:rPr>
                        <a:t>                     B_SLICE</a:t>
                      </a:r>
                      <a:endParaRPr lang="en-US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 err="1">
                          <a:latin typeface="Times New Roman"/>
                          <a:ea typeface="SimSun"/>
                        </a:rPr>
                        <a:t>Weighted_pred_flag</a:t>
                      </a:r>
                      <a:endParaRPr lang="en-US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Times New Roman"/>
                          <a:ea typeface="SimSun"/>
                        </a:rPr>
                        <a:t>Weighting method</a:t>
                      </a:r>
                      <a:endParaRPr lang="en-US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SimSun"/>
                        </a:rPr>
                        <a:t>Weighted_bipred_idc</a:t>
                      </a:r>
                      <a:endParaRPr lang="en-US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>
                          <a:latin typeface="Times New Roman"/>
                          <a:ea typeface="SimSun"/>
                        </a:rPr>
                        <a:t>Weighting method</a:t>
                      </a:r>
                      <a:endParaRPr lang="en-US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latin typeface="Times New Roman"/>
                          <a:ea typeface="SimSun"/>
                        </a:rPr>
                        <a:t>0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latin typeface="Times New Roman"/>
                          <a:ea typeface="SimSun"/>
                        </a:rPr>
                        <a:t>Default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SimSun"/>
                        </a:rPr>
                        <a:t>0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SimSun"/>
                        </a:rPr>
                        <a:t>Default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latin typeface="Times New Roman"/>
                          <a:ea typeface="SimSun"/>
                        </a:rPr>
                        <a:t>1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0" dirty="0">
                          <a:latin typeface="Times New Roman"/>
                          <a:ea typeface="SimSun"/>
                        </a:rPr>
                        <a:t>Explicit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SimSun"/>
                        </a:rPr>
                        <a:t>1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latin typeface="Times New Roman"/>
                          <a:ea typeface="SimSun"/>
                        </a:rPr>
                        <a:t>Explicit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SimSun"/>
                        </a:rPr>
                        <a:t>2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latin typeface="Times New Roman"/>
                          <a:ea typeface="SimSun"/>
                        </a:rPr>
                        <a:t>Implicit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endParaRPr lang="en-US" sz="1800" i="1" dirty="0" smtClean="0"/>
          </a:p>
          <a:p>
            <a:r>
              <a:rPr lang="fr-FR" dirty="0" smtClean="0"/>
              <a:t>Fading-to-black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 </a:t>
            </a:r>
            <a:r>
              <a:rPr lang="fr-FR" dirty="0" err="1" smtClean="0"/>
              <a:t>results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fld id="{4A921823-872E-4A42-AFA1-DE7AA82CCA70}" type="datetime1">
              <a:rPr lang="en-US" smtClean="0"/>
              <a:pPr/>
              <a:t>3/18/2011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1205946"/>
            <a:ext cx="5519362" cy="2151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285720" y="3714750"/>
          <a:ext cx="5143537" cy="1873571"/>
        </p:xfrm>
        <a:graphic>
          <a:graphicData uri="http://schemas.openxmlformats.org/drawingml/2006/table">
            <a:tbl>
              <a:tblPr/>
              <a:tblGrid>
                <a:gridCol w="1039405"/>
                <a:gridCol w="718471"/>
                <a:gridCol w="678189"/>
                <a:gridCol w="660359"/>
                <a:gridCol w="654416"/>
                <a:gridCol w="673566"/>
                <a:gridCol w="719131"/>
              </a:tblGrid>
              <a:tr h="18929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  <a:cs typeface="Times New Roman"/>
                        </a:rPr>
                        <a:t>Random access HE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  <a:cs typeface="Times New Roman"/>
                        </a:rPr>
                        <a:t>Low Delay HE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9293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SimSu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SimSu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SimSu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SimSu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latin typeface="Arial"/>
                          <a:ea typeface="SimSun"/>
                          <a:cs typeface="Times New Roman"/>
                        </a:rPr>
                        <a:t>U BD-rate</a:t>
                      </a:r>
                      <a:endParaRPr lang="en-US" sz="1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 dirty="0">
                          <a:latin typeface="Arial"/>
                          <a:ea typeface="SimSun"/>
                          <a:cs typeface="Times New Roman"/>
                        </a:rPr>
                        <a:t>V BD-rate</a:t>
                      </a:r>
                      <a:endParaRPr lang="en-US" sz="1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1828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SimSu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-19,5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-14,5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-13,7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5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5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5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</a:tr>
              <a:tr h="1828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SimSu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-17,3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-12,2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-11,9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-24,1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-14,2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-12,6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SimSu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-12,9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-7,2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-8,4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-11,7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-5,9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-5,4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-12,5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-7,5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-7,7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-10,2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-5,9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-4,7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5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5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5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-38,6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-19,3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-20,2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5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-15,1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-9,9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-10,1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-20,2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-11,0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-10,3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5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b="1" dirty="0">
                          <a:latin typeface="Arial"/>
                          <a:ea typeface="SimSun"/>
                          <a:cs typeface="Times New Roman"/>
                        </a:rPr>
                        <a:t>125%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b="1" dirty="0">
                          <a:latin typeface="Arial"/>
                          <a:ea typeface="SimSun"/>
                          <a:cs typeface="Times New Roman"/>
                        </a:rPr>
                        <a:t>118%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35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b="1">
                          <a:latin typeface="Arial"/>
                          <a:ea typeface="SimSun"/>
                          <a:cs typeface="Times New Roman"/>
                        </a:rPr>
                        <a:t>102%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b="1" dirty="0">
                          <a:latin typeface="Arial"/>
                          <a:ea typeface="SimSun"/>
                          <a:cs typeface="Times New Roman"/>
                        </a:rPr>
                        <a:t>101%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5643570" y="3714750"/>
          <a:ext cx="3143272" cy="1873571"/>
        </p:xfrm>
        <a:graphic>
          <a:graphicData uri="http://schemas.openxmlformats.org/drawingml/2006/table">
            <a:tbl>
              <a:tblPr/>
              <a:tblGrid>
                <a:gridCol w="1055131"/>
                <a:gridCol w="729341"/>
                <a:gridCol w="688450"/>
                <a:gridCol w="670350"/>
              </a:tblGrid>
              <a:tr h="189293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  <a:cs typeface="Times New Roman"/>
                        </a:rPr>
                        <a:t>Random access HE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9293"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SimSun"/>
                          <a:cs typeface="Times New Roman"/>
                        </a:rPr>
                        <a:t>Y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SimSun"/>
                          <a:cs typeface="Times New Roman"/>
                        </a:rPr>
                        <a:t>U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900" b="1">
                          <a:latin typeface="Arial"/>
                          <a:ea typeface="SimSun"/>
                          <a:cs typeface="Times New Roman"/>
                        </a:rPr>
                        <a:t>V BD-rate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1828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SimSun"/>
                          <a:cs typeface="Times New Roman"/>
                        </a:rPr>
                        <a:t>Class A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-0,7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-1,1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-1,0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SimSun"/>
                          <a:cs typeface="Times New Roman"/>
                        </a:rPr>
                        <a:t>Class B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-0,5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-0,6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-0,6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fr-FR" sz="1000" b="1">
                          <a:latin typeface="Arial"/>
                          <a:ea typeface="SimSun"/>
                          <a:cs typeface="Times New Roman"/>
                        </a:rPr>
                        <a:t>Class C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-0,4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-0,3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-0,5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  <a:cs typeface="Times New Roman"/>
                        </a:rPr>
                        <a:t>Class D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-1,5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-1,2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  <a:cs typeface="Times New Roman"/>
                        </a:rPr>
                        <a:t>-0,8 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4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  <a:cs typeface="Times New Roman"/>
                        </a:rPr>
                        <a:t>Class 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5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50" dirty="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000" dirty="0">
                        <a:latin typeface="Arial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</a:tr>
              <a:tr h="1935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  <a:cs typeface="Times New Roman"/>
                        </a:rPr>
                        <a:t>All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>
                          <a:latin typeface="Arial"/>
                          <a:ea typeface="SimSun"/>
                          <a:cs typeface="Times New Roman"/>
                        </a:rPr>
                        <a:t>-0,8 </a:t>
                      </a:r>
                      <a:endParaRPr lang="en-US" sz="105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dirty="0">
                          <a:latin typeface="Arial"/>
                          <a:ea typeface="SimSun"/>
                          <a:cs typeface="Times New Roman"/>
                        </a:rPr>
                        <a:t>-0,7 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Arial"/>
                          <a:ea typeface="SimSun"/>
                          <a:cs typeface="Times New Roman"/>
                        </a:rPr>
                        <a:t>-0,7 </a:t>
                      </a:r>
                      <a:endParaRPr lang="en-US" sz="110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5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  <a:cs typeface="Times New Roman"/>
                        </a:rPr>
                        <a:t>Enc. time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b="1" dirty="0">
                          <a:latin typeface="Arial"/>
                          <a:ea typeface="SimSun"/>
                          <a:cs typeface="Times New Roman"/>
                        </a:rPr>
                        <a:t>139%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359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  <a:cs typeface="Times New Roman"/>
                        </a:rPr>
                        <a:t>Dec. time</a:t>
                      </a:r>
                      <a:endParaRPr lang="en-US" sz="110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50" b="1" dirty="0">
                          <a:latin typeface="Arial"/>
                          <a:ea typeface="SimSun"/>
                          <a:cs typeface="Times New Roman"/>
                        </a:rPr>
                        <a:t>102%</a:t>
                      </a:r>
                      <a:endParaRPr lang="en-US" sz="1050" dirty="0"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928794" y="5643578"/>
            <a:ext cx="14768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latin typeface="Trebuchet MS" pitchFamily="34" charset="0"/>
              </a:rPr>
              <a:t>WP Explicit</a:t>
            </a:r>
            <a:endParaRPr lang="en-US" sz="2000" dirty="0" err="1" smtClean="0">
              <a:latin typeface="Trebuchet MS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00826" y="5643578"/>
            <a:ext cx="14961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 smtClean="0">
                <a:latin typeface="Trebuchet MS" pitchFamily="34" charset="0"/>
              </a:rPr>
              <a:t>WP </a:t>
            </a:r>
            <a:r>
              <a:rPr lang="fr-FR" sz="2000" dirty="0" err="1" smtClean="0">
                <a:latin typeface="Trebuchet MS" pitchFamily="34" charset="0"/>
              </a:rPr>
              <a:t>Implicit</a:t>
            </a:r>
            <a:endParaRPr lang="en-US" sz="2000" dirty="0" err="1" smtClean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Comparison with JCTVC-C041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Comparison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IC </a:t>
            </a:r>
            <a:r>
              <a:rPr lang="fr-FR" dirty="0" err="1" smtClean="0"/>
              <a:t>tools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fld id="{4A921823-872E-4A42-AFA1-DE7AA82CCA70}" type="datetime1">
              <a:rPr lang="en-US" smtClean="0"/>
              <a:pPr/>
              <a:t>3/18/2011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643042" y="1214422"/>
          <a:ext cx="6096000" cy="1323340"/>
        </p:xfrm>
        <a:graphic>
          <a:graphicData uri="http://schemas.openxmlformats.org/drawingml/2006/table">
            <a:tbl>
              <a:tblPr/>
              <a:tblGrid>
                <a:gridCol w="875738"/>
                <a:gridCol w="627697"/>
                <a:gridCol w="628330"/>
                <a:gridCol w="721345"/>
                <a:gridCol w="721345"/>
                <a:gridCol w="627697"/>
                <a:gridCol w="627697"/>
                <a:gridCol w="627697"/>
                <a:gridCol w="638454"/>
              </a:tblGrid>
              <a:tr h="16704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8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000" b="1">
                          <a:latin typeface="Arial"/>
                          <a:ea typeface="SimSun"/>
                        </a:rPr>
                        <a:t>High Efficiency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86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000" b="1">
                          <a:latin typeface="Arial"/>
                          <a:ea typeface="SimSun"/>
                        </a:rPr>
                        <a:t>Tool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000" b="1">
                          <a:latin typeface="Arial"/>
                          <a:ea typeface="SimSun"/>
                        </a:rPr>
                        <a:t>WP Explicit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000" b="1">
                          <a:latin typeface="Arial"/>
                          <a:ea typeface="SimSun"/>
                        </a:rPr>
                        <a:t>PBIC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000" b="1">
                          <a:latin typeface="Arial"/>
                          <a:ea typeface="SimSun"/>
                        </a:rPr>
                        <a:t>SIFO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</a:rPr>
                        <a:t>GRefMode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186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</a:rPr>
                        <a:t>Condition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</a:rPr>
                        <a:t>RA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</a:rPr>
                        <a:t>LD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</a:rPr>
                        <a:t>RA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</a:rPr>
                        <a:t>LD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</a:rPr>
                        <a:t>RA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</a:rPr>
                        <a:t>LD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</a:rPr>
                        <a:t>RA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</a:rPr>
                        <a:t>LD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</a:tr>
              <a:tr h="15186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</a:rPr>
                        <a:t>Ave [%]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15,1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20,2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10.9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13.7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4.7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5.1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14.2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5.8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6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</a:rPr>
                        <a:t>Min [%]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7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5,1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0.9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5.2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-1.5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1.4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7.5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1.1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186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</a:rPr>
                        <a:t>Max [%]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27,4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46,4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32.4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30.0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11.4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13.6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28.4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17.7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31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b="1">
                          <a:latin typeface="Arial"/>
                          <a:ea typeface="SimSun"/>
                        </a:rPr>
                        <a:t>Ave of RA &amp; LD[%]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fr-FR" sz="1000">
                        <a:latin typeface="Arial"/>
                        <a:ea typeface="SimSun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000">
                          <a:latin typeface="Arial"/>
                          <a:ea typeface="SimSun"/>
                        </a:rPr>
                        <a:t>17,6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12.3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>
                          <a:latin typeface="Arial"/>
                          <a:ea typeface="SimSun"/>
                        </a:rPr>
                        <a:t>4.9</a:t>
                      </a:r>
                      <a:endParaRPr lang="en-US" sz="110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000" dirty="0">
                          <a:latin typeface="Arial"/>
                          <a:ea typeface="SimSun"/>
                        </a:rPr>
                        <a:t>9.9</a:t>
                      </a:r>
                      <a:endParaRPr lang="en-US" sz="1100" dirty="0">
                        <a:latin typeface="Times New Roman"/>
                        <a:ea typeface="SimSun"/>
                      </a:endParaRPr>
                    </a:p>
                  </a:txBody>
                  <a:tcPr marL="68338" marR="68338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500438"/>
            <a:ext cx="601027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786058"/>
            <a:ext cx="601027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endParaRPr lang="en-US" sz="1800" i="1" dirty="0" smtClean="0"/>
          </a:p>
          <a:p>
            <a:pPr lvl="1"/>
            <a:r>
              <a:rPr lang="fr-FR" dirty="0" err="1" smtClean="0"/>
              <a:t>Provide</a:t>
            </a:r>
            <a:r>
              <a:rPr lang="fr-FR" dirty="0" smtClean="0"/>
              <a:t> WP </a:t>
            </a:r>
            <a:r>
              <a:rPr lang="fr-FR" dirty="0" err="1" smtClean="0"/>
              <a:t>implementation</a:t>
            </a:r>
            <a:r>
              <a:rPr lang="fr-FR" dirty="0" smtClean="0"/>
              <a:t> in HM2.0 (Encoder/</a:t>
            </a:r>
            <a:r>
              <a:rPr lang="fr-FR" dirty="0" err="1" smtClean="0"/>
              <a:t>Decoder</a:t>
            </a:r>
            <a:r>
              <a:rPr lang="fr-FR" dirty="0" smtClean="0"/>
              <a:t>)</a:t>
            </a:r>
          </a:p>
          <a:p>
            <a:pPr lvl="2"/>
            <a:r>
              <a:rPr lang="fr-FR" dirty="0" err="1" smtClean="0"/>
              <a:t>Identical</a:t>
            </a:r>
            <a:r>
              <a:rPr lang="fr-FR" dirty="0" smtClean="0"/>
              <a:t> to WP in AVC</a:t>
            </a:r>
          </a:p>
          <a:p>
            <a:pPr lvl="1"/>
            <a:r>
              <a:rPr lang="fr-FR" dirty="0" err="1" smtClean="0"/>
              <a:t>Provide</a:t>
            </a:r>
            <a:r>
              <a:rPr lang="fr-FR" dirty="0" smtClean="0"/>
              <a:t> a simple Fading </a:t>
            </a:r>
            <a:r>
              <a:rPr lang="fr-FR" dirty="0" err="1" smtClean="0"/>
              <a:t>tool</a:t>
            </a:r>
            <a:r>
              <a:rPr lang="fr-FR" dirty="0" smtClean="0"/>
              <a:t>:</a:t>
            </a:r>
          </a:p>
          <a:p>
            <a:pPr lvl="2"/>
            <a:r>
              <a:rPr lang="fr-FR" dirty="0" smtClean="0"/>
              <a:t>To </a:t>
            </a:r>
            <a:r>
              <a:rPr lang="fr-FR" dirty="0" err="1" smtClean="0"/>
              <a:t>create</a:t>
            </a:r>
            <a:r>
              <a:rPr lang="fr-FR" dirty="0" smtClean="0"/>
              <a:t> Fade </a:t>
            </a:r>
            <a:r>
              <a:rPr lang="fr-FR" dirty="0" err="1" smtClean="0"/>
              <a:t>sequences</a:t>
            </a:r>
            <a:endParaRPr lang="fr-FR" dirty="0" smtClean="0"/>
          </a:p>
          <a:p>
            <a:pPr lvl="2"/>
            <a:r>
              <a:rPr lang="fr-FR" dirty="0" smtClean="0"/>
              <a:t>To </a:t>
            </a:r>
            <a:r>
              <a:rPr lang="fr-FR" dirty="0" err="1" smtClean="0"/>
              <a:t>create</a:t>
            </a:r>
            <a:r>
              <a:rPr lang="fr-FR" dirty="0" smtClean="0"/>
              <a:t> Explicit WP </a:t>
            </a:r>
            <a:r>
              <a:rPr lang="fr-FR" dirty="0" err="1" smtClean="0"/>
              <a:t>parameters</a:t>
            </a:r>
            <a:endParaRPr lang="fr-FR" dirty="0" smtClean="0"/>
          </a:p>
          <a:p>
            <a:pPr lvl="2"/>
            <a:endParaRPr lang="fr-FR" dirty="0" smtClean="0"/>
          </a:p>
          <a:p>
            <a:pPr lvl="1"/>
            <a:r>
              <a:rPr lang="fr-FR" dirty="0" smtClean="0"/>
              <a:t>Propose to </a:t>
            </a:r>
            <a:r>
              <a:rPr lang="fr-FR" dirty="0" err="1" smtClean="0"/>
              <a:t>adopt</a:t>
            </a:r>
            <a:r>
              <a:rPr lang="fr-FR" dirty="0" smtClean="0"/>
              <a:t> WP in HM software</a:t>
            </a:r>
          </a:p>
          <a:p>
            <a:pPr lvl="1"/>
            <a:r>
              <a:rPr lang="fr-FR" dirty="0" err="1" smtClean="0"/>
              <a:t>Suggest</a:t>
            </a:r>
            <a:r>
              <a:rPr lang="fr-FR" dirty="0" smtClean="0"/>
              <a:t> </a:t>
            </a:r>
            <a:r>
              <a:rPr lang="en-US" dirty="0" smtClean="0"/>
              <a:t>to have a pre-processing module to estimate the WP </a:t>
            </a:r>
            <a:r>
              <a:rPr lang="en-US" smtClean="0"/>
              <a:t>parameters </a:t>
            </a:r>
            <a:r>
              <a:rPr lang="en-US" smtClean="0"/>
              <a:t>automatically</a:t>
            </a:r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70EAF-BFA1-4AD6-9D81-4359FAD1F312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WP </a:t>
            </a:r>
            <a:r>
              <a:rPr lang="fr-FR" dirty="0" err="1" smtClean="0"/>
              <a:t>proposal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928688" y="6492875"/>
            <a:ext cx="2133600" cy="365125"/>
          </a:xfrm>
        </p:spPr>
        <p:txBody>
          <a:bodyPr/>
          <a:lstStyle/>
          <a:p>
            <a:fld id="{4A921823-872E-4A42-AFA1-DE7AA82CCA70}" type="datetime1">
              <a:rPr lang="en-US" smtClean="0"/>
              <a:pPr/>
              <a:t>3/18/2011</a:t>
            </a:fld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oloMaster">
  <a:themeElements>
    <a:clrScheme name="TECHNICOLOR">
      <a:dk1>
        <a:srgbClr val="333333"/>
      </a:dk1>
      <a:lt1>
        <a:srgbClr val="FFFFFF"/>
      </a:lt1>
      <a:dk2>
        <a:srgbClr val="333333"/>
      </a:dk2>
      <a:lt2>
        <a:srgbClr val="FFFFFF"/>
      </a:lt2>
      <a:accent1>
        <a:srgbClr val="961E6C"/>
      </a:accent1>
      <a:accent2>
        <a:srgbClr val="BE1253"/>
      </a:accent2>
      <a:accent3>
        <a:srgbClr val="D40027"/>
      </a:accent3>
      <a:accent4>
        <a:srgbClr val="E95F14"/>
      </a:accent4>
      <a:accent5>
        <a:srgbClr val="FCC300"/>
      </a:accent5>
      <a:accent6>
        <a:srgbClr val="96BE17"/>
      </a:accent6>
      <a:hlink>
        <a:srgbClr val="333333"/>
      </a:hlink>
      <a:folHlink>
        <a:srgbClr val="333333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8A4AB"/>
        </a:solidFill>
        <a:ln>
          <a:solidFill>
            <a:srgbClr val="5F5F5F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2000" dirty="0" err="1" smtClean="0">
            <a:latin typeface="Trebuchet MS" pitchFamily="34" charset="0"/>
          </a:defRPr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A63B7A956D86C4F94FC78456ECBA529" ma:contentTypeVersion="4" ma:contentTypeDescription="Create a new document." ma:contentTypeScope="" ma:versionID="feb881ed392643bbe1959c8401076e60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74f6d32b71e6972e4ea9de1df9cac8f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11" nillable="true" ma:displayName="Scheduling Start Date" ma:internalName="PublishingStartDate">
      <xsd:simpleType>
        <xsd:restriction base="dms:Unknown"/>
      </xsd:simpleType>
    </xsd:element>
    <xsd:element name="PublishingExpirationDate" ma:index="12" nillable="true" ma:displayName="Scheduling End Dat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8AD66FA-6A2C-4062-A854-EED099ADF3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8908E5AF-894B-495B-853A-B3662D087AC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CEE5175-2181-455A-87ED-BAF5DE0D6D45}">
  <ds:schemaRefs>
    <ds:schemaRef ds:uri="http://schemas.microsoft.com/office/2006/metadata/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563</TotalTime>
  <Words>456</Words>
  <Application>Microsoft Office PowerPoint</Application>
  <PresentationFormat>On-screen Show (4:3)</PresentationFormat>
  <Paragraphs>216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technicoloMaster</vt:lpstr>
      <vt:lpstr>JCTVC-E041 Weighted Prediction</vt:lpstr>
      <vt:lpstr>Overall summary</vt:lpstr>
      <vt:lpstr>Introduction</vt:lpstr>
      <vt:lpstr>WP principle</vt:lpstr>
      <vt:lpstr>WP results</vt:lpstr>
      <vt:lpstr>Comparison with other IC tools</vt:lpstr>
      <vt:lpstr>WP proposal</vt:lpstr>
    </vt:vector>
  </TitlesOfParts>
  <Company>THOMSON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Technicolor_template</dc:title>
  <dc:creator>lochone</dc:creator>
  <cp:lastModifiedBy>bordesp</cp:lastModifiedBy>
  <cp:revision>65</cp:revision>
  <dcterms:created xsi:type="dcterms:W3CDTF">2010-02-01T15:48:52Z</dcterms:created>
  <dcterms:modified xsi:type="dcterms:W3CDTF">2011-03-18T17:41:24Z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0x010100EA63B7A956D86C4F94FC78456ECBA529</vt:lpwstr>
  </property>
</Properties>
</file>