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20" r:id="rId2"/>
    <p:sldId id="521" r:id="rId3"/>
    <p:sldId id="522" r:id="rId4"/>
    <p:sldId id="525" r:id="rId5"/>
    <p:sldId id="526" r:id="rId6"/>
    <p:sldId id="527" r:id="rId7"/>
    <p:sldId id="529" r:id="rId8"/>
    <p:sldId id="528" r:id="rId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1"/>
    <a:srgbClr val="00A4DE"/>
    <a:srgbClr val="FFFF3F"/>
    <a:srgbClr val="FFFF99"/>
    <a:srgbClr val="FFFF00"/>
    <a:srgbClr val="FF3300"/>
    <a:srgbClr val="CC66FF"/>
    <a:srgbClr val="66FF33"/>
    <a:srgbClr val="FF6600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559" autoAdjust="0"/>
    <p:restoredTop sz="98658" autoAdjust="0"/>
  </p:normalViewPr>
  <p:slideViewPr>
    <p:cSldViewPr snapToGrid="0">
      <p:cViewPr>
        <p:scale>
          <a:sx n="75" d="100"/>
          <a:sy n="75" d="100"/>
        </p:scale>
        <p:origin x="-1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6"/>
    </p:cViewPr>
  </p:sorterViewPr>
  <p:notesViewPr>
    <p:cSldViewPr snapToGrid="0">
      <p:cViewPr varScale="1">
        <p:scale>
          <a:sx n="57" d="100"/>
          <a:sy n="57" d="100"/>
        </p:scale>
        <p:origin x="-2472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D99EA7-48D3-47E7-9CB0-1E2687D901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062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561" y="4561576"/>
            <a:ext cx="5362081" cy="431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062" y="912166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9EF933-1E3C-4E51-BFE3-F4D9F51D6D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9EF933-1E3C-4E51-BFE3-F4D9F51D6D1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9EF933-1E3C-4E51-BFE3-F4D9F51D6D1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/>
              <a:t>One Line Section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58" r:id="rId2"/>
    <p:sldLayoutId id="2147483957" r:id="rId3"/>
    <p:sldLayoutId id="2147483956" r:id="rId4"/>
    <p:sldLayoutId id="2147483955" r:id="rId5"/>
    <p:sldLayoutId id="2147483954" r:id="rId6"/>
    <p:sldLayoutId id="2147483953" r:id="rId7"/>
    <p:sldLayoutId id="2147483952" r:id="rId8"/>
    <p:sldLayoutId id="2147483951" r:id="rId9"/>
    <p:sldLayoutId id="2147483950" r:id="rId10"/>
    <p:sldLayoutId id="2147483949" r:id="rId11"/>
    <p:sldLayoutId id="2147483948" r:id="rId12"/>
    <p:sldLayoutId id="2147483960" r:id="rId13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2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3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 dependent residual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Peisong Chen, Rajan Joshi, </a:t>
            </a:r>
            <a:r>
              <a:rPr lang="en-US" dirty="0" err="1" smtClean="0"/>
              <a:t>Yufei</a:t>
            </a:r>
            <a:r>
              <a:rPr lang="en-US" dirty="0" smtClean="0"/>
              <a:t> </a:t>
            </a:r>
            <a:r>
              <a:rPr lang="en-US" dirty="0" err="1" smtClean="0"/>
              <a:t>Zheng</a:t>
            </a:r>
            <a:r>
              <a:rPr lang="en-US" dirty="0" smtClean="0"/>
              <a:t>, Muhammed Coban, Marta Karczewicz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513" y="801688"/>
            <a:ext cx="7380287" cy="5314950"/>
          </a:xfrm>
        </p:spPr>
        <p:txBody>
          <a:bodyPr/>
          <a:lstStyle/>
          <a:p>
            <a:r>
              <a:rPr lang="en-US" dirty="0" smtClean="0"/>
              <a:t>In this contribution, we compare several different </a:t>
            </a:r>
            <a:r>
              <a:rPr lang="en-US" dirty="0" smtClean="0"/>
              <a:t>combinations of </a:t>
            </a:r>
            <a:r>
              <a:rPr lang="en-US" dirty="0" smtClean="0"/>
              <a:t>mode dependent </a:t>
            </a:r>
            <a:r>
              <a:rPr lang="en-US" dirty="0" smtClean="0"/>
              <a:t>transform </a:t>
            </a:r>
            <a:r>
              <a:rPr lang="en-US" dirty="0" smtClean="0"/>
              <a:t>and coefficient scan.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2-D separable transform (JCTVC-C080)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9713" y="1538288"/>
          <a:ext cx="87122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067"/>
                <a:gridCol w="2904067"/>
                <a:gridCol w="2904067"/>
              </a:tblGrid>
              <a:tr h="3708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latin typeface="Times New Roman"/>
                          <a:ea typeface="MS Mincho"/>
                          <a:cs typeface="Times New Roman"/>
                        </a:rPr>
                        <a:t>TransformIdx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  <a:cs typeface="Times New Roman"/>
                        </a:rPr>
                        <a:t>Vertical 1D Transform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Horizontal 1D Transform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KLT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DCT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DCT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KLT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DCT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DCT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KLT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051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MS Mincho"/>
                          <a:cs typeface="Times New Roman"/>
                        </a:rPr>
                        <a:t>KLT</a:t>
                      </a:r>
                      <a:endParaRPr lang="en-US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000" kern="0" dirty="0" smtClean="0">
                <a:latin typeface="+mn-lt"/>
                <a:cs typeface="+mn-cs"/>
              </a:rPr>
              <a:t>Four combinations of </a:t>
            </a:r>
            <a:r>
              <a:rPr lang="en-US" sz="2000" kern="0" dirty="0" err="1" smtClean="0">
                <a:latin typeface="+mn-lt"/>
                <a:cs typeface="+mn-cs"/>
              </a:rPr>
              <a:t>horizonal</a:t>
            </a:r>
            <a:r>
              <a:rPr lang="en-US" sz="2000" kern="0" dirty="0" smtClean="0">
                <a:latin typeface="+mn-lt"/>
                <a:cs typeface="+mn-cs"/>
              </a:rPr>
              <a:t> and vertical transforms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lang="en-US" sz="2000" kern="0" dirty="0" smtClean="0">
              <a:latin typeface="+mn-lt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lang="en-US" sz="2000" kern="0" dirty="0" smtClean="0">
              <a:latin typeface="+mn-lt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lang="en-US" sz="2000" kern="0" dirty="0" smtClean="0">
              <a:latin typeface="+mn-lt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indent="-173038" algn="l" defTabSz="914400" rtl="0" eaLnBrk="0" fontAlgn="base" latinLnBrk="0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000" kern="0" noProof="0" dirty="0" smtClean="0">
                <a:latin typeface="+mn-lt"/>
                <a:cs typeface="+mn-cs"/>
              </a:rPr>
              <a:t>Map each intra prediction direction to a </a:t>
            </a:r>
            <a:r>
              <a:rPr lang="en-US" sz="2000" kern="0" noProof="0" dirty="0" err="1" smtClean="0">
                <a:latin typeface="+mn-lt"/>
                <a:cs typeface="+mn-cs"/>
              </a:rPr>
              <a:t>TransformIdx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1</a:t>
            </a:r>
            <a:r>
              <a:rPr lang="en-US" dirty="0" smtClean="0"/>
              <a:t>: mode dependent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2" y="801688"/>
            <a:ext cx="4332287" cy="5314950"/>
          </a:xfrm>
        </p:spPr>
        <p:txBody>
          <a:bodyPr/>
          <a:lstStyle/>
          <a:p>
            <a:r>
              <a:rPr lang="en-US" sz="2400" dirty="0" smtClean="0"/>
              <a:t>Three different scan </a:t>
            </a:r>
            <a:r>
              <a:rPr lang="en-US" sz="2400" dirty="0" smtClean="0"/>
              <a:t>orders: </a:t>
            </a:r>
            <a:r>
              <a:rPr lang="en-US" sz="2400" dirty="0" err="1" smtClean="0"/>
              <a:t>Zig-zag</a:t>
            </a:r>
            <a:r>
              <a:rPr lang="en-US" sz="2400" dirty="0" smtClean="0"/>
              <a:t>, horizontal and vertical scan</a:t>
            </a:r>
          </a:p>
          <a:p>
            <a:r>
              <a:rPr lang="en-US" sz="2400" dirty="0" smtClean="0"/>
              <a:t>The selection of scan order depends on the transform block size and the spatial prediction direction. There is no signaling.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067300" y="1087438"/>
          <a:ext cx="2908300" cy="4977448"/>
        </p:xfrm>
        <a:graphic>
          <a:graphicData uri="http://schemas.openxmlformats.org/presentationml/2006/ole">
            <p:oleObj spid="_x0000_s1025" name="Worksheet" r:id="rId3" imgW="2866949" imgH="4219651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</a:t>
            </a:r>
            <a:r>
              <a:rPr lang="en-US" dirty="0" smtClean="0"/>
              <a:t>2: signaled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Still three scan orders: </a:t>
            </a:r>
            <a:r>
              <a:rPr lang="en-US" dirty="0" err="1" smtClean="0"/>
              <a:t>zig-zag</a:t>
            </a:r>
            <a:r>
              <a:rPr lang="en-US" dirty="0" smtClean="0"/>
              <a:t>, horizontal and vertical.</a:t>
            </a:r>
          </a:p>
          <a:p>
            <a:r>
              <a:rPr lang="en-US" dirty="0" smtClean="0"/>
              <a:t>The scan order is explicitly signaled.</a:t>
            </a:r>
          </a:p>
          <a:p>
            <a:r>
              <a:rPr lang="en-US" dirty="0" smtClean="0"/>
              <a:t>The encoder has to test each scan order.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5237163" y="925513"/>
          <a:ext cx="2933975" cy="5145087"/>
        </p:xfrm>
        <a:graphic>
          <a:graphicData uri="http://schemas.openxmlformats.org/presentationml/2006/ole">
            <p:oleObj spid="_x0000_s27649" name="Worksheet" r:id="rId3" imgW="2447849" imgH="4219651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</a:t>
            </a:r>
            <a:r>
              <a:rPr lang="en-US" dirty="0" smtClean="0"/>
              <a:t>3: transform and scan combination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163513" y="801688"/>
          <a:ext cx="4279899" cy="2529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633"/>
                <a:gridCol w="1426633"/>
                <a:gridCol w="1426633"/>
              </a:tblGrid>
              <a:tr h="609203">
                <a:tc>
                  <a:txBody>
                    <a:bodyPr/>
                    <a:lstStyle/>
                    <a:p>
                      <a:r>
                        <a:rPr lang="en-US" dirty="0" smtClean="0"/>
                        <a:t>Scan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transform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Vertical transform</a:t>
                      </a:r>
                      <a:endParaRPr lang="en-US" dirty="0"/>
                    </a:p>
                  </a:txBody>
                  <a:tcPr/>
                </a:tc>
              </a:tr>
              <a:tr h="60920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Zig-zag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Same as method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203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</a:p>
                    <a:p>
                      <a:r>
                        <a:rPr lang="en-US" dirty="0" smtClean="0"/>
                        <a:t>scan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</a:tr>
              <a:tr h="609203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KLT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5035549" y="984250"/>
          <a:ext cx="3324587" cy="5149850"/>
        </p:xfrm>
        <a:graphic>
          <a:graphicData uri="http://schemas.openxmlformats.org/presentationml/2006/ole">
            <p:oleObj spid="_x0000_s28673" name="Worksheet" r:id="rId3" imgW="2447849" imgH="4219651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676400"/>
          <a:ext cx="7315200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016000"/>
                <a:gridCol w="838200"/>
                <a:gridCol w="8890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Combination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BD-rate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Encoding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Decoding 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One</a:t>
                      </a:r>
                      <a:r>
                        <a:rPr lang="en-US" sz="1600" baseline="0" dirty="0" smtClean="0"/>
                        <a:t> KLT+ one DCT with fixed scan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Scheme </a:t>
                      </a:r>
                      <a:r>
                        <a:rPr lang="en-US" baseline="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smtClean="0"/>
                        <a:t>Scheme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z="4000" smtClean="0"/>
              <a:t>Mode Mapping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65225"/>
            <a:ext cx="8229600" cy="500697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lvl="2" eaLnBrk="1" hangingPunct="1"/>
            <a:endParaRPr lang="en-US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428750"/>
            <a:ext cx="4210050" cy="428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6332538" y="1725613"/>
            <a:ext cx="628650" cy="2149475"/>
          </a:xfrm>
          <a:custGeom>
            <a:avLst/>
            <a:gdLst>
              <a:gd name="connsiteX0" fmla="*/ 0 w 628650"/>
              <a:gd name="connsiteY0" fmla="*/ 0 h 2148840"/>
              <a:gd name="connsiteX1" fmla="*/ 320040 w 628650"/>
              <a:gd name="connsiteY1" fmla="*/ 411480 h 2148840"/>
              <a:gd name="connsiteX2" fmla="*/ 491490 w 628650"/>
              <a:gd name="connsiteY2" fmla="*/ 834390 h 2148840"/>
              <a:gd name="connsiteX3" fmla="*/ 594360 w 628650"/>
              <a:gd name="connsiteY3" fmla="*/ 1314450 h 2148840"/>
              <a:gd name="connsiteX4" fmla="*/ 628650 w 628650"/>
              <a:gd name="connsiteY4" fmla="*/ 1703070 h 2148840"/>
              <a:gd name="connsiteX5" fmla="*/ 594360 w 628650"/>
              <a:gd name="connsiteY5" fmla="*/ 2148840 h 2148840"/>
              <a:gd name="connsiteX6" fmla="*/ 594360 w 628650"/>
              <a:gd name="connsiteY6" fmla="*/ 2148840 h 214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8650" h="2148840">
                <a:moveTo>
                  <a:pt x="0" y="0"/>
                </a:moveTo>
                <a:cubicBezTo>
                  <a:pt x="119062" y="136207"/>
                  <a:pt x="238125" y="272415"/>
                  <a:pt x="320040" y="411480"/>
                </a:cubicBezTo>
                <a:cubicBezTo>
                  <a:pt x="401955" y="550545"/>
                  <a:pt x="445770" y="683895"/>
                  <a:pt x="491490" y="834390"/>
                </a:cubicBezTo>
                <a:cubicBezTo>
                  <a:pt x="537210" y="984885"/>
                  <a:pt x="571500" y="1169670"/>
                  <a:pt x="594360" y="1314450"/>
                </a:cubicBezTo>
                <a:cubicBezTo>
                  <a:pt x="617220" y="1459230"/>
                  <a:pt x="628650" y="1564005"/>
                  <a:pt x="628650" y="1703070"/>
                </a:cubicBezTo>
                <a:cubicBezTo>
                  <a:pt x="628650" y="1842135"/>
                  <a:pt x="594360" y="2148840"/>
                  <a:pt x="594360" y="2148840"/>
                </a:cubicBezTo>
                <a:lnTo>
                  <a:pt x="594360" y="2148840"/>
                </a:lnTo>
              </a:path>
            </a:pathLst>
          </a:cu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720975" y="5235575"/>
            <a:ext cx="2319338" cy="687388"/>
          </a:xfrm>
          <a:custGeom>
            <a:avLst/>
            <a:gdLst>
              <a:gd name="connsiteX0" fmla="*/ 0 w 2320290"/>
              <a:gd name="connsiteY0" fmla="*/ 0 h 687705"/>
              <a:gd name="connsiteX1" fmla="*/ 445770 w 2320290"/>
              <a:gd name="connsiteY1" fmla="*/ 342900 h 687705"/>
              <a:gd name="connsiteX2" fmla="*/ 914400 w 2320290"/>
              <a:gd name="connsiteY2" fmla="*/ 548640 h 687705"/>
              <a:gd name="connsiteX3" fmla="*/ 1440180 w 2320290"/>
              <a:gd name="connsiteY3" fmla="*/ 662940 h 687705"/>
              <a:gd name="connsiteX4" fmla="*/ 1828800 w 2320290"/>
              <a:gd name="connsiteY4" fmla="*/ 685800 h 687705"/>
              <a:gd name="connsiteX5" fmla="*/ 2320290 w 2320290"/>
              <a:gd name="connsiteY5" fmla="*/ 651510 h 687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0290" h="687705">
                <a:moveTo>
                  <a:pt x="0" y="0"/>
                </a:moveTo>
                <a:cubicBezTo>
                  <a:pt x="146685" y="125730"/>
                  <a:pt x="293370" y="251460"/>
                  <a:pt x="445770" y="342900"/>
                </a:cubicBezTo>
                <a:cubicBezTo>
                  <a:pt x="598170" y="434340"/>
                  <a:pt x="748665" y="495300"/>
                  <a:pt x="914400" y="548640"/>
                </a:cubicBezTo>
                <a:cubicBezTo>
                  <a:pt x="1080135" y="601980"/>
                  <a:pt x="1287780" y="640080"/>
                  <a:pt x="1440180" y="662940"/>
                </a:cubicBezTo>
                <a:cubicBezTo>
                  <a:pt x="1592580" y="685800"/>
                  <a:pt x="1682115" y="687705"/>
                  <a:pt x="1828800" y="685800"/>
                </a:cubicBezTo>
                <a:cubicBezTo>
                  <a:pt x="1975485" y="683895"/>
                  <a:pt x="2147887" y="667702"/>
                  <a:pt x="2320290" y="651510"/>
                </a:cubicBezTo>
              </a:path>
            </a:pathLst>
          </a:cu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52" name="TextBox 13"/>
          <p:cNvSpPr txBox="1">
            <a:spLocks noChangeArrowheads="1"/>
          </p:cNvSpPr>
          <p:nvPr/>
        </p:nvSpPr>
        <p:spPr bwMode="auto">
          <a:xfrm>
            <a:off x="6858000" y="19812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Vertical T2</a:t>
            </a:r>
            <a:br>
              <a:rPr lang="en-US"/>
            </a:br>
            <a:r>
              <a:rPr lang="en-US"/>
              <a:t>Horizontal T1</a:t>
            </a:r>
          </a:p>
        </p:txBody>
      </p:sp>
      <p:sp>
        <p:nvSpPr>
          <p:cNvPr id="6153" name="TextBox 14"/>
          <p:cNvSpPr txBox="1">
            <a:spLocks noChangeArrowheads="1"/>
          </p:cNvSpPr>
          <p:nvPr/>
        </p:nvSpPr>
        <p:spPr bwMode="auto">
          <a:xfrm>
            <a:off x="1524000" y="54102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Vertical T1</a:t>
            </a:r>
            <a:br>
              <a:rPr lang="en-US"/>
            </a:br>
            <a:r>
              <a:rPr lang="en-US"/>
              <a:t>Horizontal T2</a:t>
            </a:r>
          </a:p>
        </p:txBody>
      </p:sp>
      <p:sp>
        <p:nvSpPr>
          <p:cNvPr id="17" name="Freeform 16"/>
          <p:cNvSpPr/>
          <p:nvPr/>
        </p:nvSpPr>
        <p:spPr>
          <a:xfrm>
            <a:off x="5075238" y="3908425"/>
            <a:ext cx="1839912" cy="1955800"/>
          </a:xfrm>
          <a:custGeom>
            <a:avLst/>
            <a:gdLst>
              <a:gd name="connsiteX0" fmla="*/ 1840230 w 1840230"/>
              <a:gd name="connsiteY0" fmla="*/ 0 h 1954530"/>
              <a:gd name="connsiteX1" fmla="*/ 1714500 w 1840230"/>
              <a:gd name="connsiteY1" fmla="*/ 411480 h 1954530"/>
              <a:gd name="connsiteX2" fmla="*/ 1497330 w 1840230"/>
              <a:gd name="connsiteY2" fmla="*/ 880110 h 1954530"/>
              <a:gd name="connsiteX3" fmla="*/ 1497330 w 1840230"/>
              <a:gd name="connsiteY3" fmla="*/ 880110 h 1954530"/>
              <a:gd name="connsiteX4" fmla="*/ 1188720 w 1840230"/>
              <a:gd name="connsiteY4" fmla="*/ 1314450 h 1954530"/>
              <a:gd name="connsiteX5" fmla="*/ 868680 w 1840230"/>
              <a:gd name="connsiteY5" fmla="*/ 1577340 h 1954530"/>
              <a:gd name="connsiteX6" fmla="*/ 434340 w 1840230"/>
              <a:gd name="connsiteY6" fmla="*/ 1817370 h 1954530"/>
              <a:gd name="connsiteX7" fmla="*/ 0 w 1840230"/>
              <a:gd name="connsiteY7" fmla="*/ 1954530 h 195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0230" h="1954530">
                <a:moveTo>
                  <a:pt x="1840230" y="0"/>
                </a:moveTo>
                <a:cubicBezTo>
                  <a:pt x="1805940" y="132397"/>
                  <a:pt x="1771650" y="264795"/>
                  <a:pt x="1714500" y="411480"/>
                </a:cubicBezTo>
                <a:cubicBezTo>
                  <a:pt x="1657350" y="558165"/>
                  <a:pt x="1497330" y="880110"/>
                  <a:pt x="1497330" y="880110"/>
                </a:cubicBezTo>
                <a:lnTo>
                  <a:pt x="1497330" y="880110"/>
                </a:lnTo>
                <a:cubicBezTo>
                  <a:pt x="1445895" y="952500"/>
                  <a:pt x="1293495" y="1198245"/>
                  <a:pt x="1188720" y="1314450"/>
                </a:cubicBezTo>
                <a:cubicBezTo>
                  <a:pt x="1083945" y="1430655"/>
                  <a:pt x="994410" y="1493520"/>
                  <a:pt x="868680" y="1577340"/>
                </a:cubicBezTo>
                <a:cubicBezTo>
                  <a:pt x="742950" y="1661160"/>
                  <a:pt x="579120" y="1754505"/>
                  <a:pt x="434340" y="1817370"/>
                </a:cubicBezTo>
                <a:cubicBezTo>
                  <a:pt x="289560" y="1880235"/>
                  <a:pt x="144780" y="1917382"/>
                  <a:pt x="0" y="1954530"/>
                </a:cubicBezTo>
              </a:path>
            </a:pathLst>
          </a:cu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55" name="TextBox 17"/>
          <p:cNvSpPr txBox="1">
            <a:spLocks noChangeArrowheads="1"/>
          </p:cNvSpPr>
          <p:nvPr/>
        </p:nvSpPr>
        <p:spPr bwMode="auto">
          <a:xfrm>
            <a:off x="6629400" y="48768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Vertical T1</a:t>
            </a:r>
            <a:br>
              <a:rPr lang="en-US"/>
            </a:br>
            <a:r>
              <a:rPr lang="en-US"/>
              <a:t>Horizontal T1</a:t>
            </a:r>
          </a:p>
        </p:txBody>
      </p:sp>
      <p:sp>
        <p:nvSpPr>
          <p:cNvPr id="6156" name="TextBox 18"/>
          <p:cNvSpPr txBox="1">
            <a:spLocks noChangeArrowheads="1"/>
          </p:cNvSpPr>
          <p:nvPr/>
        </p:nvSpPr>
        <p:spPr bwMode="auto">
          <a:xfrm>
            <a:off x="990600" y="1447800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DC mode</a:t>
            </a:r>
            <a:br>
              <a:rPr lang="en-US"/>
            </a:br>
            <a:r>
              <a:rPr lang="en-US"/>
              <a:t>Vertical T2</a:t>
            </a:r>
            <a:br>
              <a:rPr lang="en-US"/>
            </a:br>
            <a:r>
              <a:rPr lang="en-US"/>
              <a:t>Horizontal T2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QCT2008_PPT_Master_ConfdProp</Template>
  <TotalTime>52015</TotalTime>
  <Words>236</Words>
  <Application>Microsoft Office PowerPoint</Application>
  <PresentationFormat>On-screen Show (4:3)</PresentationFormat>
  <Paragraphs>86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QCT2008_PPT_Master_ConfdProp</vt:lpstr>
      <vt:lpstr>Worksheet</vt:lpstr>
      <vt:lpstr>Mode dependent residual coding</vt:lpstr>
      <vt:lpstr>Introduction</vt:lpstr>
      <vt:lpstr>2-D separable transform (JCTVC-C080)</vt:lpstr>
      <vt:lpstr>Combination 1: mode dependent scan</vt:lpstr>
      <vt:lpstr>Combination 2: signaled scan</vt:lpstr>
      <vt:lpstr>Combination 3: transform and scan combination</vt:lpstr>
      <vt:lpstr>Summary</vt:lpstr>
      <vt:lpstr>Mode Mapping</vt:lpstr>
    </vt:vector>
  </TitlesOfParts>
  <Company>Qualcomm, Incorporated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Qualcomm</dc:creator>
  <cp:lastModifiedBy>peisongc</cp:lastModifiedBy>
  <cp:revision>1194</cp:revision>
  <cp:lastPrinted>2005-08-27T17:58:21Z</cp:lastPrinted>
  <dcterms:created xsi:type="dcterms:W3CDTF">2008-04-23T06:37:43Z</dcterms:created>
  <dcterms:modified xsi:type="dcterms:W3CDTF">2011-01-21T01:20:35Z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752593484</vt:i4>
  </property>
  <property fmtid="{D5CDD505-2E9C-101B-9397-08002B2CF9AE}" pid="3" name="_NewReviewCycle">
    <vt:lpwstr/>
  </property>
  <property fmtid="{D5CDD505-2E9C-101B-9397-08002B2CF9AE}" pid="4" name="_EmailSubject">
    <vt:lpwstr>weekly status: 11/12/2010 </vt:lpwstr>
  </property>
  <property fmtid="{D5CDD505-2E9C-101B-9397-08002B2CF9AE}" pid="5" name="_AuthorEmail">
    <vt:lpwstr>peisongc@qualcomm.com</vt:lpwstr>
  </property>
  <property fmtid="{D5CDD505-2E9C-101B-9397-08002B2CF9AE}" pid="6" name="_AuthorEmailDisplayName">
    <vt:lpwstr>Chen, Peisong</vt:lpwstr>
  </property>
  <property fmtid="{D5CDD505-2E9C-101B-9397-08002B2CF9AE}" pid="7" name="_PreviousAdHocReviewCycleID">
    <vt:i4>-435199164</vt:i4>
  </property>
</Properties>
</file>