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bookmarkIdSeed="3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610" r:id="rId2"/>
    <p:sldId id="611" r:id="rId3"/>
    <p:sldId id="612" r:id="rId4"/>
    <p:sldId id="613" r:id="rId5"/>
    <p:sldId id="614" r:id="rId6"/>
  </p:sldIdLst>
  <p:sldSz cx="9144000" cy="6858000" type="screen4x3"/>
  <p:notesSz cx="7010400" cy="9296400"/>
  <p:embeddedFontLst>
    <p:embeddedFont>
      <p:font typeface="Century Gothic" pitchFamily="34" charset="0"/>
      <p:regular r:id="rId9"/>
      <p:bold r:id="rId10"/>
      <p:italic r:id="rId11"/>
      <p:boldItalic r:id="rId12"/>
    </p:embeddedFont>
    <p:embeddedFont>
      <p:font typeface="Calibri" pitchFamily="34" charset="0"/>
      <p:regular r:id="rId13"/>
      <p:bold r:id="rId14"/>
      <p:italic r:id="rId15"/>
      <p:boldItalic r:id="rId16"/>
    </p:embeddedFont>
    <p:embeddedFont>
      <p:font typeface="Brush Script MT" pitchFamily="66" charset="0"/>
      <p:italic r:id="rId17"/>
    </p:embeddedFont>
    <p:embeddedFont>
      <p:font typeface="SimSun" pitchFamily="2" charset="-122"/>
      <p:regular r:id="rId18"/>
    </p:embeddedFont>
    <p:embeddedFont>
      <p:font typeface="Tahoma" pitchFamily="34" charset="0"/>
      <p:regular r:id="rId19"/>
      <p:bold r:id="rId20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B0F5"/>
    <a:srgbClr val="FF5050"/>
    <a:srgbClr val="CC6600"/>
    <a:srgbClr val="FF9900"/>
    <a:srgbClr val="99CCFF"/>
    <a:srgbClr val="FF0000"/>
    <a:srgbClr val="FFFF00"/>
    <a:srgbClr val="D6009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7602" autoAdjust="0"/>
    <p:restoredTop sz="87919" autoAdjust="0"/>
  </p:normalViewPr>
  <p:slideViewPr>
    <p:cSldViewPr>
      <p:cViewPr>
        <p:scale>
          <a:sx n="80" d="100"/>
          <a:sy n="80" d="100"/>
        </p:scale>
        <p:origin x="-1398" y="198"/>
      </p:cViewPr>
      <p:guideLst>
        <p:guide orient="horz" pos="2496"/>
        <p:guide pos="8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52" y="-96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23" Type="http://schemas.openxmlformats.org/officeDocument/2006/relationships/theme" Target="theme/theme1.xml"/><Relationship Id="rId10" Type="http://schemas.openxmlformats.org/officeDocument/2006/relationships/font" Target="fonts/font2.fntdata"/><Relationship Id="rId19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 dirty="0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 dirty="0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D010A38F-674C-4F79-A40D-128A7EA862BE}" type="slidenum">
              <a:rPr lang="zh-CN" altLang="en-US"/>
              <a:pPr/>
              <a:t>‹#›</a:t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 dirty="0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FE18F21E-8C77-4930-AEB3-0930BF27190A}" type="slidenum">
              <a:rPr lang="zh-CN" altLang="en-US"/>
              <a:pPr/>
              <a:t>‹#›</a:t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cover_d_3_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88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42162"/>
            <a:ext cx="7772400" cy="144655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400800" y="6553200"/>
            <a:ext cx="1524000" cy="304800"/>
          </a:xfrm>
          <a:ln/>
        </p:spPr>
        <p:txBody>
          <a:bodyPr/>
          <a:lstStyle>
            <a:lvl1pPr>
              <a:defRPr/>
            </a:lvl1pPr>
          </a:lstStyle>
          <a:p>
            <a:fld id="{052E3289-3792-4AE1-A34B-C72CC2BAE822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1584E9-12B5-4754-B864-27A4960914E8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658C35-AAA4-4CB6-A9CA-3BEEAEB2FCD5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03B688-8BA0-4BD8-9961-44169E32A29F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4C5DC9-AAEA-46DE-858D-9E3D611C71B8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ADCAE6-D05E-4833-8A63-4E66360FBE89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1BB52-2F03-434D-8A0B-A94AB24D6514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7B320D-0203-4055-A526-FAA6DC51582B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603A02-2C12-4B60-ABC3-D501C9179278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A9A754-DDAA-4D76-95D0-CA30DEEAA846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BF5A9F-15DF-402E-A280-C323227AACE3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0" descr="d_3_4"/>
          <p:cNvPicPr>
            <a:picLocks noChangeAspect="1" noChangeArrowheads="1"/>
          </p:cNvPicPr>
          <p:nvPr userDrawn="1"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81000"/>
            <a:ext cx="8534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dirty="0" smtClean="0"/>
              <a:t>Click to edit Master title style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66800"/>
            <a:ext cx="8534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dirty="0" smtClean="0"/>
              <a:t>Click to edit Master text styles</a:t>
            </a:r>
          </a:p>
          <a:p>
            <a:pPr lvl="1"/>
            <a:r>
              <a:rPr lang="en-US" altLang="zh-CN" dirty="0" smtClean="0"/>
              <a:t>Second level</a:t>
            </a:r>
          </a:p>
          <a:p>
            <a:pPr lvl="2"/>
            <a:r>
              <a:rPr lang="en-US" altLang="zh-CN" dirty="0" smtClean="0"/>
              <a:t>Third level</a:t>
            </a:r>
          </a:p>
          <a:p>
            <a:pPr lvl="3"/>
            <a:r>
              <a:rPr lang="en-US" altLang="zh-CN" dirty="0" smtClean="0"/>
              <a:t>Fourth level</a:t>
            </a:r>
          </a:p>
          <a:p>
            <a:pPr lvl="4"/>
            <a:r>
              <a:rPr lang="en-US" altLang="zh-CN" dirty="0" smtClean="0"/>
              <a:t>Fifth level</a:t>
            </a:r>
          </a:p>
        </p:txBody>
      </p:sp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67600" y="6553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Brush Script MT" pitchFamily="66" charset="0"/>
                <a:ea typeface="宋体" pitchFamily="2" charset="-122"/>
              </a:defRPr>
            </a:lvl1pPr>
          </a:lstStyle>
          <a:p>
            <a:fld id="{FF278A34-5E9F-4594-8369-618744C81732}" type="slidenum">
              <a:rPr lang="zh-CN" altLang="en-US" smtClean="0"/>
              <a:pPr/>
              <a:t>‹#›</a:t>
            </a:fld>
            <a:endParaRPr lang="en-US" altLang="zh-CN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Brush Script MT" pitchFamily="66" charset="0"/>
                <a:ea typeface="宋体" pitchFamily="2" charset="-122"/>
              </a:defRPr>
            </a:lvl1pPr>
          </a:lstStyle>
          <a:p>
            <a:endParaRPr lang="en-US" altLang="zh-CN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Brush Script MT" pitchFamily="66" charset="0"/>
                <a:ea typeface="宋体" pitchFamily="2" charset="-122"/>
              </a:defRPr>
            </a:lvl1pPr>
          </a:lstStyle>
          <a:p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accent2"/>
          </a:solidFill>
          <a:latin typeface="Calibri" pitchFamily="34" charset="0"/>
          <a:ea typeface="+mn-ea"/>
          <a:cs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Calibri" pitchFamily="34" charset="0"/>
          <a:cs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996633"/>
          </a:solidFill>
          <a:latin typeface="Calibri" pitchFamily="34" charset="0"/>
          <a:cs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800">
          <a:solidFill>
            <a:srgbClr val="CC0066"/>
          </a:solidFill>
          <a:latin typeface="Calibri" pitchFamily="34" charset="0"/>
          <a:cs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800">
          <a:solidFill>
            <a:srgbClr val="008000"/>
          </a:solidFill>
          <a:latin typeface="Calibri" pitchFamily="34" charset="0"/>
          <a:cs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03610"/>
            <a:ext cx="7772400" cy="2123658"/>
          </a:xfrm>
        </p:spPr>
        <p:txBody>
          <a:bodyPr/>
          <a:lstStyle/>
          <a:p>
            <a:r>
              <a:rPr lang="en-US" sz="4400" dirty="0" smtClean="0"/>
              <a:t>Improvement of AIS techniques by switching interpolation filters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4800600"/>
            <a:ext cx="6400800" cy="1752600"/>
          </a:xfrm>
        </p:spPr>
        <p:txBody>
          <a:bodyPr/>
          <a:lstStyle/>
          <a:p>
            <a:pPr algn="l"/>
            <a:r>
              <a:rPr lang="en-US" dirty="0" err="1" smtClean="0"/>
              <a:t>Ehsan</a:t>
            </a:r>
            <a:r>
              <a:rPr lang="en-US" dirty="0" smtClean="0"/>
              <a:t> </a:t>
            </a:r>
            <a:r>
              <a:rPr lang="en-US" dirty="0" err="1" smtClean="0"/>
              <a:t>Maani</a:t>
            </a:r>
            <a:endParaRPr lang="en-US" dirty="0" smtClean="0"/>
          </a:p>
          <a:p>
            <a:pPr algn="l"/>
            <a:r>
              <a:rPr lang="en-US" dirty="0" smtClean="0"/>
              <a:t>Ali </a:t>
            </a:r>
            <a:r>
              <a:rPr lang="en-US" dirty="0" err="1" smtClean="0"/>
              <a:t>Tabatabai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E3289-3792-4AE1-A34B-C72CC2BAE822}" type="slidenum">
              <a:rPr lang="zh-CN" altLang="en-US" smtClean="0"/>
              <a:pPr/>
              <a:t>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Intra Smoothing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Adaptive Intra Smoothing</a:t>
            </a:r>
          </a:p>
          <a:p>
            <a:pPr lvl="1"/>
            <a:r>
              <a:rPr lang="en-US" dirty="0" smtClean="0"/>
              <a:t>Consists of adaptively applying  low-pass (smoothing) filters to the reconstructed block boundaries before prediction</a:t>
            </a:r>
          </a:p>
          <a:p>
            <a:endParaRPr lang="en-US" dirty="0" smtClean="0"/>
          </a:p>
          <a:p>
            <a:r>
              <a:rPr lang="en-US" dirty="0" smtClean="0"/>
              <a:t>Different techniques</a:t>
            </a:r>
          </a:p>
          <a:p>
            <a:pPr lvl="1"/>
            <a:r>
              <a:rPr lang="en-US" dirty="0" smtClean="0"/>
              <a:t>High complexity mode decision search with PU-level signaling [JCTVC-A116]</a:t>
            </a:r>
          </a:p>
          <a:p>
            <a:pPr lvl="1"/>
            <a:r>
              <a:rPr lang="en-US" dirty="0" smtClean="0"/>
              <a:t>Fast mode decision with PU-level signaling [JCTVC-C302 ]</a:t>
            </a:r>
          </a:p>
          <a:p>
            <a:pPr lvl="1"/>
            <a:r>
              <a:rPr lang="en-US" dirty="0" smtClean="0"/>
              <a:t>Mode dependent smoothing (no signaling) [JCTVC-D282]</a:t>
            </a:r>
          </a:p>
          <a:p>
            <a:pPr lvl="1"/>
            <a:r>
              <a:rPr lang="en-US" dirty="0" smtClean="0"/>
              <a:t>Hybrid mode dependent (with signaling) [JCTVC-D282]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B688-8BA0-4BD8-9961-44169E32A29F}" type="slidenum">
              <a:rPr lang="zh-CN" altLang="en-US" smtClean="0"/>
              <a:pPr/>
              <a:t>2</a:t>
            </a:fld>
            <a:endParaRPr lang="en-US" altLang="zh-CN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Switching interpolation filters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43050"/>
            <a:ext cx="8534400" cy="5334000"/>
          </a:xfrm>
        </p:spPr>
        <p:txBody>
          <a:bodyPr/>
          <a:lstStyle/>
          <a:p>
            <a:r>
              <a:rPr lang="en-US" dirty="0" smtClean="0"/>
              <a:t>All AIS techniques have </a:t>
            </a:r>
            <a:r>
              <a:rPr lang="en-US" dirty="0" smtClean="0">
                <a:solidFill>
                  <a:srgbClr val="C00000"/>
                </a:solidFill>
              </a:rPr>
              <a:t>two</a:t>
            </a:r>
            <a:r>
              <a:rPr lang="en-US" dirty="0" smtClean="0"/>
              <a:t> operating modes</a:t>
            </a:r>
          </a:p>
          <a:p>
            <a:pPr lvl="1">
              <a:buNone/>
            </a:pPr>
            <a:r>
              <a:rPr lang="en-US" dirty="0" smtClean="0"/>
              <a:t>1) Filtering on:</a:t>
            </a:r>
          </a:p>
          <a:p>
            <a:pPr lvl="2"/>
            <a:r>
              <a:rPr lang="en-US" dirty="0" smtClean="0"/>
              <a:t>No change is proposed (Smoothing filtering, linear interpolation)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2)Filtering off:</a:t>
            </a:r>
          </a:p>
          <a:p>
            <a:pPr lvl="2"/>
            <a:r>
              <a:rPr lang="en-US" dirty="0" smtClean="0"/>
              <a:t>A different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interpolation</a:t>
            </a:r>
            <a:r>
              <a:rPr lang="en-US" dirty="0" smtClean="0"/>
              <a:t> method is proposed. Instead of the linear interpolation method used in </a:t>
            </a:r>
            <a:r>
              <a:rPr lang="en-US" dirty="0" err="1" smtClean="0"/>
              <a:t>TMuC</a:t>
            </a:r>
            <a:r>
              <a:rPr lang="en-US" dirty="0" smtClean="0"/>
              <a:t> 0.9 or in case (1) above, a set of 4-tap filters is proposed</a:t>
            </a:r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32 4-tap filters based on Cubic interpolation is proposed. One filter for each sub-</a:t>
            </a:r>
            <a:r>
              <a:rPr lang="en-US" dirty="0" err="1" smtClean="0"/>
              <a:t>pel</a:t>
            </a:r>
            <a:r>
              <a:rPr lang="en-US" dirty="0" smtClean="0"/>
              <a:t> location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B688-8BA0-4BD8-9961-44169E32A29F}" type="slidenum">
              <a:rPr lang="zh-CN" altLang="en-US" smtClean="0"/>
              <a:pPr/>
              <a:t>3</a:t>
            </a:fld>
            <a:endParaRPr lang="en-US" altLang="zh-CN" dirty="0"/>
          </a:p>
        </p:txBody>
      </p:sp>
      <p:grpSp>
        <p:nvGrpSpPr>
          <p:cNvPr id="47" name="Group 46"/>
          <p:cNvGrpSpPr/>
          <p:nvPr/>
        </p:nvGrpSpPr>
        <p:grpSpPr>
          <a:xfrm>
            <a:off x="1295400" y="5943600"/>
            <a:ext cx="6477000" cy="187830"/>
            <a:chOff x="1295400" y="4871850"/>
            <a:chExt cx="6477000" cy="187830"/>
          </a:xfrm>
        </p:grpSpPr>
        <p:cxnSp>
          <p:nvCxnSpPr>
            <p:cNvPr id="48" name="Straight Connector 47"/>
            <p:cNvCxnSpPr/>
            <p:nvPr/>
          </p:nvCxnSpPr>
          <p:spPr bwMode="auto">
            <a:xfrm>
              <a:off x="1295400" y="4953000"/>
              <a:ext cx="647700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9" name="Oval 48"/>
            <p:cNvSpPr/>
            <p:nvPr/>
          </p:nvSpPr>
          <p:spPr bwMode="auto">
            <a:xfrm>
              <a:off x="4495800" y="4876800"/>
              <a:ext cx="152400" cy="152400"/>
            </a:xfrm>
            <a:prstGeom prst="ellipse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50" name="Oval 49"/>
            <p:cNvSpPr/>
            <p:nvPr/>
          </p:nvSpPr>
          <p:spPr bwMode="auto">
            <a:xfrm>
              <a:off x="7315200" y="4876800"/>
              <a:ext cx="152400" cy="152400"/>
            </a:xfrm>
            <a:prstGeom prst="ellipse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51" name="Oval 50"/>
            <p:cNvSpPr/>
            <p:nvPr/>
          </p:nvSpPr>
          <p:spPr bwMode="auto">
            <a:xfrm>
              <a:off x="1447800" y="4876800"/>
              <a:ext cx="152400" cy="152400"/>
            </a:xfrm>
            <a:prstGeom prst="ellipse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52" name="Isosceles Triangle 51"/>
            <p:cNvSpPr/>
            <p:nvPr/>
          </p:nvSpPr>
          <p:spPr bwMode="auto">
            <a:xfrm>
              <a:off x="2895600" y="4876800"/>
              <a:ext cx="152400" cy="152400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53" name="Isosceles Triangle 52"/>
            <p:cNvSpPr/>
            <p:nvPr/>
          </p:nvSpPr>
          <p:spPr bwMode="auto">
            <a:xfrm>
              <a:off x="5867400" y="4876800"/>
              <a:ext cx="152400" cy="152400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54" name="Rectangle 53"/>
            <p:cNvSpPr/>
            <p:nvPr/>
          </p:nvSpPr>
          <p:spPr bwMode="auto">
            <a:xfrm>
              <a:off x="2209800" y="4871850"/>
              <a:ext cx="60960" cy="18288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55" name="Rectangle 54"/>
            <p:cNvSpPr/>
            <p:nvPr/>
          </p:nvSpPr>
          <p:spPr bwMode="auto">
            <a:xfrm>
              <a:off x="3810000" y="4876800"/>
              <a:ext cx="60960" cy="18288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56" name="Rectangle 55"/>
            <p:cNvSpPr/>
            <p:nvPr/>
          </p:nvSpPr>
          <p:spPr bwMode="auto">
            <a:xfrm>
              <a:off x="5181600" y="4876800"/>
              <a:ext cx="60960" cy="18288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57" name="Rectangle 56"/>
            <p:cNvSpPr/>
            <p:nvPr/>
          </p:nvSpPr>
          <p:spPr bwMode="auto">
            <a:xfrm>
              <a:off x="6629400" y="4876800"/>
              <a:ext cx="60960" cy="18288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58" name="Oval 57"/>
            <p:cNvSpPr>
              <a:spLocks noChangeAspect="1"/>
            </p:cNvSpPr>
            <p:nvPr/>
          </p:nvSpPr>
          <p:spPr bwMode="auto">
            <a:xfrm>
              <a:off x="7010400" y="4923740"/>
              <a:ext cx="73152" cy="73152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59" name="Oval 58"/>
            <p:cNvSpPr>
              <a:spLocks noChangeAspect="1"/>
            </p:cNvSpPr>
            <p:nvPr/>
          </p:nvSpPr>
          <p:spPr bwMode="auto">
            <a:xfrm>
              <a:off x="6313018" y="4920690"/>
              <a:ext cx="73152" cy="73152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60" name="Oval 59"/>
            <p:cNvSpPr>
              <a:spLocks noChangeAspect="1"/>
            </p:cNvSpPr>
            <p:nvPr/>
          </p:nvSpPr>
          <p:spPr bwMode="auto">
            <a:xfrm>
              <a:off x="5551018" y="4920690"/>
              <a:ext cx="73152" cy="73152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61" name="Oval 60"/>
            <p:cNvSpPr>
              <a:spLocks noChangeAspect="1"/>
            </p:cNvSpPr>
            <p:nvPr/>
          </p:nvSpPr>
          <p:spPr bwMode="auto">
            <a:xfrm>
              <a:off x="4879848" y="4920690"/>
              <a:ext cx="73152" cy="73152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62" name="Oval 61"/>
            <p:cNvSpPr>
              <a:spLocks noChangeAspect="1"/>
            </p:cNvSpPr>
            <p:nvPr/>
          </p:nvSpPr>
          <p:spPr bwMode="auto">
            <a:xfrm>
              <a:off x="4179418" y="4919473"/>
              <a:ext cx="73152" cy="73152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63" name="Oval 62"/>
            <p:cNvSpPr>
              <a:spLocks noChangeAspect="1"/>
            </p:cNvSpPr>
            <p:nvPr/>
          </p:nvSpPr>
          <p:spPr bwMode="auto">
            <a:xfrm>
              <a:off x="3429000" y="4919473"/>
              <a:ext cx="73152" cy="73152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64" name="Oval 63"/>
            <p:cNvSpPr>
              <a:spLocks noChangeAspect="1"/>
            </p:cNvSpPr>
            <p:nvPr/>
          </p:nvSpPr>
          <p:spPr bwMode="auto">
            <a:xfrm>
              <a:off x="2561540" y="4920690"/>
              <a:ext cx="73152" cy="73152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65" name="Oval 64"/>
            <p:cNvSpPr>
              <a:spLocks noChangeAspect="1"/>
            </p:cNvSpPr>
            <p:nvPr/>
          </p:nvSpPr>
          <p:spPr bwMode="auto">
            <a:xfrm>
              <a:off x="1828800" y="4919473"/>
              <a:ext cx="73152" cy="73152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8001000" y="5715000"/>
            <a:ext cx="6078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full-</a:t>
            </a:r>
            <a:r>
              <a:rPr lang="en-US" sz="1100" dirty="0" err="1" smtClean="0"/>
              <a:t>pel</a:t>
            </a:r>
            <a:endParaRPr lang="en-US" sz="1100" dirty="0"/>
          </a:p>
        </p:txBody>
      </p:sp>
      <p:cxnSp>
        <p:nvCxnSpPr>
          <p:cNvPr id="67" name="Shape 66"/>
          <p:cNvCxnSpPr>
            <a:stCxn id="66" idx="1"/>
          </p:cNvCxnSpPr>
          <p:nvPr/>
        </p:nvCxnSpPr>
        <p:spPr bwMode="auto">
          <a:xfrm rot="10800000" flipV="1">
            <a:off x="7445282" y="5845804"/>
            <a:ext cx="555718" cy="125063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stealth"/>
          </a:ln>
          <a:effectLst/>
        </p:spPr>
      </p:cxnSp>
      <p:sp>
        <p:nvSpPr>
          <p:cNvPr id="68" name="TextBox 67"/>
          <p:cNvSpPr txBox="1"/>
          <p:nvPr/>
        </p:nvSpPr>
        <p:spPr>
          <a:xfrm>
            <a:off x="5715000" y="5486400"/>
            <a:ext cx="6495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half-</a:t>
            </a:r>
            <a:r>
              <a:rPr lang="en-US" sz="1100" dirty="0" err="1" smtClean="0"/>
              <a:t>pel</a:t>
            </a:r>
            <a:endParaRPr lang="en-US" sz="1100" dirty="0"/>
          </a:p>
        </p:txBody>
      </p:sp>
      <p:cxnSp>
        <p:nvCxnSpPr>
          <p:cNvPr id="69" name="Shape 68"/>
          <p:cNvCxnSpPr>
            <a:stCxn id="68" idx="2"/>
          </p:cNvCxnSpPr>
          <p:nvPr/>
        </p:nvCxnSpPr>
        <p:spPr bwMode="auto">
          <a:xfrm rot="5400000">
            <a:off x="5872365" y="5857346"/>
            <a:ext cx="276740" cy="58069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stealth"/>
          </a:ln>
          <a:effectLst/>
        </p:spPr>
      </p:cxnSp>
      <p:sp>
        <p:nvSpPr>
          <p:cNvPr id="70" name="TextBox 69"/>
          <p:cNvSpPr txBox="1"/>
          <p:nvPr/>
        </p:nvSpPr>
        <p:spPr>
          <a:xfrm>
            <a:off x="4572000" y="5486400"/>
            <a:ext cx="8739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quarter-</a:t>
            </a:r>
            <a:r>
              <a:rPr lang="en-US" sz="1100" dirty="0" err="1" smtClean="0"/>
              <a:t>pel</a:t>
            </a:r>
            <a:endParaRPr lang="en-US" sz="1100" dirty="0"/>
          </a:p>
        </p:txBody>
      </p:sp>
      <p:cxnSp>
        <p:nvCxnSpPr>
          <p:cNvPr id="71" name="Shape 70"/>
          <p:cNvCxnSpPr/>
          <p:nvPr/>
        </p:nvCxnSpPr>
        <p:spPr bwMode="auto">
          <a:xfrm rot="5400000">
            <a:off x="5148464" y="5824336"/>
            <a:ext cx="276740" cy="58069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stealth"/>
          </a:ln>
          <a:effectLst/>
        </p:spPr>
      </p:cxnSp>
      <p:sp>
        <p:nvSpPr>
          <p:cNvPr id="72" name="TextBox 71"/>
          <p:cNvSpPr txBox="1"/>
          <p:nvPr/>
        </p:nvSpPr>
        <p:spPr>
          <a:xfrm>
            <a:off x="4343400" y="6248400"/>
            <a:ext cx="7537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1/8th-pel</a:t>
            </a:r>
            <a:endParaRPr lang="en-US" sz="1100" dirty="0"/>
          </a:p>
        </p:txBody>
      </p:sp>
      <p:cxnSp>
        <p:nvCxnSpPr>
          <p:cNvPr id="73" name="Shape 42"/>
          <p:cNvCxnSpPr>
            <a:stCxn id="72" idx="0"/>
          </p:cNvCxnSpPr>
          <p:nvPr/>
        </p:nvCxnSpPr>
        <p:spPr bwMode="auto">
          <a:xfrm rot="5400000" flipH="1" flipV="1">
            <a:off x="4726941" y="6058917"/>
            <a:ext cx="182808" cy="196158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stealth"/>
          </a:ln>
          <a:effectLst/>
        </p:spPr>
      </p:cxnSp>
      <p:sp>
        <p:nvSpPr>
          <p:cNvPr id="74" name="TextBox 73"/>
          <p:cNvSpPr txBox="1"/>
          <p:nvPr/>
        </p:nvSpPr>
        <p:spPr>
          <a:xfrm>
            <a:off x="533400" y="5638800"/>
            <a:ext cx="37923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Each fractional-</a:t>
            </a:r>
            <a:r>
              <a:rPr lang="en-US" dirty="0" err="1" smtClean="0"/>
              <a:t>perl</a:t>
            </a:r>
            <a:r>
              <a:rPr lang="en-US" dirty="0" smtClean="0"/>
              <a:t> location has its own specific filter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AIS flag for a block is set to off (no filtering), then:</a:t>
            </a:r>
          </a:p>
          <a:p>
            <a:pPr lvl="1"/>
            <a:r>
              <a:rPr lang="en-US" dirty="0" smtClean="0"/>
              <a:t>A different interpolation technique (a set of 4-tap filters) is used when interpolation is needed during the process of directional Intra prediction</a:t>
            </a:r>
          </a:p>
          <a:p>
            <a:pPr lvl="2"/>
            <a:r>
              <a:rPr lang="en-US" dirty="0" smtClean="0"/>
              <a:t>Traditionally, a 2-tap filter (linear) is used</a:t>
            </a:r>
          </a:p>
          <a:p>
            <a:r>
              <a:rPr lang="en-US" dirty="0" smtClean="0"/>
              <a:t>When AIS flag is on</a:t>
            </a:r>
          </a:p>
          <a:p>
            <a:pPr lvl="2"/>
            <a:r>
              <a:rPr lang="en-US" dirty="0" smtClean="0"/>
              <a:t>Traditional 2-tap (linear) interpolation filters are used when needed</a:t>
            </a:r>
          </a:p>
          <a:p>
            <a:endParaRPr lang="en-US" dirty="0" smtClean="0"/>
          </a:p>
          <a:p>
            <a:r>
              <a:rPr lang="en-US" dirty="0" smtClean="0"/>
              <a:t>Method to find the AIS flag/Smoothing </a:t>
            </a:r>
            <a:r>
              <a:rPr lang="en-US" dirty="0" smtClean="0"/>
              <a:t>filter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B688-8BA0-4BD8-9961-44169E32A29F}" type="slidenum">
              <a:rPr lang="zh-CN" altLang="en-US" smtClean="0"/>
              <a:pPr/>
              <a:t>4</a:t>
            </a:fld>
            <a:endParaRPr lang="en-US" altLang="zh-CN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B688-8BA0-4BD8-9961-44169E32A29F}" type="slidenum">
              <a:rPr lang="zh-CN" altLang="en-US" smtClean="0"/>
              <a:pPr/>
              <a:t>5</a:t>
            </a:fld>
            <a:endParaRPr lang="en-US" altLang="zh-CN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90357" y="1143000"/>
          <a:ext cx="5963285" cy="2197100"/>
        </p:xfrm>
        <a:graphic>
          <a:graphicData uri="http://schemas.openxmlformats.org/drawingml/2006/table">
            <a:tbl>
              <a:tblPr/>
              <a:tblGrid>
                <a:gridCol w="1078865"/>
                <a:gridCol w="814070"/>
                <a:gridCol w="814070"/>
                <a:gridCol w="814070"/>
                <a:gridCol w="814070"/>
                <a:gridCol w="814070"/>
                <a:gridCol w="814070"/>
              </a:tblGrid>
              <a:tr h="219710">
                <a:tc rowSpan="2"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Arial"/>
                          <a:ea typeface="Times New Roman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Intra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Intra LoCo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971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U BD-rate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V BD-rate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U BD-rate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V BD-rate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710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-0.5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-0.6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-0.7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-1.3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-0.8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-0.8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710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-0.7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-0.5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-0.6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-1.3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-0.7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-0.6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710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-0.4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-0.4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-0.4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-0.6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-0.5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-0.6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710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-0.5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-0.6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-0.6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-0.8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-0.6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-0.6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710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-0.8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-0.8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-1.0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-1.8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-0.9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-0.8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710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All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-0.6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-0.6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-0.6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-1.1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-0.7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-0.7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710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Enc Time[%]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103%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102%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9710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Dec Time[%]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100%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Arial"/>
                          <a:ea typeface="Times New Roman"/>
                        </a:rPr>
                        <a:t>101%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0" lang="en-US" sz="1000" b="1" i="0" u="none" strike="noStrike" cap="none" normalizeH="0" baseline="0" smtClean="0">
                <a:ln>
                  <a:noFill/>
                </a:ln>
                <a:solidFill>
                  <a:srgbClr val="365F9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</a:t>
            </a:r>
            <a:r>
              <a:rPr kumimoji="0" lang="en-US" sz="1000" b="1" i="0" u="none" strike="noStrike" cap="none" normalizeH="0" baseline="0" smtClean="0" bmk="">
                <a:ln>
                  <a:noFill/>
                </a:ln>
                <a:solidFill>
                  <a:srgbClr val="365F9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able </a:t>
            </a:r>
            <a:r>
              <a:rPr kumimoji="0" lang="en-US" sz="1000" b="1" i="0" u="none" strike="noStrike" cap="none" normalizeH="0" baseline="0" smtClean="0">
                <a:ln>
                  <a:noFill/>
                </a:ln>
                <a:solidFill>
                  <a:srgbClr val="365F9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Results of FIS with switching interpolation method.</a:t>
            </a:r>
            <a:endParaRPr kumimoji="0" 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600200" y="3657600"/>
          <a:ext cx="5963285" cy="2197100"/>
        </p:xfrm>
        <a:graphic>
          <a:graphicData uri="http://schemas.openxmlformats.org/drawingml/2006/table">
            <a:tbl>
              <a:tblPr/>
              <a:tblGrid>
                <a:gridCol w="1078865"/>
                <a:gridCol w="814070"/>
                <a:gridCol w="814070"/>
                <a:gridCol w="814070"/>
                <a:gridCol w="814070"/>
                <a:gridCol w="814070"/>
                <a:gridCol w="814070"/>
              </a:tblGrid>
              <a:tr h="219710">
                <a:tc rowSpan="2"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Arial"/>
                          <a:ea typeface="Times New Roman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Intra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Intra LoCo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971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U BD-rate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V BD-rate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U BD-rate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V BD-rate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710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-0.7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-0.7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-0.9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-1.6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-0.8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-0.9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710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-0.9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-0.9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-0.9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-1.4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-0.8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-1.0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710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-0.6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-0.6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-0.7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-0.9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-0.6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-0.7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710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-0.6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-0.7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-0.6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-0.8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-0.6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-0.6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710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-1.2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-1.2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-1.2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-2.0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-1.2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-1.0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710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All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-0.8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-0.8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-0.9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-1.3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-0.8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-0.8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710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Enc Time[%]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104%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108%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9710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Dec Time[%]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Arial"/>
                          <a:ea typeface="Times New Roman"/>
                        </a:rPr>
                        <a:t>101%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Arial"/>
                          <a:ea typeface="Times New Roman"/>
                        </a:rPr>
                        <a:t>102%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0" lang="en-US" sz="1000" b="1" i="0" u="none" strike="noStrike" cap="none" normalizeH="0" baseline="0" smtClean="0">
                <a:ln>
                  <a:noFill/>
                </a:ln>
                <a:solidFill>
                  <a:srgbClr val="365F9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</a:t>
            </a:r>
            <a:r>
              <a:rPr kumimoji="0" lang="en-US" sz="1000" b="1" i="0" u="none" strike="noStrike" cap="none" normalizeH="0" baseline="0" smtClean="0" bmk="">
                <a:ln>
                  <a:noFill/>
                </a:ln>
                <a:solidFill>
                  <a:srgbClr val="365F9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able </a:t>
            </a:r>
            <a:r>
              <a:rPr kumimoji="0" lang="en-US" sz="1000" b="1" i="0" u="none" strike="noStrike" cap="none" normalizeH="0" baseline="0" smtClean="0" bmk="_Ref282860384">
                <a:ln>
                  <a:noFill/>
                </a:ln>
                <a:solidFill>
                  <a:srgbClr val="365F9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</a:t>
            </a:r>
            <a:r>
              <a:rPr kumimoji="0" lang="en-US" sz="1000" b="1" i="0" u="none" strike="noStrike" cap="none" normalizeH="0" baseline="0" smtClean="0">
                <a:ln>
                  <a:noFill/>
                </a:ln>
                <a:solidFill>
                  <a:srgbClr val="365F9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Results of HIS with switching interpolation method.</a:t>
            </a:r>
            <a:endParaRPr kumimoji="0" 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971800" y="6019800"/>
            <a:ext cx="333296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HIS with switching interpolation method</a:t>
            </a:r>
            <a:endParaRPr lang="en-US" b="1" dirty="0"/>
          </a:p>
        </p:txBody>
      </p:sp>
      <p:sp>
        <p:nvSpPr>
          <p:cNvPr id="10" name="Rectangle 9"/>
          <p:cNvSpPr/>
          <p:nvPr/>
        </p:nvSpPr>
        <p:spPr>
          <a:xfrm>
            <a:off x="3239423" y="3380601"/>
            <a:ext cx="335220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FIS with </a:t>
            </a:r>
            <a:r>
              <a:rPr lang="en-US" b="1" dirty="0" smtClean="0"/>
              <a:t>switching interpolation method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HGP創英角ｺﾞｼｯｸUB"/>
        <a:ea typeface="HGP創英角ｺﾞｼｯｸU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175494</TotalTime>
  <Words>501</Words>
  <Application>Microsoft Office PowerPoint</Application>
  <PresentationFormat>On-screen Show (4:3)</PresentationFormat>
  <Paragraphs>159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Arial</vt:lpstr>
      <vt:lpstr>Century Gothic</vt:lpstr>
      <vt:lpstr>HGP創英角ｺﾞｼｯｸUB</vt:lpstr>
      <vt:lpstr>Calibri</vt:lpstr>
      <vt:lpstr>Brush Script MT</vt:lpstr>
      <vt:lpstr>SimSun</vt:lpstr>
      <vt:lpstr>Times New Roman</vt:lpstr>
      <vt:lpstr>Tahoma</vt:lpstr>
      <vt:lpstr>Default Design</vt:lpstr>
      <vt:lpstr>Improvement of AIS techniques by switching interpolation filters</vt:lpstr>
      <vt:lpstr>Intra Smoothing</vt:lpstr>
      <vt:lpstr>Switching interpolation filters</vt:lpstr>
      <vt:lpstr>Implementation</vt:lpstr>
      <vt:lpstr>Results</vt:lpstr>
    </vt:vector>
  </TitlesOfParts>
  <Company>Sony Electronics,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Ali Tabatabai</cp:lastModifiedBy>
  <cp:revision>6084</cp:revision>
  <dcterms:created xsi:type="dcterms:W3CDTF">2006-02-22T01:05:12Z</dcterms:created>
  <dcterms:modified xsi:type="dcterms:W3CDTF">2011-01-21T23:59:03Z</dcterms:modified>
</cp:coreProperties>
</file>