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1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D41B3-2F88-4107-B1FC-BFAD1F6D8AC7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4DC79-0E0B-4A1A-8ABA-C37067204B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7497" y="8687191"/>
            <a:ext cx="2970503" cy="45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 defTabSz="914796"/>
            <a:fld id="{750F1351-3284-4ACB-8947-B3031951C0E3}" type="slidenum">
              <a:rPr lang="en-US" altLang="ja-JP" b="1">
                <a:latin typeface="Times New Roman" pitchFamily="18" charset="0"/>
              </a:rPr>
              <a:pPr algn="r" defTabSz="914796"/>
              <a:t>2</a:t>
            </a:fld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82" y="4342814"/>
            <a:ext cx="5030237" cy="411597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02BA8-DD2F-4C1C-8339-0EBE986EDB13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179F9-2973-4B2C-B427-6A5EBD591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6008" y="1931218"/>
            <a:ext cx="7604125" cy="70788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CE6.c: Experiment I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97000" y="38862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Sony + Sharp</a:t>
            </a:r>
          </a:p>
          <a:p>
            <a:pPr algn="l"/>
            <a:r>
              <a:rPr lang="en-US" dirty="0" smtClean="0"/>
              <a:t>Jan. 20, 2011</a:t>
            </a:r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8EF696-4ABC-4535-859A-261F3398B0FA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539750" y="376238"/>
            <a:ext cx="2016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/>
              <a:t>JVTVC-C259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12777" y="303999"/>
            <a:ext cx="8169275" cy="697988"/>
          </a:xfrm>
        </p:spPr>
        <p:txBody>
          <a:bodyPr lIns="81637" tIns="40819" rIns="81637" bIns="40819">
            <a:spAutoFit/>
          </a:bodyPr>
          <a:lstStyle/>
          <a:p>
            <a:pPr marL="304800" indent="-304800">
              <a:spcBef>
                <a:spcPct val="20000"/>
              </a:spcBef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DCIM Technology</a:t>
            </a:r>
          </a:p>
        </p:txBody>
      </p:sp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395289" y="1280584"/>
            <a:ext cx="2605087" cy="66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2" tIns="40816" rIns="81632" bIns="40816"/>
          <a:lstStyle/>
          <a:p>
            <a:pPr marL="304800" indent="-304800" defTabSz="814388"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DCIM Proposal</a:t>
            </a:r>
            <a:endParaRPr lang="en-US" sz="20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3394075" y="1412755"/>
            <a:ext cx="2427288" cy="261592"/>
          </a:xfrm>
          <a:prstGeom prst="rect">
            <a:avLst/>
          </a:prstGeom>
          <a:solidFill>
            <a:srgbClr val="002B82"/>
          </a:solidFill>
          <a:ln w="28575" algn="ctr">
            <a:solidFill>
              <a:schemeClr val="tx2"/>
            </a:solidFill>
            <a:miter lim="800000"/>
            <a:headEnd/>
            <a:tailEnd/>
          </a:ln>
        </p:spPr>
        <p:txBody>
          <a:bodyPr lIns="45702" tIns="22851" rIns="45702" bIns="22851">
            <a:spAutoFit/>
          </a:bodyPr>
          <a:lstStyle/>
          <a:p>
            <a:pPr defTabSz="814388">
              <a:spcBef>
                <a:spcPct val="50000"/>
              </a:spcBef>
            </a:pPr>
            <a:r>
              <a:rPr lang="en-US" sz="1400" b="1" dirty="0" smtClean="0">
                <a:solidFill>
                  <a:srgbClr val="33CC33"/>
                </a:solidFill>
              </a:rPr>
              <a:t>DCIM  Key Features</a:t>
            </a:r>
            <a:endParaRPr lang="en-US" sz="1400" b="1" dirty="0">
              <a:solidFill>
                <a:srgbClr val="33CC33"/>
              </a:solidFill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284916" y="1286936"/>
            <a:ext cx="2428875" cy="66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2" tIns="40816" rIns="81632" bIns="40816"/>
          <a:lstStyle/>
          <a:p>
            <a:pPr marL="304800" indent="-304800" defTabSz="814388"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HM Proposal</a:t>
            </a:r>
          </a:p>
        </p:txBody>
      </p:sp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7791" y="1905000"/>
            <a:ext cx="2174875" cy="252518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3247039" y="2206213"/>
            <a:ext cx="3265607" cy="7848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45702" tIns="22851" rIns="45702" bIns="22851">
            <a:spAutoFit/>
          </a:bodyPr>
          <a:lstStyle/>
          <a:p>
            <a:pPr marL="112713" indent="-112713" algn="l" defTabSz="814388">
              <a:spcBef>
                <a:spcPct val="50000"/>
              </a:spcBef>
              <a:buFontTx/>
              <a:buChar char="-"/>
            </a:pPr>
            <a:r>
              <a:rPr lang="en-US" sz="1200" b="1" dirty="0" smtClean="0"/>
              <a:t>Enhances current UIP</a:t>
            </a:r>
          </a:p>
          <a:p>
            <a:pPr marL="112713" indent="-112713" algn="l" defTabSz="814388">
              <a:spcBef>
                <a:spcPct val="50000"/>
              </a:spcBef>
              <a:buFontTx/>
              <a:buChar char="-"/>
            </a:pPr>
            <a:r>
              <a:rPr lang="en-US" sz="1200" b="1" dirty="0" smtClean="0"/>
              <a:t>Efficient </a:t>
            </a:r>
            <a:r>
              <a:rPr lang="en-US" sz="1200" b="1" dirty="0"/>
              <a:t>signaling </a:t>
            </a:r>
            <a:r>
              <a:rPr lang="en-US" sz="1200" b="1" dirty="0" smtClean="0"/>
              <a:t>of directional information</a:t>
            </a:r>
            <a:endParaRPr lang="en-US" sz="1200" b="1" dirty="0"/>
          </a:p>
          <a:p>
            <a:pPr marL="112713" indent="-112713" algn="l" defTabSz="814388">
              <a:spcBef>
                <a:spcPct val="50000"/>
              </a:spcBef>
              <a:buFontTx/>
              <a:buChar char="-"/>
            </a:pPr>
            <a:r>
              <a:rPr lang="en-US" sz="1200" b="1" dirty="0"/>
              <a:t>Significant Coding &amp; Visual Improvements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-36560" y="1436976"/>
          <a:ext cx="3200400" cy="3028950"/>
        </p:xfrm>
        <a:graphic>
          <a:graphicData uri="http://schemas.openxmlformats.org/presentationml/2006/ole">
            <p:oleObj spid="_x0000_s1026" r:id="rId5" imgW="3975674" imgH="377912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9838"/>
            <a:ext cx="8458200" cy="70788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Summary of DCIM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z="1100" smtClean="0"/>
              <a:pPr/>
              <a:t>3</a:t>
            </a:fld>
            <a:endParaRPr lang="en-US" altLang="zh-CN" sz="1100"/>
          </a:p>
        </p:txBody>
      </p:sp>
      <p:sp>
        <p:nvSpPr>
          <p:cNvPr id="22" name="TextBox 21"/>
          <p:cNvSpPr txBox="1"/>
          <p:nvPr/>
        </p:nvSpPr>
        <p:spPr>
          <a:xfrm>
            <a:off x="152400" y="3304401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W+4</a:t>
            </a:r>
            <a:endParaRPr lang="en-US" sz="1050" dirty="0"/>
          </a:p>
        </p:txBody>
      </p:sp>
      <p:cxnSp>
        <p:nvCxnSpPr>
          <p:cNvPr id="76" name="Straight Arrow Connector 75"/>
          <p:cNvCxnSpPr/>
          <p:nvPr/>
        </p:nvCxnSpPr>
        <p:spPr bwMode="auto">
          <a:xfrm flipV="1">
            <a:off x="5774612" y="2241433"/>
            <a:ext cx="762001" cy="1246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5766992" y="2363353"/>
            <a:ext cx="304800" cy="256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5766992" y="2363353"/>
            <a:ext cx="12954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684442" y="2439553"/>
          <a:ext cx="177800" cy="228600"/>
        </p:xfrm>
        <a:graphic>
          <a:graphicData uri="http://schemas.openxmlformats.org/presentationml/2006/ole">
            <p:oleObj spid="_x0000_s2051" name="Equation" r:id="rId3" imgW="177480" imgH="22860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056552" y="2104273"/>
          <a:ext cx="177800" cy="228600"/>
        </p:xfrm>
        <a:graphic>
          <a:graphicData uri="http://schemas.openxmlformats.org/presentationml/2006/ole">
            <p:oleObj spid="_x0000_s2052" name="Equation" r:id="rId4" imgW="177480" imgH="22860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049692" y="2579253"/>
          <a:ext cx="152400" cy="203200"/>
        </p:xfrm>
        <a:graphic>
          <a:graphicData uri="http://schemas.openxmlformats.org/presentationml/2006/ole">
            <p:oleObj spid="_x0000_s2053" name="Equation" r:id="rId5" imgW="152280" imgH="203040" progId="">
              <p:embed/>
            </p:oleObj>
          </a:graphicData>
        </a:graphic>
      </p:graphicFrame>
      <p:sp>
        <p:nvSpPr>
          <p:cNvPr id="87" name="Arc 86"/>
          <p:cNvSpPr/>
          <p:nvPr/>
        </p:nvSpPr>
        <p:spPr bwMode="auto">
          <a:xfrm rot="1014671">
            <a:off x="5333580" y="1946516"/>
            <a:ext cx="990600" cy="838200"/>
          </a:xfrm>
          <a:prstGeom prst="arc">
            <a:avLst>
              <a:gd name="adj1" fmla="val 19975534"/>
              <a:gd name="adj2" fmla="val 0"/>
            </a:avLst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056042" y="2287153"/>
          <a:ext cx="406400" cy="228600"/>
        </p:xfrm>
        <a:graphic>
          <a:graphicData uri="http://schemas.openxmlformats.org/presentationml/2006/ole">
            <p:oleObj spid="_x0000_s2054" name="Equation" r:id="rId6" imgW="406080" imgH="228600" progId="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522642" y="2820553"/>
          <a:ext cx="419100" cy="228600"/>
        </p:xfrm>
        <a:graphic>
          <a:graphicData uri="http://schemas.openxmlformats.org/presentationml/2006/ole">
            <p:oleObj spid="_x0000_s2055" name="Equation" r:id="rId7" imgW="419040" imgH="228600" progId="">
              <p:embed/>
            </p:oleObj>
          </a:graphicData>
        </a:graphic>
      </p:graphicFrame>
      <p:sp>
        <p:nvSpPr>
          <p:cNvPr id="88" name="Arc 87"/>
          <p:cNvSpPr/>
          <p:nvPr/>
        </p:nvSpPr>
        <p:spPr bwMode="auto">
          <a:xfrm rot="2800555">
            <a:off x="5568993" y="2179669"/>
            <a:ext cx="533400" cy="457200"/>
          </a:xfrm>
          <a:prstGeom prst="arc">
            <a:avLst>
              <a:gd name="adj1" fmla="val 19913304"/>
              <a:gd name="adj2" fmla="val 21277467"/>
            </a:avLst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90" name="Curved Connector 89"/>
          <p:cNvCxnSpPr/>
          <p:nvPr/>
        </p:nvCxnSpPr>
        <p:spPr bwMode="auto">
          <a:xfrm rot="10800000">
            <a:off x="6147992" y="2363353"/>
            <a:ext cx="914400" cy="15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sm" len="lg"/>
          </a:ln>
          <a:effectLst/>
        </p:spPr>
      </p:cxnSp>
      <p:cxnSp>
        <p:nvCxnSpPr>
          <p:cNvPr id="95" name="Curved Connector 94"/>
          <p:cNvCxnSpPr/>
          <p:nvPr/>
        </p:nvCxnSpPr>
        <p:spPr bwMode="auto">
          <a:xfrm rot="10800000">
            <a:off x="5942252" y="2485273"/>
            <a:ext cx="533400" cy="45720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sm" len="lg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6865810" y="2820553"/>
            <a:ext cx="12282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Neighbors’ suggested direction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4876800" y="3276600"/>
          <a:ext cx="3877734" cy="706470"/>
        </p:xfrm>
        <a:graphic>
          <a:graphicData uri="http://schemas.openxmlformats.org/presentationml/2006/ole">
            <p:oleObj spid="_x0000_s2056" name="Equation" r:id="rId8" imgW="2349500" imgH="431800" progId="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5715000" y="4495800"/>
          <a:ext cx="1891145" cy="533400"/>
        </p:xfrm>
        <a:graphic>
          <a:graphicData uri="http://schemas.openxmlformats.org/presentationml/2006/ole">
            <p:oleObj spid="_x0000_s2057" name="Equation" r:id="rId9" imgW="1117115" imgH="317362" progId="">
              <p:embed/>
            </p:oleObj>
          </a:graphicData>
        </a:graphic>
      </p:graphicFrame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5181600" y="5257800"/>
          <a:ext cx="1679575" cy="657225"/>
        </p:xfrm>
        <a:graphic>
          <a:graphicData uri="http://schemas.openxmlformats.org/presentationml/2006/ole">
            <p:oleObj spid="_x0000_s2058" name="Equation" r:id="rId10" imgW="1091726" imgH="431613" progId="">
              <p:embed/>
            </p:oleObj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7620000" y="4648200"/>
            <a:ext cx="12282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Neighbors’ suggested direction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86600" y="5486400"/>
            <a:ext cx="11576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Confidence measure     (0,1]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7856838" y="5521410"/>
          <a:ext cx="121639" cy="120650"/>
        </p:xfrm>
        <a:graphic>
          <a:graphicData uri="http://schemas.openxmlformats.org/presentationml/2006/ole">
            <p:oleObj spid="_x0000_s2059" name="Equation" r:id="rId11" imgW="126720" imgH="126720" progId="">
              <p:embed/>
            </p:oleObj>
          </a:graphicData>
        </a:graphic>
      </p:graphicFrame>
      <p:grpSp>
        <p:nvGrpSpPr>
          <p:cNvPr id="3" name="Group 59"/>
          <p:cNvGrpSpPr/>
          <p:nvPr/>
        </p:nvGrpSpPr>
        <p:grpSpPr>
          <a:xfrm>
            <a:off x="457200" y="2085201"/>
            <a:ext cx="3810000" cy="2131657"/>
            <a:chOff x="457200" y="2085201"/>
            <a:chExt cx="4572000" cy="2867082"/>
          </a:xfrm>
        </p:grpSpPr>
        <p:sp>
          <p:nvSpPr>
            <p:cNvPr id="5" name="Rectangle 4"/>
            <p:cNvSpPr/>
            <p:nvPr/>
          </p:nvSpPr>
          <p:spPr bwMode="auto">
            <a:xfrm>
              <a:off x="2057400" y="3609201"/>
              <a:ext cx="1447800" cy="1219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50" dirty="0" smtClean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Current Block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0574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5052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096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09600" y="36092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609600" y="2313801"/>
              <a:ext cx="44196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5400000">
              <a:off x="-762000" y="3609201"/>
              <a:ext cx="2439194" cy="7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362200" y="2085201"/>
              <a:ext cx="681341" cy="351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2W+4</a:t>
              </a:r>
              <a:endParaRPr lang="en-US" sz="1050" dirty="0"/>
            </a:p>
          </p:txBody>
        </p:sp>
        <p:grpSp>
          <p:nvGrpSpPr>
            <p:cNvPr id="6" name="Group 47"/>
            <p:cNvGrpSpPr/>
            <p:nvPr/>
          </p:nvGrpSpPr>
          <p:grpSpPr>
            <a:xfrm>
              <a:off x="2667000" y="2438400"/>
              <a:ext cx="990600" cy="914400"/>
              <a:chOff x="5867400" y="2971800"/>
              <a:chExt cx="990600" cy="914400"/>
            </a:xfrm>
          </p:grpSpPr>
          <p:cxnSp>
            <p:nvCxnSpPr>
              <p:cNvPr id="24" name="Straight Arrow Connector 23"/>
              <p:cNvCxnSpPr/>
              <p:nvPr/>
            </p:nvCxnSpPr>
            <p:spPr bwMode="auto">
              <a:xfrm>
                <a:off x="6629400" y="3581400"/>
                <a:ext cx="2286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7" name="Straight Arrow Connector 26"/>
              <p:cNvCxnSpPr/>
              <p:nvPr/>
            </p:nvCxnSpPr>
            <p:spPr bwMode="auto">
              <a:xfrm>
                <a:off x="6477000" y="3810000"/>
                <a:ext cx="228600" cy="762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6096000" y="2971800"/>
                <a:ext cx="3048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 rot="16200000" flipH="1">
                <a:off x="5753100" y="3162300"/>
                <a:ext cx="3810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9" name="Group 48"/>
            <p:cNvGrpSpPr/>
            <p:nvPr/>
          </p:nvGrpSpPr>
          <p:grpSpPr>
            <a:xfrm rot="19679678">
              <a:off x="586204" y="3304170"/>
              <a:ext cx="1295400" cy="1143000"/>
              <a:chOff x="5867400" y="2971800"/>
              <a:chExt cx="1295400" cy="1143000"/>
            </a:xfrm>
          </p:grpSpPr>
          <p:cxnSp>
            <p:nvCxnSpPr>
              <p:cNvPr id="50" name="Straight Arrow Connector 49"/>
              <p:cNvCxnSpPr/>
              <p:nvPr/>
            </p:nvCxnSpPr>
            <p:spPr bwMode="auto">
              <a:xfrm rot="16200000" flipH="1">
                <a:off x="6629400" y="35814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1" name="Straight Arrow Connector 50"/>
              <p:cNvCxnSpPr/>
              <p:nvPr/>
            </p:nvCxnSpPr>
            <p:spPr bwMode="auto">
              <a:xfrm rot="16200000" flipH="1">
                <a:off x="6477000" y="3810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2" name="Straight Arrow Connector 51"/>
              <p:cNvCxnSpPr/>
              <p:nvPr/>
            </p:nvCxnSpPr>
            <p:spPr bwMode="auto">
              <a:xfrm rot="16200000" flipH="1">
                <a:off x="6400800" y="32766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3" name="Straight Arrow Connector 52"/>
              <p:cNvCxnSpPr/>
              <p:nvPr/>
            </p:nvCxnSpPr>
            <p:spPr bwMode="auto">
              <a:xfrm rot="16200000" flipH="1">
                <a:off x="6172200" y="3429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4" name="Straight Arrow Connector 53"/>
              <p:cNvCxnSpPr/>
              <p:nvPr/>
            </p:nvCxnSpPr>
            <p:spPr bwMode="auto">
              <a:xfrm rot="16200000" flipH="1">
                <a:off x="6096000" y="29718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/>
              <p:nvPr/>
            </p:nvCxnSpPr>
            <p:spPr bwMode="auto">
              <a:xfrm rot="16200000" flipH="1">
                <a:off x="5867400" y="3048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9" name="Straight Arrow Connector 58"/>
              <p:cNvCxnSpPr/>
              <p:nvPr/>
            </p:nvCxnSpPr>
            <p:spPr bwMode="auto">
              <a:xfrm rot="16200000" flipH="1">
                <a:off x="6934200" y="38862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cxnSp>
          <p:nvCxnSpPr>
            <p:cNvPr id="62" name="Straight Arrow Connector 61"/>
            <p:cNvCxnSpPr/>
            <p:nvPr/>
          </p:nvCxnSpPr>
          <p:spPr bwMode="auto">
            <a:xfrm>
              <a:off x="1524000" y="3997821"/>
              <a:ext cx="2514600" cy="90678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 rot="1111386">
              <a:off x="1509574" y="4621115"/>
              <a:ext cx="3414781" cy="331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Neighbors’ suggested direction (high precision)</a:t>
              </a:r>
              <a:endParaRPr lang="en-US" sz="1000" dirty="0"/>
            </a:p>
          </p:txBody>
        </p:sp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914400" y="3810000"/>
            <a:ext cx="165100" cy="228600"/>
          </p:xfrm>
          <a:graphic>
            <a:graphicData uri="http://schemas.openxmlformats.org/presentationml/2006/ole">
              <p:oleObj spid="_x0000_s2050" name="Equation" r:id="rId12" imgW="164880" imgH="228600" progId="Equation.3">
                <p:embed/>
              </p:oleObj>
            </a:graphicData>
          </a:graphic>
        </p:graphicFrame>
        <p:sp>
          <p:nvSpPr>
            <p:cNvPr id="73" name="TextBox 72"/>
            <p:cNvSpPr txBox="1"/>
            <p:nvPr/>
          </p:nvSpPr>
          <p:spPr>
            <a:xfrm>
              <a:off x="3352800" y="4114800"/>
              <a:ext cx="610168" cy="351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/>
                <a:t>WxW</a:t>
              </a:r>
              <a:endParaRPr lang="en-US" sz="1050" dirty="0"/>
            </a:p>
          </p:txBody>
        </p:sp>
      </p:grpSp>
      <p:sp>
        <p:nvSpPr>
          <p:cNvPr id="56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762000"/>
          </a:xfrm>
        </p:spPr>
        <p:txBody>
          <a:bodyPr/>
          <a:lstStyle/>
          <a:p>
            <a:r>
              <a:rPr lang="en-US" sz="2400" dirty="0" smtClean="0"/>
              <a:t>Stage I:</a:t>
            </a:r>
          </a:p>
          <a:p>
            <a:pPr lvl="1"/>
            <a:r>
              <a:rPr lang="en-US" sz="1600" dirty="0" smtClean="0"/>
              <a:t>Find neighbors’ suggested direction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of DCIM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5943600" cy="5486400"/>
          </a:xfrm>
        </p:spPr>
        <p:txBody>
          <a:bodyPr/>
          <a:lstStyle/>
          <a:p>
            <a:r>
              <a:rPr lang="en-US" dirty="0" smtClean="0"/>
              <a:t>Stage II:</a:t>
            </a:r>
          </a:p>
          <a:p>
            <a:pPr lvl="1"/>
            <a:r>
              <a:rPr lang="en-US" sz="2400" dirty="0" smtClean="0"/>
              <a:t>Encode the actual prediction direction differentially with respect to </a:t>
            </a:r>
            <a:r>
              <a:rPr lang="en-US" sz="2400" dirty="0" smtClean="0">
                <a:solidFill>
                  <a:srgbClr val="008000"/>
                </a:solidFill>
              </a:rPr>
              <a:t>neighbors’ suggested direction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That is, code the sign and magnitude of the value</a:t>
            </a:r>
          </a:p>
          <a:p>
            <a:pPr lvl="1"/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048000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8229600" y="3962400"/>
          <a:ext cx="177800" cy="203200"/>
        </p:xfrm>
        <a:graphic>
          <a:graphicData uri="http://schemas.openxmlformats.org/presentationml/2006/ole">
            <p:oleObj spid="_x0000_s3074" name="Equation" r:id="rId4" imgW="177480" imgH="203040" progId="">
              <p:embed/>
            </p:oleObj>
          </a:graphicData>
        </a:graphic>
      </p:graphicFrame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5714999" y="2438400"/>
          <a:ext cx="333375" cy="381000"/>
        </p:xfrm>
        <a:graphic>
          <a:graphicData uri="http://schemas.openxmlformats.org/presentationml/2006/ole">
            <p:oleObj spid="_x0000_s3075" name="Equation" r:id="rId5" imgW="177480" imgH="20304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00400" y="3657600"/>
          <a:ext cx="222250" cy="482816"/>
        </p:xfrm>
        <a:graphic>
          <a:graphicData uri="http://schemas.openxmlformats.org/presentationml/2006/ole">
            <p:oleObj spid="_x0000_s3076" name="Formula" r:id="rId6" imgW="70200" imgH="151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5437"/>
            <a:ext cx="7772400" cy="7016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BD-Rate Compared to TMuC-0.9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FBD7-BA43-4CC3-81A2-3BC950683EE2}" type="slidenum">
              <a:rPr lang="zh-CN" altLang="en-US" smtClean="0"/>
              <a:pPr/>
              <a:t>5</a:t>
            </a:fld>
            <a:endParaRPr lang="en-US" altLang="zh-CN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73187" y="1643183"/>
          <a:ext cx="6335154" cy="3226075"/>
        </p:xfrm>
        <a:graphic>
          <a:graphicData uri="http://schemas.openxmlformats.org/drawingml/2006/table">
            <a:tbl>
              <a:tblPr/>
              <a:tblGrid>
                <a:gridCol w="989868"/>
                <a:gridCol w="890881"/>
                <a:gridCol w="890881"/>
                <a:gridCol w="890881"/>
                <a:gridCol w="890881"/>
                <a:gridCol w="890881"/>
                <a:gridCol w="890881"/>
              </a:tblGrid>
              <a:tr h="254284">
                <a:tc rowSpan="2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Intra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Intra LoCo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U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V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U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V BD-rate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84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33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84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33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-0.8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33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-3.1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-3.1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84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All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-2.3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-1.5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33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108%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115%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284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</a:rPr>
                        <a:t>105%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Calibri"/>
                          <a:ea typeface="Times New Roman"/>
                        </a:rPr>
                        <a:t>116%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Implemented  DCIM  into HM Test Model</a:t>
            </a:r>
          </a:p>
          <a:p>
            <a:r>
              <a:rPr lang="en-US" sz="2800" dirty="0" smtClean="0"/>
              <a:t>Significant Complexity Reduction Over TMuC 0.7</a:t>
            </a:r>
          </a:p>
          <a:p>
            <a:pPr lvl="1"/>
            <a:r>
              <a:rPr lang="en-US" sz="2400" dirty="0" smtClean="0"/>
              <a:t>Presented in Guangzhou Meeting</a:t>
            </a:r>
          </a:p>
          <a:p>
            <a:r>
              <a:rPr lang="en-US" sz="2800" dirty="0" smtClean="0"/>
              <a:t>Independent Cross Verification by NEC, NHK &amp; Panasonic with Matching Results</a:t>
            </a:r>
          </a:p>
          <a:p>
            <a:r>
              <a:rPr lang="en-US" sz="2800" dirty="0" smtClean="0"/>
              <a:t>Visual Evaluation by NEC</a:t>
            </a:r>
          </a:p>
          <a:p>
            <a:r>
              <a:rPr lang="en-US" sz="2800" dirty="0" smtClean="0"/>
              <a:t>Further Enhancements of DCIM (JCTVC-259)</a:t>
            </a:r>
          </a:p>
          <a:p>
            <a:pPr lvl="1"/>
            <a:r>
              <a:rPr lang="en-US" sz="2400" dirty="0" smtClean="0"/>
              <a:t>17 UIPs + Improved MPM  </a:t>
            </a:r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0AEB23-738E-42E9-B501-802496681127}" type="slidenum">
              <a:rPr lang="zh-CN" altLang="en-US"/>
              <a:pPr/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269</Words>
  <Application>Microsoft Office PowerPoint</Application>
  <PresentationFormat>On-screen Show (4:3)</PresentationFormat>
  <Paragraphs>101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Equation</vt:lpstr>
      <vt:lpstr>Formula</vt:lpstr>
      <vt:lpstr>CE6.c: Experiment I</vt:lpstr>
      <vt:lpstr>DCIM Technology</vt:lpstr>
      <vt:lpstr>Summary of DCIM</vt:lpstr>
      <vt:lpstr>Summary of DCIM</vt:lpstr>
      <vt:lpstr>BD-Rate Compared to TMuC-0.9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CE6.c: Experiment I</dc:title>
  <dc:creator>Ali Tabatabai</dc:creator>
  <cp:lastModifiedBy>Ali Tabatabai</cp:lastModifiedBy>
  <cp:revision>33</cp:revision>
  <dcterms:created xsi:type="dcterms:W3CDTF">2011-01-20T06:01:53Z</dcterms:created>
  <dcterms:modified xsi:type="dcterms:W3CDTF">2011-01-20T22:56:30Z</dcterms:modified>
</cp:coreProperties>
</file>