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950" r:id="rId2"/>
    <p:sldId id="970" r:id="rId3"/>
    <p:sldId id="972" r:id="rId4"/>
    <p:sldId id="973" r:id="rId5"/>
    <p:sldId id="980" r:id="rId6"/>
    <p:sldId id="979" r:id="rId7"/>
    <p:sldId id="977" r:id="rId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B4C9"/>
    <a:srgbClr val="3E561E"/>
    <a:srgbClr val="C2C9D8"/>
    <a:srgbClr val="FFFF99"/>
    <a:srgbClr val="FF7C80"/>
    <a:srgbClr val="860000"/>
    <a:srgbClr val="2C564C"/>
    <a:srgbClr val="678D32"/>
    <a:srgbClr val="9BA151"/>
    <a:srgbClr val="56B14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9142" autoAdjust="0"/>
  </p:normalViewPr>
  <p:slideViewPr>
    <p:cSldViewPr snapToGrid="0">
      <p:cViewPr varScale="1">
        <p:scale>
          <a:sx n="93" d="100"/>
          <a:sy n="93" d="100"/>
        </p:scale>
        <p:origin x="-510" y="-102"/>
      </p:cViewPr>
      <p:guideLst>
        <p:guide orient="horz" pos="4031"/>
        <p:guide pos="1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420"/>
    </p:cViewPr>
  </p:sorterViewPr>
  <p:notesViewPr>
    <p:cSldViewPr snapToGrid="0">
      <p:cViewPr varScale="1">
        <p:scale>
          <a:sx n="79" d="100"/>
          <a:sy n="79" d="100"/>
        </p:scale>
        <p:origin x="-2010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502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502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502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803" y="4560899"/>
            <a:ext cx="5363595" cy="431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502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 userDrawn="1">
            <p:ph idx="1" hasCustomPrompt="1"/>
          </p:nvPr>
        </p:nvSpPr>
        <p:spPr>
          <a:xfrm>
            <a:off x="2438400" y="2057400"/>
            <a:ext cx="4800600" cy="1219200"/>
          </a:xfrm>
        </p:spPr>
        <p:txBody>
          <a:bodyPr/>
          <a:lstStyle>
            <a:lvl1pPr>
              <a:buClr>
                <a:schemeClr val="accent6"/>
              </a:buClr>
              <a:defRPr/>
            </a:lvl1pPr>
          </a:lstStyle>
          <a:p>
            <a:pPr eaLnBrk="1" hangingPunct="1">
              <a:buFont typeface="Wingdings" pitchFamily="1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 Text</a:t>
            </a:r>
          </a:p>
          <a:p>
            <a:pPr eaLnBrk="1" hangingPunct="1">
              <a:buFont typeface="Wingdings" pitchFamily="1" charset="2"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400" b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none"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3333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49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904108"/>
            <a:ext cx="4279900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904108"/>
            <a:ext cx="4279900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96" y="274638"/>
            <a:ext cx="8802042" cy="1143000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396" y="1535113"/>
            <a:ext cx="4040188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153" y="2174875"/>
            <a:ext cx="4040188" cy="3951288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4782" y="1535113"/>
            <a:ext cx="4041775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96" y="273050"/>
            <a:ext cx="3008313" cy="1162050"/>
          </a:xfrm>
        </p:spPr>
        <p:txBody>
          <a:bodyPr anchor="b"/>
          <a:lstStyle>
            <a:lvl1pPr algn="l">
              <a:defRPr sz="2400" b="0"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200">
                <a:solidFill>
                  <a:srgbClr val="333333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639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 bwMode="auto">
          <a:xfrm rot="5400000">
            <a:off x="471426" y="3164639"/>
            <a:ext cx="5796719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76779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90410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7587" y="6626493"/>
            <a:ext cx="206768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aseline="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QUALCOMM CONFIDENTIAL  AND  PROPRIETARY</a:t>
            </a:r>
            <a:endParaRPr lang="en-US" sz="600" baseline="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9349" y="2085975"/>
            <a:ext cx="6372225" cy="1219200"/>
          </a:xfrm>
        </p:spPr>
        <p:txBody>
          <a:bodyPr/>
          <a:lstStyle/>
          <a:p>
            <a:pPr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LCEC Coded Block Flag Coding Under Residual Quadtree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(JCTVC-D375, m19152)</a:t>
            </a:r>
          </a:p>
          <a:p>
            <a:pPr algn="ctr">
              <a:buNone/>
            </a:pP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Coded Block Flag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CU root level</a:t>
            </a:r>
          </a:p>
          <a:p>
            <a:pPr lvl="1">
              <a:defRPr/>
            </a:pPr>
            <a:r>
              <a:rPr lang="en-US" dirty="0" smtClean="0"/>
              <a:t>Coded block flags for Y, U and V are coded jointly</a:t>
            </a:r>
          </a:p>
          <a:p>
            <a:r>
              <a:rPr lang="en-US" dirty="0" smtClean="0"/>
              <a:t>At higher transform depth level</a:t>
            </a:r>
          </a:p>
          <a:p>
            <a:pPr lvl="1">
              <a:defRPr/>
            </a:pPr>
            <a:r>
              <a:rPr lang="en-US" dirty="0" smtClean="0"/>
              <a:t>Four flags of the same video component at a same transform depth level are jointly coded. </a:t>
            </a:r>
          </a:p>
          <a:p>
            <a:pPr lvl="1">
              <a:defRPr/>
            </a:pPr>
            <a:endParaRPr lang="en-US" sz="1600" dirty="0" smtClean="0"/>
          </a:p>
        </p:txBody>
      </p:sp>
      <p:sp>
        <p:nvSpPr>
          <p:cNvPr id="14" name="Rectangle 13"/>
          <p:cNvSpPr/>
          <p:nvPr/>
        </p:nvSpPr>
        <p:spPr bwMode="auto">
          <a:xfrm>
            <a:off x="2790363" y="3089121"/>
            <a:ext cx="1476375" cy="1428750"/>
          </a:xfrm>
          <a:prstGeom prst="rec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5" name="Straight Connector 14"/>
          <p:cNvCxnSpPr>
            <a:stCxn id="14" idx="1"/>
            <a:endCxn id="14" idx="3"/>
          </p:cNvCxnSpPr>
          <p:nvPr/>
        </p:nvCxnSpPr>
        <p:spPr bwMode="auto">
          <a:xfrm rot="10800000" flipH="1">
            <a:off x="2790362" y="3803496"/>
            <a:ext cx="14763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14" idx="0"/>
            <a:endCxn id="14" idx="2"/>
          </p:cNvCxnSpPr>
          <p:nvPr/>
        </p:nvCxnSpPr>
        <p:spPr bwMode="auto">
          <a:xfrm rot="16200000" flipH="1">
            <a:off x="2814176" y="3803496"/>
            <a:ext cx="14287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876088" y="328914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Blk0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628563" y="327962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Blk1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866563" y="403209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Blk2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628563" y="403209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Blk3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620417" y="4777051"/>
            <a:ext cx="1804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A coding unit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on Coded Block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Transform split flag is jointly coded together with coded block flags</a:t>
            </a:r>
          </a:p>
          <a:p>
            <a:r>
              <a:rPr lang="en-US" dirty="0" smtClean="0"/>
              <a:t>In addition to CU root level, the joint coding of coded block flag and transform split flag is also performed at higher transform depth level</a:t>
            </a:r>
          </a:p>
          <a:p>
            <a:r>
              <a:rPr lang="en-US" dirty="0" smtClean="0"/>
              <a:t>If only one coded block flag left in each block to be coded, the four flags at the same transform depth level are grouped and jointly coded as before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 and Simulations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63513" y="904108"/>
            <a:ext cx="8712200" cy="5314950"/>
          </a:xfrm>
        </p:spPr>
        <p:txBody>
          <a:bodyPr/>
          <a:lstStyle/>
          <a:p>
            <a:r>
              <a:rPr lang="en-US" dirty="0" smtClean="0"/>
              <a:t>Test conditions</a:t>
            </a:r>
          </a:p>
          <a:p>
            <a:pPr lvl="1"/>
            <a:r>
              <a:rPr lang="en-US" dirty="0" smtClean="0"/>
              <a:t>Case 1: use default low complexity configurations</a:t>
            </a:r>
          </a:p>
          <a:p>
            <a:pPr lvl="1"/>
            <a:r>
              <a:rPr lang="en-US" dirty="0" smtClean="0"/>
              <a:t>Case 2: use default low complexity configurations, but change the maximum TU depth to 3 for both intra and inter block</a:t>
            </a:r>
          </a:p>
          <a:p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Test 1: set both macro LCEC_CBP_YUV_ROOT and QC_BLK_CBP to 0</a:t>
            </a:r>
          </a:p>
          <a:p>
            <a:pPr lvl="1"/>
            <a:r>
              <a:rPr lang="en-US" dirty="0" smtClean="0"/>
              <a:t>Test 2: the current CBP coding with RD fix</a:t>
            </a:r>
          </a:p>
          <a:p>
            <a:pPr lvl="1"/>
            <a:r>
              <a:rPr lang="en-US" dirty="0" smtClean="0"/>
              <a:t>Test 3: proposed 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on Coded Block Flag (test 2 vs. test 1)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44595" y="1325367"/>
          <a:ext cx="5647315" cy="1633594"/>
        </p:xfrm>
        <a:graphic>
          <a:graphicData uri="http://schemas.openxmlformats.org/drawingml/2006/table">
            <a:tbl>
              <a:tblPr/>
              <a:tblGrid>
                <a:gridCol w="1065235"/>
                <a:gridCol w="763680"/>
                <a:gridCol w="763680"/>
                <a:gridCol w="763680"/>
                <a:gridCol w="763680"/>
                <a:gridCol w="763680"/>
                <a:gridCol w="763680"/>
              </a:tblGrid>
              <a:tr h="21307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latin typeface="Arial"/>
                        </a:rPr>
                        <a:t>Intra LoCo TU level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0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-3.2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-3.1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3512" y="688351"/>
            <a:ext cx="8722579" cy="637016"/>
          </a:xfrm>
        </p:spPr>
        <p:txBody>
          <a:bodyPr/>
          <a:lstStyle/>
          <a:p>
            <a:r>
              <a:rPr lang="en-US" dirty="0" smtClean="0"/>
              <a:t>Current CBP coding (</a:t>
            </a:r>
            <a:r>
              <a:rPr lang="en-US" sz="1400" dirty="0" smtClean="0"/>
              <a:t>RD fixed version</a:t>
            </a:r>
            <a:r>
              <a:rPr lang="en-US" dirty="0" smtClean="0"/>
              <a:t>) vs. initial CBP signaling </a:t>
            </a:r>
            <a:r>
              <a:rPr lang="en-US" sz="1400" dirty="0" smtClean="0"/>
              <a:t>(with both LCEC_CBP_YUV_ROOT and QC_BLK_CBP  set to 0)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44665" y="3000056"/>
          <a:ext cx="5647244" cy="1556262"/>
        </p:xfrm>
        <a:graphic>
          <a:graphicData uri="http://schemas.openxmlformats.org/drawingml/2006/table">
            <a:tbl>
              <a:tblPr/>
              <a:tblGrid>
                <a:gridCol w="1060808"/>
                <a:gridCol w="764406"/>
                <a:gridCol w="764406"/>
                <a:gridCol w="764406"/>
                <a:gridCol w="764406"/>
                <a:gridCol w="764406"/>
                <a:gridCol w="764406"/>
              </a:tblGrid>
              <a:tr h="20672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3510" y="4582277"/>
          <a:ext cx="5668399" cy="1770702"/>
        </p:xfrm>
        <a:graphic>
          <a:graphicData uri="http://schemas.openxmlformats.org/drawingml/2006/table">
            <a:tbl>
              <a:tblPr/>
              <a:tblGrid>
                <a:gridCol w="1069213"/>
                <a:gridCol w="766531"/>
                <a:gridCol w="766531"/>
                <a:gridCol w="766531"/>
                <a:gridCol w="766531"/>
                <a:gridCol w="766531"/>
                <a:gridCol w="766531"/>
              </a:tblGrid>
              <a:tr h="229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65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5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5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5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on Coded Block Flag (test 3 vs. test 1)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13144" y="1273994"/>
          <a:ext cx="5602058" cy="1684964"/>
        </p:xfrm>
        <a:graphic>
          <a:graphicData uri="http://schemas.openxmlformats.org/drawingml/2006/table">
            <a:tbl>
              <a:tblPr/>
              <a:tblGrid>
                <a:gridCol w="1056698"/>
                <a:gridCol w="757560"/>
                <a:gridCol w="757560"/>
                <a:gridCol w="757560"/>
                <a:gridCol w="757560"/>
                <a:gridCol w="757560"/>
                <a:gridCol w="757560"/>
              </a:tblGrid>
              <a:tr h="21977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latin typeface="Arial"/>
                        </a:rPr>
                        <a:t>Intra LoCo TU level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-3.7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-3.0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-2.2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84062" y="678076"/>
            <a:ext cx="8712200" cy="936415"/>
          </a:xfrm>
        </p:spPr>
        <p:txBody>
          <a:bodyPr/>
          <a:lstStyle/>
          <a:p>
            <a:r>
              <a:rPr lang="en-US" dirty="0" smtClean="0"/>
              <a:t>Proposed CBP coding vs. initial CBP signaling (</a:t>
            </a:r>
            <a:r>
              <a:rPr lang="en-US" sz="1400" dirty="0" smtClean="0"/>
              <a:t>with both LCEC_CBP_YUV_ROOT and QC_BLK_CBP  set to 0</a:t>
            </a:r>
            <a:r>
              <a:rPr lang="en-US" dirty="0" smtClean="0"/>
              <a:t>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08222" y="3030342"/>
          <a:ext cx="5596705" cy="1603306"/>
        </p:xfrm>
        <a:graphic>
          <a:graphicData uri="http://schemas.openxmlformats.org/drawingml/2006/table">
            <a:tbl>
              <a:tblPr/>
              <a:tblGrid>
                <a:gridCol w="1051315"/>
                <a:gridCol w="757565"/>
                <a:gridCol w="757565"/>
                <a:gridCol w="757565"/>
                <a:gridCol w="757565"/>
                <a:gridCol w="757565"/>
                <a:gridCol w="757565"/>
              </a:tblGrid>
              <a:tr h="20762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latin typeface="Arial"/>
                        </a:rPr>
                        <a:t>Random access </a:t>
                      </a:r>
                      <a:r>
                        <a:rPr lang="en-US" sz="1000" b="0" i="0" u="none" strike="noStrike" dirty="0" err="1" smtClean="0">
                          <a:latin typeface="Arial"/>
                        </a:rPr>
                        <a:t>LoCo</a:t>
                      </a:r>
                      <a:r>
                        <a:rPr lang="en-US" sz="10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it-IT" sz="1000" b="0" i="0" u="none" strike="noStrike" dirty="0" smtClean="0">
                          <a:latin typeface="+mn-lt"/>
                        </a:rPr>
                        <a:t>TU level 3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latin typeface="Arial"/>
                        </a:rPr>
                        <a:t>Random </a:t>
                      </a:r>
                      <a:r>
                        <a:rPr lang="en-US" sz="1000" b="0" i="0" u="none" strike="noStrike" dirty="0">
                          <a:latin typeface="Arial"/>
                        </a:rPr>
                        <a:t>access </a:t>
                      </a:r>
                      <a:r>
                        <a:rPr lang="en-US" sz="1000" b="0" i="0" u="none" strike="noStrike" dirty="0" err="1" smtClean="0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7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708221" y="4719102"/>
          <a:ext cx="5586431" cy="1548134"/>
        </p:xfrm>
        <a:graphic>
          <a:graphicData uri="http://schemas.openxmlformats.org/drawingml/2006/table">
            <a:tbl>
              <a:tblPr/>
              <a:tblGrid>
                <a:gridCol w="1086349"/>
                <a:gridCol w="736158"/>
                <a:gridCol w="761004"/>
                <a:gridCol w="722057"/>
                <a:gridCol w="799951"/>
                <a:gridCol w="761004"/>
                <a:gridCol w="719908"/>
              </a:tblGrid>
              <a:tr h="2004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Low </a:t>
                      </a:r>
                      <a:r>
                        <a:rPr lang="en-US" sz="1000" b="0" i="0" u="none" strike="noStrike" dirty="0" smtClean="0">
                          <a:latin typeface="Arial"/>
                        </a:rPr>
                        <a:t>delay </a:t>
                      </a:r>
                      <a:r>
                        <a:rPr lang="en-US" sz="1000" b="0" i="0" u="none" strike="noStrike" dirty="0" err="1" smtClean="0">
                          <a:latin typeface="+mn-lt"/>
                        </a:rPr>
                        <a:t>LoCo</a:t>
                      </a:r>
                      <a:r>
                        <a:rPr lang="en-US" sz="1000" b="0" i="0" u="none" strike="noStrike" dirty="0" smtClean="0">
                          <a:latin typeface="+mn-lt"/>
                        </a:rPr>
                        <a:t> </a:t>
                      </a:r>
                      <a:r>
                        <a:rPr lang="it-IT" sz="1000" b="0" i="0" u="none" strike="noStrike" dirty="0" smtClean="0">
                          <a:latin typeface="+mn-lt"/>
                        </a:rPr>
                        <a:t>TU level 3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4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8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4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CBP signaling with RD fix clearly outperforms the initial residual quadtree CBP signaling</a:t>
            </a:r>
          </a:p>
          <a:p>
            <a:r>
              <a:rPr lang="en-US" dirty="0" smtClean="0"/>
              <a:t>Using the proposed scheme, coding performance can be further improved, especially in case with a maximum TU depth of 3</a:t>
            </a:r>
          </a:p>
          <a:p>
            <a:r>
              <a:rPr lang="en-US" dirty="0" smtClean="0"/>
              <a:t>We propose:</a:t>
            </a:r>
          </a:p>
          <a:p>
            <a:pPr lvl="1"/>
            <a:r>
              <a:rPr lang="en-US" dirty="0" smtClean="0"/>
              <a:t>The RD fix be adopted into HM</a:t>
            </a:r>
          </a:p>
          <a:p>
            <a:pPr lvl="1"/>
            <a:r>
              <a:rPr lang="en-US" dirty="0" smtClean="0"/>
              <a:t>Add the new proposed scheme to the next CE on LCEC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17431</TotalTime>
  <Words>876</Words>
  <Application>Microsoft Office PowerPoint</Application>
  <PresentationFormat>On-screen Show (4:3)</PresentationFormat>
  <Paragraphs>348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QCT_2009_TEMPLATE_Confidential_FINAL</vt:lpstr>
      <vt:lpstr>Slide 1</vt:lpstr>
      <vt:lpstr>Current Coded Block Flag Coding</vt:lpstr>
      <vt:lpstr>Proposed Solution on Coded Block Flag</vt:lpstr>
      <vt:lpstr>Test Conditions and Simulations</vt:lpstr>
      <vt:lpstr>Test Results on Coded Block Flag (test 2 vs. test 1)</vt:lpstr>
      <vt:lpstr>Test Results on Coded Block Flag (test 3 vs. test 1)</vt:lpstr>
      <vt:lpstr>Conclusions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QCT</dc:creator>
  <cp:lastModifiedBy>Wang, Xianglin</cp:lastModifiedBy>
  <cp:revision>869</cp:revision>
  <cp:lastPrinted>2005-08-27T17:58:21Z</cp:lastPrinted>
  <dcterms:created xsi:type="dcterms:W3CDTF">2009-04-08T06:09:40Z</dcterms:created>
  <dcterms:modified xsi:type="dcterms:W3CDTF">2011-01-23T01:15:01Z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666609688</vt:i4>
  </property>
  <property fmtid="{D5CDD505-2E9C-101B-9397-08002B2CF9AE}" pid="3" name="_NewReviewCycle">
    <vt:lpwstr/>
  </property>
  <property fmtid="{D5CDD505-2E9C-101B-9397-08002B2CF9AE}" pid="4" name="_EmailSubject">
    <vt:lpwstr>Needs</vt:lpwstr>
  </property>
  <property fmtid="{D5CDD505-2E9C-101B-9397-08002B2CF9AE}" pid="5" name="_AuthorEmail">
    <vt:lpwstr>sjalil@qualcomm.com</vt:lpwstr>
  </property>
  <property fmtid="{D5CDD505-2E9C-101B-9397-08002B2CF9AE}" pid="6" name="_AuthorEmailDisplayName">
    <vt:lpwstr>Jalil, Suhail</vt:lpwstr>
  </property>
  <property fmtid="{D5CDD505-2E9C-101B-9397-08002B2CF9AE}" pid="7" name="_PreviousAdHocReviewCycleID">
    <vt:i4>-2051802168</vt:i4>
  </property>
</Properties>
</file>