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950" r:id="rId2"/>
    <p:sldId id="970" r:id="rId3"/>
    <p:sldId id="972" r:id="rId4"/>
    <p:sldId id="973" r:id="rId5"/>
    <p:sldId id="980" r:id="rId6"/>
    <p:sldId id="981" r:id="rId7"/>
    <p:sldId id="982" r:id="rId8"/>
    <p:sldId id="979" r:id="rId9"/>
    <p:sldId id="977" r:id="rId10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_sperki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B4C9"/>
    <a:srgbClr val="3E561E"/>
    <a:srgbClr val="C2C9D8"/>
    <a:srgbClr val="FFFF99"/>
    <a:srgbClr val="FF7C80"/>
    <a:srgbClr val="860000"/>
    <a:srgbClr val="2C564C"/>
    <a:srgbClr val="678D32"/>
    <a:srgbClr val="9BA151"/>
    <a:srgbClr val="56B14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9142" autoAdjust="0"/>
  </p:normalViewPr>
  <p:slideViewPr>
    <p:cSldViewPr snapToGrid="0">
      <p:cViewPr varScale="1">
        <p:scale>
          <a:sx n="87" d="100"/>
          <a:sy n="87" d="100"/>
        </p:scale>
        <p:origin x="-282" y="-90"/>
      </p:cViewPr>
      <p:guideLst>
        <p:guide orient="horz" pos="4031"/>
        <p:guide pos="1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420"/>
    </p:cViewPr>
  </p:sorterViewPr>
  <p:notesViewPr>
    <p:cSldViewPr snapToGrid="0">
      <p:cViewPr varScale="1">
        <p:scale>
          <a:sx n="79" d="100"/>
          <a:sy n="79" d="100"/>
        </p:scale>
        <p:origin x="-2010" y="-84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defTabSz="966556">
              <a:defRPr sz="1200"/>
            </a:lvl1pPr>
          </a:lstStyle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5502" y="0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algn="r" defTabSz="966556">
              <a:defRPr sz="1200"/>
            </a:lvl1pPr>
          </a:lstStyle>
          <a:p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97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defTabSz="966556">
              <a:defRPr sz="1200"/>
            </a:lvl1pPr>
          </a:lstStyle>
          <a:p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5502" y="9121797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algn="r" defTabSz="966556">
              <a:defRPr sz="1200"/>
            </a:lvl1pPr>
          </a:lstStyle>
          <a:p>
            <a:fld id="{89E858B9-9622-41D4-B86C-CC604D6D229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defTabSz="966556">
              <a:defRPr sz="1200"/>
            </a:lvl1pPr>
          </a:lstStyle>
          <a:p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5502" y="0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algn="r" defTabSz="966556">
              <a:defRPr sz="1200"/>
            </a:lvl1pPr>
          </a:lstStyle>
          <a:p>
            <a:endParaRPr lang="en-US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803" y="4560899"/>
            <a:ext cx="5363595" cy="4319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97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defTabSz="966556">
              <a:defRPr sz="1200"/>
            </a:lvl1pPr>
          </a:lstStyle>
          <a:p>
            <a:endParaRPr lang="en-US" dirty="0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5502" y="9121797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algn="r" defTabSz="966556">
              <a:defRPr sz="1200"/>
            </a:lvl1pPr>
          </a:lstStyle>
          <a:p>
            <a:fld id="{E391298E-09D2-4F98-B954-86421036320A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8" name="Rectangle 56"/>
          <p:cNvSpPr>
            <a:spLocks noChangeArrowheads="1"/>
          </p:cNvSpPr>
          <p:nvPr userDrawn="1"/>
        </p:nvSpPr>
        <p:spPr bwMode="auto">
          <a:xfrm>
            <a:off x="0" y="6284913"/>
            <a:ext cx="9144000" cy="573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8" name="Picture 7" descr="Final_Divi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7" y="1143189"/>
            <a:ext cx="9143245" cy="4571622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2438400" y="2057400"/>
            <a:ext cx="4800600" cy="1219200"/>
          </a:xfrm>
        </p:spPr>
        <p:txBody>
          <a:bodyPr/>
          <a:lstStyle>
            <a:lvl1pPr>
              <a:buClr>
                <a:schemeClr val="accent6"/>
              </a:buClr>
              <a:defRPr/>
            </a:lvl1pPr>
          </a:lstStyle>
          <a:p>
            <a:pPr eaLnBrk="1" hangingPunct="1">
              <a:buFont typeface="Wingdings" pitchFamily="1" charset="2"/>
              <a:buChar char="§"/>
            </a:pPr>
            <a:r>
              <a:rPr lang="en-US" sz="2400" dirty="0" smtClean="0">
                <a:solidFill>
                  <a:schemeClr val="bg1"/>
                </a:solidFill>
              </a:rPr>
              <a:t> Text</a:t>
            </a:r>
          </a:p>
          <a:p>
            <a:pPr eaLnBrk="1" hangingPunct="1">
              <a:buFont typeface="Wingdings" pitchFamily="1" charset="2"/>
              <a:buNone/>
            </a:pP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19" name="Picture 18" descr="bottombar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48171" y="6323788"/>
            <a:ext cx="2023529" cy="506692"/>
          </a:xfrm>
          <a:prstGeom prst="rect">
            <a:avLst/>
          </a:prstGeom>
        </p:spPr>
      </p:pic>
      <p:sp>
        <p:nvSpPr>
          <p:cNvPr id="20" name="Text Box 49"/>
          <p:cNvSpPr txBox="1">
            <a:spLocks noChangeArrowheads="1"/>
          </p:cNvSpPr>
          <p:nvPr userDrawn="1"/>
        </p:nvSpPr>
        <p:spPr bwMode="auto">
          <a:xfrm>
            <a:off x="180975" y="6626493"/>
            <a:ext cx="57785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PAGE</a:t>
            </a:r>
            <a:r>
              <a:rPr lang="en-US" sz="600" dirty="0" smtClean="0">
                <a:solidFill>
                  <a:schemeClr val="tx2"/>
                </a:solidFill>
              </a:rPr>
              <a:t>  </a:t>
            </a:r>
            <a:fld id="{DF573F04-0965-4020-B5B5-991C2993D9D9}" type="slidenum">
              <a:rPr lang="en-US" sz="600" smtClean="0">
                <a:solidFill>
                  <a:schemeClr val="tx2"/>
                </a:solidFill>
              </a:rPr>
              <a:pPr/>
              <a:t>‹#›</a:t>
            </a:fld>
            <a:endParaRPr lang="en-US" sz="600" dirty="0">
              <a:solidFill>
                <a:schemeClr val="tx2"/>
              </a:solidFill>
            </a:endParaRPr>
          </a:p>
        </p:txBody>
      </p:sp>
      <p:pic>
        <p:nvPicPr>
          <p:cNvPr id="22" name="Picture 21" descr="q_white.png"/>
          <p:cNvPicPr>
            <a:picLocks noChangeAspect="1"/>
          </p:cNvPicPr>
          <p:nvPr userDrawn="1"/>
        </p:nvPicPr>
        <p:blipFill>
          <a:blip r:embed="rId4" cstate="print">
            <a:lum bright="-100000"/>
          </a:blip>
          <a:srcRect/>
          <a:stretch>
            <a:fillRect/>
          </a:stretch>
        </p:blipFill>
        <p:spPr bwMode="auto">
          <a:xfrm>
            <a:off x="7790688" y="6451900"/>
            <a:ext cx="1216152" cy="33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33333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79" y="273050"/>
            <a:ext cx="8729663" cy="561975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>
                <a:solidFill>
                  <a:srgbClr val="333333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333333"/>
                </a:solidFill>
              </a:defRPr>
            </a:lvl2pPr>
            <a:lvl3pPr>
              <a:buClr>
                <a:schemeClr val="tx2"/>
              </a:buClr>
              <a:defRPr>
                <a:solidFill>
                  <a:srgbClr val="333333"/>
                </a:solidFill>
              </a:defRPr>
            </a:lvl3pPr>
            <a:lvl4pPr>
              <a:buClr>
                <a:schemeClr val="accent1"/>
              </a:buClr>
              <a:buFont typeface="Lucida Grande"/>
              <a:buChar char="»"/>
              <a:defRPr>
                <a:solidFill>
                  <a:srgbClr val="333333"/>
                </a:solidFill>
              </a:defRPr>
            </a:lvl4pPr>
            <a:lvl5pPr>
              <a:buClr>
                <a:schemeClr val="tx2"/>
              </a:buCl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none"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33333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79" y="273049"/>
            <a:ext cx="8729663" cy="561975"/>
          </a:xfrm>
        </p:spPr>
        <p:txBody>
          <a:bodyPr/>
          <a:lstStyle>
            <a:lvl1pPr>
              <a:defRPr>
                <a:solidFill>
                  <a:srgbClr val="63656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79" y="273050"/>
            <a:ext cx="8729663" cy="561975"/>
          </a:xfrm>
        </p:spPr>
        <p:txBody>
          <a:bodyPr/>
          <a:lstStyle>
            <a:lvl1pPr>
              <a:defRPr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513" y="904108"/>
            <a:ext cx="4279900" cy="5314950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400">
                <a:solidFill>
                  <a:srgbClr val="33333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904108"/>
            <a:ext cx="4279900" cy="5314950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400">
                <a:solidFill>
                  <a:srgbClr val="33333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96" y="274638"/>
            <a:ext cx="8802042" cy="1143000"/>
          </a:xfrm>
        </p:spPr>
        <p:txBody>
          <a:bodyPr/>
          <a:lstStyle>
            <a:lvl1pPr>
              <a:defRPr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396" y="1535113"/>
            <a:ext cx="4040188" cy="639762"/>
          </a:xfrm>
        </p:spPr>
        <p:txBody>
          <a:bodyPr anchor="b"/>
          <a:lstStyle>
            <a:lvl1pPr marL="0" indent="0">
              <a:buNone/>
              <a:defRPr sz="21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153" y="2174875"/>
            <a:ext cx="4040188" cy="3951288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4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4782" y="1535113"/>
            <a:ext cx="4041775" cy="639762"/>
          </a:xfrm>
        </p:spPr>
        <p:txBody>
          <a:bodyPr anchor="b"/>
          <a:lstStyle>
            <a:lvl1pPr marL="0" indent="0">
              <a:buNone/>
              <a:defRPr sz="21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4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79" y="273050"/>
            <a:ext cx="8729663" cy="561975"/>
          </a:xfrm>
        </p:spPr>
        <p:txBody>
          <a:bodyPr/>
          <a:lstStyle>
            <a:lvl1pPr>
              <a:defRPr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96" y="273050"/>
            <a:ext cx="3008313" cy="1162050"/>
          </a:xfrm>
        </p:spPr>
        <p:txBody>
          <a:bodyPr anchor="b"/>
          <a:lstStyle>
            <a:lvl1pPr algn="l">
              <a:defRPr sz="2400" b="0"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200">
                <a:solidFill>
                  <a:srgbClr val="333333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639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rgbClr val="33333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 userDrawn="1"/>
        </p:nvCxnSpPr>
        <p:spPr bwMode="auto">
          <a:xfrm rot="5400000">
            <a:off x="471426" y="3164639"/>
            <a:ext cx="5796719" cy="158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333333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aseline="0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71" name="Rectangle 47"/>
          <p:cNvSpPr>
            <a:spLocks noGrp="1" noChangeArrowheads="1"/>
          </p:cNvSpPr>
          <p:nvPr>
            <p:ph type="title"/>
          </p:nvPr>
        </p:nvSpPr>
        <p:spPr bwMode="auto">
          <a:xfrm>
            <a:off x="176779" y="273050"/>
            <a:ext cx="87296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3513" y="904108"/>
            <a:ext cx="87122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Box 49"/>
          <p:cNvSpPr txBox="1">
            <a:spLocks noChangeArrowheads="1"/>
          </p:cNvSpPr>
          <p:nvPr/>
        </p:nvSpPr>
        <p:spPr bwMode="auto">
          <a:xfrm>
            <a:off x="180975" y="6626493"/>
            <a:ext cx="57785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PAGE</a:t>
            </a:r>
            <a:r>
              <a:rPr lang="en-US" sz="600" dirty="0" smtClean="0">
                <a:solidFill>
                  <a:schemeClr val="bg1"/>
                </a:solidFill>
              </a:rPr>
              <a:t>  </a:t>
            </a:r>
            <a:fld id="{DF573F04-0965-4020-B5B5-991C2993D9D9}" type="slidenum">
              <a:rPr lang="en-US" sz="600" smtClean="0">
                <a:solidFill>
                  <a:schemeClr val="bg1"/>
                </a:solidFill>
              </a:rPr>
              <a:pPr/>
              <a:t>‹#›</a:t>
            </a:fld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7587" y="6626493"/>
            <a:ext cx="206768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aseline="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QUALCOMM CONFIDENTIAL  AND  PROPRIETARY</a:t>
            </a:r>
            <a:endParaRPr lang="en-US" sz="600" baseline="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0" name="Picture 9" descr="q_white.pn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90688" y="6451900"/>
            <a:ext cx="1216152" cy="33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 bwMode="auto">
          <a:xfrm rot="5400000">
            <a:off x="656034" y="6724382"/>
            <a:ext cx="115094" cy="158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RedefiningMobility copy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89049" y="6396913"/>
            <a:ext cx="2058852" cy="29506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9pPr>
    </p:titleStyle>
    <p:bodyStyle>
      <a:lvl1pPr marL="173038" indent="-173038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rgbClr val="333333"/>
          </a:solidFill>
          <a:latin typeface="+mn-lt"/>
          <a:ea typeface="+mn-ea"/>
          <a:cs typeface="+mn-cs"/>
        </a:defRPr>
      </a:lvl1pPr>
      <a:lvl2pPr marL="460375" indent="-173038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rgbClr val="333333"/>
          </a:solidFill>
          <a:latin typeface="+mn-lt"/>
          <a:cs typeface="+mn-cs"/>
        </a:defRPr>
      </a:lvl2pPr>
      <a:lvl3pPr marL="798513" indent="-223838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tx2"/>
        </a:buClr>
        <a:buSzPct val="125000"/>
        <a:buFont typeface="Arial" charset="0"/>
        <a:buChar char="–"/>
        <a:defRPr sz="1600">
          <a:solidFill>
            <a:srgbClr val="333333"/>
          </a:solidFill>
          <a:latin typeface="+mn-lt"/>
          <a:cs typeface="+mn-cs"/>
        </a:defRPr>
      </a:lvl3pPr>
      <a:lvl4pPr marL="1087438" indent="-174625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25000"/>
        <a:buFont typeface="Lucida Grande"/>
        <a:buChar char="»"/>
        <a:defRPr sz="1400">
          <a:solidFill>
            <a:srgbClr val="333333"/>
          </a:solidFill>
          <a:latin typeface="+mn-lt"/>
          <a:cs typeface="+mn-cs"/>
        </a:defRPr>
      </a:lvl4pPr>
      <a:lvl5pPr marL="13160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tx2"/>
        </a:buClr>
        <a:buChar char="•"/>
        <a:defRPr sz="1200">
          <a:solidFill>
            <a:srgbClr val="333333"/>
          </a:solidFill>
          <a:latin typeface="+mn-lt"/>
          <a:cs typeface="+mn-cs"/>
        </a:defRPr>
      </a:lvl5pPr>
      <a:lvl6pPr marL="17732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27375"/>
        </a:buClr>
        <a:buChar char="•"/>
        <a:defRPr sz="1200">
          <a:solidFill>
            <a:schemeClr val="tx1"/>
          </a:solidFill>
          <a:latin typeface="+mn-lt"/>
          <a:cs typeface="+mn-cs"/>
        </a:defRPr>
      </a:lvl6pPr>
      <a:lvl7pPr marL="22304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27375"/>
        </a:buClr>
        <a:buChar char="•"/>
        <a:defRPr sz="1200">
          <a:solidFill>
            <a:schemeClr val="tx1"/>
          </a:solidFill>
          <a:latin typeface="+mn-lt"/>
          <a:cs typeface="+mn-cs"/>
        </a:defRPr>
      </a:lvl7pPr>
      <a:lvl8pPr marL="26876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27375"/>
        </a:buClr>
        <a:buChar char="•"/>
        <a:defRPr sz="1200">
          <a:solidFill>
            <a:schemeClr val="tx1"/>
          </a:solidFill>
          <a:latin typeface="+mn-lt"/>
          <a:cs typeface="+mn-cs"/>
        </a:defRPr>
      </a:lvl8pPr>
      <a:lvl9pPr marL="31448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27375"/>
        </a:buClr>
        <a:buChar char="•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19349" y="2085975"/>
            <a:ext cx="6372225" cy="1219200"/>
          </a:xfrm>
        </p:spPr>
        <p:txBody>
          <a:bodyPr/>
          <a:lstStyle/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LCEC Coded Block Flag Coding Under Residual Quadtree</a:t>
            </a:r>
          </a:p>
          <a:p>
            <a:pPr algn="ctr">
              <a:buNone/>
            </a:pPr>
            <a:r>
              <a:rPr lang="en-US" sz="1800" b="1" dirty="0" smtClean="0">
                <a:solidFill>
                  <a:schemeClr val="bg1"/>
                </a:solidFill>
              </a:rPr>
              <a:t>(JCTVC-D375, m19152)</a:t>
            </a:r>
          </a:p>
          <a:p>
            <a:pPr algn="ctr">
              <a:buNone/>
            </a:pPr>
            <a:endParaRPr 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Coded Block Flag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CU root level</a:t>
            </a:r>
          </a:p>
          <a:p>
            <a:pPr lvl="1">
              <a:defRPr/>
            </a:pPr>
            <a:r>
              <a:rPr lang="en-US" dirty="0" smtClean="0"/>
              <a:t>Coded block flags for Y, U and V are coded jointly</a:t>
            </a:r>
          </a:p>
          <a:p>
            <a:r>
              <a:rPr lang="en-US" dirty="0" smtClean="0"/>
              <a:t>At higher transform depth level</a:t>
            </a:r>
          </a:p>
          <a:p>
            <a:pPr lvl="1">
              <a:defRPr/>
            </a:pPr>
            <a:r>
              <a:rPr lang="en-US" dirty="0" smtClean="0"/>
              <a:t>Four flags of the same video component </a:t>
            </a:r>
            <a:r>
              <a:rPr lang="en-US" dirty="0" smtClean="0"/>
              <a:t>at </a:t>
            </a:r>
            <a:r>
              <a:rPr lang="en-US" dirty="0" smtClean="0"/>
              <a:t>a same transform depth level are jointly coded. </a:t>
            </a:r>
          </a:p>
          <a:p>
            <a:pPr lvl="1">
              <a:defRPr/>
            </a:pPr>
            <a:endParaRPr lang="en-US" sz="1600" dirty="0" smtClean="0"/>
          </a:p>
        </p:txBody>
      </p:sp>
      <p:sp>
        <p:nvSpPr>
          <p:cNvPr id="14" name="Rectangle 13"/>
          <p:cNvSpPr/>
          <p:nvPr/>
        </p:nvSpPr>
        <p:spPr bwMode="auto">
          <a:xfrm>
            <a:off x="2790363" y="3089121"/>
            <a:ext cx="1476375" cy="1428750"/>
          </a:xfrm>
          <a:prstGeom prst="rect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5" name="Straight Connector 14"/>
          <p:cNvCxnSpPr>
            <a:stCxn id="14" idx="1"/>
            <a:endCxn id="14" idx="3"/>
          </p:cNvCxnSpPr>
          <p:nvPr/>
        </p:nvCxnSpPr>
        <p:spPr bwMode="auto">
          <a:xfrm rot="10800000" flipH="1">
            <a:off x="2790362" y="3803496"/>
            <a:ext cx="14763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>
            <a:stCxn id="14" idx="0"/>
            <a:endCxn id="14" idx="2"/>
          </p:cNvCxnSpPr>
          <p:nvPr/>
        </p:nvCxnSpPr>
        <p:spPr bwMode="auto">
          <a:xfrm rot="16200000" flipH="1">
            <a:off x="2814176" y="3803496"/>
            <a:ext cx="14287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2876088" y="3289146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Blk0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628563" y="3279621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Blk1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2866563" y="4032096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Blk2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3628563" y="4032096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Blk3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620417" y="4777051"/>
            <a:ext cx="1804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       A coding unit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 on Coded Block Flag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Transfor</a:t>
            </a:r>
            <a:r>
              <a:rPr lang="en-US" dirty="0" smtClean="0"/>
              <a:t>m split flag is jointly coded together with coded block flags</a:t>
            </a:r>
            <a:endParaRPr lang="en-US" dirty="0" smtClean="0"/>
          </a:p>
          <a:p>
            <a:r>
              <a:rPr lang="en-US" dirty="0" smtClean="0"/>
              <a:t>In addition to CU root level, the joint </a:t>
            </a:r>
            <a:r>
              <a:rPr lang="en-US" dirty="0" smtClean="0"/>
              <a:t>coding of coded block flag and transform split flag </a:t>
            </a:r>
            <a:r>
              <a:rPr lang="en-US" dirty="0" smtClean="0"/>
              <a:t>is also performed at higher transform depth level</a:t>
            </a:r>
          </a:p>
          <a:p>
            <a:r>
              <a:rPr lang="en-US" dirty="0" smtClean="0"/>
              <a:t>If only one coded block flag left in each block to be coded, </a:t>
            </a:r>
            <a:r>
              <a:rPr lang="en-US" dirty="0" smtClean="0"/>
              <a:t>the </a:t>
            </a:r>
            <a:r>
              <a:rPr lang="en-US" dirty="0" smtClean="0"/>
              <a:t>four flags at the same transform depth level are grouped and jointly coded as before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</a:t>
            </a:r>
            <a:r>
              <a:rPr lang="en-US" dirty="0" smtClean="0"/>
              <a:t>Conditions and Simulations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163513" y="904108"/>
            <a:ext cx="8712200" cy="5314950"/>
          </a:xfrm>
        </p:spPr>
        <p:txBody>
          <a:bodyPr/>
          <a:lstStyle/>
          <a:p>
            <a:r>
              <a:rPr lang="en-US" dirty="0" smtClean="0"/>
              <a:t>Test conditions</a:t>
            </a:r>
          </a:p>
          <a:p>
            <a:pPr lvl="1"/>
            <a:r>
              <a:rPr lang="en-US" dirty="0" smtClean="0"/>
              <a:t>Case 1: use default low complexity configurations</a:t>
            </a:r>
          </a:p>
          <a:p>
            <a:pPr lvl="1"/>
            <a:r>
              <a:rPr lang="en-US" dirty="0" smtClean="0"/>
              <a:t>Case 2: use default low complexity configurations, but change the maximum TU depth to 3 for both intra and inter block</a:t>
            </a:r>
          </a:p>
          <a:p>
            <a:r>
              <a:rPr lang="en-US" dirty="0" smtClean="0"/>
              <a:t>Simulations</a:t>
            </a:r>
            <a:endParaRPr lang="en-US" dirty="0" smtClean="0"/>
          </a:p>
          <a:p>
            <a:pPr lvl="1"/>
            <a:r>
              <a:rPr lang="en-US" dirty="0" smtClean="0"/>
              <a:t>Test </a:t>
            </a:r>
            <a:r>
              <a:rPr lang="en-US" dirty="0" smtClean="0"/>
              <a:t>1: </a:t>
            </a:r>
            <a:r>
              <a:rPr lang="en-US" dirty="0" smtClean="0"/>
              <a:t>set both macro </a:t>
            </a:r>
            <a:r>
              <a:rPr lang="en-US" dirty="0" smtClean="0"/>
              <a:t>LCEC_CBP_YUV_ROOT </a:t>
            </a:r>
            <a:r>
              <a:rPr lang="en-US" dirty="0" smtClean="0"/>
              <a:t>and QC_BLK_CBP to 0</a:t>
            </a:r>
          </a:p>
          <a:p>
            <a:pPr lvl="1"/>
            <a:r>
              <a:rPr lang="en-US" dirty="0" smtClean="0"/>
              <a:t>Test </a:t>
            </a:r>
            <a:r>
              <a:rPr lang="en-US" dirty="0" smtClean="0"/>
              <a:t>2: </a:t>
            </a:r>
            <a:r>
              <a:rPr lang="en-US" dirty="0" smtClean="0"/>
              <a:t>the current CBP coding with RD fix</a:t>
            </a:r>
            <a:endParaRPr lang="en-US" dirty="0" smtClean="0"/>
          </a:p>
          <a:p>
            <a:pPr lvl="1"/>
            <a:r>
              <a:rPr lang="en-US" dirty="0" smtClean="0"/>
              <a:t>Test 3: proposed scheme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Results on Coded Block </a:t>
            </a:r>
            <a:r>
              <a:rPr lang="en-US" dirty="0" smtClean="0"/>
              <a:t>Flag (test 2 vs. test 1)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28270" y="4745479"/>
            <a:ext cx="347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Test 2 vs. Test 1, All intra configuration</a:t>
            </a:r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44596" y="1685836"/>
          <a:ext cx="5326104" cy="2677556"/>
        </p:xfrm>
        <a:graphic>
          <a:graphicData uri="http://schemas.openxmlformats.org/drawingml/2006/table">
            <a:tbl>
              <a:tblPr/>
              <a:tblGrid>
                <a:gridCol w="1004646"/>
                <a:gridCol w="720243"/>
                <a:gridCol w="720243"/>
                <a:gridCol w="720243"/>
                <a:gridCol w="720243"/>
                <a:gridCol w="720243"/>
                <a:gridCol w="720243"/>
              </a:tblGrid>
              <a:tr h="34924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it-IT" sz="1000" b="0" i="0" u="none" strike="noStrike">
                          <a:latin typeface="Arial"/>
                        </a:rPr>
                        <a:t>Intra LoCo TU level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Intra LoCo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92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8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98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8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8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8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-3.2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-3.1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8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3512" y="904108"/>
            <a:ext cx="8722579" cy="784015"/>
          </a:xfrm>
        </p:spPr>
        <p:txBody>
          <a:bodyPr/>
          <a:lstStyle/>
          <a:p>
            <a:r>
              <a:rPr lang="en-US" dirty="0" smtClean="0"/>
              <a:t>Current CBP coding (</a:t>
            </a:r>
            <a:r>
              <a:rPr lang="en-US" sz="1400" dirty="0" smtClean="0"/>
              <a:t>RD fixed version</a:t>
            </a:r>
            <a:r>
              <a:rPr lang="en-US" dirty="0" smtClean="0"/>
              <a:t>) vs. initial CBP signaling </a:t>
            </a:r>
            <a:r>
              <a:rPr lang="en-US" sz="1400" dirty="0" smtClean="0"/>
              <a:t>(with both LCEC_CBP_YUV_ROOT and </a:t>
            </a:r>
            <a:r>
              <a:rPr lang="en-US" sz="1400" dirty="0" smtClean="0"/>
              <a:t>QC_BLK_CBP </a:t>
            </a:r>
            <a:r>
              <a:rPr lang="en-US" sz="1400" dirty="0" smtClean="0"/>
              <a:t> set to 0)</a:t>
            </a: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Results on Coded Block </a:t>
            </a:r>
            <a:r>
              <a:rPr lang="en-US" dirty="0" smtClean="0"/>
              <a:t>Flag (test 2 vs. test 1)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28270" y="4745479"/>
            <a:ext cx="347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Test 2 vs. Test 1, Random access</a:t>
            </a:r>
            <a:endParaRPr lang="en-US" sz="14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3512" y="904108"/>
            <a:ext cx="8722579" cy="784015"/>
          </a:xfrm>
        </p:spPr>
        <p:txBody>
          <a:bodyPr/>
          <a:lstStyle/>
          <a:p>
            <a:r>
              <a:rPr lang="en-US" dirty="0" smtClean="0"/>
              <a:t>Current CBP coding (</a:t>
            </a:r>
            <a:r>
              <a:rPr lang="en-US" sz="1400" dirty="0" smtClean="0"/>
              <a:t>RD fixed version</a:t>
            </a:r>
            <a:r>
              <a:rPr lang="en-US" dirty="0" smtClean="0"/>
              <a:t>) vs. initial CBP signaling </a:t>
            </a:r>
            <a:r>
              <a:rPr lang="en-US" sz="1400" dirty="0" smtClean="0"/>
              <a:t>(with both LCEC_CBP_YUV_ROOT and </a:t>
            </a:r>
            <a:r>
              <a:rPr lang="en-US" sz="1400" dirty="0" smtClean="0"/>
              <a:t>QC_BLK_CBP </a:t>
            </a:r>
            <a:r>
              <a:rPr lang="en-US" sz="1400" dirty="0" smtClean="0"/>
              <a:t> set to 0)</a:t>
            </a:r>
            <a:endParaRPr lang="en-US" sz="140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709056" y="1850573"/>
          <a:ext cx="5323114" cy="2677883"/>
        </p:xfrm>
        <a:graphic>
          <a:graphicData uri="http://schemas.openxmlformats.org/drawingml/2006/table">
            <a:tbl>
              <a:tblPr/>
              <a:tblGrid>
                <a:gridCol w="999922"/>
                <a:gridCol w="720532"/>
                <a:gridCol w="720532"/>
                <a:gridCol w="720532"/>
                <a:gridCol w="720532"/>
                <a:gridCol w="720532"/>
                <a:gridCol w="720532"/>
              </a:tblGrid>
              <a:tr h="77186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7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77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77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77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77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8354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Results on Coded Block </a:t>
            </a:r>
            <a:r>
              <a:rPr lang="en-US" dirty="0" smtClean="0"/>
              <a:t>Flag (test 2 vs. test 1)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28270" y="4745479"/>
            <a:ext cx="347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Test 2 vs. Test 1, Low delay</a:t>
            </a:r>
            <a:endParaRPr lang="en-US" sz="14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3512" y="904108"/>
            <a:ext cx="8722579" cy="784015"/>
          </a:xfrm>
        </p:spPr>
        <p:txBody>
          <a:bodyPr/>
          <a:lstStyle/>
          <a:p>
            <a:r>
              <a:rPr lang="en-US" dirty="0" smtClean="0"/>
              <a:t>Current CBP coding (</a:t>
            </a:r>
            <a:r>
              <a:rPr lang="en-US" sz="1400" dirty="0" smtClean="0"/>
              <a:t>RD fixed version</a:t>
            </a:r>
            <a:r>
              <a:rPr lang="en-US" dirty="0" smtClean="0"/>
              <a:t>) vs. initial CBP signaling </a:t>
            </a:r>
            <a:r>
              <a:rPr lang="en-US" sz="1400" dirty="0" smtClean="0"/>
              <a:t>(with both LCEC_CBP_YUV_ROOT and </a:t>
            </a:r>
            <a:r>
              <a:rPr lang="en-US" sz="1400" dirty="0" smtClean="0"/>
              <a:t>QC_BLK_CBP </a:t>
            </a:r>
            <a:r>
              <a:rPr lang="en-US" sz="1400" dirty="0" smtClean="0"/>
              <a:t> set to 0)</a:t>
            </a:r>
            <a:endParaRPr lang="en-US" sz="14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98172" y="1905001"/>
          <a:ext cx="5172528" cy="2547255"/>
        </p:xfrm>
        <a:graphic>
          <a:graphicData uri="http://schemas.openxmlformats.org/drawingml/2006/table">
            <a:tbl>
              <a:tblPr/>
              <a:tblGrid>
                <a:gridCol w="975678"/>
                <a:gridCol w="699475"/>
                <a:gridCol w="699475"/>
                <a:gridCol w="699475"/>
                <a:gridCol w="699475"/>
                <a:gridCol w="699475"/>
                <a:gridCol w="699475"/>
              </a:tblGrid>
              <a:tr h="32986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986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5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115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86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Results on Coded Block </a:t>
            </a:r>
            <a:r>
              <a:rPr lang="en-US" dirty="0" smtClean="0"/>
              <a:t>Flag (test 3 vs. test 1)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23248" y="4593080"/>
            <a:ext cx="34897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Test 3 vs. Test 1, All intra configuration </a:t>
            </a:r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69309" y="1694298"/>
          <a:ext cx="5239607" cy="2757964"/>
        </p:xfrm>
        <a:graphic>
          <a:graphicData uri="http://schemas.openxmlformats.org/drawingml/2006/table">
            <a:tbl>
              <a:tblPr/>
              <a:tblGrid>
                <a:gridCol w="988331"/>
                <a:gridCol w="708546"/>
                <a:gridCol w="708546"/>
                <a:gridCol w="708546"/>
                <a:gridCol w="708546"/>
                <a:gridCol w="708546"/>
                <a:gridCol w="708546"/>
              </a:tblGrid>
              <a:tr h="35973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it-IT" sz="1000" b="0" i="0" u="none" strike="noStrike">
                          <a:latin typeface="Arial"/>
                        </a:rPr>
                        <a:t>Intra LoCo TU level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Intra LoCo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97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7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-2.3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97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-2.3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97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97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97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-3.7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-3.0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7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-2.2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-1.8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63513" y="904108"/>
            <a:ext cx="8712200" cy="936415"/>
          </a:xfrm>
        </p:spPr>
        <p:txBody>
          <a:bodyPr/>
          <a:lstStyle/>
          <a:p>
            <a:r>
              <a:rPr lang="en-US" dirty="0" smtClean="0"/>
              <a:t>Proposed CBP </a:t>
            </a:r>
            <a:r>
              <a:rPr lang="en-US" dirty="0" smtClean="0"/>
              <a:t>coding </a:t>
            </a:r>
            <a:r>
              <a:rPr lang="en-US" dirty="0" smtClean="0"/>
              <a:t>vs</a:t>
            </a:r>
            <a:r>
              <a:rPr lang="en-US" dirty="0" smtClean="0"/>
              <a:t>. initial CBP signaling (</a:t>
            </a:r>
            <a:r>
              <a:rPr lang="en-US" sz="1400" dirty="0" smtClean="0"/>
              <a:t>with both LCEC_CBP_YUV_ROOT and QC_BLK_CBP  set to 0</a:t>
            </a:r>
            <a:r>
              <a:rPr lang="en-US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current CBP signaling with RD fix clearly outperforms the initial residual quadtree CBP signaling</a:t>
            </a:r>
            <a:endParaRPr lang="en-US" dirty="0" smtClean="0"/>
          </a:p>
          <a:p>
            <a:r>
              <a:rPr lang="en-US" dirty="0" smtClean="0"/>
              <a:t>Using </a:t>
            </a:r>
            <a:r>
              <a:rPr lang="en-US" dirty="0" smtClean="0"/>
              <a:t>the proposed </a:t>
            </a:r>
            <a:r>
              <a:rPr lang="en-US" dirty="0" smtClean="0"/>
              <a:t>scheme</a:t>
            </a:r>
            <a:r>
              <a:rPr lang="en-US" dirty="0" smtClean="0"/>
              <a:t>, coding performance can be further improved, especially in case </a:t>
            </a:r>
            <a:r>
              <a:rPr lang="en-US" dirty="0" smtClean="0"/>
              <a:t>with </a:t>
            </a:r>
            <a:r>
              <a:rPr lang="en-US" dirty="0" smtClean="0"/>
              <a:t>a maximum TU depth of </a:t>
            </a:r>
            <a:r>
              <a:rPr lang="en-US" dirty="0" smtClean="0"/>
              <a:t>3</a:t>
            </a:r>
          </a:p>
          <a:p>
            <a:r>
              <a:rPr lang="en-US" dirty="0" smtClean="0"/>
              <a:t>We propose:</a:t>
            </a:r>
          </a:p>
          <a:p>
            <a:pPr lvl="1"/>
            <a:r>
              <a:rPr lang="en-US" dirty="0" smtClean="0"/>
              <a:t>The RD fix be adopted into HM</a:t>
            </a:r>
          </a:p>
          <a:p>
            <a:pPr lvl="1"/>
            <a:r>
              <a:rPr lang="en-US" dirty="0" smtClean="0"/>
              <a:t>Add the new proposed schem</a:t>
            </a:r>
            <a:r>
              <a:rPr lang="en-US" dirty="0" smtClean="0"/>
              <a:t>e to the next CE on LCEC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CT_2009_TEMPLATE_Confidential_FINAL">
  <a:themeElements>
    <a:clrScheme name="QCT 2009 Template">
      <a:dk1>
        <a:srgbClr val="000000"/>
      </a:dk1>
      <a:lt1>
        <a:srgbClr val="FFFFFF"/>
      </a:lt1>
      <a:dk2>
        <a:srgbClr val="636568"/>
      </a:dk2>
      <a:lt2>
        <a:srgbClr val="A8A9AC"/>
      </a:lt2>
      <a:accent1>
        <a:srgbClr val="5D6D93"/>
      </a:accent1>
      <a:accent2>
        <a:srgbClr val="911C1F"/>
      </a:accent2>
      <a:accent3>
        <a:srgbClr val="BFAC31"/>
      </a:accent3>
      <a:accent4>
        <a:srgbClr val="C45C04"/>
      </a:accent4>
      <a:accent5>
        <a:srgbClr val="5D8165"/>
      </a:accent5>
      <a:accent6>
        <a:srgbClr val="A8A9AC"/>
      </a:accent6>
      <a:hlink>
        <a:srgbClr val="636568"/>
      </a:hlink>
      <a:folHlink>
        <a:srgbClr val="4C5978"/>
      </a:folHlink>
    </a:clrScheme>
    <a:fontScheme name="QCT_PPT_Master2006_ConfProprietaryRev5.06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QCT_PPT_Master2006_ConfProprietaryRev5.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13">
        <a:dk1>
          <a:srgbClr val="000000"/>
        </a:dk1>
        <a:lt1>
          <a:srgbClr val="FFFFFF"/>
        </a:lt1>
        <a:dk2>
          <a:srgbClr val="333333"/>
        </a:dk2>
        <a:lt2>
          <a:srgbClr val="4E677E"/>
        </a:lt2>
        <a:accent1>
          <a:srgbClr val="6685A2"/>
        </a:accent1>
        <a:accent2>
          <a:srgbClr val="7EA446"/>
        </a:accent2>
        <a:accent3>
          <a:srgbClr val="FFFFFF"/>
        </a:accent3>
        <a:accent4>
          <a:srgbClr val="000000"/>
        </a:accent4>
        <a:accent5>
          <a:srgbClr val="B8C2CE"/>
        </a:accent5>
        <a:accent6>
          <a:srgbClr val="72943F"/>
        </a:accent6>
        <a:hlink>
          <a:srgbClr val="B97C3F"/>
        </a:hlink>
        <a:folHlink>
          <a:srgbClr val="51692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14">
        <a:dk1>
          <a:srgbClr val="000000"/>
        </a:dk1>
        <a:lt1>
          <a:srgbClr val="FFFFFF"/>
        </a:lt1>
        <a:dk2>
          <a:srgbClr val="333333"/>
        </a:dk2>
        <a:lt2>
          <a:srgbClr val="B2B2B2"/>
        </a:lt2>
        <a:accent1>
          <a:srgbClr val="6685A2"/>
        </a:accent1>
        <a:accent2>
          <a:srgbClr val="7EA446"/>
        </a:accent2>
        <a:accent3>
          <a:srgbClr val="FFFFFF"/>
        </a:accent3>
        <a:accent4>
          <a:srgbClr val="000000"/>
        </a:accent4>
        <a:accent5>
          <a:srgbClr val="B8C2CE"/>
        </a:accent5>
        <a:accent6>
          <a:srgbClr val="72943F"/>
        </a:accent6>
        <a:hlink>
          <a:srgbClr val="B97C3F"/>
        </a:hlink>
        <a:folHlink>
          <a:srgbClr val="51692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17400</TotalTime>
  <Words>812</Words>
  <Application>Microsoft Office PowerPoint</Application>
  <PresentationFormat>On-screen Show (4:3)</PresentationFormat>
  <Paragraphs>253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QCT_2009_TEMPLATE_Confidential_FINAL</vt:lpstr>
      <vt:lpstr>Slide 1</vt:lpstr>
      <vt:lpstr>Current Coded Block Flag Coding</vt:lpstr>
      <vt:lpstr>Proposed Solution on Coded Block Flag</vt:lpstr>
      <vt:lpstr>Test Conditions and Simulations</vt:lpstr>
      <vt:lpstr>Test Results on Coded Block Flag (test 2 vs. test 1)</vt:lpstr>
      <vt:lpstr>Test Results on Coded Block Flag (test 2 vs. test 1)</vt:lpstr>
      <vt:lpstr>Test Results on Coded Block Flag (test 2 vs. test 1)</vt:lpstr>
      <vt:lpstr>Test Results on Coded Block Flag (test 3 vs. test 1)</vt:lpstr>
      <vt:lpstr>Conclusions</vt:lpstr>
    </vt:vector>
  </TitlesOfParts>
  <Company>Qualcomm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QCT</dc:creator>
  <cp:lastModifiedBy>Wang, Xianglin</cp:lastModifiedBy>
  <cp:revision>867</cp:revision>
  <cp:lastPrinted>2005-08-27T17:58:21Z</cp:lastPrinted>
  <dcterms:created xsi:type="dcterms:W3CDTF">2009-04-08T06:09:40Z</dcterms:created>
  <dcterms:modified xsi:type="dcterms:W3CDTF">2011-01-20T06:36:48Z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666609688</vt:i4>
  </property>
  <property fmtid="{D5CDD505-2E9C-101B-9397-08002B2CF9AE}" pid="3" name="_NewReviewCycle">
    <vt:lpwstr/>
  </property>
  <property fmtid="{D5CDD505-2E9C-101B-9397-08002B2CF9AE}" pid="4" name="_EmailSubject">
    <vt:lpwstr>Needs</vt:lpwstr>
  </property>
  <property fmtid="{D5CDD505-2E9C-101B-9397-08002B2CF9AE}" pid="5" name="_AuthorEmail">
    <vt:lpwstr>sjalil@qualcomm.com</vt:lpwstr>
  </property>
  <property fmtid="{D5CDD505-2E9C-101B-9397-08002B2CF9AE}" pid="6" name="_AuthorEmailDisplayName">
    <vt:lpwstr>Jalil, Suhail</vt:lpwstr>
  </property>
  <property fmtid="{D5CDD505-2E9C-101B-9397-08002B2CF9AE}" pid="7" name="_PreviousAdHocReviewCycleID">
    <vt:i4>-2051802168</vt:i4>
  </property>
</Properties>
</file>