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24" r:id="rId3"/>
    <p:sldId id="343" r:id="rId4"/>
    <p:sldId id="347" r:id="rId5"/>
    <p:sldId id="333" r:id="rId6"/>
    <p:sldId id="345" r:id="rId7"/>
    <p:sldId id="346" r:id="rId8"/>
    <p:sldId id="340" r:id="rId9"/>
    <p:sldId id="344" r:id="rId10"/>
    <p:sldId id="338" r:id="rId11"/>
    <p:sldId id="336" r:id="rId12"/>
    <p:sldId id="341" r:id="rId13"/>
    <p:sldId id="342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JCTVC-D374 - </a:t>
            </a:r>
            <a:r>
              <a:rPr lang="en-US" dirty="0" smtClean="0"/>
              <a:t>CE5: Improved coefficient coding with LCEC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981200"/>
          <a:ext cx="8381998" cy="2743196"/>
        </p:xfrm>
        <a:graphic>
          <a:graphicData uri="http://schemas.openxmlformats.org/drawingml/2006/table">
            <a:tbl>
              <a:tblPr/>
              <a:tblGrid>
                <a:gridCol w="980873"/>
                <a:gridCol w="937901"/>
                <a:gridCol w="807903"/>
                <a:gridCol w="807903"/>
                <a:gridCol w="807903"/>
                <a:gridCol w="807903"/>
                <a:gridCol w="807903"/>
                <a:gridCol w="807903"/>
                <a:gridCol w="807903"/>
                <a:gridCol w="807903"/>
              </a:tblGrid>
              <a:tr h="27865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Class A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-3.2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-3.5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-3.6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-3.6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-1.6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-2.2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-2.4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-1.7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-2.4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-2.7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-2.7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All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-1.9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-1.9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181" marR="9181" marT="91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latin typeface="Arial"/>
                        </a:rPr>
                        <a:t>Enc Time[%]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113%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105%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65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latin typeface="Arial"/>
                        </a:rPr>
                        <a:t>Dec Time[%]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98%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181" marR="9181" marT="91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0999" y="714086"/>
          <a:ext cx="8458204" cy="5229514"/>
        </p:xfrm>
        <a:graphic>
          <a:graphicData uri="http://schemas.openxmlformats.org/drawingml/2006/table">
            <a:tbl>
              <a:tblPr/>
              <a:tblGrid>
                <a:gridCol w="1135669"/>
                <a:gridCol w="813615"/>
                <a:gridCol w="813615"/>
                <a:gridCol w="813615"/>
                <a:gridCol w="813615"/>
                <a:gridCol w="813615"/>
                <a:gridCol w="813615"/>
                <a:gridCol w="813615"/>
                <a:gridCol w="813615"/>
                <a:gridCol w="813615"/>
              </a:tblGrid>
              <a:tr h="15120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Mod VLC, Adaptive Scan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Mod VLC, Adaptive Scan, </a:t>
                      </a:r>
                      <a:br>
                        <a:rPr lang="en-US" sz="1000" b="0" i="0" u="none" strike="noStrike">
                          <a:latin typeface="Arial"/>
                        </a:rPr>
                      </a:br>
                      <a:r>
                        <a:rPr lang="en-US" sz="1000" b="0" i="0" u="none" strike="noStrike">
                          <a:latin typeface="Arial"/>
                        </a:rPr>
                        <a:t>new RDOQ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Mod VLC, Adaptive Scan, </a:t>
                      </a:r>
                      <a:br>
                        <a:rPr lang="en-US" sz="1000" b="0" i="0" u="none" strike="noStrike">
                          <a:latin typeface="Arial"/>
                        </a:rPr>
                      </a:br>
                      <a:r>
                        <a:rPr lang="en-US" sz="1000" b="0" i="0" u="none" strike="noStrike">
                          <a:latin typeface="Arial"/>
                        </a:rPr>
                        <a:t>new RDOQ, 16x16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-6.8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-3.5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-3.6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-4.9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-7.2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-4.5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-6.7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113%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95%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2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-2.6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-2.6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98%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-2.9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0.4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-1.6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2.3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7080" marR="7080" marT="708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105%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108%</a:t>
                      </a:r>
                    </a:p>
                  </a:txBody>
                  <a:tcPr marL="7080" marR="7080" marT="70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2286000"/>
          <a:ext cx="6095999" cy="2033591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22303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Fixed scans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Fixed scans 2, adaptation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15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1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r>
              <a:rPr lang="en-CA" dirty="0" smtClean="0"/>
              <a:t>The mapping table between </a:t>
            </a:r>
            <a:r>
              <a:rPr lang="en-CA" i="1" dirty="0" smtClean="0"/>
              <a:t>{</a:t>
            </a:r>
            <a:r>
              <a:rPr lang="en-US" i="1" dirty="0" err="1" smtClean="0"/>
              <a:t>levelID</a:t>
            </a:r>
            <a:r>
              <a:rPr lang="en-US" i="1" dirty="0" smtClean="0"/>
              <a:t>, run} </a:t>
            </a:r>
            <a:r>
              <a:rPr lang="en-US" dirty="0" smtClean="0"/>
              <a:t>and code number </a:t>
            </a:r>
            <a:r>
              <a:rPr lang="en-US" i="1" dirty="0" err="1" smtClean="0"/>
              <a:t>cn</a:t>
            </a:r>
            <a:r>
              <a:rPr lang="en-US" dirty="0" smtClean="0"/>
              <a:t> depends on the maximum possible run value </a:t>
            </a:r>
            <a:r>
              <a:rPr lang="en-US" i="1" dirty="0" err="1" smtClean="0"/>
              <a:t>maxrun</a:t>
            </a:r>
            <a:r>
              <a:rPr lang="en-US" dirty="0" smtClean="0"/>
              <a:t>, 29 tables for different  values of </a:t>
            </a:r>
            <a:r>
              <a:rPr lang="en-US" i="1" dirty="0" err="1" smtClean="0"/>
              <a:t>maxrun</a:t>
            </a:r>
            <a:r>
              <a:rPr lang="en-US" dirty="0" smtClean="0"/>
              <a:t>. Same tables used for inter and intra.</a:t>
            </a:r>
          </a:p>
          <a:p>
            <a:r>
              <a:rPr lang="en-CA" dirty="0" smtClean="0"/>
              <a:t>Proposal - add mapping for intra blocks, with additional dependency on parameter </a:t>
            </a:r>
            <a:r>
              <a:rPr lang="en-CA" i="1" dirty="0" smtClean="0"/>
              <a:t>n </a:t>
            </a:r>
            <a:r>
              <a:rPr lang="en-CA" dirty="0" smtClean="0"/>
              <a:t>equal to </a:t>
            </a:r>
            <a:r>
              <a:rPr lang="en-CA" i="1" dirty="0" smtClean="0"/>
              <a:t>0 </a:t>
            </a:r>
            <a:r>
              <a:rPr lang="en-US" dirty="0" smtClean="0"/>
              <a:t>if the absolute value of any of the coefficient coded is larger than 1. Otherwise, </a:t>
            </a:r>
            <a:r>
              <a:rPr lang="en-US" i="1" dirty="0" smtClean="0"/>
              <a:t>n</a:t>
            </a:r>
            <a:r>
              <a:rPr lang="en-US" dirty="0" smtClean="0"/>
              <a:t> is equal to the number of non-zero coded coefficients. </a:t>
            </a:r>
          </a:p>
          <a:p>
            <a:pPr lvl="1"/>
            <a:r>
              <a:rPr lang="en-US" dirty="0" smtClean="0"/>
              <a:t>The value of </a:t>
            </a:r>
            <a:r>
              <a:rPr lang="en-US" i="1" dirty="0" err="1" smtClean="0"/>
              <a:t>cn</a:t>
            </a:r>
            <a:r>
              <a:rPr lang="en-US" dirty="0" smtClean="0"/>
              <a:t> is calculated given values of </a:t>
            </a:r>
            <a:r>
              <a:rPr lang="en-US" i="1" dirty="0" err="1" smtClean="0"/>
              <a:t>levelID</a:t>
            </a:r>
            <a:r>
              <a:rPr lang="en-US" dirty="0" smtClean="0"/>
              <a:t>, </a:t>
            </a:r>
            <a:r>
              <a:rPr lang="en-US" i="1" dirty="0" smtClean="0"/>
              <a:t>run</a:t>
            </a:r>
            <a:r>
              <a:rPr lang="en-US" dirty="0" smtClean="0"/>
              <a:t>, </a:t>
            </a:r>
            <a:r>
              <a:rPr lang="en-US" i="1" dirty="0" err="1" smtClean="0"/>
              <a:t>maxrun</a:t>
            </a:r>
            <a:r>
              <a:rPr lang="en-US" dirty="0" smtClean="0"/>
              <a:t> and </a:t>
            </a:r>
            <a:r>
              <a:rPr lang="en-US" i="1" dirty="0" smtClean="0"/>
              <a:t>n</a:t>
            </a:r>
            <a:r>
              <a:rPr lang="en-US" dirty="0" smtClean="0"/>
              <a:t>.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</p:spPr>
        <p:txBody>
          <a:bodyPr/>
          <a:lstStyle/>
          <a:p>
            <a:r>
              <a:rPr lang="en-CA" dirty="0" smtClean="0"/>
              <a:t>Intra Modifications – Coefficients Coding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733800"/>
            <a:ext cx="533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2043272"/>
          <a:ext cx="8610595" cy="2376328"/>
        </p:xfrm>
        <a:graphic>
          <a:graphicData uri="http://schemas.openxmlformats.org/drawingml/2006/table">
            <a:tbl>
              <a:tblPr/>
              <a:tblGrid>
                <a:gridCol w="1215412"/>
                <a:gridCol w="821687"/>
                <a:gridCol w="821687"/>
                <a:gridCol w="821687"/>
                <a:gridCol w="821687"/>
                <a:gridCol w="821687"/>
                <a:gridCol w="821687"/>
                <a:gridCol w="821687"/>
                <a:gridCol w="821687"/>
                <a:gridCol w="821687"/>
              </a:tblGrid>
              <a:tr h="23662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089" marR="9089" marT="908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99%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96%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98%</a:t>
                      </a:r>
                    </a:p>
                  </a:txBody>
                  <a:tcPr marL="9089" marR="9089" marT="908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RDOQ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6637"/>
            <a:ext cx="8229600" cy="4830763"/>
          </a:xfrm>
        </p:spPr>
        <p:txBody>
          <a:bodyPr/>
          <a:lstStyle/>
          <a:p>
            <a:r>
              <a:rPr lang="en-US" dirty="0" smtClean="0"/>
              <a:t>Last non-zero coefficient decision in the current RDOQ:</a:t>
            </a:r>
          </a:p>
          <a:p>
            <a:pPr lvl="1"/>
            <a:r>
              <a:rPr lang="en-US" dirty="0" smtClean="0"/>
              <a:t>Only error introduced by setting a candidate coefficient to zero and number of bits needed to code the last coefficient are considered. </a:t>
            </a:r>
          </a:p>
          <a:p>
            <a:pPr lvl="1"/>
            <a:r>
              <a:rPr lang="en-US" dirty="0" smtClean="0"/>
              <a:t>Single coefficient error has to outweigh bits needed to code {</a:t>
            </a:r>
            <a:r>
              <a:rPr lang="en-US" dirty="0" err="1" smtClean="0"/>
              <a:t>last_pos</a:t>
            </a:r>
            <a:r>
              <a:rPr lang="en-US" dirty="0" smtClean="0"/>
              <a:t>, </a:t>
            </a:r>
            <a:r>
              <a:rPr lang="en-US" dirty="0" err="1" smtClean="0"/>
              <a:t>levelID</a:t>
            </a:r>
            <a:r>
              <a:rPr lang="en-US" dirty="0" smtClean="0"/>
              <a:t>}  pair.</a:t>
            </a:r>
          </a:p>
          <a:p>
            <a:r>
              <a:rPr lang="en-US" dirty="0" smtClean="0"/>
              <a:t>RDOQ modification:</a:t>
            </a:r>
          </a:p>
          <a:p>
            <a:pPr lvl="1"/>
            <a:r>
              <a:rPr lang="en-US" dirty="0" smtClean="0"/>
              <a:t>Identify the last coefficient first – same algorithm used as for CABAC in JMKTA software.</a:t>
            </a:r>
          </a:p>
          <a:p>
            <a:pPr lvl="1"/>
            <a:r>
              <a:rPr lang="en-US" dirty="0" smtClean="0"/>
              <a:t>Reduce numbers of tested levels - 4 levels are being tested currently.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114800"/>
            <a:ext cx="51816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16x16 Block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Code number </a:t>
            </a:r>
            <a:r>
              <a:rPr lang="en-US" i="1" dirty="0" err="1" smtClean="0"/>
              <a:t>cn</a:t>
            </a:r>
            <a:r>
              <a:rPr lang="en-US" i="1" dirty="0" smtClean="0"/>
              <a:t> </a:t>
            </a:r>
            <a:r>
              <a:rPr lang="en-US" dirty="0" smtClean="0"/>
              <a:t>assignment to the {</a:t>
            </a:r>
            <a:r>
              <a:rPr lang="en-US" i="1" dirty="0" err="1" smtClean="0"/>
              <a:t>levelID</a:t>
            </a:r>
            <a:r>
              <a:rPr lang="en-US" i="1" dirty="0" smtClean="0"/>
              <a:t>, run</a:t>
            </a:r>
            <a:r>
              <a:rPr lang="en-US" dirty="0" smtClean="0"/>
              <a:t>}  pair:</a:t>
            </a:r>
          </a:p>
          <a:p>
            <a:pPr lvl="1"/>
            <a:r>
              <a:rPr lang="en-US" dirty="0" smtClean="0"/>
              <a:t>Intra blocks - same method used as for 8x8 blocks. </a:t>
            </a:r>
          </a:p>
          <a:p>
            <a:pPr lvl="1"/>
            <a:r>
              <a:rPr lang="en-US" dirty="0" smtClean="0"/>
              <a:t>Inter blocks - 8x8 blocks tables used, when </a:t>
            </a:r>
            <a:r>
              <a:rPr lang="en-US" dirty="0" err="1" smtClean="0"/>
              <a:t>maxrun</a:t>
            </a:r>
            <a:r>
              <a:rPr lang="en-US" dirty="0" smtClean="0"/>
              <a:t>&lt;28.Otherwise: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i="1" dirty="0" smtClean="0"/>
              <a:t>if (</a:t>
            </a:r>
            <a:r>
              <a:rPr lang="en-US" i="1" dirty="0" err="1" smtClean="0"/>
              <a:t>levelID</a:t>
            </a:r>
            <a:r>
              <a:rPr lang="en-US" i="1" dirty="0" smtClean="0"/>
              <a:t>==0)</a:t>
            </a:r>
          </a:p>
          <a:p>
            <a:pPr lvl="1">
              <a:buNone/>
            </a:pPr>
            <a:r>
              <a:rPr lang="en-US" i="1" dirty="0" smtClean="0"/>
              <a:t>      	</a:t>
            </a:r>
            <a:r>
              <a:rPr lang="en-US" i="1" dirty="0" err="1" smtClean="0"/>
              <a:t>cn</a:t>
            </a:r>
            <a:r>
              <a:rPr lang="en-US" i="1" dirty="0" smtClean="0"/>
              <a:t>=run;</a:t>
            </a:r>
          </a:p>
          <a:p>
            <a:pPr lvl="1">
              <a:buNone/>
            </a:pPr>
            <a:r>
              <a:rPr lang="en-US" i="1" dirty="0" smtClean="0"/>
              <a:t>    	else</a:t>
            </a:r>
          </a:p>
          <a:p>
            <a:pPr lvl="1">
              <a:buNone/>
            </a:pPr>
            <a:r>
              <a:rPr lang="en-US" i="1" dirty="0" smtClean="0"/>
              <a:t>      	</a:t>
            </a:r>
            <a:r>
              <a:rPr lang="en-US" i="1" dirty="0" err="1" smtClean="0"/>
              <a:t>cn</a:t>
            </a:r>
            <a:r>
              <a:rPr lang="en-US" i="1" dirty="0" smtClean="0"/>
              <a:t>=maxrun+run+2;</a:t>
            </a:r>
          </a:p>
          <a:p>
            <a:r>
              <a:rPr lang="en-US" dirty="0" smtClean="0"/>
              <a:t>Code number </a:t>
            </a:r>
            <a:r>
              <a:rPr lang="en-US" i="1" dirty="0" err="1" smtClean="0"/>
              <a:t>cn</a:t>
            </a:r>
            <a:r>
              <a:rPr lang="en-US" dirty="0" smtClean="0"/>
              <a:t> assignment to </a:t>
            </a:r>
            <a:r>
              <a:rPr lang="en-US" i="1" dirty="0" smtClean="0"/>
              <a:t>{</a:t>
            </a:r>
            <a:r>
              <a:rPr lang="en-US" i="1" dirty="0" err="1" smtClean="0"/>
              <a:t>levelID</a:t>
            </a:r>
            <a:r>
              <a:rPr lang="en-US" i="1" dirty="0" smtClean="0"/>
              <a:t>, </a:t>
            </a:r>
            <a:r>
              <a:rPr lang="en-US" i="1" dirty="0" err="1" smtClean="0"/>
              <a:t>lastPos</a:t>
            </a:r>
            <a:r>
              <a:rPr lang="en-US" i="1" dirty="0" smtClean="0"/>
              <a:t>} </a:t>
            </a:r>
            <a:r>
              <a:rPr lang="en-US" dirty="0" smtClean="0"/>
              <a:t>pair: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i="1" dirty="0" smtClean="0"/>
              <a:t>if (</a:t>
            </a:r>
            <a:r>
              <a:rPr lang="en-US" i="1" dirty="0" err="1" smtClean="0"/>
              <a:t>levelID</a:t>
            </a:r>
            <a:r>
              <a:rPr lang="en-US" i="1" dirty="0" smtClean="0"/>
              <a:t> ==0)</a:t>
            </a:r>
          </a:p>
          <a:p>
            <a:pPr lvl="2">
              <a:buNone/>
            </a:pPr>
            <a:r>
              <a:rPr lang="en-US" sz="1800" i="1" dirty="0" err="1" smtClean="0"/>
              <a:t>cn</a:t>
            </a:r>
            <a:r>
              <a:rPr lang="en-US" sz="1800" i="1" dirty="0" smtClean="0"/>
              <a:t>=((</a:t>
            </a:r>
            <a:r>
              <a:rPr lang="en-US" sz="1800" i="1" dirty="0" err="1" smtClean="0"/>
              <a:t>lastPos</a:t>
            </a:r>
            <a:r>
              <a:rPr lang="en-US" sz="1800" i="1" dirty="0" smtClean="0"/>
              <a:t> + (</a:t>
            </a:r>
            <a:r>
              <a:rPr lang="en-US" sz="1800" i="1" dirty="0" err="1" smtClean="0"/>
              <a:t>lastPos</a:t>
            </a:r>
            <a:r>
              <a:rPr lang="en-US" sz="1800" i="1" dirty="0" smtClean="0"/>
              <a:t> &gt;&gt;4))&gt;&gt;4)+ </a:t>
            </a:r>
            <a:r>
              <a:rPr lang="en-US" sz="1800" i="1" dirty="0" err="1" smtClean="0"/>
              <a:t>lastPos</a:t>
            </a:r>
            <a:r>
              <a:rPr lang="en-US" sz="1800" i="1" dirty="0" smtClean="0"/>
              <a:t>;</a:t>
            </a:r>
          </a:p>
          <a:p>
            <a:pPr lvl="1">
              <a:buNone/>
            </a:pPr>
            <a:r>
              <a:rPr lang="en-US" i="1" dirty="0" smtClean="0"/>
              <a:t>	else</a:t>
            </a:r>
          </a:p>
          <a:p>
            <a:pPr lvl="1">
              <a:buNone/>
            </a:pPr>
            <a:r>
              <a:rPr lang="en-US" i="1" dirty="0" smtClean="0"/>
              <a:t> 		if (</a:t>
            </a:r>
            <a:r>
              <a:rPr lang="en-US" i="1" dirty="0" err="1" smtClean="0"/>
              <a:t>lastPos</a:t>
            </a:r>
            <a:r>
              <a:rPr lang="en-US" i="1" dirty="0" smtClean="0"/>
              <a:t> &lt;15)</a:t>
            </a:r>
          </a:p>
          <a:p>
            <a:pPr lvl="1">
              <a:buNone/>
            </a:pPr>
            <a:r>
              <a:rPr lang="en-US" i="1" dirty="0" smtClean="0"/>
              <a:t>            </a:t>
            </a:r>
            <a:r>
              <a:rPr lang="en-US" i="1" dirty="0" err="1" smtClean="0"/>
              <a:t>cn</a:t>
            </a:r>
            <a:r>
              <a:rPr lang="en-US" i="1" dirty="0" smtClean="0"/>
              <a:t>=16*(</a:t>
            </a:r>
            <a:r>
              <a:rPr lang="en-US" i="1" dirty="0" err="1" smtClean="0"/>
              <a:t>lastPos</a:t>
            </a:r>
            <a:r>
              <a:rPr lang="en-US" i="1" dirty="0" smtClean="0"/>
              <a:t> +1);</a:t>
            </a:r>
          </a:p>
          <a:p>
            <a:pPr lvl="2">
              <a:buNone/>
            </a:pPr>
            <a:r>
              <a:rPr lang="en-US" sz="1800" i="1" dirty="0" smtClean="0"/>
              <a:t>else</a:t>
            </a:r>
          </a:p>
          <a:p>
            <a:pPr lvl="1">
              <a:buNone/>
            </a:pPr>
            <a:r>
              <a:rPr lang="en-US" i="1" dirty="0" smtClean="0"/>
              <a:t>            </a:t>
            </a:r>
            <a:r>
              <a:rPr lang="en-US" i="1" dirty="0" err="1" smtClean="0"/>
              <a:t>cn</a:t>
            </a:r>
            <a:r>
              <a:rPr lang="en-US" i="1" dirty="0" smtClean="0"/>
              <a:t> = 256* </a:t>
            </a:r>
            <a:r>
              <a:rPr lang="en-US" i="1" dirty="0" err="1" smtClean="0"/>
              <a:t>levelID</a:t>
            </a:r>
            <a:r>
              <a:rPr lang="en-US" i="1" dirty="0" smtClean="0"/>
              <a:t> + </a:t>
            </a:r>
            <a:r>
              <a:rPr lang="en-US" i="1" dirty="0" err="1" smtClean="0"/>
              <a:t>lastPos</a:t>
            </a:r>
            <a:r>
              <a:rPr lang="en-US" i="1" dirty="0" smtClean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609600"/>
          <a:ext cx="7924800" cy="5755273"/>
        </p:xfrm>
        <a:graphic>
          <a:graphicData uri="http://schemas.openxmlformats.org/drawingml/2006/table">
            <a:tbl>
              <a:tblPr/>
              <a:tblGrid>
                <a:gridCol w="792480"/>
                <a:gridCol w="792480"/>
                <a:gridCol w="792480"/>
                <a:gridCol w="792480"/>
                <a:gridCol w="792480"/>
                <a:gridCol w="792480"/>
                <a:gridCol w="792480"/>
                <a:gridCol w="792480"/>
                <a:gridCol w="792480"/>
                <a:gridCol w="792480"/>
              </a:tblGrid>
              <a:tr h="1832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{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run,levelID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} 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modification,</a:t>
                      </a:r>
                      <a:br>
                        <a:rPr lang="en-US" sz="1200" b="0" i="0" u="none" strike="noStrike" dirty="0">
                          <a:latin typeface="Arial"/>
                        </a:rPr>
                      </a:br>
                      <a:r>
                        <a:rPr lang="en-US" sz="1200" b="0" i="0" u="none" strike="noStrike" dirty="0">
                          <a:latin typeface="Arial"/>
                        </a:rPr>
                        <a:t>new RDOQ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{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run,levelID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} 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modification,</a:t>
                      </a:r>
                      <a:br>
                        <a:rPr lang="en-US" sz="1200" b="0" i="0" u="none" strike="noStrike" dirty="0">
                          <a:latin typeface="Arial"/>
                        </a:rPr>
                      </a:br>
                      <a:r>
                        <a:rPr lang="en-US" sz="1200" b="0" i="0" u="none" strike="noStrike" dirty="0">
                          <a:latin typeface="Arial"/>
                        </a:rPr>
                        <a:t>new RDOQ, 16x16 coding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{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run,levelID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} </a:t>
                      </a:r>
                      <a:r>
                        <a:rPr lang="en-US" sz="1200" b="0" i="0" u="none" strike="noStrike" dirty="0">
                          <a:latin typeface="Arial"/>
                        </a:rPr>
                        <a:t>modification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07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-2.6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-5.4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-4.4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-3.8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-3.9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30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Random access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-2.7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1.1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771" marR="7771" marT="77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7771" marR="7771" marT="77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09800" y="609600"/>
          <a:ext cx="5029201" cy="5527968"/>
        </p:xfrm>
        <a:graphic>
          <a:graphicData uri="http://schemas.openxmlformats.org/drawingml/2006/table">
            <a:tbl>
              <a:tblPr/>
              <a:tblGrid>
                <a:gridCol w="1015360"/>
                <a:gridCol w="1253333"/>
                <a:gridCol w="1380254"/>
                <a:gridCol w="1380254"/>
              </a:tblGrid>
              <a:tr h="13626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{run,level} modification,</a:t>
                      </a:r>
                      <a:br>
                        <a:rPr lang="en-US" sz="1200" b="0" i="0" u="none" strike="noStrike">
                          <a:latin typeface="Arial"/>
                        </a:rPr>
                      </a:br>
                      <a:r>
                        <a:rPr lang="en-US" sz="1200" b="0" i="0" u="none" strike="noStrike">
                          <a:latin typeface="Arial"/>
                        </a:rPr>
                        <a:t>new RDOQ, 16x16 coding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28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-2.8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-1.7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2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Random access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0.3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1.9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1.4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0.5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2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8016" marR="8016" marT="8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0.6 </a:t>
                      </a:r>
                    </a:p>
                  </a:txBody>
                  <a:tcPr marL="8016" marR="8016" marT="8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447800"/>
          </a:xfrm>
        </p:spPr>
        <p:txBody>
          <a:bodyPr/>
          <a:lstStyle/>
          <a:p>
            <a:r>
              <a:rPr lang="en-US" dirty="0" smtClean="0"/>
              <a:t>3 fixed scans used, </a:t>
            </a:r>
            <a:r>
              <a:rPr lang="en-US" dirty="0" err="1" smtClean="0"/>
              <a:t>zig-zag</a:t>
            </a:r>
            <a:r>
              <a:rPr lang="en-US" dirty="0" smtClean="0"/>
              <a:t>, horizontal, vertical, choice dependent on prediction direction. Horizontal and vertical are flipped version of each other, scans are not trained – obtained by a formula. </a:t>
            </a:r>
          </a:p>
          <a:p>
            <a:r>
              <a:rPr lang="en-US" dirty="0" smtClean="0"/>
              <a:t>Two sets of fixed scans tested: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Scan adaptation: </a:t>
            </a:r>
          </a:p>
          <a:p>
            <a:pPr lvl="1"/>
            <a:r>
              <a:rPr lang="en-US" dirty="0" smtClean="0"/>
              <a:t>Scan statistics are updated by incrementing the counter at a scan position whenever a non-zero coefficient is encountered. </a:t>
            </a:r>
          </a:p>
          <a:p>
            <a:pPr lvl="1"/>
            <a:r>
              <a:rPr lang="en-US" dirty="0" smtClean="0"/>
              <a:t>The incremented scan position’s counter is compared with the counter for the previous position in the scan order.</a:t>
            </a:r>
          </a:p>
          <a:p>
            <a:endParaRPr lang="en-US" dirty="0" smtClean="0"/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</p:spPr>
        <p:txBody>
          <a:bodyPr/>
          <a:lstStyle/>
          <a:p>
            <a:r>
              <a:rPr lang="en-CA" dirty="0" smtClean="0"/>
              <a:t>Intra Modifications – Scans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59276"/>
            <a:ext cx="4495800" cy="200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2133600"/>
          <a:ext cx="8458206" cy="2502953"/>
        </p:xfrm>
        <a:graphic>
          <a:graphicData uri="http://schemas.openxmlformats.org/drawingml/2006/table">
            <a:tbl>
              <a:tblPr/>
              <a:tblGrid>
                <a:gridCol w="1106205"/>
                <a:gridCol w="816889"/>
                <a:gridCol w="816889"/>
                <a:gridCol w="816889"/>
                <a:gridCol w="816889"/>
                <a:gridCol w="816889"/>
                <a:gridCol w="816889"/>
                <a:gridCol w="816889"/>
                <a:gridCol w="816889"/>
                <a:gridCol w="816889"/>
              </a:tblGrid>
              <a:tr h="22955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Fixed scans 1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Fixed scans 2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Fixed scans 2, adaptation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55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4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-2.1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-3.5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4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-2.4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-2.9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-2.9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-2.1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-3.2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Class E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-2.9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-2.5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-3.0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-2.2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55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98%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199" marR="9199" marT="91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9863</TotalTime>
  <Words>1882</Words>
  <Application>Microsoft Office PowerPoint</Application>
  <PresentationFormat>On-screen Show (4:3)</PresentationFormat>
  <Paragraphs>902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JCTVC-D374 - CE5: Improved coefficient coding with LCEC</vt:lpstr>
      <vt:lpstr>Intra Modifications – Coefficients Coding</vt:lpstr>
      <vt:lpstr>Slide 3</vt:lpstr>
      <vt:lpstr>RDOQ</vt:lpstr>
      <vt:lpstr>16x16 Block Coding</vt:lpstr>
      <vt:lpstr>Slide 6</vt:lpstr>
      <vt:lpstr>Slide 7</vt:lpstr>
      <vt:lpstr>Intra Modifications – Scans</vt:lpstr>
      <vt:lpstr>Slide 9</vt:lpstr>
      <vt:lpstr>Slide 10</vt:lpstr>
      <vt:lpstr>Slide 11</vt:lpstr>
      <vt:lpstr>Backup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548</cp:revision>
  <cp:lastPrinted>1601-01-01T00:00:00Z</cp:lastPrinted>
  <dcterms:created xsi:type="dcterms:W3CDTF">1601-01-01T00:00:00Z</dcterms:created>
  <dcterms:modified xsi:type="dcterms:W3CDTF">2011-01-25T03:21:12Z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704738729</vt:i4>
  </property>
  <property fmtid="{D5CDD505-2E9C-101B-9397-08002B2CF9AE}" pid="4" name="_NewReviewCycle">
    <vt:lpwstr/>
  </property>
  <property fmtid="{D5CDD505-2E9C-101B-9397-08002B2CF9AE}" pid="5" name="_EmailSubject">
    <vt:lpwstr>one more version of slides to upload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