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24" r:id="rId3"/>
    <p:sldId id="343" r:id="rId4"/>
    <p:sldId id="340" r:id="rId5"/>
    <p:sldId id="344" r:id="rId6"/>
    <p:sldId id="338" r:id="rId7"/>
    <p:sldId id="333" r:id="rId8"/>
    <p:sldId id="336" r:id="rId9"/>
    <p:sldId id="341" r:id="rId10"/>
    <p:sldId id="34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DF1A6-1063-4210-9490-AE8C93BC5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AC2F2-FFA0-4F22-A11C-C9511DD9DC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536CF-2BE1-4E07-9424-974E79C207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AA34F-AA75-4511-9747-86C229E30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5CC1C-D817-41CB-9545-E8764461F7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F2B71-AF1B-4EFC-AC1A-354FDC69E4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621E-CE27-46EA-B1D1-6AC63D0AF5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AA117-DE50-42A6-BA66-3F5FCC50D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1E9F9-117A-460E-8088-77A3547994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312F9-EE40-4F4F-B9DD-98E6A7C203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A9AFE-4275-455A-A74F-6AE6E876E8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229EB8-3A5C-41C7-9FDF-D42E3D35BA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JCTVC-D374 - </a:t>
            </a:r>
            <a:r>
              <a:rPr lang="en-US" dirty="0" smtClean="0"/>
              <a:t>CE5: Improved coefficient coding with LCEC</a:t>
            </a: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447800" y="2286000"/>
          <a:ext cx="6095999" cy="2033591"/>
        </p:xfrm>
        <a:graphic>
          <a:graphicData uri="http://schemas.openxmlformats.org/drawingml/2006/table">
            <a:tbl>
              <a:tblPr/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22303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2, adaptation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15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1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/>
          <a:lstStyle/>
          <a:p>
            <a:r>
              <a:rPr lang="en-CA" dirty="0" smtClean="0"/>
              <a:t>The mapping table between </a:t>
            </a:r>
            <a:r>
              <a:rPr lang="en-CA" i="1" dirty="0" smtClean="0"/>
              <a:t>{</a:t>
            </a:r>
            <a:r>
              <a:rPr lang="en-US" i="1" dirty="0" err="1" smtClean="0"/>
              <a:t>levelID</a:t>
            </a:r>
            <a:r>
              <a:rPr lang="en-US" i="1" dirty="0" smtClean="0"/>
              <a:t>, run} </a:t>
            </a:r>
            <a:r>
              <a:rPr lang="en-US" dirty="0" smtClean="0"/>
              <a:t>and code number </a:t>
            </a:r>
            <a:r>
              <a:rPr lang="en-US" i="1" dirty="0" err="1" smtClean="0"/>
              <a:t>cn</a:t>
            </a:r>
            <a:r>
              <a:rPr lang="en-US" dirty="0" smtClean="0"/>
              <a:t> depends on the maximum possible run value </a:t>
            </a:r>
            <a:r>
              <a:rPr lang="en-US" i="1" dirty="0" err="1" smtClean="0"/>
              <a:t>maxrun</a:t>
            </a:r>
            <a:r>
              <a:rPr lang="en-US" dirty="0" smtClean="0"/>
              <a:t>, 29 tables for different  values of </a:t>
            </a:r>
            <a:r>
              <a:rPr lang="en-US" i="1" dirty="0" err="1" smtClean="0"/>
              <a:t>maxrun</a:t>
            </a:r>
            <a:r>
              <a:rPr lang="en-US" dirty="0" smtClean="0"/>
              <a:t>. Same tables used for inter and intra.</a:t>
            </a:r>
          </a:p>
          <a:p>
            <a:r>
              <a:rPr lang="en-CA" dirty="0" smtClean="0"/>
              <a:t>Proposal - add mapping for intra blocks, with additional dependency on parameter </a:t>
            </a:r>
            <a:r>
              <a:rPr lang="en-CA" i="1" dirty="0" smtClean="0"/>
              <a:t>n </a:t>
            </a:r>
            <a:r>
              <a:rPr lang="en-CA" dirty="0" smtClean="0"/>
              <a:t>equal to </a:t>
            </a:r>
            <a:r>
              <a:rPr lang="en-CA" i="1" dirty="0" smtClean="0"/>
              <a:t>0 </a:t>
            </a:r>
            <a:r>
              <a:rPr lang="en-US" dirty="0" smtClean="0"/>
              <a:t>if the absolute value of any of the coefficient coded is larger than 1. Otherwise, </a:t>
            </a:r>
            <a:r>
              <a:rPr lang="en-US" i="1" dirty="0" smtClean="0"/>
              <a:t>n</a:t>
            </a:r>
            <a:r>
              <a:rPr lang="en-US" dirty="0" smtClean="0"/>
              <a:t> is equal to the number of non-zero coded coefficients. </a:t>
            </a:r>
          </a:p>
          <a:p>
            <a:pPr lvl="1"/>
            <a:r>
              <a:rPr lang="en-US" dirty="0" smtClean="0"/>
              <a:t>The value of </a:t>
            </a:r>
            <a:r>
              <a:rPr lang="en-US" i="1" dirty="0" err="1" smtClean="0"/>
              <a:t>cn</a:t>
            </a:r>
            <a:r>
              <a:rPr lang="en-US" dirty="0" smtClean="0"/>
              <a:t> is calculated given values of </a:t>
            </a:r>
            <a:r>
              <a:rPr lang="en-US" i="1" dirty="0" err="1" smtClean="0"/>
              <a:t>levelID</a:t>
            </a:r>
            <a:r>
              <a:rPr lang="en-US" dirty="0" smtClean="0"/>
              <a:t>, </a:t>
            </a:r>
            <a:r>
              <a:rPr lang="en-US" i="1" dirty="0" smtClean="0"/>
              <a:t>run</a:t>
            </a:r>
            <a:r>
              <a:rPr lang="en-US" dirty="0" smtClean="0"/>
              <a:t>, </a:t>
            </a:r>
            <a:r>
              <a:rPr lang="en-US" i="1" dirty="0" err="1" smtClean="0"/>
              <a:t>maxrun</a:t>
            </a:r>
            <a:r>
              <a:rPr lang="en-US" dirty="0" smtClean="0"/>
              <a:t> and </a:t>
            </a:r>
            <a:r>
              <a:rPr lang="en-US" i="1" dirty="0" smtClean="0"/>
              <a:t>n</a:t>
            </a:r>
            <a:r>
              <a:rPr lang="en-US" dirty="0" smtClean="0"/>
              <a:t>.</a:t>
            </a:r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609600"/>
          </a:xfrm>
        </p:spPr>
        <p:txBody>
          <a:bodyPr/>
          <a:lstStyle/>
          <a:p>
            <a:r>
              <a:rPr lang="en-CA" dirty="0" smtClean="0"/>
              <a:t>Intra Modifications – Coefficients Coding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733800"/>
            <a:ext cx="533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2043272"/>
          <a:ext cx="8610595" cy="2376328"/>
        </p:xfrm>
        <a:graphic>
          <a:graphicData uri="http://schemas.openxmlformats.org/drawingml/2006/table">
            <a:tbl>
              <a:tblPr/>
              <a:tblGrid>
                <a:gridCol w="1215412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</a:tblGrid>
              <a:tr h="23662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99%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62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96%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1447800"/>
          </a:xfrm>
        </p:spPr>
        <p:txBody>
          <a:bodyPr/>
          <a:lstStyle/>
          <a:p>
            <a:r>
              <a:rPr lang="en-US" dirty="0" smtClean="0"/>
              <a:t>3 fixed scans used, </a:t>
            </a:r>
            <a:r>
              <a:rPr lang="en-US" dirty="0" err="1" smtClean="0"/>
              <a:t>zig-zag</a:t>
            </a:r>
            <a:r>
              <a:rPr lang="en-US" dirty="0" smtClean="0"/>
              <a:t>, horizontal, vertical, choice dependent on prediction direction. Horizontal and vertical are flipped version of each other, scans are not trained – obtained by a formula. </a:t>
            </a:r>
          </a:p>
          <a:p>
            <a:r>
              <a:rPr lang="en-US" dirty="0" smtClean="0"/>
              <a:t>Two sets of fixed scans tested: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Scan adaptation: </a:t>
            </a:r>
          </a:p>
          <a:p>
            <a:pPr lvl="1"/>
            <a:r>
              <a:rPr lang="en-US" dirty="0" smtClean="0"/>
              <a:t>Scan statistics are updated by incrementing the counter at a scan position whenever a non-zero coefficient is encountered. </a:t>
            </a:r>
          </a:p>
          <a:p>
            <a:pPr lvl="1"/>
            <a:r>
              <a:rPr lang="en-US" dirty="0" smtClean="0"/>
              <a:t>The incremented scan position’s counter is compared with the counter for the previous position in the scan order.</a:t>
            </a:r>
          </a:p>
          <a:p>
            <a:endParaRPr lang="en-US" dirty="0" smtClean="0"/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609600"/>
          </a:xfrm>
        </p:spPr>
        <p:txBody>
          <a:bodyPr/>
          <a:lstStyle/>
          <a:p>
            <a:r>
              <a:rPr lang="en-CA" dirty="0" smtClean="0"/>
              <a:t>Intra Modifications – Scans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59276"/>
            <a:ext cx="4495800" cy="200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2133600"/>
          <a:ext cx="8458206" cy="2502953"/>
        </p:xfrm>
        <a:graphic>
          <a:graphicData uri="http://schemas.openxmlformats.org/drawingml/2006/table">
            <a:tbl>
              <a:tblPr/>
              <a:tblGrid>
                <a:gridCol w="1106205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</a:tblGrid>
              <a:tr h="229551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1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2, adaptation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0.1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Class 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98%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981200"/>
          <a:ext cx="8381998" cy="2743196"/>
        </p:xfrm>
        <a:graphic>
          <a:graphicData uri="http://schemas.openxmlformats.org/drawingml/2006/table">
            <a:tbl>
              <a:tblPr/>
              <a:tblGrid>
                <a:gridCol w="980873"/>
                <a:gridCol w="937901"/>
                <a:gridCol w="807903"/>
                <a:gridCol w="807903"/>
                <a:gridCol w="807903"/>
                <a:gridCol w="807903"/>
                <a:gridCol w="807903"/>
                <a:gridCol w="807903"/>
                <a:gridCol w="807903"/>
                <a:gridCol w="807903"/>
              </a:tblGrid>
              <a:tr h="27865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Class A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-1.6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All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latin typeface="Arial"/>
                        </a:rPr>
                        <a:t>Enc Time[%]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113%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99%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105%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6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latin typeface="Arial"/>
                        </a:rPr>
                        <a:t>Dec Time[%]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16x16 Block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 smtClean="0"/>
              <a:t>Code number </a:t>
            </a:r>
            <a:r>
              <a:rPr lang="en-US" i="1" dirty="0" err="1" smtClean="0"/>
              <a:t>cn</a:t>
            </a:r>
            <a:r>
              <a:rPr lang="en-US" i="1" dirty="0" smtClean="0"/>
              <a:t> </a:t>
            </a:r>
            <a:r>
              <a:rPr lang="en-US" dirty="0" smtClean="0"/>
              <a:t>assignment to the {</a:t>
            </a:r>
            <a:r>
              <a:rPr lang="en-US" i="1" dirty="0" err="1" smtClean="0"/>
              <a:t>levelID</a:t>
            </a:r>
            <a:r>
              <a:rPr lang="en-US" i="1" dirty="0" smtClean="0"/>
              <a:t>, run</a:t>
            </a:r>
            <a:r>
              <a:rPr lang="en-US" dirty="0" smtClean="0"/>
              <a:t>}  pair:</a:t>
            </a:r>
          </a:p>
          <a:p>
            <a:pPr lvl="1"/>
            <a:r>
              <a:rPr lang="en-US" dirty="0" smtClean="0"/>
              <a:t>Intra blocks - same method used as for 8x8 blocks. </a:t>
            </a:r>
          </a:p>
          <a:p>
            <a:pPr lvl="1"/>
            <a:r>
              <a:rPr lang="en-US" dirty="0" smtClean="0"/>
              <a:t>Inter blocks - 8x8 blocks tables used, when </a:t>
            </a:r>
            <a:r>
              <a:rPr lang="en-US" dirty="0" err="1" smtClean="0"/>
              <a:t>maxrun</a:t>
            </a:r>
            <a:r>
              <a:rPr lang="en-US" dirty="0" smtClean="0"/>
              <a:t>&lt;28.Otherwise: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i="1" dirty="0" smtClean="0"/>
              <a:t>if (</a:t>
            </a:r>
            <a:r>
              <a:rPr lang="en-US" i="1" dirty="0" err="1" smtClean="0"/>
              <a:t>levelID</a:t>
            </a:r>
            <a:r>
              <a:rPr lang="en-US" i="1" dirty="0" smtClean="0"/>
              <a:t>==0)</a:t>
            </a:r>
          </a:p>
          <a:p>
            <a:pPr lvl="1">
              <a:buNone/>
            </a:pPr>
            <a:r>
              <a:rPr lang="en-US" i="1" dirty="0" smtClean="0"/>
              <a:t>      	</a:t>
            </a:r>
            <a:r>
              <a:rPr lang="en-US" i="1" dirty="0" err="1" smtClean="0"/>
              <a:t>cn</a:t>
            </a:r>
            <a:r>
              <a:rPr lang="en-US" i="1" dirty="0" smtClean="0"/>
              <a:t>=run;</a:t>
            </a:r>
          </a:p>
          <a:p>
            <a:pPr lvl="1">
              <a:buNone/>
            </a:pPr>
            <a:r>
              <a:rPr lang="en-US" i="1" dirty="0" smtClean="0"/>
              <a:t>    	else</a:t>
            </a:r>
          </a:p>
          <a:p>
            <a:pPr lvl="1">
              <a:buNone/>
            </a:pPr>
            <a:r>
              <a:rPr lang="en-US" i="1" dirty="0" smtClean="0"/>
              <a:t>      	</a:t>
            </a:r>
            <a:r>
              <a:rPr lang="en-US" i="1" dirty="0" err="1" smtClean="0"/>
              <a:t>cn</a:t>
            </a:r>
            <a:r>
              <a:rPr lang="en-US" i="1" dirty="0" smtClean="0"/>
              <a:t>=maxrun+run+2;</a:t>
            </a:r>
          </a:p>
          <a:p>
            <a:r>
              <a:rPr lang="en-US" dirty="0" smtClean="0"/>
              <a:t>Code number </a:t>
            </a:r>
            <a:r>
              <a:rPr lang="en-US" i="1" dirty="0" err="1" smtClean="0"/>
              <a:t>cn</a:t>
            </a:r>
            <a:r>
              <a:rPr lang="en-US" dirty="0" smtClean="0"/>
              <a:t> assignment to </a:t>
            </a:r>
            <a:r>
              <a:rPr lang="en-US" i="1" dirty="0" smtClean="0"/>
              <a:t>{</a:t>
            </a:r>
            <a:r>
              <a:rPr lang="en-US" i="1" dirty="0" err="1" smtClean="0"/>
              <a:t>levelID</a:t>
            </a:r>
            <a:r>
              <a:rPr lang="en-US" i="1" dirty="0" smtClean="0"/>
              <a:t>, </a:t>
            </a:r>
            <a:r>
              <a:rPr lang="en-US" i="1" dirty="0" err="1" smtClean="0"/>
              <a:t>lastPos</a:t>
            </a:r>
            <a:r>
              <a:rPr lang="en-US" i="1" dirty="0" smtClean="0"/>
              <a:t>} </a:t>
            </a:r>
            <a:r>
              <a:rPr lang="en-US" dirty="0" smtClean="0"/>
              <a:t>pair: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i="1" dirty="0" smtClean="0"/>
              <a:t>if (</a:t>
            </a:r>
            <a:r>
              <a:rPr lang="en-US" i="1" dirty="0" err="1" smtClean="0"/>
              <a:t>levelID</a:t>
            </a:r>
            <a:r>
              <a:rPr lang="en-US" i="1" dirty="0" smtClean="0"/>
              <a:t> ==0)</a:t>
            </a:r>
          </a:p>
          <a:p>
            <a:pPr lvl="2">
              <a:buNone/>
            </a:pPr>
            <a:r>
              <a:rPr lang="en-US" sz="1800" i="1" dirty="0" err="1" smtClean="0"/>
              <a:t>cn</a:t>
            </a:r>
            <a:r>
              <a:rPr lang="en-US" sz="1800" i="1" dirty="0" smtClean="0"/>
              <a:t>=((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 + (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 &gt;&gt;4))&gt;&gt;4)+ 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;</a:t>
            </a:r>
          </a:p>
          <a:p>
            <a:pPr lvl="1">
              <a:buNone/>
            </a:pPr>
            <a:r>
              <a:rPr lang="en-US" i="1" dirty="0" smtClean="0"/>
              <a:t>	else</a:t>
            </a:r>
          </a:p>
          <a:p>
            <a:pPr lvl="1">
              <a:buNone/>
            </a:pPr>
            <a:r>
              <a:rPr lang="en-US" i="1" dirty="0" smtClean="0"/>
              <a:t> 		if (</a:t>
            </a:r>
            <a:r>
              <a:rPr lang="en-US" i="1" dirty="0" err="1" smtClean="0"/>
              <a:t>lastPos</a:t>
            </a:r>
            <a:r>
              <a:rPr lang="en-US" i="1" dirty="0" smtClean="0"/>
              <a:t> &lt;15)</a:t>
            </a:r>
          </a:p>
          <a:p>
            <a:pPr lvl="1">
              <a:buNone/>
            </a:pPr>
            <a:r>
              <a:rPr lang="en-US" i="1" dirty="0" smtClean="0"/>
              <a:t>            </a:t>
            </a:r>
            <a:r>
              <a:rPr lang="en-US" i="1" dirty="0" err="1" smtClean="0"/>
              <a:t>cn</a:t>
            </a:r>
            <a:r>
              <a:rPr lang="en-US" i="1" dirty="0" smtClean="0"/>
              <a:t>=16*(</a:t>
            </a:r>
            <a:r>
              <a:rPr lang="en-US" i="1" dirty="0" err="1" smtClean="0"/>
              <a:t>lastPos</a:t>
            </a:r>
            <a:r>
              <a:rPr lang="en-US" i="1" dirty="0" smtClean="0"/>
              <a:t> +1);</a:t>
            </a:r>
          </a:p>
          <a:p>
            <a:pPr lvl="2">
              <a:buNone/>
            </a:pPr>
            <a:r>
              <a:rPr lang="en-US" sz="1800" i="1" dirty="0" smtClean="0"/>
              <a:t>else</a:t>
            </a:r>
          </a:p>
          <a:p>
            <a:pPr lvl="1">
              <a:buNone/>
            </a:pPr>
            <a:r>
              <a:rPr lang="en-US" i="1" dirty="0" smtClean="0"/>
              <a:t>            </a:t>
            </a:r>
            <a:r>
              <a:rPr lang="en-US" i="1" dirty="0" err="1" smtClean="0"/>
              <a:t>cn</a:t>
            </a:r>
            <a:r>
              <a:rPr lang="en-US" i="1" dirty="0" smtClean="0"/>
              <a:t> = 256* </a:t>
            </a:r>
            <a:r>
              <a:rPr lang="en-US" i="1" dirty="0" err="1" smtClean="0"/>
              <a:t>levelID</a:t>
            </a:r>
            <a:r>
              <a:rPr lang="en-US" i="1" dirty="0" smtClean="0"/>
              <a:t> + </a:t>
            </a:r>
            <a:r>
              <a:rPr lang="en-US" i="1" dirty="0" err="1" smtClean="0"/>
              <a:t>lastPos</a:t>
            </a:r>
            <a:r>
              <a:rPr lang="en-US" i="1" dirty="0" smtClean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0999" y="714086"/>
          <a:ext cx="8458204" cy="5229514"/>
        </p:xfrm>
        <a:graphic>
          <a:graphicData uri="http://schemas.openxmlformats.org/drawingml/2006/table">
            <a:tbl>
              <a:tblPr/>
              <a:tblGrid>
                <a:gridCol w="1135669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</a:tblGrid>
              <a:tr h="15120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Mod VLC, Adaptive Scan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Mod VLC, Adaptive Scan, </a:t>
                      </a:r>
                      <a:br>
                        <a:rPr lang="en-US" sz="1000" b="0" i="0" u="none" strike="noStrike">
                          <a:latin typeface="Arial"/>
                        </a:rPr>
                      </a:br>
                      <a:r>
                        <a:rPr lang="en-US" sz="1000" b="0" i="0" u="none" strike="noStrike">
                          <a:latin typeface="Arial"/>
                        </a:rPr>
                        <a:t>new RDOQ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Mod VLC, Adaptive Scan, </a:t>
                      </a:r>
                      <a:br>
                        <a:rPr lang="en-US" sz="1000" b="0" i="0" u="none" strike="noStrike">
                          <a:latin typeface="Arial"/>
                        </a:rPr>
                      </a:br>
                      <a:r>
                        <a:rPr lang="en-US" sz="1000" b="0" i="0" u="none" strike="noStrike">
                          <a:latin typeface="Arial"/>
                        </a:rPr>
                        <a:t>new RDOQ, 16x16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LoCo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-6.8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-7.2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-5.3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-5.4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-4.5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113%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95%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82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99%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0.4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108%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8633</TotalTime>
  <Words>1251</Words>
  <Application>Microsoft Office PowerPoint</Application>
  <PresentationFormat>On-screen Show (4:3)</PresentationFormat>
  <Paragraphs>577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JCTVC-D374 - CE5: Improved coefficient coding with LCEC</vt:lpstr>
      <vt:lpstr>Intra Modifications – Coefficients Coding</vt:lpstr>
      <vt:lpstr>Slide 3</vt:lpstr>
      <vt:lpstr>Intra Modifications – Scans</vt:lpstr>
      <vt:lpstr>Slide 5</vt:lpstr>
      <vt:lpstr>Slide 6</vt:lpstr>
      <vt:lpstr>16x16 Block Coding</vt:lpstr>
      <vt:lpstr>Slide 8</vt:lpstr>
      <vt:lpstr>Backup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Karczewicz, Marta</cp:lastModifiedBy>
  <cp:revision>534</cp:revision>
  <cp:lastPrinted>1601-01-01T00:00:00Z</cp:lastPrinted>
  <dcterms:created xsi:type="dcterms:W3CDTF">1601-01-01T00:00:00Z</dcterms:created>
  <dcterms:modified xsi:type="dcterms:W3CDTF">2011-01-20T01:56:04Z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