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8" r:id="rId3"/>
    <p:sldId id="259" r:id="rId4"/>
    <p:sldId id="264"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354" autoAdjust="0"/>
  </p:normalViewPr>
  <p:slideViewPr>
    <p:cSldViewPr>
      <p:cViewPr varScale="1">
        <p:scale>
          <a:sx n="61" d="100"/>
          <a:sy n="61" d="100"/>
        </p:scale>
        <p:origin x="-73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81749E-30D4-4BAE-BC9B-CB37B12A8CA1}" type="datetimeFigureOut">
              <a:rPr lang="en-US" smtClean="0"/>
              <a:t>1/19/2011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B51A-2940-43A1-B678-A08B736BF67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24BB51A-2940-43A1-B678-A08B736BF670}" type="slidenum">
              <a:rPr lang="en-US" smtClean="0"/>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smtClean="0"/>
              <a:t>JCTVC-D370</a:t>
            </a:r>
            <a:br>
              <a:rPr lang="en-US" b="1" smtClean="0"/>
            </a:br>
            <a:r>
              <a:rPr lang="en-US" b="1" smtClean="0"/>
              <a:t>CE5</a:t>
            </a:r>
            <a:r>
              <a:rPr lang="en-US" b="1" dirty="0" smtClean="0"/>
              <a:t>: Improved coding of inter prediction mode with LCEC</a:t>
            </a:r>
            <a:endParaRPr lang="en-US" dirty="0"/>
          </a:p>
        </p:txBody>
      </p:sp>
      <p:sp>
        <p:nvSpPr>
          <p:cNvPr id="3" name="Subtitle 2"/>
          <p:cNvSpPr>
            <a:spLocks noGrp="1"/>
          </p:cNvSpPr>
          <p:nvPr>
            <p:ph type="subTitle" idx="1"/>
          </p:nvPr>
        </p:nvSpPr>
        <p:spPr/>
        <p:txBody>
          <a:bodyPr/>
          <a:lstStyle/>
          <a:p>
            <a:r>
              <a:rPr lang="en-US" dirty="0" smtClean="0"/>
              <a:t>Wei-Jung Chen, Xianglin Wang, </a:t>
            </a:r>
          </a:p>
          <a:p>
            <a:r>
              <a:rPr lang="en-US" dirty="0" smtClean="0"/>
              <a:t>Marta Karczewicz</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Inter Prediction Mode Coding</a:t>
            </a:r>
            <a:endParaRPr lang="en-US" dirty="0"/>
          </a:p>
        </p:txBody>
      </p:sp>
      <p:sp>
        <p:nvSpPr>
          <p:cNvPr id="3" name="Content Placeholder 2"/>
          <p:cNvSpPr>
            <a:spLocks noGrp="1"/>
          </p:cNvSpPr>
          <p:nvPr>
            <p:ph idx="1"/>
          </p:nvPr>
        </p:nvSpPr>
        <p:spPr/>
        <p:txBody>
          <a:bodyPr/>
          <a:lstStyle/>
          <a:p>
            <a:r>
              <a:rPr lang="en-US" dirty="0" smtClean="0"/>
              <a:t>Inter prediction mode contains Split, Skip, Merge, Direct, Inter_2Nx2N, Inter_2NxN , Inter_Nx2N, </a:t>
            </a:r>
            <a:r>
              <a:rPr lang="en-US" dirty="0" err="1" smtClean="0"/>
              <a:t>Inter_NxN</a:t>
            </a:r>
            <a:r>
              <a:rPr lang="en-US" dirty="0" smtClean="0"/>
              <a:t>, Intra_2Nx2N, and </a:t>
            </a:r>
            <a:r>
              <a:rPr lang="en-US" dirty="0" err="1" smtClean="0"/>
              <a:t>Intra_NxN</a:t>
            </a:r>
            <a:r>
              <a:rPr lang="en-US" dirty="0" smtClean="0"/>
              <a:t>.</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Unary code for inter prediction mode coding</a:t>
            </a:r>
            <a:r>
              <a:rPr lang="en-US" dirty="0" smtClean="0"/>
              <a:t>.</a:t>
            </a:r>
          </a:p>
          <a:p>
            <a:endParaRPr lang="en-US" dirty="0" smtClean="0"/>
          </a:p>
          <a:p>
            <a:endParaRPr lang="en-US" dirty="0" smtClean="0"/>
          </a:p>
          <a:p>
            <a:endParaRPr lang="en-US" dirty="0" smtClean="0"/>
          </a:p>
          <a:p>
            <a:endParaRPr lang="en-US" dirty="0" smtClean="0"/>
          </a:p>
          <a:p>
            <a:r>
              <a:rPr lang="en-US" dirty="0" smtClean="0"/>
              <a:t>One fixed VLC codebook for partition size coding.</a:t>
            </a:r>
            <a:endParaRPr lang="en-US" dirty="0"/>
          </a:p>
        </p:txBody>
      </p:sp>
      <p:sp>
        <p:nvSpPr>
          <p:cNvPr id="4" name="Rectangle 3"/>
          <p:cNvSpPr/>
          <p:nvPr/>
        </p:nvSpPr>
        <p:spPr bwMode="auto">
          <a:xfrm>
            <a:off x="152400" y="1981200"/>
            <a:ext cx="1371600" cy="533400"/>
          </a:xfrm>
          <a:prstGeom prst="rect">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Split flag</a:t>
            </a:r>
          </a:p>
        </p:txBody>
      </p:sp>
      <p:sp>
        <p:nvSpPr>
          <p:cNvPr id="5" name="Rectangle 4"/>
          <p:cNvSpPr/>
          <p:nvPr/>
        </p:nvSpPr>
        <p:spPr bwMode="auto">
          <a:xfrm>
            <a:off x="1981200" y="1981200"/>
            <a:ext cx="1371600" cy="533400"/>
          </a:xfrm>
          <a:prstGeom prst="rect">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Skip flag</a:t>
            </a:r>
          </a:p>
        </p:txBody>
      </p:sp>
      <p:sp>
        <p:nvSpPr>
          <p:cNvPr id="6" name="Rectangle 5"/>
          <p:cNvSpPr/>
          <p:nvPr/>
        </p:nvSpPr>
        <p:spPr bwMode="auto">
          <a:xfrm>
            <a:off x="3810000" y="1981200"/>
            <a:ext cx="1371600" cy="533400"/>
          </a:xfrm>
          <a:prstGeom prst="rect">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Merge flag</a:t>
            </a:r>
          </a:p>
        </p:txBody>
      </p:sp>
      <p:sp>
        <p:nvSpPr>
          <p:cNvPr id="7" name="Rectangle 6"/>
          <p:cNvSpPr/>
          <p:nvPr/>
        </p:nvSpPr>
        <p:spPr bwMode="auto">
          <a:xfrm>
            <a:off x="5638800" y="1981200"/>
            <a:ext cx="1371600" cy="533400"/>
          </a:xfrm>
          <a:prstGeom prst="rect">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Direct flag</a:t>
            </a:r>
          </a:p>
        </p:txBody>
      </p:sp>
      <p:cxnSp>
        <p:nvCxnSpPr>
          <p:cNvPr id="9" name="Straight Arrow Connector 8"/>
          <p:cNvCxnSpPr>
            <a:stCxn id="4" idx="3"/>
            <a:endCxn id="5" idx="1"/>
          </p:cNvCxnSpPr>
          <p:nvPr/>
        </p:nvCxnSpPr>
        <p:spPr bwMode="auto">
          <a:xfrm>
            <a:off x="1524000" y="2247900"/>
            <a:ext cx="4572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1" name="Straight Arrow Connector 10"/>
          <p:cNvCxnSpPr>
            <a:stCxn id="5" idx="3"/>
            <a:endCxn id="6" idx="1"/>
          </p:cNvCxnSpPr>
          <p:nvPr/>
        </p:nvCxnSpPr>
        <p:spPr bwMode="auto">
          <a:xfrm>
            <a:off x="3352800" y="2247900"/>
            <a:ext cx="4572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3" name="Straight Arrow Connector 12"/>
          <p:cNvCxnSpPr>
            <a:stCxn id="6" idx="3"/>
            <a:endCxn id="7" idx="1"/>
          </p:cNvCxnSpPr>
          <p:nvPr/>
        </p:nvCxnSpPr>
        <p:spPr bwMode="auto">
          <a:xfrm>
            <a:off x="5181600" y="2247900"/>
            <a:ext cx="4572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4" name="TextBox 13"/>
          <p:cNvSpPr txBox="1"/>
          <p:nvPr/>
        </p:nvSpPr>
        <p:spPr>
          <a:xfrm>
            <a:off x="1600200" y="1905000"/>
            <a:ext cx="351378" cy="369332"/>
          </a:xfrm>
          <a:prstGeom prst="rect">
            <a:avLst/>
          </a:prstGeom>
          <a:noFill/>
        </p:spPr>
        <p:txBody>
          <a:bodyPr wrap="none" rtlCol="0">
            <a:spAutoFit/>
          </a:bodyPr>
          <a:lstStyle/>
          <a:p>
            <a:r>
              <a:rPr lang="en-US" dirty="0" smtClean="0"/>
              <a:t>N</a:t>
            </a:r>
            <a:endParaRPr lang="en-US" dirty="0"/>
          </a:p>
        </p:txBody>
      </p:sp>
      <p:sp>
        <p:nvSpPr>
          <p:cNvPr id="15" name="TextBox 14"/>
          <p:cNvSpPr txBox="1"/>
          <p:nvPr/>
        </p:nvSpPr>
        <p:spPr>
          <a:xfrm>
            <a:off x="3429000" y="1905000"/>
            <a:ext cx="351378" cy="369332"/>
          </a:xfrm>
          <a:prstGeom prst="rect">
            <a:avLst/>
          </a:prstGeom>
          <a:noFill/>
        </p:spPr>
        <p:txBody>
          <a:bodyPr wrap="none" rtlCol="0">
            <a:spAutoFit/>
          </a:bodyPr>
          <a:lstStyle/>
          <a:p>
            <a:r>
              <a:rPr lang="en-US" dirty="0" smtClean="0"/>
              <a:t>N</a:t>
            </a:r>
            <a:endParaRPr lang="en-US" dirty="0"/>
          </a:p>
        </p:txBody>
      </p:sp>
      <p:sp>
        <p:nvSpPr>
          <p:cNvPr id="16" name="TextBox 15"/>
          <p:cNvSpPr txBox="1"/>
          <p:nvPr/>
        </p:nvSpPr>
        <p:spPr>
          <a:xfrm>
            <a:off x="5257800" y="1916668"/>
            <a:ext cx="351378" cy="369332"/>
          </a:xfrm>
          <a:prstGeom prst="rect">
            <a:avLst/>
          </a:prstGeom>
          <a:noFill/>
        </p:spPr>
        <p:txBody>
          <a:bodyPr wrap="none" rtlCol="0">
            <a:spAutoFit/>
          </a:bodyPr>
          <a:lstStyle/>
          <a:p>
            <a:r>
              <a:rPr lang="en-US" dirty="0" smtClean="0"/>
              <a:t>N</a:t>
            </a:r>
            <a:endParaRPr lang="en-US" dirty="0"/>
          </a:p>
        </p:txBody>
      </p:sp>
      <p:sp>
        <p:nvSpPr>
          <p:cNvPr id="17" name="Rectangle 16"/>
          <p:cNvSpPr/>
          <p:nvPr/>
        </p:nvSpPr>
        <p:spPr bwMode="auto">
          <a:xfrm>
            <a:off x="7467600" y="1981200"/>
            <a:ext cx="1524000" cy="533400"/>
          </a:xfrm>
          <a:prstGeom prst="rect">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charset="0"/>
                <a:cs typeface="Arial" charset="0"/>
              </a:rPr>
              <a:t>Partition Size</a:t>
            </a:r>
            <a:endParaRPr kumimoji="0" lang="en-US" sz="1800" b="0" i="0" u="none" strike="noStrike" cap="none" normalizeH="0" baseline="0" dirty="0" smtClean="0">
              <a:ln>
                <a:noFill/>
              </a:ln>
              <a:solidFill>
                <a:schemeClr val="tx1"/>
              </a:solidFill>
              <a:effectLst/>
              <a:latin typeface="Arial" charset="0"/>
              <a:cs typeface="Arial" charset="0"/>
            </a:endParaRPr>
          </a:p>
        </p:txBody>
      </p:sp>
      <p:cxnSp>
        <p:nvCxnSpPr>
          <p:cNvPr id="18" name="Straight Arrow Connector 17"/>
          <p:cNvCxnSpPr/>
          <p:nvPr/>
        </p:nvCxnSpPr>
        <p:spPr bwMode="auto">
          <a:xfrm>
            <a:off x="7010400" y="2236232"/>
            <a:ext cx="4572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9" name="TextBox 18"/>
          <p:cNvSpPr txBox="1"/>
          <p:nvPr/>
        </p:nvSpPr>
        <p:spPr>
          <a:xfrm>
            <a:off x="7086600" y="1905000"/>
            <a:ext cx="351378" cy="369332"/>
          </a:xfrm>
          <a:prstGeom prst="rect">
            <a:avLst/>
          </a:prstGeom>
          <a:noFill/>
        </p:spPr>
        <p:txBody>
          <a:bodyPr wrap="none" rtlCol="0">
            <a:spAutoFit/>
          </a:bodyPr>
          <a:lstStyle/>
          <a:p>
            <a:r>
              <a:rPr lang="en-US" dirty="0" smtClean="0"/>
              <a:t>N</a:t>
            </a:r>
            <a:endParaRPr lang="en-US" dirty="0"/>
          </a:p>
        </p:txBody>
      </p:sp>
      <p:sp>
        <p:nvSpPr>
          <p:cNvPr id="20" name="Oval 19"/>
          <p:cNvSpPr/>
          <p:nvPr/>
        </p:nvSpPr>
        <p:spPr bwMode="auto">
          <a:xfrm>
            <a:off x="4191000" y="3200400"/>
            <a:ext cx="609600" cy="381000"/>
          </a:xfrm>
          <a:prstGeom prst="ellipse">
            <a:avLst/>
          </a:prstGeom>
          <a:solidFill>
            <a:schemeClr val="bg1"/>
          </a:solidFill>
          <a:ln w="349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050" i="0" u="none" strike="noStrike" cap="none" normalizeH="0" baseline="0" dirty="0" smtClean="0">
                <a:ln>
                  <a:noFill/>
                </a:ln>
                <a:solidFill>
                  <a:schemeClr val="tx1"/>
                </a:solidFill>
                <a:effectLst/>
                <a:latin typeface="Arial" charset="0"/>
                <a:cs typeface="Arial" charset="0"/>
              </a:rPr>
              <a:t>End</a:t>
            </a:r>
            <a:endParaRPr kumimoji="0" lang="en-US" sz="900" i="0" u="none" strike="noStrike" cap="none" normalizeH="0" baseline="0" dirty="0" smtClean="0">
              <a:ln>
                <a:noFill/>
              </a:ln>
              <a:solidFill>
                <a:schemeClr val="tx1"/>
              </a:solidFill>
              <a:effectLst/>
              <a:latin typeface="Arial" charset="0"/>
              <a:cs typeface="Arial" charset="0"/>
            </a:endParaRPr>
          </a:p>
        </p:txBody>
      </p:sp>
      <p:cxnSp>
        <p:nvCxnSpPr>
          <p:cNvPr id="22" name="Elbow Connector 21"/>
          <p:cNvCxnSpPr>
            <a:stCxn id="4" idx="2"/>
          </p:cNvCxnSpPr>
          <p:nvPr/>
        </p:nvCxnSpPr>
        <p:spPr bwMode="auto">
          <a:xfrm rot="16200000" flipH="1">
            <a:off x="2019300" y="1333500"/>
            <a:ext cx="914400" cy="3276600"/>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25" name="Shape 24"/>
          <p:cNvCxnSpPr>
            <a:stCxn id="5" idx="2"/>
          </p:cNvCxnSpPr>
          <p:nvPr/>
        </p:nvCxnSpPr>
        <p:spPr bwMode="auto">
          <a:xfrm rot="16200000" flipH="1">
            <a:off x="2933700" y="2247900"/>
            <a:ext cx="914400" cy="1447800"/>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27" name="Elbow Connector 26"/>
          <p:cNvCxnSpPr>
            <a:stCxn id="6" idx="2"/>
            <a:endCxn id="20" idx="0"/>
          </p:cNvCxnSpPr>
          <p:nvPr/>
        </p:nvCxnSpPr>
        <p:spPr bwMode="auto">
          <a:xfrm rot="5400000">
            <a:off x="4152900" y="2857500"/>
            <a:ext cx="685800" cy="1588"/>
          </a:xfrm>
          <a:prstGeom prst="bentConnector3">
            <a:avLst>
              <a:gd name="adj1" fmla="val 50000"/>
            </a:avLst>
          </a:prstGeom>
          <a:solidFill>
            <a:schemeClr val="accent1"/>
          </a:solidFill>
          <a:ln w="9525" cap="flat" cmpd="sng" algn="ctr">
            <a:solidFill>
              <a:schemeClr val="tx1"/>
            </a:solidFill>
            <a:prstDash val="solid"/>
            <a:round/>
            <a:headEnd type="none" w="med" len="med"/>
            <a:tailEnd type="arrow"/>
          </a:ln>
          <a:effectLst/>
        </p:spPr>
      </p:cxnSp>
      <p:cxnSp>
        <p:nvCxnSpPr>
          <p:cNvPr id="31" name="Shape 30"/>
          <p:cNvCxnSpPr>
            <a:stCxn id="7" idx="2"/>
            <a:endCxn id="20" idx="6"/>
          </p:cNvCxnSpPr>
          <p:nvPr/>
        </p:nvCxnSpPr>
        <p:spPr bwMode="auto">
          <a:xfrm rot="5400000">
            <a:off x="5124450" y="2190750"/>
            <a:ext cx="876300" cy="1524000"/>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33" name="Shape 32"/>
          <p:cNvCxnSpPr>
            <a:stCxn id="17" idx="2"/>
            <a:endCxn id="20" idx="6"/>
          </p:cNvCxnSpPr>
          <p:nvPr/>
        </p:nvCxnSpPr>
        <p:spPr bwMode="auto">
          <a:xfrm rot="5400000">
            <a:off x="6076950" y="1238250"/>
            <a:ext cx="876300" cy="3429000"/>
          </a:xfrm>
          <a:prstGeom prst="bentConnector2">
            <a:avLst/>
          </a:prstGeom>
          <a:solidFill>
            <a:schemeClr val="accent1"/>
          </a:solidFill>
          <a:ln w="9525" cap="flat" cmpd="sng" algn="ctr">
            <a:solidFill>
              <a:schemeClr val="tx1"/>
            </a:solidFill>
            <a:prstDash val="solid"/>
            <a:round/>
            <a:headEnd type="none" w="med" len="med"/>
            <a:tailEnd type="arrow"/>
          </a:ln>
          <a:effectLst/>
        </p:spPr>
      </p:cxnSp>
      <p:sp>
        <p:nvSpPr>
          <p:cNvPr id="34" name="TextBox 33"/>
          <p:cNvSpPr txBox="1"/>
          <p:nvPr/>
        </p:nvSpPr>
        <p:spPr>
          <a:xfrm>
            <a:off x="914400" y="2819400"/>
            <a:ext cx="338554" cy="369332"/>
          </a:xfrm>
          <a:prstGeom prst="rect">
            <a:avLst/>
          </a:prstGeom>
          <a:noFill/>
        </p:spPr>
        <p:txBody>
          <a:bodyPr wrap="none" rtlCol="0">
            <a:spAutoFit/>
          </a:bodyPr>
          <a:lstStyle/>
          <a:p>
            <a:r>
              <a:rPr lang="en-US" dirty="0" smtClean="0"/>
              <a:t>Y</a:t>
            </a:r>
            <a:endParaRPr lang="en-US" dirty="0"/>
          </a:p>
        </p:txBody>
      </p:sp>
      <p:sp>
        <p:nvSpPr>
          <p:cNvPr id="35" name="TextBox 34"/>
          <p:cNvSpPr txBox="1"/>
          <p:nvPr/>
        </p:nvSpPr>
        <p:spPr>
          <a:xfrm>
            <a:off x="2743200" y="2831068"/>
            <a:ext cx="338554" cy="369332"/>
          </a:xfrm>
          <a:prstGeom prst="rect">
            <a:avLst/>
          </a:prstGeom>
          <a:noFill/>
        </p:spPr>
        <p:txBody>
          <a:bodyPr wrap="none" rtlCol="0">
            <a:spAutoFit/>
          </a:bodyPr>
          <a:lstStyle/>
          <a:p>
            <a:r>
              <a:rPr lang="en-US" dirty="0" smtClean="0"/>
              <a:t>Y</a:t>
            </a:r>
            <a:endParaRPr lang="en-US" dirty="0"/>
          </a:p>
        </p:txBody>
      </p:sp>
      <p:sp>
        <p:nvSpPr>
          <p:cNvPr id="36" name="TextBox 35"/>
          <p:cNvSpPr txBox="1"/>
          <p:nvPr/>
        </p:nvSpPr>
        <p:spPr>
          <a:xfrm>
            <a:off x="4538246" y="2831068"/>
            <a:ext cx="338554" cy="369332"/>
          </a:xfrm>
          <a:prstGeom prst="rect">
            <a:avLst/>
          </a:prstGeom>
          <a:noFill/>
        </p:spPr>
        <p:txBody>
          <a:bodyPr wrap="none" rtlCol="0">
            <a:spAutoFit/>
          </a:bodyPr>
          <a:lstStyle/>
          <a:p>
            <a:r>
              <a:rPr lang="en-US" dirty="0" smtClean="0"/>
              <a:t>Y</a:t>
            </a:r>
            <a:endParaRPr lang="en-US" dirty="0"/>
          </a:p>
        </p:txBody>
      </p:sp>
      <p:sp>
        <p:nvSpPr>
          <p:cNvPr id="37" name="TextBox 36"/>
          <p:cNvSpPr txBox="1"/>
          <p:nvPr/>
        </p:nvSpPr>
        <p:spPr>
          <a:xfrm>
            <a:off x="6324600" y="2819400"/>
            <a:ext cx="338554" cy="369332"/>
          </a:xfrm>
          <a:prstGeom prst="rect">
            <a:avLst/>
          </a:prstGeom>
          <a:noFill/>
        </p:spPr>
        <p:txBody>
          <a:bodyPr wrap="none" rtlCol="0">
            <a:spAutoFit/>
          </a:bodyPr>
          <a:lstStyle/>
          <a:p>
            <a:r>
              <a:rPr lang="en-US" dirty="0" smtClean="0"/>
              <a:t>Y</a:t>
            </a:r>
            <a:endParaRPr lang="en-US" dirty="0"/>
          </a:p>
        </p:txBody>
      </p:sp>
      <p:graphicFrame>
        <p:nvGraphicFramePr>
          <p:cNvPr id="29" name="Table 28"/>
          <p:cNvGraphicFramePr>
            <a:graphicFrameLocks noGrp="1"/>
          </p:cNvGraphicFramePr>
          <p:nvPr/>
        </p:nvGraphicFramePr>
        <p:xfrm>
          <a:off x="533400" y="4495800"/>
          <a:ext cx="8305800" cy="1010920"/>
        </p:xfrm>
        <a:graphic>
          <a:graphicData uri="http://schemas.openxmlformats.org/drawingml/2006/table">
            <a:tbl>
              <a:tblPr firstRow="1" bandRow="1">
                <a:tableStyleId>{5C22544A-7EE6-4342-B048-85BDC9FD1C3A}</a:tableStyleId>
              </a:tblPr>
              <a:tblGrid>
                <a:gridCol w="2133600"/>
                <a:gridCol w="990600"/>
                <a:gridCol w="1219200"/>
                <a:gridCol w="1371600"/>
                <a:gridCol w="1206500"/>
                <a:gridCol w="1384300"/>
              </a:tblGrid>
              <a:tr h="142240">
                <a:tc>
                  <a:txBody>
                    <a:bodyPr/>
                    <a:lstStyle/>
                    <a:p>
                      <a:r>
                        <a:rPr lang="en-US" dirty="0" smtClean="0"/>
                        <a:t>Inter</a:t>
                      </a:r>
                      <a:r>
                        <a:rPr lang="en-US" baseline="0" dirty="0" smtClean="0"/>
                        <a:t> prediction mode</a:t>
                      </a:r>
                      <a:endParaRPr lang="en-US" dirty="0"/>
                    </a:p>
                  </a:txBody>
                  <a:tcPr/>
                </a:tc>
                <a:tc>
                  <a:txBody>
                    <a:bodyPr/>
                    <a:lstStyle/>
                    <a:p>
                      <a:r>
                        <a:rPr lang="en-US" dirty="0" smtClean="0"/>
                        <a:t>Split</a:t>
                      </a:r>
                      <a:endParaRPr lang="en-US" dirty="0"/>
                    </a:p>
                  </a:txBody>
                  <a:tcPr/>
                </a:tc>
                <a:tc>
                  <a:txBody>
                    <a:bodyPr/>
                    <a:lstStyle/>
                    <a:p>
                      <a:r>
                        <a:rPr lang="en-US" dirty="0" smtClean="0"/>
                        <a:t>Skip</a:t>
                      </a:r>
                      <a:endParaRPr lang="en-US" dirty="0"/>
                    </a:p>
                  </a:txBody>
                  <a:tcPr/>
                </a:tc>
                <a:tc>
                  <a:txBody>
                    <a:bodyPr/>
                    <a:lstStyle/>
                    <a:p>
                      <a:r>
                        <a:rPr lang="en-US" dirty="0" smtClean="0"/>
                        <a:t>Merge</a:t>
                      </a:r>
                      <a:endParaRPr lang="en-US" dirty="0"/>
                    </a:p>
                  </a:txBody>
                  <a:tcPr/>
                </a:tc>
                <a:tc>
                  <a:txBody>
                    <a:bodyPr/>
                    <a:lstStyle/>
                    <a:p>
                      <a:r>
                        <a:rPr lang="en-US" dirty="0" smtClean="0"/>
                        <a:t>Direct</a:t>
                      </a:r>
                      <a:endParaRPr lang="en-US" dirty="0"/>
                    </a:p>
                  </a:txBody>
                  <a:tcPr/>
                </a:tc>
                <a:tc>
                  <a:txBody>
                    <a:bodyPr/>
                    <a:lstStyle/>
                    <a:p>
                      <a:r>
                        <a:rPr lang="en-US" dirty="0" smtClean="0"/>
                        <a:t>Others</a:t>
                      </a:r>
                      <a:endParaRPr lang="en-US" dirty="0"/>
                    </a:p>
                  </a:txBody>
                  <a:tcPr/>
                </a:tc>
              </a:tr>
              <a:tr h="370840">
                <a:tc>
                  <a:txBody>
                    <a:bodyPr/>
                    <a:lstStyle/>
                    <a:p>
                      <a:r>
                        <a:rPr lang="en-US" dirty="0" smtClean="0"/>
                        <a:t>codeword</a:t>
                      </a:r>
                      <a:endParaRPr lang="en-US" dirty="0"/>
                    </a:p>
                  </a:txBody>
                  <a:tcPr/>
                </a:tc>
                <a:tc>
                  <a:txBody>
                    <a:bodyPr/>
                    <a:lstStyle/>
                    <a:p>
                      <a:r>
                        <a:rPr lang="en-US" dirty="0" smtClean="0"/>
                        <a:t>1</a:t>
                      </a:r>
                      <a:endParaRPr lang="en-US" dirty="0"/>
                    </a:p>
                  </a:txBody>
                  <a:tcPr/>
                </a:tc>
                <a:tc>
                  <a:txBody>
                    <a:bodyPr/>
                    <a:lstStyle/>
                    <a:p>
                      <a:r>
                        <a:rPr lang="en-US" dirty="0" smtClean="0"/>
                        <a:t>01</a:t>
                      </a:r>
                      <a:endParaRPr lang="en-US" dirty="0"/>
                    </a:p>
                  </a:txBody>
                  <a:tcPr/>
                </a:tc>
                <a:tc>
                  <a:txBody>
                    <a:bodyPr/>
                    <a:lstStyle/>
                    <a:p>
                      <a:r>
                        <a:rPr lang="en-US" dirty="0" smtClean="0"/>
                        <a:t>001</a:t>
                      </a:r>
                      <a:endParaRPr lang="en-US" dirty="0"/>
                    </a:p>
                  </a:txBody>
                  <a:tcPr/>
                </a:tc>
                <a:tc>
                  <a:txBody>
                    <a:bodyPr/>
                    <a:lstStyle/>
                    <a:p>
                      <a:r>
                        <a:rPr lang="en-US" dirty="0" smtClean="0"/>
                        <a:t>0001</a:t>
                      </a:r>
                      <a:endParaRPr lang="en-US" dirty="0"/>
                    </a:p>
                  </a:txBody>
                  <a:tcPr/>
                </a:tc>
                <a:tc>
                  <a:txBody>
                    <a:bodyPr/>
                    <a:lstStyle/>
                    <a:p>
                      <a:r>
                        <a:rPr lang="en-US" dirty="0" smtClean="0"/>
                        <a:t>0000</a:t>
                      </a:r>
                      <a:endParaRPr lang="en-US" dirty="0"/>
                    </a:p>
                  </a:txBody>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Approach</a:t>
            </a:r>
            <a:endParaRPr lang="en-US" dirty="0"/>
          </a:p>
        </p:txBody>
      </p:sp>
      <p:sp>
        <p:nvSpPr>
          <p:cNvPr id="3" name="Content Placeholder 2"/>
          <p:cNvSpPr>
            <a:spLocks noGrp="1"/>
          </p:cNvSpPr>
          <p:nvPr>
            <p:ph idx="1"/>
          </p:nvPr>
        </p:nvSpPr>
        <p:spPr/>
        <p:txBody>
          <a:bodyPr/>
          <a:lstStyle/>
          <a:p>
            <a:r>
              <a:rPr lang="en-US" dirty="0" smtClean="0"/>
              <a:t>Unary code with codebook adaptation for inter prediction mode coding.</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a:buNone/>
            </a:pPr>
            <a:endParaRPr lang="en-US" dirty="0" smtClean="0"/>
          </a:p>
          <a:p>
            <a:r>
              <a:rPr lang="en-US" dirty="0" smtClean="0"/>
              <a:t>CU-depth dependent fixed VLC codebooks for partition size coding.</a:t>
            </a:r>
          </a:p>
          <a:p>
            <a:endParaRPr lang="en-US" dirty="0" smtClean="0"/>
          </a:p>
          <a:p>
            <a:endParaRPr lang="en-US" dirty="0"/>
          </a:p>
        </p:txBody>
      </p:sp>
      <p:graphicFrame>
        <p:nvGraphicFramePr>
          <p:cNvPr id="54" name="Table 53"/>
          <p:cNvGraphicFramePr>
            <a:graphicFrameLocks noGrp="1"/>
          </p:cNvGraphicFramePr>
          <p:nvPr/>
        </p:nvGraphicFramePr>
        <p:xfrm>
          <a:off x="304800" y="1981200"/>
          <a:ext cx="2362200" cy="2966720"/>
        </p:xfrm>
        <a:graphic>
          <a:graphicData uri="http://schemas.openxmlformats.org/drawingml/2006/table">
            <a:tbl>
              <a:tblPr firstRow="1" bandRow="1">
                <a:tableStyleId>{5C22544A-7EE6-4342-B048-85BDC9FD1C3A}</a:tableStyleId>
              </a:tblPr>
              <a:tblGrid>
                <a:gridCol w="1295400"/>
                <a:gridCol w="1066800"/>
              </a:tblGrid>
              <a:tr h="370840">
                <a:tc>
                  <a:txBody>
                    <a:bodyPr/>
                    <a:lstStyle/>
                    <a:p>
                      <a:endParaRPr lang="en-US" dirty="0"/>
                    </a:p>
                  </a:txBody>
                  <a:tcPr/>
                </a:tc>
                <a:tc>
                  <a:txBody>
                    <a:bodyPr/>
                    <a:lstStyle/>
                    <a:p>
                      <a:endParaRPr lang="en-US" dirty="0"/>
                    </a:p>
                  </a:txBody>
                  <a:tcPr/>
                </a:tc>
              </a:tr>
              <a:tr h="370840">
                <a:tc>
                  <a:txBody>
                    <a:bodyPr/>
                    <a:lstStyle/>
                    <a:p>
                      <a:r>
                        <a:rPr lang="en-US" dirty="0" smtClean="0"/>
                        <a:t>Split</a:t>
                      </a:r>
                      <a:endParaRPr lang="en-US" dirty="0"/>
                    </a:p>
                  </a:txBody>
                  <a:tcPr/>
                </a:tc>
                <a:tc>
                  <a:txBody>
                    <a:bodyPr/>
                    <a:lstStyle/>
                    <a:p>
                      <a:r>
                        <a:rPr lang="en-US" dirty="0" smtClean="0"/>
                        <a:t>1</a:t>
                      </a:r>
                      <a:endParaRPr lang="en-US" dirty="0"/>
                    </a:p>
                  </a:txBody>
                  <a:tcPr/>
                </a:tc>
              </a:tr>
              <a:tr h="370840">
                <a:tc>
                  <a:txBody>
                    <a:bodyPr/>
                    <a:lstStyle/>
                    <a:p>
                      <a:r>
                        <a:rPr lang="en-US" dirty="0" smtClean="0"/>
                        <a:t>Skip</a:t>
                      </a:r>
                      <a:endParaRPr lang="en-US" dirty="0"/>
                    </a:p>
                  </a:txBody>
                  <a:tcPr/>
                </a:tc>
                <a:tc>
                  <a:txBody>
                    <a:bodyPr/>
                    <a:lstStyle/>
                    <a:p>
                      <a:r>
                        <a:rPr lang="en-US" dirty="0" smtClean="0"/>
                        <a:t>01</a:t>
                      </a:r>
                      <a:endParaRPr lang="en-US" dirty="0"/>
                    </a:p>
                  </a:txBody>
                  <a:tcPr/>
                </a:tc>
              </a:tr>
              <a:tr h="370840">
                <a:tc>
                  <a:txBody>
                    <a:bodyPr/>
                    <a:lstStyle/>
                    <a:p>
                      <a:r>
                        <a:rPr lang="en-US" dirty="0" smtClean="0"/>
                        <a:t>Merge</a:t>
                      </a:r>
                      <a:endParaRPr lang="en-US" dirty="0"/>
                    </a:p>
                  </a:txBody>
                  <a:tcPr/>
                </a:tc>
                <a:tc>
                  <a:txBody>
                    <a:bodyPr/>
                    <a:lstStyle/>
                    <a:p>
                      <a:r>
                        <a:rPr lang="en-US" dirty="0" smtClean="0"/>
                        <a:t>001</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Direct_L0</a:t>
                      </a:r>
                    </a:p>
                  </a:txBody>
                  <a:tcPr/>
                </a:tc>
                <a:tc>
                  <a:txBody>
                    <a:bodyPr/>
                    <a:lstStyle/>
                    <a:p>
                      <a:r>
                        <a:rPr lang="en-US" dirty="0" smtClean="0"/>
                        <a:t>0001</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Direct_L1</a:t>
                      </a:r>
                    </a:p>
                  </a:txBody>
                  <a:tcPr/>
                </a:tc>
                <a:tc>
                  <a:txBody>
                    <a:bodyPr/>
                    <a:lstStyle/>
                    <a:p>
                      <a:r>
                        <a:rPr lang="en-US" dirty="0" smtClean="0"/>
                        <a:t>00001</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Direct_Bi</a:t>
                      </a:r>
                      <a:endParaRPr lang="en-US" dirty="0" smtClean="0"/>
                    </a:p>
                  </a:txBody>
                  <a:tcPr/>
                </a:tc>
                <a:tc>
                  <a:txBody>
                    <a:bodyPr/>
                    <a:lstStyle/>
                    <a:p>
                      <a:r>
                        <a:rPr lang="en-US" dirty="0" smtClean="0"/>
                        <a:t>000001</a:t>
                      </a:r>
                      <a:endParaRPr lang="en-US" dirty="0"/>
                    </a:p>
                  </a:txBody>
                  <a:tcPr/>
                </a:tc>
              </a:tr>
              <a:tr h="370840">
                <a:tc>
                  <a:txBody>
                    <a:bodyPr/>
                    <a:lstStyle/>
                    <a:p>
                      <a:r>
                        <a:rPr lang="en-US" dirty="0" smtClean="0"/>
                        <a:t>Others</a:t>
                      </a:r>
                      <a:endParaRPr lang="en-US" dirty="0"/>
                    </a:p>
                  </a:txBody>
                  <a:tcPr/>
                </a:tc>
                <a:tc>
                  <a:txBody>
                    <a:bodyPr/>
                    <a:lstStyle/>
                    <a:p>
                      <a:r>
                        <a:rPr lang="en-US" dirty="0" smtClean="0"/>
                        <a:t>000000</a:t>
                      </a:r>
                      <a:endParaRPr lang="en-US" dirty="0"/>
                    </a:p>
                  </a:txBody>
                  <a:tcPr/>
                </a:tc>
              </a:tr>
            </a:tbl>
          </a:graphicData>
        </a:graphic>
      </p:graphicFrame>
      <p:sp>
        <p:nvSpPr>
          <p:cNvPr id="55" name="Right Arrow 54"/>
          <p:cNvSpPr/>
          <p:nvPr/>
        </p:nvSpPr>
        <p:spPr bwMode="auto">
          <a:xfrm>
            <a:off x="2819400" y="3276600"/>
            <a:ext cx="533400" cy="48463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graphicFrame>
        <p:nvGraphicFramePr>
          <p:cNvPr id="56" name="Table 55"/>
          <p:cNvGraphicFramePr>
            <a:graphicFrameLocks noGrp="1"/>
          </p:cNvGraphicFramePr>
          <p:nvPr/>
        </p:nvGraphicFramePr>
        <p:xfrm>
          <a:off x="3429000" y="1981200"/>
          <a:ext cx="2362200" cy="2966720"/>
        </p:xfrm>
        <a:graphic>
          <a:graphicData uri="http://schemas.openxmlformats.org/drawingml/2006/table">
            <a:tbl>
              <a:tblPr firstRow="1" bandRow="1">
                <a:tableStyleId>{5C22544A-7EE6-4342-B048-85BDC9FD1C3A}</a:tableStyleId>
              </a:tblPr>
              <a:tblGrid>
                <a:gridCol w="1295400"/>
                <a:gridCol w="1066800"/>
              </a:tblGrid>
              <a:tr h="370840">
                <a:tc>
                  <a:txBody>
                    <a:bodyPr/>
                    <a:lstStyle/>
                    <a:p>
                      <a:endParaRPr lang="en-US" dirty="0"/>
                    </a:p>
                  </a:txBody>
                  <a:tcPr/>
                </a:tc>
                <a:tc>
                  <a:txBody>
                    <a:bodyPr/>
                    <a:lstStyle/>
                    <a:p>
                      <a:endParaRPr lang="en-US" dirty="0"/>
                    </a:p>
                  </a:txBody>
                  <a:tcPr/>
                </a:tc>
              </a:tr>
              <a:tr h="370840">
                <a:tc>
                  <a:txBody>
                    <a:bodyPr/>
                    <a:lstStyle/>
                    <a:p>
                      <a:r>
                        <a:rPr lang="en-US" dirty="0" smtClean="0"/>
                        <a:t>Split</a:t>
                      </a:r>
                      <a:endParaRPr lang="en-US" dirty="0"/>
                    </a:p>
                  </a:txBody>
                  <a:tcPr/>
                </a:tc>
                <a:tc>
                  <a:txBody>
                    <a:bodyPr/>
                    <a:lstStyle/>
                    <a:p>
                      <a:r>
                        <a:rPr lang="en-US" dirty="0" smtClean="0"/>
                        <a:t>1</a:t>
                      </a:r>
                      <a:endParaRPr lang="en-US" dirty="0"/>
                    </a:p>
                  </a:txBody>
                  <a:tcPr/>
                </a:tc>
              </a:tr>
              <a:tr h="370840">
                <a:tc>
                  <a:txBody>
                    <a:bodyPr/>
                    <a:lstStyle/>
                    <a:p>
                      <a:r>
                        <a:rPr lang="en-US" dirty="0" smtClean="0"/>
                        <a:t>Skip</a:t>
                      </a:r>
                      <a:endParaRPr lang="en-US" dirty="0"/>
                    </a:p>
                  </a:txBody>
                  <a:tcPr/>
                </a:tc>
                <a:tc>
                  <a:txBody>
                    <a:bodyPr/>
                    <a:lstStyle/>
                    <a:p>
                      <a:r>
                        <a:rPr lang="en-US" dirty="0" smtClean="0"/>
                        <a:t>01</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FF0000"/>
                          </a:solidFill>
                        </a:rPr>
                        <a:t>Direct_L0</a:t>
                      </a:r>
                    </a:p>
                  </a:txBody>
                  <a:tcPr/>
                </a:tc>
                <a:tc>
                  <a:txBody>
                    <a:bodyPr/>
                    <a:lstStyle/>
                    <a:p>
                      <a:r>
                        <a:rPr lang="en-US" dirty="0" smtClean="0"/>
                        <a:t>001</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FF0000"/>
                          </a:solidFill>
                        </a:rPr>
                        <a:t>Merge</a:t>
                      </a:r>
                    </a:p>
                  </a:txBody>
                  <a:tcPr/>
                </a:tc>
                <a:tc>
                  <a:txBody>
                    <a:bodyPr/>
                    <a:lstStyle/>
                    <a:p>
                      <a:r>
                        <a:rPr lang="en-US" dirty="0" smtClean="0"/>
                        <a:t>0001</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Direct_L1</a:t>
                      </a:r>
                    </a:p>
                  </a:txBody>
                  <a:tcPr/>
                </a:tc>
                <a:tc>
                  <a:txBody>
                    <a:bodyPr/>
                    <a:lstStyle/>
                    <a:p>
                      <a:r>
                        <a:rPr lang="en-US" dirty="0" smtClean="0"/>
                        <a:t>00001</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Direct_Bi</a:t>
                      </a:r>
                      <a:endParaRPr lang="en-US" dirty="0" smtClean="0"/>
                    </a:p>
                  </a:txBody>
                  <a:tcPr/>
                </a:tc>
                <a:tc>
                  <a:txBody>
                    <a:bodyPr/>
                    <a:lstStyle/>
                    <a:p>
                      <a:r>
                        <a:rPr lang="en-US" dirty="0" smtClean="0"/>
                        <a:t>000001</a:t>
                      </a:r>
                      <a:endParaRPr lang="en-US" dirty="0"/>
                    </a:p>
                  </a:txBody>
                  <a:tcPr/>
                </a:tc>
              </a:tr>
              <a:tr h="370840">
                <a:tc>
                  <a:txBody>
                    <a:bodyPr/>
                    <a:lstStyle/>
                    <a:p>
                      <a:r>
                        <a:rPr lang="en-US" dirty="0" smtClean="0"/>
                        <a:t>Others</a:t>
                      </a:r>
                      <a:endParaRPr lang="en-US" dirty="0"/>
                    </a:p>
                  </a:txBody>
                  <a:tcPr/>
                </a:tc>
                <a:tc>
                  <a:txBody>
                    <a:bodyPr/>
                    <a:lstStyle/>
                    <a:p>
                      <a:r>
                        <a:rPr lang="en-US" dirty="0" smtClean="0"/>
                        <a:t>000000</a:t>
                      </a:r>
                      <a:endParaRPr lang="en-US" dirty="0"/>
                    </a:p>
                  </a:txBody>
                  <a:tcPr/>
                </a:tc>
              </a:tr>
            </a:tbl>
          </a:graphicData>
        </a:graphic>
      </p:graphicFrame>
      <p:sp>
        <p:nvSpPr>
          <p:cNvPr id="57" name="Right Arrow 56"/>
          <p:cNvSpPr/>
          <p:nvPr/>
        </p:nvSpPr>
        <p:spPr bwMode="auto">
          <a:xfrm>
            <a:off x="5867400" y="3276600"/>
            <a:ext cx="533400" cy="48463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graphicFrame>
        <p:nvGraphicFramePr>
          <p:cNvPr id="58" name="Table 57"/>
          <p:cNvGraphicFramePr>
            <a:graphicFrameLocks noGrp="1"/>
          </p:cNvGraphicFramePr>
          <p:nvPr/>
        </p:nvGraphicFramePr>
        <p:xfrm>
          <a:off x="6553200" y="1981200"/>
          <a:ext cx="2362200" cy="2966720"/>
        </p:xfrm>
        <a:graphic>
          <a:graphicData uri="http://schemas.openxmlformats.org/drawingml/2006/table">
            <a:tbl>
              <a:tblPr firstRow="1" bandRow="1">
                <a:tableStyleId>{5C22544A-7EE6-4342-B048-85BDC9FD1C3A}</a:tableStyleId>
              </a:tblPr>
              <a:tblGrid>
                <a:gridCol w="1295400"/>
                <a:gridCol w="1066800"/>
              </a:tblGrid>
              <a:tr h="370840">
                <a:tc>
                  <a:txBody>
                    <a:bodyPr/>
                    <a:lstStyle/>
                    <a:p>
                      <a:endParaRPr lang="en-US" dirty="0"/>
                    </a:p>
                  </a:txBody>
                  <a:tcPr/>
                </a:tc>
                <a:tc>
                  <a:txBody>
                    <a:bodyPr/>
                    <a:lstStyle/>
                    <a:p>
                      <a:endParaRPr lang="en-US" dirty="0"/>
                    </a:p>
                  </a:txBody>
                  <a:tcPr/>
                </a:tc>
              </a:tr>
              <a:tr h="370840">
                <a:tc>
                  <a:txBody>
                    <a:bodyPr/>
                    <a:lstStyle/>
                    <a:p>
                      <a:r>
                        <a:rPr lang="en-US" dirty="0" smtClean="0"/>
                        <a:t>Split</a:t>
                      </a:r>
                      <a:endParaRPr lang="en-US" dirty="0"/>
                    </a:p>
                  </a:txBody>
                  <a:tcPr/>
                </a:tc>
                <a:tc>
                  <a:txBody>
                    <a:bodyPr/>
                    <a:lstStyle/>
                    <a:p>
                      <a:r>
                        <a:rPr lang="en-US" dirty="0" smtClean="0"/>
                        <a:t>1</a:t>
                      </a:r>
                      <a:endParaRPr lang="en-US" dirty="0"/>
                    </a:p>
                  </a:txBody>
                  <a:tcPr/>
                </a:tc>
              </a:tr>
              <a:tr h="370840">
                <a:tc>
                  <a:txBody>
                    <a:bodyPr/>
                    <a:lstStyle/>
                    <a:p>
                      <a:r>
                        <a:rPr lang="en-US" dirty="0" smtClean="0"/>
                        <a:t>Skip</a:t>
                      </a:r>
                      <a:endParaRPr lang="en-US" dirty="0"/>
                    </a:p>
                  </a:txBody>
                  <a:tcPr/>
                </a:tc>
                <a:tc>
                  <a:txBody>
                    <a:bodyPr/>
                    <a:lstStyle/>
                    <a:p>
                      <a:r>
                        <a:rPr lang="en-US" dirty="0" smtClean="0"/>
                        <a:t>01</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Direct_L0</a:t>
                      </a:r>
                    </a:p>
                  </a:txBody>
                  <a:tcPr/>
                </a:tc>
                <a:tc>
                  <a:txBody>
                    <a:bodyPr/>
                    <a:lstStyle/>
                    <a:p>
                      <a:r>
                        <a:rPr lang="en-US" dirty="0" smtClean="0"/>
                        <a:t>001</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FF0000"/>
                          </a:solidFill>
                        </a:rPr>
                        <a:t>Direct_L1</a:t>
                      </a:r>
                    </a:p>
                  </a:txBody>
                  <a:tcPr/>
                </a:tc>
                <a:tc>
                  <a:txBody>
                    <a:bodyPr/>
                    <a:lstStyle/>
                    <a:p>
                      <a:r>
                        <a:rPr lang="en-US" dirty="0" smtClean="0"/>
                        <a:t>0001</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FF0000"/>
                          </a:solidFill>
                        </a:rPr>
                        <a:t>Merge</a:t>
                      </a:r>
                    </a:p>
                  </a:txBody>
                  <a:tcPr/>
                </a:tc>
                <a:tc>
                  <a:txBody>
                    <a:bodyPr/>
                    <a:lstStyle/>
                    <a:p>
                      <a:r>
                        <a:rPr lang="en-US" dirty="0" smtClean="0"/>
                        <a:t>00001</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Direct_Bi</a:t>
                      </a:r>
                      <a:endParaRPr lang="en-US" dirty="0" smtClean="0"/>
                    </a:p>
                  </a:txBody>
                  <a:tcPr/>
                </a:tc>
                <a:tc>
                  <a:txBody>
                    <a:bodyPr/>
                    <a:lstStyle/>
                    <a:p>
                      <a:r>
                        <a:rPr lang="en-US" dirty="0" smtClean="0"/>
                        <a:t>000001</a:t>
                      </a:r>
                      <a:endParaRPr lang="en-US" dirty="0"/>
                    </a:p>
                  </a:txBody>
                  <a:tcPr/>
                </a:tc>
              </a:tr>
              <a:tr h="370840">
                <a:tc>
                  <a:txBody>
                    <a:bodyPr/>
                    <a:lstStyle/>
                    <a:p>
                      <a:r>
                        <a:rPr lang="en-US" dirty="0" smtClean="0"/>
                        <a:t>Others</a:t>
                      </a:r>
                      <a:endParaRPr lang="en-US" dirty="0"/>
                    </a:p>
                  </a:txBody>
                  <a:tcPr/>
                </a:tc>
                <a:tc>
                  <a:txBody>
                    <a:bodyPr/>
                    <a:lstStyle/>
                    <a:p>
                      <a:r>
                        <a:rPr lang="en-US" dirty="0" smtClean="0"/>
                        <a:t>000000</a:t>
                      </a:r>
                      <a:endParaRPr lang="en-US"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Simulation Results-Inter prediction mode coding</a:t>
            </a:r>
            <a:endParaRPr lang="en-US" dirty="0"/>
          </a:p>
        </p:txBody>
      </p:sp>
      <p:graphicFrame>
        <p:nvGraphicFramePr>
          <p:cNvPr id="4" name="Table 3"/>
          <p:cNvGraphicFramePr>
            <a:graphicFrameLocks noGrp="1"/>
          </p:cNvGraphicFramePr>
          <p:nvPr/>
        </p:nvGraphicFramePr>
        <p:xfrm>
          <a:off x="1981200" y="1600200"/>
          <a:ext cx="5638800" cy="4355973"/>
        </p:xfrm>
        <a:graphic>
          <a:graphicData uri="http://schemas.openxmlformats.org/drawingml/2006/table">
            <a:tbl>
              <a:tblPr/>
              <a:tblGrid>
                <a:gridCol w="1742902"/>
                <a:gridCol w="1325654"/>
                <a:gridCol w="1285122"/>
                <a:gridCol w="1285122"/>
              </a:tblGrid>
              <a:tr h="286896">
                <a:tc rowSpan="2">
                  <a:txBody>
                    <a:bodyPr/>
                    <a:lstStyle/>
                    <a:p>
                      <a:pPr algn="ctr" fontAlgn="b"/>
                      <a:r>
                        <a:rPr lang="en-US" sz="1600" b="0" i="0" u="none" strike="noStrike" dirty="0">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600" b="0" i="0" u="none" strike="noStrike" dirty="0">
                          <a:latin typeface="Arial"/>
                        </a:rPr>
                        <a:t> </a:t>
                      </a:r>
                      <a:r>
                        <a:rPr lang="en-US" sz="1600" b="0" i="0" u="none" strike="noStrike" dirty="0" smtClean="0">
                          <a:latin typeface="Arial"/>
                        </a:rPr>
                        <a:t>Random </a:t>
                      </a:r>
                      <a:r>
                        <a:rPr lang="en-US" sz="1600" b="0" i="0" u="none" strike="noStrike" dirty="0">
                          <a:latin typeface="Arial"/>
                        </a:rPr>
                        <a:t>access </a:t>
                      </a:r>
                      <a:r>
                        <a:rPr lang="en-US" sz="1600" b="0" i="0" u="none" strike="noStrike" dirty="0" err="1" smtClean="0">
                          <a:latin typeface="Arial"/>
                        </a:rPr>
                        <a:t>LoCo</a:t>
                      </a:r>
                      <a:r>
                        <a:rPr lang="en-US" sz="1600" b="0" i="0" u="none" strike="noStrike" dirty="0">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b"/>
                      <a:endParaRPr lang="en-US" sz="1000" b="0" i="0" u="none" strike="noStrike" dirty="0">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l" fontAlgn="b"/>
                      <a:endParaRPr lang="en-US" sz="1000" b="0" i="0" u="none" strike="noStrike" dirty="0">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984">
                <a:tc vMerge="1">
                  <a:txBody>
                    <a:bodyPr/>
                    <a:lstStyle/>
                    <a:p>
                      <a:endParaRPr lang="en-US"/>
                    </a:p>
                  </a:txBody>
                  <a:tcPr/>
                </a:tc>
                <a:tc>
                  <a:txBody>
                    <a:bodyPr/>
                    <a:lstStyle/>
                    <a:p>
                      <a:pPr algn="ctr" fontAlgn="b"/>
                      <a:r>
                        <a:rPr lang="en-US" sz="1600" b="0" i="0" u="none" strike="noStrike">
                          <a:latin typeface="Arial"/>
                        </a:rPr>
                        <a:t>Y BD-rate</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Arial"/>
                        </a:rPr>
                        <a:t>U BD-rate</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Arial"/>
                        </a:rPr>
                        <a:t>V BD-rate</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218">
                <a:tc>
                  <a:txBody>
                    <a:bodyPr/>
                    <a:lstStyle/>
                    <a:p>
                      <a:pPr algn="l" fontAlgn="b"/>
                      <a:r>
                        <a:rPr lang="en-US" sz="1600" b="0" i="0" u="none" strike="noStrike">
                          <a:latin typeface="Arial"/>
                        </a:rPr>
                        <a:t>Class 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fontAlgn="b"/>
                      <a:r>
                        <a:rPr lang="en-US" sz="1600" b="0" i="0" u="none" strike="noStrike">
                          <a:latin typeface="Arial"/>
                        </a:rPr>
                        <a:t>-1.9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600" b="0" i="0" u="none" strike="noStrike">
                          <a:latin typeface="Arial"/>
                        </a:rPr>
                        <a:t>-1.6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600" b="0" i="0" u="none" strike="noStrike">
                          <a:latin typeface="Arial"/>
                        </a:rPr>
                        <a:t>-1.4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03218">
                <a:tc>
                  <a:txBody>
                    <a:bodyPr/>
                    <a:lstStyle/>
                    <a:p>
                      <a:pPr algn="l" fontAlgn="b"/>
                      <a:r>
                        <a:rPr lang="en-US" sz="1600" b="0" i="0" u="none" strike="noStrike" dirty="0">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600" b="0" i="0" u="none" strike="noStrike">
                          <a:latin typeface="Arial"/>
                        </a:rPr>
                        <a:t>-1.9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600" b="0" i="0" u="none" strike="noStrike">
                          <a:latin typeface="Arial"/>
                        </a:rPr>
                        <a:t>-1.7 </a:t>
                      </a:r>
                    </a:p>
                  </a:txBody>
                  <a:tcPr marL="9525" marR="9525" marT="9525" marB="0" anchor="b">
                    <a:lnL>
                      <a:noFill/>
                    </a:lnL>
                    <a:lnR>
                      <a:noFill/>
                    </a:lnR>
                    <a:lnT>
                      <a:noFill/>
                    </a:lnT>
                    <a:lnB>
                      <a:noFill/>
                    </a:lnB>
                  </a:tcPr>
                </a:tc>
                <a:tc>
                  <a:txBody>
                    <a:bodyPr/>
                    <a:lstStyle/>
                    <a:p>
                      <a:pPr algn="r" fontAlgn="b"/>
                      <a:r>
                        <a:rPr lang="en-US" sz="1600" b="0" i="0" u="none" strike="noStrike">
                          <a:latin typeface="Arial"/>
                        </a:rPr>
                        <a:t>-1.6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203218">
                <a:tc>
                  <a:txBody>
                    <a:bodyPr/>
                    <a:lstStyle/>
                    <a:p>
                      <a:pPr algn="l" fontAlgn="b"/>
                      <a:r>
                        <a:rPr lang="en-US" sz="1600" b="0" i="0" u="none" strike="noStrike">
                          <a:latin typeface="Arial"/>
                        </a:rPr>
                        <a:t>Class 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600" b="0" i="0" u="none" strike="noStrike" dirty="0">
                          <a:latin typeface="Arial"/>
                        </a:rPr>
                        <a:t>-1.6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600" b="0" i="0" u="none" strike="noStrike">
                          <a:latin typeface="Arial"/>
                        </a:rPr>
                        <a:t>-1.5 </a:t>
                      </a:r>
                    </a:p>
                  </a:txBody>
                  <a:tcPr marL="9525" marR="9525" marT="9525" marB="0" anchor="b">
                    <a:lnL>
                      <a:noFill/>
                    </a:lnL>
                    <a:lnR>
                      <a:noFill/>
                    </a:lnR>
                    <a:lnT>
                      <a:noFill/>
                    </a:lnT>
                    <a:lnB>
                      <a:noFill/>
                    </a:lnB>
                  </a:tcPr>
                </a:tc>
                <a:tc>
                  <a:txBody>
                    <a:bodyPr/>
                    <a:lstStyle/>
                    <a:p>
                      <a:pPr algn="r" fontAlgn="b"/>
                      <a:r>
                        <a:rPr lang="en-US" sz="1600" b="0" i="0" u="none" strike="noStrike">
                          <a:latin typeface="Arial"/>
                        </a:rPr>
                        <a:t>-1.5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203218">
                <a:tc>
                  <a:txBody>
                    <a:bodyPr/>
                    <a:lstStyle/>
                    <a:p>
                      <a:pPr algn="l" fontAlgn="b"/>
                      <a:r>
                        <a:rPr lang="en-US" sz="1600" b="0" i="0" u="none" strike="noStrike">
                          <a:latin typeface="Arial"/>
                        </a:rPr>
                        <a:t>Class D</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600" b="0" i="0" u="none" strike="noStrike" dirty="0">
                          <a:latin typeface="Arial"/>
                        </a:rPr>
                        <a:t>-1.7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600" b="0" i="0" u="none" strike="noStrike">
                          <a:latin typeface="Arial"/>
                        </a:rPr>
                        <a:t>-1.6 </a:t>
                      </a:r>
                    </a:p>
                  </a:txBody>
                  <a:tcPr marL="9525" marR="9525" marT="9525" marB="0" anchor="b">
                    <a:lnL>
                      <a:noFill/>
                    </a:lnL>
                    <a:lnR>
                      <a:noFill/>
                    </a:lnR>
                    <a:lnT>
                      <a:noFill/>
                    </a:lnT>
                    <a:lnB>
                      <a:noFill/>
                    </a:lnB>
                  </a:tcPr>
                </a:tc>
                <a:tc>
                  <a:txBody>
                    <a:bodyPr/>
                    <a:lstStyle/>
                    <a:p>
                      <a:pPr algn="r" fontAlgn="b"/>
                      <a:r>
                        <a:rPr lang="en-US" sz="1600" b="0" i="0" u="none" strike="noStrike">
                          <a:latin typeface="Arial"/>
                        </a:rPr>
                        <a:t>-1.4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203218">
                <a:tc>
                  <a:txBody>
                    <a:bodyPr/>
                    <a:lstStyle/>
                    <a:p>
                      <a:pPr algn="l" fontAlgn="b"/>
                      <a:r>
                        <a:rPr lang="en-US" sz="1600" b="0" i="0" u="none" strike="noStrike">
                          <a:latin typeface="Arial"/>
                        </a:rPr>
                        <a:t>Class 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1600" b="0" i="0" u="none" strike="noStrike" dirty="0">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en-US" sz="1600" b="0" i="0" u="none" strike="noStrike">
                          <a:latin typeface="Arial"/>
                        </a:rPr>
                        <a:t>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en-US" sz="1600" b="0" i="0" u="none" strike="noStrike">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0C0C0"/>
                    </a:solidFill>
                  </a:tcPr>
                </a:tc>
              </a:tr>
              <a:tr h="213984">
                <a:tc>
                  <a:txBody>
                    <a:bodyPr/>
                    <a:lstStyle/>
                    <a:p>
                      <a:pPr algn="l" fontAlgn="b"/>
                      <a:r>
                        <a:rPr lang="en-US" sz="1600" b="0" i="0" u="none" strike="noStrike">
                          <a:latin typeface="Arial"/>
                        </a:rPr>
                        <a:t>All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latin typeface="Arial"/>
                        </a:rPr>
                        <a:t>-1.8 </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600" b="0" i="0" u="none" strike="noStrike">
                          <a:latin typeface="Arial"/>
                        </a:rPr>
                        <a:t>-1.6 </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600" b="0" i="0" u="none" strike="noStrike">
                          <a:latin typeface="Arial"/>
                        </a:rPr>
                        <a:t>-1.5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602">
                <a:tc>
                  <a:txBody>
                    <a:bodyPr/>
                    <a:lstStyle/>
                    <a:p>
                      <a:pPr algn="l" fontAlgn="b"/>
                      <a:endParaRPr lang="en-US" sz="1600" b="0" i="0" u="none" strike="noStrike" dirty="0">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600" b="0" i="0" u="none" strike="noStrike" dirty="0">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600" b="0" i="0" u="none" strike="noStrike">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600" b="0" i="0" u="none" strike="noStrike">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984">
                <a:tc>
                  <a:txBody>
                    <a:bodyPr/>
                    <a:lstStyle/>
                    <a:p>
                      <a:pPr algn="l" fontAlgn="b"/>
                      <a:r>
                        <a:rPr lang="en-US" sz="1600" b="0" i="0" u="none" strike="noStrike">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600" b="0" i="0" u="none" strike="noStrike" dirty="0">
                          <a:latin typeface="Arial"/>
                        </a:rPr>
                        <a:t>Low delay </a:t>
                      </a:r>
                      <a:r>
                        <a:rPr lang="en-US" sz="1600" b="0" i="0" u="none" strike="noStrike" dirty="0" err="1">
                          <a:latin typeface="Arial"/>
                        </a:rPr>
                        <a:t>LoCo</a:t>
                      </a:r>
                      <a:endParaRPr lang="en-US" sz="1600" b="0" i="0" u="none" strike="noStrike" dirty="0">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13984">
                <a:tc>
                  <a:txBody>
                    <a:bodyPr/>
                    <a:lstStyle/>
                    <a:p>
                      <a:pPr algn="l" fontAlgn="b"/>
                      <a:r>
                        <a:rPr lang="en-US" sz="1600" b="0" i="0" u="none" strike="noStrike">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latin typeface="Arial"/>
                        </a:rPr>
                        <a:t>Y BD-rate</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Arial"/>
                        </a:rPr>
                        <a:t>U BD-rate</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latin typeface="Arial"/>
                        </a:rPr>
                        <a:t>V BD-rate</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218">
                <a:tc>
                  <a:txBody>
                    <a:bodyPr/>
                    <a:lstStyle/>
                    <a:p>
                      <a:pPr algn="l" fontAlgn="b"/>
                      <a:r>
                        <a:rPr lang="en-US" sz="1600" b="0" i="0" u="none" strike="noStrike">
                          <a:latin typeface="Arial"/>
                        </a:rPr>
                        <a:t>Class 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1600" b="0" i="0" u="none" strike="noStrike">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l" fontAlgn="b"/>
                      <a:r>
                        <a:rPr lang="en-US" sz="1600" b="0" i="0" u="none" strike="noStrike" dirty="0">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l" fontAlgn="b"/>
                      <a:r>
                        <a:rPr lang="en-US" sz="1600" b="0" i="0" u="none" strike="noStrike">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203218">
                <a:tc>
                  <a:txBody>
                    <a:bodyPr/>
                    <a:lstStyle/>
                    <a:p>
                      <a:pPr algn="l" fontAlgn="b"/>
                      <a:r>
                        <a:rPr lang="en-US" sz="1600" b="0" i="0" u="none" strike="noStrike">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600" b="0" i="0" u="none" strike="noStrike">
                          <a:latin typeface="Arial"/>
                        </a:rPr>
                        <a:t>-1.4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600" b="0" i="0" u="none" strike="noStrike" dirty="0">
                          <a:latin typeface="Arial"/>
                        </a:rPr>
                        <a:t>-1.5 </a:t>
                      </a:r>
                    </a:p>
                  </a:txBody>
                  <a:tcPr marL="9525" marR="9525" marT="9525" marB="0" anchor="b">
                    <a:lnL>
                      <a:noFill/>
                    </a:lnL>
                    <a:lnR>
                      <a:noFill/>
                    </a:lnR>
                    <a:lnT>
                      <a:noFill/>
                    </a:lnT>
                    <a:lnB>
                      <a:noFill/>
                    </a:lnB>
                  </a:tcPr>
                </a:tc>
                <a:tc>
                  <a:txBody>
                    <a:bodyPr/>
                    <a:lstStyle/>
                    <a:p>
                      <a:pPr algn="r" fontAlgn="b"/>
                      <a:r>
                        <a:rPr lang="en-US" sz="1600" b="0" i="0" u="none" strike="noStrike">
                          <a:latin typeface="Arial"/>
                        </a:rPr>
                        <a:t>-1.5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203218">
                <a:tc>
                  <a:txBody>
                    <a:bodyPr/>
                    <a:lstStyle/>
                    <a:p>
                      <a:pPr algn="l" fontAlgn="b"/>
                      <a:r>
                        <a:rPr lang="en-US" sz="1600" b="0" i="0" u="none" strike="noStrike">
                          <a:latin typeface="Arial"/>
                        </a:rPr>
                        <a:t>Class 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600" b="0" i="0" u="none" strike="noStrike">
                          <a:latin typeface="Arial"/>
                        </a:rPr>
                        <a:t>-1.1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600" b="0" i="0" u="none" strike="noStrike" dirty="0">
                          <a:latin typeface="Arial"/>
                        </a:rPr>
                        <a:t>-1.5 </a:t>
                      </a:r>
                    </a:p>
                  </a:txBody>
                  <a:tcPr marL="9525" marR="9525" marT="9525" marB="0" anchor="b">
                    <a:lnL>
                      <a:noFill/>
                    </a:lnL>
                    <a:lnR>
                      <a:noFill/>
                    </a:lnR>
                    <a:lnT>
                      <a:noFill/>
                    </a:lnT>
                    <a:lnB>
                      <a:noFill/>
                    </a:lnB>
                  </a:tcPr>
                </a:tc>
                <a:tc>
                  <a:txBody>
                    <a:bodyPr/>
                    <a:lstStyle/>
                    <a:p>
                      <a:pPr algn="r" fontAlgn="b"/>
                      <a:r>
                        <a:rPr lang="en-US" sz="1600" b="0" i="0" u="none" strike="noStrike">
                          <a:latin typeface="Arial"/>
                        </a:rPr>
                        <a:t>-1.5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203218">
                <a:tc>
                  <a:txBody>
                    <a:bodyPr/>
                    <a:lstStyle/>
                    <a:p>
                      <a:pPr algn="l" fontAlgn="b"/>
                      <a:r>
                        <a:rPr lang="en-US" sz="1600" b="0" i="0" u="none" strike="noStrike">
                          <a:latin typeface="Arial"/>
                        </a:rPr>
                        <a:t>Class D</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600" b="0" i="0" u="none" strike="noStrike">
                          <a:latin typeface="Arial"/>
                        </a:rPr>
                        <a:t>-1.2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600" b="0" i="0" u="none" strike="noStrike" dirty="0">
                          <a:latin typeface="Arial"/>
                        </a:rPr>
                        <a:t>-1.5 </a:t>
                      </a:r>
                    </a:p>
                  </a:txBody>
                  <a:tcPr marL="9525" marR="9525" marT="9525" marB="0" anchor="b">
                    <a:lnL>
                      <a:noFill/>
                    </a:lnL>
                    <a:lnR>
                      <a:noFill/>
                    </a:lnR>
                    <a:lnT>
                      <a:noFill/>
                    </a:lnT>
                    <a:lnB>
                      <a:noFill/>
                    </a:lnB>
                  </a:tcPr>
                </a:tc>
                <a:tc>
                  <a:txBody>
                    <a:bodyPr/>
                    <a:lstStyle/>
                    <a:p>
                      <a:pPr algn="r" fontAlgn="b"/>
                      <a:r>
                        <a:rPr lang="en-US" sz="1600" b="0" i="0" u="none" strike="noStrike" dirty="0">
                          <a:latin typeface="Arial"/>
                        </a:rPr>
                        <a:t>-1.7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203218">
                <a:tc>
                  <a:txBody>
                    <a:bodyPr/>
                    <a:lstStyle/>
                    <a:p>
                      <a:pPr algn="l" fontAlgn="b"/>
                      <a:r>
                        <a:rPr lang="en-US" sz="1600" b="0" i="0" u="none" strike="noStrike">
                          <a:latin typeface="Arial"/>
                        </a:rPr>
                        <a:t>Class 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latin typeface="Arial"/>
                        </a:rPr>
                        <a:t>-3.0 </a:t>
                      </a:r>
                    </a:p>
                  </a:txBody>
                  <a:tcPr marL="9525" marR="9525" marT="9525"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CFFCC"/>
                    </a:solidFill>
                  </a:tcPr>
                </a:tc>
                <a:tc>
                  <a:txBody>
                    <a:bodyPr/>
                    <a:lstStyle/>
                    <a:p>
                      <a:pPr algn="r" fontAlgn="b"/>
                      <a:r>
                        <a:rPr lang="en-US" sz="1600" b="0" i="0" u="none" strike="noStrike">
                          <a:latin typeface="Arial"/>
                        </a:rPr>
                        <a:t>-3.5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CCFFCC"/>
                    </a:solidFill>
                  </a:tcPr>
                </a:tc>
                <a:tc>
                  <a:txBody>
                    <a:bodyPr/>
                    <a:lstStyle/>
                    <a:p>
                      <a:pPr algn="r" fontAlgn="b"/>
                      <a:r>
                        <a:rPr lang="en-US" sz="1600" b="0" i="0" u="none" strike="noStrike" dirty="0">
                          <a:latin typeface="Arial"/>
                        </a:rPr>
                        <a:t>-3.4 </a:t>
                      </a:r>
                    </a:p>
                  </a:txBody>
                  <a:tcPr marL="9525" marR="9525" marT="9525"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CFFCC"/>
                    </a:solidFill>
                  </a:tcPr>
                </a:tc>
              </a:tr>
              <a:tr h="213984">
                <a:tc>
                  <a:txBody>
                    <a:bodyPr/>
                    <a:lstStyle/>
                    <a:p>
                      <a:pPr algn="l" fontAlgn="b"/>
                      <a:r>
                        <a:rPr lang="en-US" sz="1600" b="0" i="0" u="none" strike="noStrike" dirty="0">
                          <a:latin typeface="Arial"/>
                        </a:rPr>
                        <a:t>All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600" b="0" i="0" u="none" strike="noStrike">
                          <a:latin typeface="Arial"/>
                        </a:rPr>
                        <a:t>-1.6 </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latin typeface="Arial"/>
                        </a:rPr>
                        <a:t>-1.9 </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latin typeface="Arial"/>
                        </a:rPr>
                        <a:t>-1.9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Counter Adaptation</a:t>
            </a:r>
            <a:endParaRPr lang="en-US" dirty="0"/>
          </a:p>
        </p:txBody>
      </p:sp>
      <p:sp>
        <p:nvSpPr>
          <p:cNvPr id="3" name="Content Placeholder 2"/>
          <p:cNvSpPr>
            <a:spLocks noGrp="1"/>
          </p:cNvSpPr>
          <p:nvPr>
            <p:ph idx="1"/>
          </p:nvPr>
        </p:nvSpPr>
        <p:spPr/>
        <p:txBody>
          <a:bodyPr/>
          <a:lstStyle/>
          <a:p>
            <a:r>
              <a:rPr lang="en-US" dirty="0" smtClean="0"/>
              <a:t>Replacing current direct-swapping based adaptation scheme with counter based adaptation. </a:t>
            </a:r>
          </a:p>
          <a:p>
            <a:pPr lvl="1"/>
            <a:r>
              <a:rPr lang="en-US" dirty="0" smtClean="0"/>
              <a:t>Effective when small number of symbols is coded.</a:t>
            </a:r>
          </a:p>
          <a:p>
            <a:pPr lvl="1"/>
            <a:r>
              <a:rPr lang="en-US" dirty="0" smtClean="0"/>
              <a:t>After encoding of each symbol the counter for this symbol is increased. If the current symbol’s counter is greater than the counter of the symbol with the codeword index smaller by one, the codeword indices of these symbols are swapped.</a:t>
            </a:r>
          </a:p>
          <a:p>
            <a:pPr lvl="1"/>
            <a:r>
              <a:rPr lang="en-US" dirty="0" smtClean="0"/>
              <a:t>Added to block flag coding and {</a:t>
            </a:r>
            <a:r>
              <a:rPr lang="en-US" dirty="0" err="1" smtClean="0"/>
              <a:t>inter_pre_idc</a:t>
            </a:r>
            <a:r>
              <a:rPr lang="en-US" dirty="0" smtClean="0"/>
              <a:t>, ref_idx} pair coding</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Simulation Results</a:t>
            </a:r>
            <a:endParaRPr lang="en-US" dirty="0"/>
          </a:p>
        </p:txBody>
      </p:sp>
      <p:graphicFrame>
        <p:nvGraphicFramePr>
          <p:cNvPr id="4" name="Table 3"/>
          <p:cNvGraphicFramePr>
            <a:graphicFrameLocks noGrp="1"/>
          </p:cNvGraphicFramePr>
          <p:nvPr/>
        </p:nvGraphicFramePr>
        <p:xfrm>
          <a:off x="76201" y="3276600"/>
          <a:ext cx="4190999" cy="2914388"/>
        </p:xfrm>
        <a:graphic>
          <a:graphicData uri="http://schemas.openxmlformats.org/drawingml/2006/table">
            <a:tbl>
              <a:tblPr/>
              <a:tblGrid>
                <a:gridCol w="1295400"/>
                <a:gridCol w="985283"/>
                <a:gridCol w="955158"/>
                <a:gridCol w="955158"/>
              </a:tblGrid>
              <a:tr h="228600">
                <a:tc rowSpan="2">
                  <a:txBody>
                    <a:bodyPr/>
                    <a:lstStyle/>
                    <a:p>
                      <a:pPr algn="ctr" fontAlgn="b"/>
                      <a:r>
                        <a:rPr lang="en-US" sz="1000" b="0" i="0" u="none" strike="noStrike" dirty="0">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dirty="0">
                          <a:latin typeface="Arial"/>
                        </a:rPr>
                        <a:t> </a:t>
                      </a:r>
                      <a:r>
                        <a:rPr lang="en-US" sz="1000" b="0" i="0" u="none" strike="noStrike" dirty="0" smtClean="0">
                          <a:latin typeface="Arial"/>
                        </a:rPr>
                        <a:t>Random </a:t>
                      </a:r>
                      <a:r>
                        <a:rPr lang="en-US" sz="1000" b="0" i="0" u="none" strike="noStrike" dirty="0">
                          <a:latin typeface="Arial"/>
                        </a:rPr>
                        <a:t>access </a:t>
                      </a:r>
                      <a:r>
                        <a:rPr lang="en-US" sz="1000" b="0" i="0" u="none" strike="noStrike" dirty="0" err="1" smtClean="0">
                          <a:latin typeface="Arial"/>
                        </a:rPr>
                        <a:t>LoCo</a:t>
                      </a:r>
                      <a:r>
                        <a:rPr lang="en-US" sz="1000" b="0" i="0" u="none" strike="noStrike" dirty="0">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b"/>
                      <a:endParaRPr lang="en-US" sz="1000" b="0" i="0" u="none" strike="noStrike" dirty="0">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l" fontAlgn="b"/>
                      <a:endParaRPr lang="en-US" sz="1000" b="0" i="0" u="none" strike="noStrike" dirty="0">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0503">
                <a:tc vMerge="1">
                  <a:txBody>
                    <a:bodyPr/>
                    <a:lstStyle/>
                    <a:p>
                      <a:endParaRPr lang="en-US"/>
                    </a:p>
                  </a:txBody>
                  <a:tcPr/>
                </a:tc>
                <a:tc>
                  <a:txBody>
                    <a:bodyPr/>
                    <a:lstStyle/>
                    <a:p>
                      <a:pPr algn="ctr" fontAlgn="b"/>
                      <a:r>
                        <a:rPr lang="en-US" sz="1000" b="0" i="0" u="none" strike="noStrike">
                          <a:latin typeface="Arial"/>
                        </a:rPr>
                        <a:t>Y BD-rate</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U BD-rate</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V BD-rate</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030">
                <a:tc>
                  <a:txBody>
                    <a:bodyPr/>
                    <a:lstStyle/>
                    <a:p>
                      <a:pPr algn="l" fontAlgn="b"/>
                      <a:r>
                        <a:rPr lang="en-US" sz="1000" b="0" i="0" u="none" strike="noStrike">
                          <a:latin typeface="Arial"/>
                        </a:rPr>
                        <a:t>Class 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-1.9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-1.6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-1.4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61030">
                <a:tc>
                  <a:txBody>
                    <a:bodyPr/>
                    <a:lstStyle/>
                    <a:p>
                      <a:pPr algn="l" fontAlgn="b"/>
                      <a:r>
                        <a:rPr lang="en-US" sz="1000" b="0" i="0" u="none" strike="noStrike">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-1.9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-1.7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-1.6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030">
                <a:tc>
                  <a:txBody>
                    <a:bodyPr/>
                    <a:lstStyle/>
                    <a:p>
                      <a:pPr algn="l" fontAlgn="b"/>
                      <a:r>
                        <a:rPr lang="en-US" sz="1000" b="0" i="0" u="none" strike="noStrike">
                          <a:latin typeface="Arial"/>
                        </a:rPr>
                        <a:t>Class 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-1.6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-1.5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-1.5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030">
                <a:tc>
                  <a:txBody>
                    <a:bodyPr/>
                    <a:lstStyle/>
                    <a:p>
                      <a:pPr algn="l" fontAlgn="b"/>
                      <a:r>
                        <a:rPr lang="en-US" sz="1000" b="0" i="0" u="none" strike="noStrike">
                          <a:latin typeface="Arial"/>
                        </a:rPr>
                        <a:t>Class D</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-1.7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-1.6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-1.4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030">
                <a:tc>
                  <a:txBody>
                    <a:bodyPr/>
                    <a:lstStyle/>
                    <a:p>
                      <a:pPr algn="l" fontAlgn="b"/>
                      <a:r>
                        <a:rPr lang="en-US" sz="1000" b="0" i="0" u="none" strike="noStrike">
                          <a:latin typeface="Arial"/>
                        </a:rPr>
                        <a:t>Class 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en-US" sz="1000" b="0" i="0" u="none" strike="noStrike">
                          <a:latin typeface="Arial"/>
                        </a:rPr>
                        <a:t>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en-US" sz="1000" b="0" i="0" u="none" strike="noStrike">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0C0C0"/>
                    </a:solidFill>
                  </a:tcPr>
                </a:tc>
              </a:tr>
              <a:tr h="170503">
                <a:tc>
                  <a:txBody>
                    <a:bodyPr/>
                    <a:lstStyle/>
                    <a:p>
                      <a:pPr algn="l" fontAlgn="b"/>
                      <a:r>
                        <a:rPr lang="en-US" sz="1000" b="0" i="0" u="none" strike="noStrike">
                          <a:latin typeface="Arial"/>
                        </a:rPr>
                        <a:t>All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-1.8 </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-1.6 </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-1.5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4023">
                <a:tc>
                  <a:txBody>
                    <a:bodyPr/>
                    <a:lstStyle/>
                    <a:p>
                      <a:pPr algn="l" fontAlgn="b"/>
                      <a:endParaRPr lang="en-US" sz="1000" b="0" i="0" u="none" strike="noStrike" dirty="0">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0503">
                <a:tc>
                  <a:txBody>
                    <a:bodyPr/>
                    <a:lstStyle/>
                    <a:p>
                      <a:pPr algn="l" fontAlgn="b"/>
                      <a:r>
                        <a:rPr lang="en-US" sz="1000" b="0" i="0" u="none" strike="noStrike">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dirty="0">
                          <a:latin typeface="Arial"/>
                        </a:rPr>
                        <a:t>Low delay </a:t>
                      </a:r>
                      <a:r>
                        <a:rPr lang="en-US" sz="1000" b="0" i="0" u="none" strike="noStrike" dirty="0" err="1">
                          <a:latin typeface="Arial"/>
                        </a:rPr>
                        <a:t>LoCo</a:t>
                      </a:r>
                      <a:endParaRPr lang="en-US" sz="1000" b="0" i="0" u="none" strike="noStrike" dirty="0">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70503">
                <a:tc>
                  <a:txBody>
                    <a:bodyPr/>
                    <a:lstStyle/>
                    <a:p>
                      <a:pPr algn="l" fontAlgn="b"/>
                      <a:r>
                        <a:rPr lang="en-US" sz="1000" b="0" i="0" u="none" strike="noStrike">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Y BD-rate</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latin typeface="Arial"/>
                        </a:rPr>
                        <a:t>U BD-rate</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latin typeface="Arial"/>
                        </a:rPr>
                        <a:t>V BD-rate</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030">
                <a:tc>
                  <a:txBody>
                    <a:bodyPr/>
                    <a:lstStyle/>
                    <a:p>
                      <a:pPr algn="l" fontAlgn="b"/>
                      <a:r>
                        <a:rPr lang="en-US" sz="1000" b="0" i="0" u="none" strike="noStrike">
                          <a:latin typeface="Arial"/>
                        </a:rPr>
                        <a:t>Class 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l" fontAlgn="b"/>
                      <a:r>
                        <a:rPr lang="en-US" sz="1000" b="0" i="0" u="none" strike="noStrike">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l" fontAlgn="b"/>
                      <a:r>
                        <a:rPr lang="en-US" sz="1000" b="0" i="0" u="none" strike="noStrike">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161030">
                <a:tc>
                  <a:txBody>
                    <a:bodyPr/>
                    <a:lstStyle/>
                    <a:p>
                      <a:pPr algn="l" fontAlgn="b"/>
                      <a:r>
                        <a:rPr lang="en-US" sz="1000" b="0" i="0" u="none" strike="noStrike">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-1.4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-1.5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-1.5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030">
                <a:tc>
                  <a:txBody>
                    <a:bodyPr/>
                    <a:lstStyle/>
                    <a:p>
                      <a:pPr algn="l" fontAlgn="b"/>
                      <a:r>
                        <a:rPr lang="en-US" sz="1000" b="0" i="0" u="none" strike="noStrike">
                          <a:latin typeface="Arial"/>
                        </a:rPr>
                        <a:t>Class 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-1.1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-1.5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-1.5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030">
                <a:tc>
                  <a:txBody>
                    <a:bodyPr/>
                    <a:lstStyle/>
                    <a:p>
                      <a:pPr algn="l" fontAlgn="b"/>
                      <a:r>
                        <a:rPr lang="en-US" sz="1000" b="0" i="0" u="none" strike="noStrike">
                          <a:latin typeface="Arial"/>
                        </a:rPr>
                        <a:t>Class D</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-1.2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-1.5 </a:t>
                      </a:r>
                    </a:p>
                  </a:txBody>
                  <a:tcPr marL="9525" marR="9525" marT="9525" marB="0" anchor="b">
                    <a:lnL>
                      <a:noFill/>
                    </a:lnL>
                    <a:lnR>
                      <a:noFill/>
                    </a:lnR>
                    <a:lnT>
                      <a:noFill/>
                    </a:lnT>
                    <a:lnB>
                      <a:noFill/>
                    </a:lnB>
                  </a:tcPr>
                </a:tc>
                <a:tc>
                  <a:txBody>
                    <a:bodyPr/>
                    <a:lstStyle/>
                    <a:p>
                      <a:pPr algn="r" fontAlgn="b"/>
                      <a:r>
                        <a:rPr lang="en-US" sz="1000" b="0" i="0" u="none" strike="noStrike">
                          <a:latin typeface="Arial"/>
                        </a:rPr>
                        <a:t>-1.7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030">
                <a:tc>
                  <a:txBody>
                    <a:bodyPr/>
                    <a:lstStyle/>
                    <a:p>
                      <a:pPr algn="l" fontAlgn="b"/>
                      <a:r>
                        <a:rPr lang="en-US" sz="1000" b="0" i="0" u="none" strike="noStrike">
                          <a:latin typeface="Arial"/>
                        </a:rPr>
                        <a:t>Class 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-3.0 </a:t>
                      </a:r>
                    </a:p>
                  </a:txBody>
                  <a:tcPr marL="9525" marR="9525" marT="9525"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CFFCC"/>
                    </a:solidFill>
                  </a:tcPr>
                </a:tc>
                <a:tc>
                  <a:txBody>
                    <a:bodyPr/>
                    <a:lstStyle/>
                    <a:p>
                      <a:pPr algn="r" fontAlgn="b"/>
                      <a:r>
                        <a:rPr lang="en-US" sz="1000" b="0" i="0" u="none" strike="noStrike">
                          <a:latin typeface="Arial"/>
                        </a:rPr>
                        <a:t>-3.5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CCFFCC"/>
                    </a:solidFill>
                  </a:tcPr>
                </a:tc>
                <a:tc>
                  <a:txBody>
                    <a:bodyPr/>
                    <a:lstStyle/>
                    <a:p>
                      <a:pPr algn="r" fontAlgn="b"/>
                      <a:r>
                        <a:rPr lang="en-US" sz="1000" b="0" i="0" u="none" strike="noStrike">
                          <a:latin typeface="Arial"/>
                        </a:rPr>
                        <a:t>-3.4 </a:t>
                      </a:r>
                    </a:p>
                  </a:txBody>
                  <a:tcPr marL="9525" marR="9525" marT="9525"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CFFCC"/>
                    </a:solidFill>
                  </a:tcPr>
                </a:tc>
              </a:tr>
              <a:tr h="170503">
                <a:tc>
                  <a:txBody>
                    <a:bodyPr/>
                    <a:lstStyle/>
                    <a:p>
                      <a:pPr algn="l" fontAlgn="b"/>
                      <a:r>
                        <a:rPr lang="en-US" sz="1000" b="0" i="0" u="none" strike="noStrike">
                          <a:latin typeface="Arial"/>
                        </a:rPr>
                        <a:t>All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-1.6 </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latin typeface="Arial"/>
                        </a:rPr>
                        <a:t>-1.9 </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latin typeface="Arial"/>
                        </a:rPr>
                        <a:t>-1.9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nvGraphicFramePr>
        <p:xfrm>
          <a:off x="4419600" y="1752596"/>
          <a:ext cx="4419601" cy="4468574"/>
        </p:xfrm>
        <a:graphic>
          <a:graphicData uri="http://schemas.openxmlformats.org/drawingml/2006/table">
            <a:tbl>
              <a:tblPr/>
              <a:tblGrid>
                <a:gridCol w="829474"/>
                <a:gridCol w="1304126"/>
                <a:gridCol w="1295400"/>
                <a:gridCol w="990601"/>
              </a:tblGrid>
              <a:tr h="173585">
                <a:tc rowSpan="2">
                  <a:txBody>
                    <a:bodyPr/>
                    <a:lstStyle/>
                    <a:p>
                      <a:pPr algn="ctr" fontAlgn="b"/>
                      <a:r>
                        <a:rPr lang="en-US" sz="1000" b="0" i="0" u="none" strike="noStrike" dirty="0">
                          <a:latin typeface="Arial"/>
                        </a:rPr>
                        <a:t> </a:t>
                      </a:r>
                    </a:p>
                  </a:txBody>
                  <a:tcPr marL="6912" marR="6912" marT="6912"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dirty="0">
                          <a:latin typeface="Arial"/>
                        </a:rPr>
                        <a:t>Intra </a:t>
                      </a:r>
                      <a:r>
                        <a:rPr lang="en-US" sz="1000" b="0" i="0" u="none" strike="noStrike" dirty="0" err="1">
                          <a:latin typeface="Arial"/>
                        </a:rPr>
                        <a:t>LoCo</a:t>
                      </a:r>
                      <a:endParaRPr lang="en-US" sz="1000" b="0" i="0" u="none" strike="noStrike" dirty="0">
                        <a:latin typeface="Arial"/>
                      </a:endParaRPr>
                    </a:p>
                  </a:txBody>
                  <a:tcPr marL="6912" marR="6912" marT="6912"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73585">
                <a:tc vMerge="1">
                  <a:txBody>
                    <a:bodyPr/>
                    <a:lstStyle/>
                    <a:p>
                      <a:endParaRPr lang="en-US"/>
                    </a:p>
                  </a:txBody>
                  <a:tcPr/>
                </a:tc>
                <a:tc>
                  <a:txBody>
                    <a:bodyPr/>
                    <a:lstStyle/>
                    <a:p>
                      <a:pPr algn="ctr" fontAlgn="b"/>
                      <a:r>
                        <a:rPr lang="en-US" sz="1000" b="0" i="0" u="none" strike="noStrike" dirty="0">
                          <a:latin typeface="Arial"/>
                        </a:rPr>
                        <a:t>Y BD-rate</a:t>
                      </a:r>
                    </a:p>
                  </a:txBody>
                  <a:tcPr marL="6912" marR="6912" marT="6912" marB="0" anchor="b">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latin typeface="Arial"/>
                        </a:rPr>
                        <a:t>U BD-rate</a:t>
                      </a:r>
                    </a:p>
                  </a:txBody>
                  <a:tcPr marL="6912" marR="6912" marT="691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latin typeface="Arial"/>
                        </a:rPr>
                        <a:t>V BD-rate</a:t>
                      </a:r>
                    </a:p>
                  </a:txBody>
                  <a:tcPr marL="6912" marR="6912" marT="691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902">
                <a:tc>
                  <a:txBody>
                    <a:bodyPr/>
                    <a:lstStyle/>
                    <a:p>
                      <a:pPr algn="l" fontAlgn="b"/>
                      <a:r>
                        <a:rPr lang="en-US" sz="1000" b="0" i="0" u="none" strike="noStrike">
                          <a:latin typeface="Arial"/>
                        </a:rPr>
                        <a:t>Class A</a:t>
                      </a:r>
                    </a:p>
                  </a:txBody>
                  <a:tcPr marL="6912" marR="6912" marT="6912"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dirty="0">
                          <a:latin typeface="Arial"/>
                        </a:rPr>
                        <a:t>-0.1 </a:t>
                      </a:r>
                    </a:p>
                  </a:txBody>
                  <a:tcPr marL="6912" marR="6912" marT="6912" marB="0" anchor="b">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-0.1 </a:t>
                      </a:r>
                    </a:p>
                  </a:txBody>
                  <a:tcPr marL="6912" marR="6912" marT="691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0.1 </a:t>
                      </a:r>
                    </a:p>
                  </a:txBody>
                  <a:tcPr marL="6912" marR="6912" marT="691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67902">
                <a:tc>
                  <a:txBody>
                    <a:bodyPr/>
                    <a:lstStyle/>
                    <a:p>
                      <a:pPr algn="l" fontAlgn="b"/>
                      <a:r>
                        <a:rPr lang="en-US" sz="1000" b="0" i="0" u="none" strike="noStrike">
                          <a:latin typeface="Arial"/>
                        </a:rPr>
                        <a:t>Class B</a:t>
                      </a:r>
                    </a:p>
                  </a:txBody>
                  <a:tcPr marL="6912" marR="6912" marT="6912"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r" fontAlgn="b"/>
                      <a:r>
                        <a:rPr lang="en-US" sz="1000" b="0" i="0" u="none" strike="noStrike" dirty="0">
                          <a:latin typeface="Arial"/>
                        </a:rPr>
                        <a:t>0.0 </a:t>
                      </a:r>
                    </a:p>
                  </a:txBody>
                  <a:tcPr marL="6912" marR="6912" marT="6912"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0.2 </a:t>
                      </a:r>
                    </a:p>
                  </a:txBody>
                  <a:tcPr marL="6912" marR="6912" marT="6912" marB="0" anchor="b">
                    <a:lnL>
                      <a:noFill/>
                    </a:lnL>
                    <a:lnR>
                      <a:noFill/>
                    </a:lnR>
                    <a:lnT>
                      <a:noFill/>
                    </a:lnT>
                    <a:lnB>
                      <a:noFill/>
                    </a:lnB>
                  </a:tcPr>
                </a:tc>
                <a:tc>
                  <a:txBody>
                    <a:bodyPr/>
                    <a:lstStyle/>
                    <a:p>
                      <a:pPr algn="r" fontAlgn="b"/>
                      <a:r>
                        <a:rPr lang="en-US" sz="1000" b="0" i="0" u="none" strike="noStrike">
                          <a:latin typeface="Arial"/>
                        </a:rPr>
                        <a:t>0.2 </a:t>
                      </a:r>
                    </a:p>
                  </a:txBody>
                  <a:tcPr marL="6912" marR="6912" marT="6912" marB="0" anchor="b">
                    <a:lnL>
                      <a:noFill/>
                    </a:lnL>
                    <a:lnR w="12700" cap="flat" cmpd="sng" algn="ctr">
                      <a:solidFill>
                        <a:srgbClr val="000000"/>
                      </a:solidFill>
                      <a:prstDash val="solid"/>
                      <a:round/>
                      <a:headEnd type="none" w="med" len="med"/>
                      <a:tailEnd type="none" w="med" len="med"/>
                    </a:lnR>
                    <a:lnT>
                      <a:noFill/>
                    </a:lnT>
                    <a:lnB>
                      <a:noFill/>
                    </a:lnB>
                  </a:tcPr>
                </a:tc>
              </a:tr>
              <a:tr h="167902">
                <a:tc>
                  <a:txBody>
                    <a:bodyPr/>
                    <a:lstStyle/>
                    <a:p>
                      <a:pPr algn="l" fontAlgn="b"/>
                      <a:r>
                        <a:rPr lang="en-US" sz="1000" b="0" i="0" u="none" strike="noStrike">
                          <a:latin typeface="Arial"/>
                        </a:rPr>
                        <a:t>Class C</a:t>
                      </a:r>
                    </a:p>
                  </a:txBody>
                  <a:tcPr marL="6912" marR="6912" marT="6912"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r" fontAlgn="b"/>
                      <a:r>
                        <a:rPr lang="en-US" sz="1000" b="0" i="0" u="none" strike="noStrike" dirty="0">
                          <a:latin typeface="Arial"/>
                        </a:rPr>
                        <a:t>0.0 </a:t>
                      </a:r>
                    </a:p>
                  </a:txBody>
                  <a:tcPr marL="6912" marR="6912" marT="6912"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0.0 </a:t>
                      </a:r>
                    </a:p>
                  </a:txBody>
                  <a:tcPr marL="6912" marR="6912" marT="6912" marB="0" anchor="b">
                    <a:lnL>
                      <a:noFill/>
                    </a:lnL>
                    <a:lnR>
                      <a:noFill/>
                    </a:lnR>
                    <a:lnT>
                      <a:noFill/>
                    </a:lnT>
                    <a:lnB>
                      <a:noFill/>
                    </a:lnB>
                  </a:tcPr>
                </a:tc>
                <a:tc>
                  <a:txBody>
                    <a:bodyPr/>
                    <a:lstStyle/>
                    <a:p>
                      <a:pPr algn="r" fontAlgn="b"/>
                      <a:r>
                        <a:rPr lang="en-US" sz="1000" b="0" i="0" u="none" strike="noStrike">
                          <a:latin typeface="Arial"/>
                        </a:rPr>
                        <a:t>0.1 </a:t>
                      </a:r>
                    </a:p>
                  </a:txBody>
                  <a:tcPr marL="6912" marR="6912" marT="6912" marB="0" anchor="b">
                    <a:lnL>
                      <a:noFill/>
                    </a:lnL>
                    <a:lnR w="12700" cap="flat" cmpd="sng" algn="ctr">
                      <a:solidFill>
                        <a:srgbClr val="000000"/>
                      </a:solidFill>
                      <a:prstDash val="solid"/>
                      <a:round/>
                      <a:headEnd type="none" w="med" len="med"/>
                      <a:tailEnd type="none" w="med" len="med"/>
                    </a:lnR>
                    <a:lnT>
                      <a:noFill/>
                    </a:lnT>
                    <a:lnB>
                      <a:noFill/>
                    </a:lnB>
                  </a:tcPr>
                </a:tc>
              </a:tr>
              <a:tr h="167902">
                <a:tc>
                  <a:txBody>
                    <a:bodyPr/>
                    <a:lstStyle/>
                    <a:p>
                      <a:pPr algn="l" fontAlgn="b"/>
                      <a:r>
                        <a:rPr lang="en-US" sz="1000" b="0" i="0" u="none" strike="noStrike">
                          <a:latin typeface="Arial"/>
                        </a:rPr>
                        <a:t>Class D</a:t>
                      </a:r>
                    </a:p>
                  </a:txBody>
                  <a:tcPr marL="6912" marR="6912" marT="6912"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r" fontAlgn="b"/>
                      <a:r>
                        <a:rPr lang="en-US" sz="1000" b="0" i="0" u="none" strike="noStrike" dirty="0">
                          <a:latin typeface="Arial"/>
                        </a:rPr>
                        <a:t>-0.1 </a:t>
                      </a:r>
                    </a:p>
                  </a:txBody>
                  <a:tcPr marL="6912" marR="6912" marT="6912"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0.0 </a:t>
                      </a:r>
                    </a:p>
                  </a:txBody>
                  <a:tcPr marL="6912" marR="6912" marT="6912" marB="0" anchor="b">
                    <a:lnL>
                      <a:noFill/>
                    </a:lnL>
                    <a:lnR>
                      <a:noFill/>
                    </a:lnR>
                    <a:lnT>
                      <a:noFill/>
                    </a:lnT>
                    <a:lnB>
                      <a:noFill/>
                    </a:lnB>
                  </a:tcPr>
                </a:tc>
                <a:tc>
                  <a:txBody>
                    <a:bodyPr/>
                    <a:lstStyle/>
                    <a:p>
                      <a:pPr algn="r" fontAlgn="b"/>
                      <a:r>
                        <a:rPr lang="en-US" sz="1000" b="0" i="0" u="none" strike="noStrike">
                          <a:latin typeface="Arial"/>
                        </a:rPr>
                        <a:t>0.0 </a:t>
                      </a:r>
                    </a:p>
                  </a:txBody>
                  <a:tcPr marL="6912" marR="6912" marT="6912" marB="0" anchor="b">
                    <a:lnL>
                      <a:noFill/>
                    </a:lnL>
                    <a:lnR w="12700" cap="flat" cmpd="sng" algn="ctr">
                      <a:solidFill>
                        <a:srgbClr val="000000"/>
                      </a:solidFill>
                      <a:prstDash val="solid"/>
                      <a:round/>
                      <a:headEnd type="none" w="med" len="med"/>
                      <a:tailEnd type="none" w="med" len="med"/>
                    </a:lnR>
                    <a:lnT>
                      <a:noFill/>
                    </a:lnT>
                    <a:lnB>
                      <a:noFill/>
                    </a:lnB>
                  </a:tcPr>
                </a:tc>
              </a:tr>
              <a:tr h="167902">
                <a:tc>
                  <a:txBody>
                    <a:bodyPr/>
                    <a:lstStyle/>
                    <a:p>
                      <a:pPr algn="l" fontAlgn="b"/>
                      <a:r>
                        <a:rPr lang="en-US" sz="1000" b="0" i="0" u="none" strike="noStrike">
                          <a:latin typeface="Arial"/>
                        </a:rPr>
                        <a:t>Class E</a:t>
                      </a:r>
                    </a:p>
                  </a:txBody>
                  <a:tcPr marL="6912" marR="6912" marT="6912"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latin typeface="Arial"/>
                        </a:rPr>
                        <a:t>-0.2 </a:t>
                      </a:r>
                    </a:p>
                  </a:txBody>
                  <a:tcPr marL="6912" marR="6912" marT="6912" marB="0" anchor="b">
                    <a:lnL w="12700" cap="flat" cmpd="sng" algn="ctr">
                      <a:solidFill>
                        <a:schemeClr val="tx1"/>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0.3 </a:t>
                      </a:r>
                    </a:p>
                  </a:txBody>
                  <a:tcPr marL="6912" marR="6912" marT="691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0.2 </a:t>
                      </a:r>
                    </a:p>
                  </a:txBody>
                  <a:tcPr marL="6912" marR="6912" marT="6912"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67902">
                <a:tc>
                  <a:txBody>
                    <a:bodyPr/>
                    <a:lstStyle/>
                    <a:p>
                      <a:pPr algn="l" fontAlgn="b"/>
                      <a:r>
                        <a:rPr lang="en-US" sz="1000" b="0" i="0" u="none" strike="noStrike">
                          <a:latin typeface="Arial"/>
                        </a:rPr>
                        <a:t>All</a:t>
                      </a:r>
                    </a:p>
                  </a:txBody>
                  <a:tcPr marL="6912" marR="6912" marT="6912"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latin typeface="Arial"/>
                        </a:rPr>
                        <a:t>-0.1 </a:t>
                      </a:r>
                    </a:p>
                  </a:txBody>
                  <a:tcPr marL="6912" marR="6912" marT="6912"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 </a:t>
                      </a:r>
                    </a:p>
                  </a:txBody>
                  <a:tcPr marL="6912" marR="6912" marT="6912"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 </a:t>
                      </a:r>
                    </a:p>
                  </a:txBody>
                  <a:tcPr marL="6912" marR="6912" marT="6912"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585">
                <a:tc>
                  <a:txBody>
                    <a:bodyPr/>
                    <a:lstStyle/>
                    <a:p>
                      <a:pPr algn="l" fontAlgn="b"/>
                      <a:endParaRPr lang="en-US" sz="1000" b="0" i="0" u="none" strike="noStrike" dirty="0">
                        <a:latin typeface="Arial"/>
                      </a:endParaRPr>
                    </a:p>
                  </a:txBody>
                  <a:tcPr marL="6912" marR="6912" marT="6912" marB="0" anchor="b">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dirty="0">
                        <a:latin typeface="Arial"/>
                      </a:endParaRPr>
                    </a:p>
                  </a:txBody>
                  <a:tcPr marL="6912" marR="6912" marT="6912" marB="0" anchor="b">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000"/>
                    </a:p>
                  </a:txBody>
                  <a:tcPr marL="6912" marR="6912" marT="691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000"/>
                    </a:p>
                  </a:txBody>
                  <a:tcPr marL="6912" marR="6912" marT="691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877">
                <a:tc rowSpan="2">
                  <a:txBody>
                    <a:bodyPr/>
                    <a:lstStyle/>
                    <a:p>
                      <a:pPr algn="ctr" fontAlgn="b"/>
                      <a:r>
                        <a:rPr lang="en-US" sz="1000" b="0" i="0" u="none" strike="noStrike" dirty="0">
                          <a:latin typeface="Arial"/>
                        </a:rPr>
                        <a:t> </a:t>
                      </a:r>
                    </a:p>
                  </a:txBody>
                  <a:tcPr marL="6912" marR="6912" marT="6912"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dirty="0">
                          <a:latin typeface="Arial"/>
                        </a:rPr>
                        <a:t>Random access </a:t>
                      </a:r>
                      <a:r>
                        <a:rPr lang="en-US" sz="1000" b="0" i="0" u="none" strike="noStrike" dirty="0" err="1" smtClean="0">
                          <a:latin typeface="Arial"/>
                        </a:rPr>
                        <a:t>LoCo</a:t>
                      </a:r>
                      <a:endParaRPr lang="en-US" sz="1000" b="0" i="0" u="none" strike="noStrike" dirty="0">
                        <a:latin typeface="Arial"/>
                      </a:endParaRPr>
                    </a:p>
                  </a:txBody>
                  <a:tcPr marL="6912" marR="6912" marT="6912"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73585">
                <a:tc vMerge="1">
                  <a:txBody>
                    <a:bodyPr/>
                    <a:lstStyle/>
                    <a:p>
                      <a:endParaRPr lang="en-US"/>
                    </a:p>
                  </a:txBody>
                  <a:tcPr/>
                </a:tc>
                <a:tc>
                  <a:txBody>
                    <a:bodyPr/>
                    <a:lstStyle/>
                    <a:p>
                      <a:pPr algn="ctr" fontAlgn="b"/>
                      <a:r>
                        <a:rPr lang="en-US" sz="1000" b="0" i="0" u="none" strike="noStrike" dirty="0">
                          <a:latin typeface="Arial"/>
                        </a:rPr>
                        <a:t>Y BD-rate</a:t>
                      </a:r>
                    </a:p>
                  </a:txBody>
                  <a:tcPr marL="6912" marR="6912" marT="6912" marB="0" anchor="b">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latin typeface="Arial"/>
                        </a:rPr>
                        <a:t>U BD-rate</a:t>
                      </a:r>
                    </a:p>
                  </a:txBody>
                  <a:tcPr marL="6912" marR="6912" marT="691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latin typeface="Arial"/>
                        </a:rPr>
                        <a:t>V BD-rate</a:t>
                      </a:r>
                    </a:p>
                  </a:txBody>
                  <a:tcPr marL="6912" marR="6912" marT="691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902">
                <a:tc>
                  <a:txBody>
                    <a:bodyPr/>
                    <a:lstStyle/>
                    <a:p>
                      <a:pPr algn="l" fontAlgn="b"/>
                      <a:r>
                        <a:rPr lang="en-US" sz="1000" b="0" i="0" u="none" strike="noStrike">
                          <a:latin typeface="Arial"/>
                        </a:rPr>
                        <a:t>Class A</a:t>
                      </a:r>
                    </a:p>
                  </a:txBody>
                  <a:tcPr marL="6912" marR="6912" marT="6912"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dirty="0">
                          <a:latin typeface="Arial"/>
                        </a:rPr>
                        <a:t>-2.1 </a:t>
                      </a:r>
                    </a:p>
                  </a:txBody>
                  <a:tcPr marL="6912" marR="6912" marT="6912" marB="0" anchor="b">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dirty="0">
                          <a:latin typeface="Arial"/>
                        </a:rPr>
                        <a:t>-1.7 </a:t>
                      </a:r>
                    </a:p>
                  </a:txBody>
                  <a:tcPr marL="6912" marR="6912" marT="691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-1.6 </a:t>
                      </a:r>
                    </a:p>
                  </a:txBody>
                  <a:tcPr marL="6912" marR="6912" marT="691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67902">
                <a:tc>
                  <a:txBody>
                    <a:bodyPr/>
                    <a:lstStyle/>
                    <a:p>
                      <a:pPr algn="l" fontAlgn="b"/>
                      <a:r>
                        <a:rPr lang="en-US" sz="1000" b="0" i="0" u="none" strike="noStrike">
                          <a:latin typeface="Arial"/>
                        </a:rPr>
                        <a:t>Class B</a:t>
                      </a:r>
                    </a:p>
                  </a:txBody>
                  <a:tcPr marL="6912" marR="6912" marT="6912"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r" fontAlgn="b"/>
                      <a:r>
                        <a:rPr lang="en-US" sz="1000" b="0" i="0" u="none" strike="noStrike" dirty="0">
                          <a:latin typeface="Arial"/>
                        </a:rPr>
                        <a:t>-1.9 </a:t>
                      </a:r>
                    </a:p>
                  </a:txBody>
                  <a:tcPr marL="6912" marR="6912" marT="6912"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n-US" sz="1000" b="0" i="0" u="none" strike="noStrike" dirty="0">
                          <a:latin typeface="Arial"/>
                        </a:rPr>
                        <a:t>-1.6 </a:t>
                      </a:r>
                    </a:p>
                  </a:txBody>
                  <a:tcPr marL="6912" marR="6912" marT="6912" marB="0" anchor="b">
                    <a:lnL>
                      <a:noFill/>
                    </a:lnL>
                    <a:lnR>
                      <a:noFill/>
                    </a:lnR>
                    <a:lnT>
                      <a:noFill/>
                    </a:lnT>
                    <a:lnB>
                      <a:noFill/>
                    </a:lnB>
                  </a:tcPr>
                </a:tc>
                <a:tc>
                  <a:txBody>
                    <a:bodyPr/>
                    <a:lstStyle/>
                    <a:p>
                      <a:pPr algn="r" fontAlgn="b"/>
                      <a:r>
                        <a:rPr lang="en-US" sz="1000" b="0" i="0" u="none" strike="noStrike" dirty="0">
                          <a:latin typeface="Arial"/>
                        </a:rPr>
                        <a:t>-1.5 </a:t>
                      </a:r>
                    </a:p>
                  </a:txBody>
                  <a:tcPr marL="6912" marR="6912" marT="6912" marB="0" anchor="b">
                    <a:lnL>
                      <a:noFill/>
                    </a:lnL>
                    <a:lnR w="12700" cap="flat" cmpd="sng" algn="ctr">
                      <a:solidFill>
                        <a:srgbClr val="000000"/>
                      </a:solidFill>
                      <a:prstDash val="solid"/>
                      <a:round/>
                      <a:headEnd type="none" w="med" len="med"/>
                      <a:tailEnd type="none" w="med" len="med"/>
                    </a:lnR>
                    <a:lnT>
                      <a:noFill/>
                    </a:lnT>
                    <a:lnB>
                      <a:noFill/>
                    </a:lnB>
                  </a:tcPr>
                </a:tc>
              </a:tr>
              <a:tr h="167902">
                <a:tc>
                  <a:txBody>
                    <a:bodyPr/>
                    <a:lstStyle/>
                    <a:p>
                      <a:pPr algn="l" fontAlgn="b"/>
                      <a:r>
                        <a:rPr lang="en-US" sz="1000" b="0" i="0" u="none" strike="noStrike">
                          <a:latin typeface="Arial"/>
                        </a:rPr>
                        <a:t>Class C</a:t>
                      </a:r>
                    </a:p>
                  </a:txBody>
                  <a:tcPr marL="6912" marR="6912" marT="6912"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r" fontAlgn="b"/>
                      <a:r>
                        <a:rPr lang="en-US" sz="1000" b="0" i="0" u="none" strike="noStrike" dirty="0">
                          <a:latin typeface="Arial"/>
                        </a:rPr>
                        <a:t>-1.8 </a:t>
                      </a:r>
                    </a:p>
                  </a:txBody>
                  <a:tcPr marL="6912" marR="6912" marT="6912"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n-US" sz="1000" b="0" i="0" u="none" strike="noStrike" dirty="0">
                          <a:latin typeface="Arial"/>
                        </a:rPr>
                        <a:t>-1.4 </a:t>
                      </a:r>
                    </a:p>
                  </a:txBody>
                  <a:tcPr marL="6912" marR="6912" marT="6912" marB="0" anchor="b">
                    <a:lnL>
                      <a:noFill/>
                    </a:lnL>
                    <a:lnR>
                      <a:noFill/>
                    </a:lnR>
                    <a:lnT>
                      <a:noFill/>
                    </a:lnT>
                    <a:lnB>
                      <a:noFill/>
                    </a:lnB>
                  </a:tcPr>
                </a:tc>
                <a:tc>
                  <a:txBody>
                    <a:bodyPr/>
                    <a:lstStyle/>
                    <a:p>
                      <a:pPr algn="r" fontAlgn="b"/>
                      <a:r>
                        <a:rPr lang="en-US" sz="1000" b="0" i="0" u="none" strike="noStrike">
                          <a:latin typeface="Arial"/>
                        </a:rPr>
                        <a:t>-1.6 </a:t>
                      </a:r>
                    </a:p>
                  </a:txBody>
                  <a:tcPr marL="6912" marR="6912" marT="6912" marB="0" anchor="b">
                    <a:lnL>
                      <a:noFill/>
                    </a:lnL>
                    <a:lnR w="12700" cap="flat" cmpd="sng" algn="ctr">
                      <a:solidFill>
                        <a:srgbClr val="000000"/>
                      </a:solidFill>
                      <a:prstDash val="solid"/>
                      <a:round/>
                      <a:headEnd type="none" w="med" len="med"/>
                      <a:tailEnd type="none" w="med" len="med"/>
                    </a:lnR>
                    <a:lnT>
                      <a:noFill/>
                    </a:lnT>
                    <a:lnB>
                      <a:noFill/>
                    </a:lnB>
                  </a:tcPr>
                </a:tc>
              </a:tr>
              <a:tr h="167902">
                <a:tc>
                  <a:txBody>
                    <a:bodyPr/>
                    <a:lstStyle/>
                    <a:p>
                      <a:pPr algn="l" fontAlgn="b"/>
                      <a:r>
                        <a:rPr lang="en-US" sz="1000" b="0" i="0" u="none" strike="noStrike">
                          <a:latin typeface="Arial"/>
                        </a:rPr>
                        <a:t>Class D</a:t>
                      </a:r>
                    </a:p>
                  </a:txBody>
                  <a:tcPr marL="6912" marR="6912" marT="6912"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r" fontAlgn="b"/>
                      <a:r>
                        <a:rPr lang="en-US" sz="1000" b="0" i="0" u="none" strike="noStrike" dirty="0">
                          <a:latin typeface="Arial"/>
                        </a:rPr>
                        <a:t>-1.8 </a:t>
                      </a:r>
                    </a:p>
                  </a:txBody>
                  <a:tcPr marL="6912" marR="6912" marT="6912"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-1.6 </a:t>
                      </a:r>
                    </a:p>
                  </a:txBody>
                  <a:tcPr marL="6912" marR="6912" marT="6912" marB="0" anchor="b">
                    <a:lnL>
                      <a:noFill/>
                    </a:lnL>
                    <a:lnR>
                      <a:noFill/>
                    </a:lnR>
                    <a:lnT>
                      <a:noFill/>
                    </a:lnT>
                    <a:lnB>
                      <a:noFill/>
                    </a:lnB>
                  </a:tcPr>
                </a:tc>
                <a:tc>
                  <a:txBody>
                    <a:bodyPr/>
                    <a:lstStyle/>
                    <a:p>
                      <a:pPr algn="r" fontAlgn="b"/>
                      <a:r>
                        <a:rPr lang="en-US" sz="1000" b="0" i="0" u="none" strike="noStrike">
                          <a:latin typeface="Arial"/>
                        </a:rPr>
                        <a:t>-1.4 </a:t>
                      </a:r>
                    </a:p>
                  </a:txBody>
                  <a:tcPr marL="6912" marR="6912" marT="6912" marB="0" anchor="b">
                    <a:lnL>
                      <a:noFill/>
                    </a:lnL>
                    <a:lnR w="12700" cap="flat" cmpd="sng" algn="ctr">
                      <a:solidFill>
                        <a:srgbClr val="000000"/>
                      </a:solidFill>
                      <a:prstDash val="solid"/>
                      <a:round/>
                      <a:headEnd type="none" w="med" len="med"/>
                      <a:tailEnd type="none" w="med" len="med"/>
                    </a:lnR>
                    <a:lnT>
                      <a:noFill/>
                    </a:lnT>
                    <a:lnB>
                      <a:noFill/>
                    </a:lnB>
                  </a:tcPr>
                </a:tc>
              </a:tr>
              <a:tr h="167902">
                <a:tc>
                  <a:txBody>
                    <a:bodyPr/>
                    <a:lstStyle/>
                    <a:p>
                      <a:pPr algn="l" fontAlgn="b"/>
                      <a:r>
                        <a:rPr lang="en-US" sz="1000" b="0" i="0" u="none" strike="noStrike">
                          <a:latin typeface="Arial"/>
                        </a:rPr>
                        <a:t>Class E</a:t>
                      </a:r>
                    </a:p>
                  </a:txBody>
                  <a:tcPr marL="6912" marR="6912" marT="6912"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Arial"/>
                        </a:rPr>
                        <a:t> </a:t>
                      </a:r>
                    </a:p>
                  </a:txBody>
                  <a:tcPr marL="6912" marR="6912" marT="6912" marB="0" anchor="b">
                    <a:lnL w="12700" cap="flat" cmpd="sng" algn="ctr">
                      <a:solidFill>
                        <a:schemeClr val="tx1"/>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en-US" sz="1000" b="0" i="0" u="none" strike="noStrike" dirty="0">
                          <a:latin typeface="Arial"/>
                        </a:rPr>
                        <a:t> </a:t>
                      </a:r>
                    </a:p>
                  </a:txBody>
                  <a:tcPr marL="6912" marR="6912" marT="6912" marB="0" anchor="b">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en-US" sz="1000" b="0" i="0" u="none" strike="noStrike">
                          <a:latin typeface="Arial"/>
                        </a:rPr>
                        <a:t> </a:t>
                      </a:r>
                    </a:p>
                  </a:txBody>
                  <a:tcPr marL="6912" marR="6912" marT="6912"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0C0C0"/>
                    </a:solidFill>
                  </a:tcPr>
                </a:tc>
              </a:tr>
              <a:tr h="173585">
                <a:tc>
                  <a:txBody>
                    <a:bodyPr/>
                    <a:lstStyle/>
                    <a:p>
                      <a:pPr algn="l" fontAlgn="b"/>
                      <a:r>
                        <a:rPr lang="en-US" sz="1000" b="0" i="0" u="none" strike="noStrike">
                          <a:latin typeface="Arial"/>
                        </a:rPr>
                        <a:t>All</a:t>
                      </a:r>
                    </a:p>
                  </a:txBody>
                  <a:tcPr marL="6912" marR="6912" marT="6912"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latin typeface="Arial"/>
                        </a:rPr>
                        <a:t>-1.9 </a:t>
                      </a:r>
                    </a:p>
                  </a:txBody>
                  <a:tcPr marL="6912" marR="6912" marT="6912"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latin typeface="Arial"/>
                        </a:rPr>
                        <a:t>-1.6 </a:t>
                      </a:r>
                    </a:p>
                  </a:txBody>
                  <a:tcPr marL="6912" marR="6912" marT="6912"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-1.5 </a:t>
                      </a:r>
                    </a:p>
                  </a:txBody>
                  <a:tcPr marL="6912" marR="6912" marT="6912"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585">
                <a:tc>
                  <a:txBody>
                    <a:bodyPr/>
                    <a:lstStyle/>
                    <a:p>
                      <a:pPr algn="l" fontAlgn="b"/>
                      <a:endParaRPr lang="en-US" sz="1000" b="0" i="0" u="none" strike="noStrike" dirty="0">
                        <a:latin typeface="Arial"/>
                      </a:endParaRPr>
                    </a:p>
                  </a:txBody>
                  <a:tcPr marL="6912" marR="6912" marT="6912" marB="0" anchor="b">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dirty="0">
                        <a:latin typeface="Arial"/>
                      </a:endParaRPr>
                    </a:p>
                  </a:txBody>
                  <a:tcPr marL="6912" marR="6912" marT="6912" marB="0" anchor="b">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000" dirty="0"/>
                    </a:p>
                  </a:txBody>
                  <a:tcPr marL="6912" marR="6912" marT="691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000"/>
                    </a:p>
                  </a:txBody>
                  <a:tcPr marL="6912" marR="6912" marT="691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585">
                <a:tc>
                  <a:txBody>
                    <a:bodyPr/>
                    <a:lstStyle/>
                    <a:p>
                      <a:pPr algn="l" fontAlgn="b"/>
                      <a:r>
                        <a:rPr lang="en-US" sz="1000" b="0" i="0" u="none" strike="noStrike">
                          <a:latin typeface="Arial"/>
                        </a:rPr>
                        <a:t> </a:t>
                      </a:r>
                    </a:p>
                  </a:txBody>
                  <a:tcPr marL="6912" marR="6912" marT="6912"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dirty="0">
                          <a:latin typeface="Arial"/>
                        </a:rPr>
                        <a:t>Low delay </a:t>
                      </a:r>
                      <a:r>
                        <a:rPr lang="en-US" sz="1000" b="0" i="0" u="none" strike="noStrike" dirty="0" err="1">
                          <a:latin typeface="Arial"/>
                        </a:rPr>
                        <a:t>LoCo</a:t>
                      </a:r>
                      <a:endParaRPr lang="en-US" sz="1000" b="0" i="0" u="none" strike="noStrike" dirty="0">
                        <a:latin typeface="Arial"/>
                      </a:endParaRPr>
                    </a:p>
                  </a:txBody>
                  <a:tcPr marL="6912" marR="6912" marT="6912"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73585">
                <a:tc>
                  <a:txBody>
                    <a:bodyPr/>
                    <a:lstStyle/>
                    <a:p>
                      <a:pPr algn="l" fontAlgn="b"/>
                      <a:r>
                        <a:rPr lang="en-US" sz="1000" b="0" i="0" u="none" strike="noStrike">
                          <a:latin typeface="Arial"/>
                        </a:rPr>
                        <a:t> </a:t>
                      </a:r>
                    </a:p>
                  </a:txBody>
                  <a:tcPr marL="6912" marR="6912" marT="6912"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latin typeface="Arial"/>
                        </a:rPr>
                        <a:t>Y BD-rate</a:t>
                      </a:r>
                    </a:p>
                  </a:txBody>
                  <a:tcPr marL="6912" marR="6912" marT="6912" marB="0" anchor="b">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latin typeface="Arial"/>
                        </a:rPr>
                        <a:t>U BD-rate</a:t>
                      </a:r>
                    </a:p>
                  </a:txBody>
                  <a:tcPr marL="6912" marR="6912" marT="691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latin typeface="Arial"/>
                        </a:rPr>
                        <a:t>V BD-rate</a:t>
                      </a:r>
                    </a:p>
                  </a:txBody>
                  <a:tcPr marL="6912" marR="6912" marT="691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902">
                <a:tc>
                  <a:txBody>
                    <a:bodyPr/>
                    <a:lstStyle/>
                    <a:p>
                      <a:pPr algn="l" fontAlgn="b"/>
                      <a:r>
                        <a:rPr lang="en-US" sz="1000" b="0" i="0" u="none" strike="noStrike">
                          <a:latin typeface="Arial"/>
                        </a:rPr>
                        <a:t>Class A</a:t>
                      </a:r>
                    </a:p>
                  </a:txBody>
                  <a:tcPr marL="6912" marR="6912" marT="6912"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dirty="0">
                          <a:latin typeface="Arial"/>
                        </a:rPr>
                        <a:t> </a:t>
                      </a:r>
                    </a:p>
                  </a:txBody>
                  <a:tcPr marL="6912" marR="6912" marT="6912" marB="0" anchor="b">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l" fontAlgn="b"/>
                      <a:r>
                        <a:rPr lang="en-US" sz="1000" b="0" i="0" u="none" strike="noStrike" dirty="0">
                          <a:latin typeface="Arial"/>
                        </a:rPr>
                        <a:t> </a:t>
                      </a:r>
                    </a:p>
                  </a:txBody>
                  <a:tcPr marL="6912" marR="6912" marT="6912" marB="0" anchor="b">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l" fontAlgn="b"/>
                      <a:r>
                        <a:rPr lang="en-US" sz="1000" b="0" i="0" u="none" strike="noStrike">
                          <a:latin typeface="Arial"/>
                        </a:rPr>
                        <a:t> </a:t>
                      </a:r>
                    </a:p>
                  </a:txBody>
                  <a:tcPr marL="6912" marR="6912" marT="691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167902">
                <a:tc>
                  <a:txBody>
                    <a:bodyPr/>
                    <a:lstStyle/>
                    <a:p>
                      <a:pPr algn="l" fontAlgn="b"/>
                      <a:r>
                        <a:rPr lang="en-US" sz="1000" b="0" i="0" u="none" strike="noStrike">
                          <a:latin typeface="Arial"/>
                        </a:rPr>
                        <a:t>Class B</a:t>
                      </a:r>
                    </a:p>
                  </a:txBody>
                  <a:tcPr marL="6912" marR="6912" marT="6912"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r" fontAlgn="b"/>
                      <a:r>
                        <a:rPr lang="en-US" sz="1000" b="0" i="0" u="none" strike="noStrike" dirty="0">
                          <a:latin typeface="Arial"/>
                        </a:rPr>
                        <a:t>-1.8 </a:t>
                      </a:r>
                    </a:p>
                  </a:txBody>
                  <a:tcPr marL="6912" marR="6912" marT="6912"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n-US" sz="1000" b="0" i="0" u="none" strike="noStrike" dirty="0">
                          <a:latin typeface="Arial"/>
                        </a:rPr>
                        <a:t>-1.0 </a:t>
                      </a:r>
                    </a:p>
                  </a:txBody>
                  <a:tcPr marL="6912" marR="6912" marT="6912" marB="0" anchor="b">
                    <a:lnL>
                      <a:noFill/>
                    </a:lnL>
                    <a:lnR>
                      <a:noFill/>
                    </a:lnR>
                    <a:lnT>
                      <a:noFill/>
                    </a:lnT>
                    <a:lnB>
                      <a:noFill/>
                    </a:lnB>
                  </a:tcPr>
                </a:tc>
                <a:tc>
                  <a:txBody>
                    <a:bodyPr/>
                    <a:lstStyle/>
                    <a:p>
                      <a:pPr algn="r" fontAlgn="b"/>
                      <a:r>
                        <a:rPr lang="en-US" sz="1000" b="0" i="0" u="none" strike="noStrike" dirty="0">
                          <a:latin typeface="Arial"/>
                        </a:rPr>
                        <a:t>-1.2 </a:t>
                      </a:r>
                    </a:p>
                  </a:txBody>
                  <a:tcPr marL="6912" marR="6912" marT="6912" marB="0" anchor="b">
                    <a:lnL>
                      <a:noFill/>
                    </a:lnL>
                    <a:lnR w="12700" cap="flat" cmpd="sng" algn="ctr">
                      <a:solidFill>
                        <a:srgbClr val="000000"/>
                      </a:solidFill>
                      <a:prstDash val="solid"/>
                      <a:round/>
                      <a:headEnd type="none" w="med" len="med"/>
                      <a:tailEnd type="none" w="med" len="med"/>
                    </a:lnR>
                    <a:lnT>
                      <a:noFill/>
                    </a:lnT>
                    <a:lnB>
                      <a:noFill/>
                    </a:lnB>
                  </a:tcPr>
                </a:tc>
              </a:tr>
              <a:tr h="167902">
                <a:tc>
                  <a:txBody>
                    <a:bodyPr/>
                    <a:lstStyle/>
                    <a:p>
                      <a:pPr algn="l" fontAlgn="b"/>
                      <a:r>
                        <a:rPr lang="en-US" sz="1000" b="0" i="0" u="none" strike="noStrike">
                          <a:latin typeface="Arial"/>
                        </a:rPr>
                        <a:t>Class C</a:t>
                      </a:r>
                    </a:p>
                  </a:txBody>
                  <a:tcPr marL="6912" marR="6912" marT="6912"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r" fontAlgn="b"/>
                      <a:r>
                        <a:rPr lang="en-US" sz="1000" b="0" i="0" u="none" strike="noStrike" dirty="0">
                          <a:latin typeface="Arial"/>
                        </a:rPr>
                        <a:t>-1.5 </a:t>
                      </a:r>
                    </a:p>
                  </a:txBody>
                  <a:tcPr marL="6912" marR="6912" marT="6912"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-1.6 </a:t>
                      </a:r>
                    </a:p>
                  </a:txBody>
                  <a:tcPr marL="6912" marR="6912" marT="6912" marB="0" anchor="b">
                    <a:lnL>
                      <a:noFill/>
                    </a:lnL>
                    <a:lnR>
                      <a:noFill/>
                    </a:lnR>
                    <a:lnT>
                      <a:noFill/>
                    </a:lnT>
                    <a:lnB>
                      <a:noFill/>
                    </a:lnB>
                  </a:tcPr>
                </a:tc>
                <a:tc>
                  <a:txBody>
                    <a:bodyPr/>
                    <a:lstStyle/>
                    <a:p>
                      <a:pPr algn="r" fontAlgn="b"/>
                      <a:r>
                        <a:rPr lang="en-US" sz="1000" b="0" i="0" u="none" strike="noStrike" dirty="0">
                          <a:latin typeface="Arial"/>
                        </a:rPr>
                        <a:t>-1.4 </a:t>
                      </a:r>
                    </a:p>
                  </a:txBody>
                  <a:tcPr marL="6912" marR="6912" marT="6912" marB="0" anchor="b">
                    <a:lnL>
                      <a:noFill/>
                    </a:lnL>
                    <a:lnR w="12700" cap="flat" cmpd="sng" algn="ctr">
                      <a:solidFill>
                        <a:srgbClr val="000000"/>
                      </a:solidFill>
                      <a:prstDash val="solid"/>
                      <a:round/>
                      <a:headEnd type="none" w="med" len="med"/>
                      <a:tailEnd type="none" w="med" len="med"/>
                    </a:lnR>
                    <a:lnT>
                      <a:noFill/>
                    </a:lnT>
                    <a:lnB>
                      <a:noFill/>
                    </a:lnB>
                  </a:tcPr>
                </a:tc>
              </a:tr>
              <a:tr h="167902">
                <a:tc>
                  <a:txBody>
                    <a:bodyPr/>
                    <a:lstStyle/>
                    <a:p>
                      <a:pPr algn="l" fontAlgn="b"/>
                      <a:r>
                        <a:rPr lang="en-US" sz="1000" b="0" i="0" u="none" strike="noStrike">
                          <a:latin typeface="Arial"/>
                        </a:rPr>
                        <a:t>Class D</a:t>
                      </a:r>
                    </a:p>
                  </a:txBody>
                  <a:tcPr marL="6912" marR="6912" marT="6912"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r" fontAlgn="b"/>
                      <a:r>
                        <a:rPr lang="en-US" sz="1000" b="0" i="0" u="none" strike="noStrike" dirty="0">
                          <a:latin typeface="Arial"/>
                        </a:rPr>
                        <a:t>-1.7 </a:t>
                      </a:r>
                    </a:p>
                  </a:txBody>
                  <a:tcPr marL="6912" marR="6912" marT="6912"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-1.4 </a:t>
                      </a:r>
                    </a:p>
                  </a:txBody>
                  <a:tcPr marL="6912" marR="6912" marT="6912" marB="0" anchor="b">
                    <a:lnL>
                      <a:noFill/>
                    </a:lnL>
                    <a:lnR>
                      <a:noFill/>
                    </a:lnR>
                    <a:lnT>
                      <a:noFill/>
                    </a:lnT>
                    <a:lnB>
                      <a:noFill/>
                    </a:lnB>
                  </a:tcPr>
                </a:tc>
                <a:tc>
                  <a:txBody>
                    <a:bodyPr/>
                    <a:lstStyle/>
                    <a:p>
                      <a:pPr algn="r" fontAlgn="b"/>
                      <a:r>
                        <a:rPr lang="en-US" sz="1000" b="0" i="0" u="none" strike="noStrike" dirty="0">
                          <a:latin typeface="Arial"/>
                        </a:rPr>
                        <a:t>-1.2 </a:t>
                      </a:r>
                    </a:p>
                  </a:txBody>
                  <a:tcPr marL="6912" marR="6912" marT="6912" marB="0" anchor="b">
                    <a:lnL>
                      <a:noFill/>
                    </a:lnL>
                    <a:lnR w="12700" cap="flat" cmpd="sng" algn="ctr">
                      <a:solidFill>
                        <a:srgbClr val="000000"/>
                      </a:solidFill>
                      <a:prstDash val="solid"/>
                      <a:round/>
                      <a:headEnd type="none" w="med" len="med"/>
                      <a:tailEnd type="none" w="med" len="med"/>
                    </a:lnR>
                    <a:lnT>
                      <a:noFill/>
                    </a:lnT>
                    <a:lnB>
                      <a:noFill/>
                    </a:lnB>
                  </a:tcPr>
                </a:tc>
              </a:tr>
              <a:tr h="167902">
                <a:tc>
                  <a:txBody>
                    <a:bodyPr/>
                    <a:lstStyle/>
                    <a:p>
                      <a:pPr algn="l" fontAlgn="b"/>
                      <a:r>
                        <a:rPr lang="en-US" sz="1000" b="0" i="0" u="none" strike="noStrike">
                          <a:latin typeface="Arial"/>
                        </a:rPr>
                        <a:t>Class E</a:t>
                      </a:r>
                    </a:p>
                  </a:txBody>
                  <a:tcPr marL="6912" marR="6912" marT="6912"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latin typeface="Arial"/>
                        </a:rPr>
                        <a:t>-3.3 </a:t>
                      </a:r>
                    </a:p>
                  </a:txBody>
                  <a:tcPr marL="6912" marR="6912" marT="6912" marB="0" anchor="b">
                    <a:lnL w="12700" cap="flat" cmpd="sng" algn="ctr">
                      <a:solidFill>
                        <a:schemeClr val="tx1"/>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CFFCC"/>
                    </a:solidFill>
                  </a:tcPr>
                </a:tc>
                <a:tc>
                  <a:txBody>
                    <a:bodyPr/>
                    <a:lstStyle/>
                    <a:p>
                      <a:pPr algn="r" fontAlgn="b"/>
                      <a:r>
                        <a:rPr lang="en-US" sz="1000" b="0" i="0" u="none" strike="noStrike">
                          <a:latin typeface="Arial"/>
                        </a:rPr>
                        <a:t>-3.1 </a:t>
                      </a:r>
                    </a:p>
                  </a:txBody>
                  <a:tcPr marL="6912" marR="6912" marT="6912" marB="0" anchor="b">
                    <a:lnL>
                      <a:noFill/>
                    </a:lnL>
                    <a:lnR>
                      <a:noFill/>
                    </a:lnR>
                    <a:lnT>
                      <a:noFill/>
                    </a:lnT>
                    <a:lnB w="6350" cap="flat" cmpd="sng" algn="ctr">
                      <a:solidFill>
                        <a:srgbClr val="000000"/>
                      </a:solidFill>
                      <a:prstDash val="solid"/>
                      <a:round/>
                      <a:headEnd type="none" w="med" len="med"/>
                      <a:tailEnd type="none" w="med" len="med"/>
                    </a:lnB>
                    <a:solidFill>
                      <a:srgbClr val="CCFFCC"/>
                    </a:solidFill>
                  </a:tcPr>
                </a:tc>
                <a:tc>
                  <a:txBody>
                    <a:bodyPr/>
                    <a:lstStyle/>
                    <a:p>
                      <a:pPr algn="r" fontAlgn="b"/>
                      <a:r>
                        <a:rPr lang="en-US" sz="1000" b="0" i="0" u="none" strike="noStrike" dirty="0">
                          <a:latin typeface="Arial"/>
                        </a:rPr>
                        <a:t>-3.1 </a:t>
                      </a:r>
                    </a:p>
                  </a:txBody>
                  <a:tcPr marL="6912" marR="6912" marT="6912"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CFFCC"/>
                    </a:solidFill>
                  </a:tcPr>
                </a:tc>
              </a:tr>
              <a:tr h="173585">
                <a:tc>
                  <a:txBody>
                    <a:bodyPr/>
                    <a:lstStyle/>
                    <a:p>
                      <a:pPr algn="l" fontAlgn="b"/>
                      <a:r>
                        <a:rPr lang="en-US" sz="1000" b="0" i="0" u="none" strike="noStrike">
                          <a:latin typeface="Arial"/>
                        </a:rPr>
                        <a:t>All</a:t>
                      </a:r>
                    </a:p>
                  </a:txBody>
                  <a:tcPr marL="6912" marR="6912" marT="6912"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latin typeface="Arial"/>
                        </a:rPr>
                        <a:t>-2.0 </a:t>
                      </a:r>
                    </a:p>
                  </a:txBody>
                  <a:tcPr marL="6912" marR="6912" marT="6912"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-1.7 </a:t>
                      </a:r>
                    </a:p>
                  </a:txBody>
                  <a:tcPr marL="6912" marR="6912" marT="6912"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latin typeface="Arial"/>
                        </a:rPr>
                        <a:t>-1.6 </a:t>
                      </a:r>
                    </a:p>
                  </a:txBody>
                  <a:tcPr marL="6912" marR="6912" marT="6912"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609600" y="1066800"/>
            <a:ext cx="3365024" cy="369332"/>
          </a:xfrm>
          <a:prstGeom prst="rect">
            <a:avLst/>
          </a:prstGeom>
          <a:noFill/>
        </p:spPr>
        <p:txBody>
          <a:bodyPr wrap="none" rtlCol="0">
            <a:spAutoFit/>
          </a:bodyPr>
          <a:lstStyle/>
          <a:p>
            <a:r>
              <a:rPr lang="en-US" b="1" dirty="0" smtClean="0"/>
              <a:t>Inter prediction mode coding</a:t>
            </a:r>
            <a:endParaRPr lang="en-US" b="1" dirty="0"/>
          </a:p>
        </p:txBody>
      </p:sp>
      <p:sp>
        <p:nvSpPr>
          <p:cNvPr id="7" name="TextBox 6"/>
          <p:cNvSpPr txBox="1"/>
          <p:nvPr/>
        </p:nvSpPr>
        <p:spPr>
          <a:xfrm>
            <a:off x="4876800" y="1066800"/>
            <a:ext cx="3429144" cy="646331"/>
          </a:xfrm>
          <a:prstGeom prst="rect">
            <a:avLst/>
          </a:prstGeom>
          <a:noFill/>
        </p:spPr>
        <p:txBody>
          <a:bodyPr wrap="none" rtlCol="0">
            <a:spAutoFit/>
          </a:bodyPr>
          <a:lstStyle/>
          <a:p>
            <a:r>
              <a:rPr lang="en-US" b="1" dirty="0" smtClean="0"/>
              <a:t>Inter prediction mode coding </a:t>
            </a:r>
          </a:p>
          <a:p>
            <a:r>
              <a:rPr lang="en-US" b="1" dirty="0" smtClean="0"/>
              <a:t>+counter based adaptation</a:t>
            </a:r>
            <a:endParaRPr lang="en-US"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Based on the results, we recommend the improved scheme for LCEC inter mode coding to be adopted into HM. </a:t>
            </a:r>
          </a:p>
          <a:p>
            <a:r>
              <a:rPr lang="en-US" dirty="0" smtClean="0"/>
              <a:t>We also recommend using counter based adaptation for some short VLC table to achieve better coding performance</a:t>
            </a:r>
          </a:p>
          <a:p>
            <a:pPr>
              <a:buNone/>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a:buNone/>
            </a:pPr>
            <a:r>
              <a:rPr lang="en-US" dirty="0" smtClean="0">
                <a:solidFill>
                  <a:schemeClr val="bg1"/>
                </a:solidFill>
              </a:rPr>
              <a:t>Thank you</a:t>
            </a:r>
            <a:endParaRPr lang="en-US" dirty="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QCT_2009_TEMPLATE_Confidential_052010">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QCT_TEMPLATE_Public_2010</Template>
  <TotalTime>177</TotalTime>
  <Words>629</Words>
  <Application>Microsoft Office PowerPoint</Application>
  <PresentationFormat>On-screen Show (4:3)</PresentationFormat>
  <Paragraphs>320</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QCT_2009_TEMPLATE_Confidential_052010</vt:lpstr>
      <vt:lpstr>JCTVC-D370 CE5: Improved coding of inter prediction mode with LCEC</vt:lpstr>
      <vt:lpstr>Current Inter Prediction Mode Coding</vt:lpstr>
      <vt:lpstr>Proposed Approach</vt:lpstr>
      <vt:lpstr>Simulation Results-Inter prediction mode coding</vt:lpstr>
      <vt:lpstr>Counter Adaptation</vt:lpstr>
      <vt:lpstr>Simulation Results</vt:lpstr>
      <vt:lpstr>Conclusion</vt:lpstr>
      <vt:lpstr>Slide 8</vt:lpstr>
    </vt:vector>
  </TitlesOfParts>
  <Company>Qualcomm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CE5: Improved coding of inter prediction mode with LCEC</dc:title>
  <dc:creator>wchien</dc:creator>
  <cp:lastModifiedBy>wchien</cp:lastModifiedBy>
  <cp:revision>20</cp:revision>
  <dcterms:created xsi:type="dcterms:W3CDTF">2011-01-19T07:10:09Z</dcterms:created>
  <dcterms:modified xsi:type="dcterms:W3CDTF">2011-01-20T06:15:22Z</dcterms:modified>
</cp:coreProperties>
</file>