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4" r:id="rId2"/>
    <p:sldId id="301" r:id="rId3"/>
    <p:sldId id="32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JCTVC-D366 - </a:t>
            </a:r>
            <a:r>
              <a:rPr lang="en-US" dirty="0" smtClean="0"/>
              <a:t>CE5: Improved intra prediction mode coding with LCEC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dirty="0" smtClean="0"/>
              <a:t>Marta Karczewicz, Xianglin Wang, Wei-Jung Chen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(Qualcomm)</a:t>
            </a:r>
          </a:p>
          <a:p>
            <a:r>
              <a:rPr lang="en-US" sz="1600" dirty="0" err="1" smtClean="0"/>
              <a:t>Arild</a:t>
            </a:r>
            <a:r>
              <a:rPr lang="en-US" sz="1600" dirty="0" smtClean="0"/>
              <a:t> </a:t>
            </a:r>
            <a:r>
              <a:rPr lang="en-US" sz="1600" dirty="0" err="1" smtClean="0"/>
              <a:t>Fuldseth</a:t>
            </a:r>
            <a:r>
              <a:rPr lang="en-US" sz="1600" dirty="0" smtClean="0"/>
              <a:t> (Cisco)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09600"/>
          </a:xfrm>
        </p:spPr>
        <p:txBody>
          <a:bodyPr/>
          <a:lstStyle/>
          <a:p>
            <a:r>
              <a:rPr lang="en-US" dirty="0" smtClean="0"/>
              <a:t>Intra Prediction Mode Coding</a:t>
            </a:r>
            <a:endParaRPr lang="en-U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001000" cy="4495800"/>
          </a:xfrm>
        </p:spPr>
        <p:txBody>
          <a:bodyPr/>
          <a:lstStyle/>
          <a:p>
            <a:r>
              <a:rPr lang="en-CA" dirty="0" smtClean="0"/>
              <a:t>Assigning VLC code number to the intra prediction mode:</a:t>
            </a:r>
          </a:p>
          <a:p>
            <a:pPr lvl="1"/>
            <a:r>
              <a:rPr lang="en-CA" dirty="0" smtClean="0"/>
              <a:t>If chosen intra prediction mode is equal to the most probable mode </a:t>
            </a:r>
            <a:r>
              <a:rPr lang="en-US" i="1" dirty="0" err="1" smtClean="0"/>
              <a:t>iMostProbable</a:t>
            </a:r>
            <a:r>
              <a:rPr lang="en-CA" dirty="0" smtClean="0"/>
              <a:t>, code number  0 is used. </a:t>
            </a:r>
          </a:p>
          <a:p>
            <a:pPr lvl="1"/>
            <a:r>
              <a:rPr lang="en-US" dirty="0" smtClean="0"/>
              <a:t>Otherwise code number </a:t>
            </a:r>
            <a:r>
              <a:rPr lang="en-US" i="1" dirty="0" smtClean="0"/>
              <a:t>n </a:t>
            </a:r>
            <a:r>
              <a:rPr lang="en-US" dirty="0" smtClean="0"/>
              <a:t>is assigned to the intra mode </a:t>
            </a:r>
            <a:r>
              <a:rPr lang="en-US" i="1" dirty="0" err="1" smtClean="0"/>
              <a:t>iDir</a:t>
            </a:r>
            <a:r>
              <a:rPr lang="en-US" dirty="0" smtClean="0"/>
              <a:t> using a single mapping table. </a:t>
            </a:r>
            <a:endParaRPr lang="en-CA" dirty="0" smtClean="0"/>
          </a:p>
          <a:p>
            <a:pPr lvl="1">
              <a:buNone/>
            </a:pPr>
            <a:r>
              <a:rPr lang="en-CA" i="1" dirty="0" smtClean="0"/>
              <a:t>		</a:t>
            </a:r>
            <a:r>
              <a:rPr lang="en-US" i="1" dirty="0" err="1" smtClean="0"/>
              <a:t>iDir</a:t>
            </a:r>
            <a:r>
              <a:rPr lang="en-US" i="1" dirty="0" smtClean="0"/>
              <a:t>=iDir-1 if </a:t>
            </a:r>
            <a:r>
              <a:rPr lang="en-US" i="1" dirty="0" err="1" smtClean="0"/>
              <a:t>iDir</a:t>
            </a:r>
            <a:r>
              <a:rPr lang="en-US" i="1" dirty="0" smtClean="0"/>
              <a:t> </a:t>
            </a:r>
            <a:r>
              <a:rPr lang="en-US" dirty="0" smtClean="0"/>
              <a:t>&gt; </a:t>
            </a:r>
            <a:r>
              <a:rPr lang="en-US" i="1" dirty="0" err="1" smtClean="0"/>
              <a:t>iMostProbable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Ordering of intra modes (mapping table) is adaptive (same adaptation method used as for other syntax elements). </a:t>
            </a:r>
            <a:endParaRPr lang="en-CA" dirty="0" smtClean="0">
              <a:ea typeface="+mn-ea"/>
              <a:cs typeface="+mn-cs"/>
            </a:endParaRPr>
          </a:p>
          <a:p>
            <a:r>
              <a:rPr lang="en-CA" dirty="0" smtClean="0">
                <a:ea typeface="+mn-ea"/>
                <a:cs typeface="+mn-cs"/>
              </a:rPr>
              <a:t>Two VLC tables used (4x4 block used as an example – 17 modes):</a:t>
            </a:r>
          </a:p>
          <a:p>
            <a:pPr>
              <a:buNone/>
            </a:pPr>
            <a:r>
              <a:rPr lang="en-US" dirty="0" smtClean="0"/>
              <a:t>		H0={1, 4, 4, 5, 5, 5, 5, 5, 5, 5, 5, 5, 5, 6, 6, 6, 6},</a:t>
            </a:r>
          </a:p>
          <a:p>
            <a:pPr>
              <a:buNone/>
            </a:pPr>
            <a:r>
              <a:rPr lang="en-US" dirty="0" smtClean="0"/>
              <a:t>		H1={2, 3, 4, 4, 4, 4, 4, 5, 5, 5, 5, 5, 5, 5, 5, 5, 5}.</a:t>
            </a:r>
          </a:p>
          <a:p>
            <a:r>
              <a:rPr lang="en-US" dirty="0" smtClean="0"/>
              <a:t>Table H0 used when left and above intra modes same, table H1 otherwise. </a:t>
            </a:r>
            <a:endParaRPr lang="en-CA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 noChangeAspect="1"/>
          </p:cNvGraphicFramePr>
          <p:nvPr/>
        </p:nvGraphicFramePr>
        <p:xfrm>
          <a:off x="2057400" y="990600"/>
          <a:ext cx="4419600" cy="2060236"/>
        </p:xfrm>
        <a:graphic>
          <a:graphicData uri="http://schemas.openxmlformats.org/drawingml/2006/table">
            <a:tbl>
              <a:tblPr/>
              <a:tblGrid>
                <a:gridCol w="990600"/>
                <a:gridCol w="1066800"/>
                <a:gridCol w="1219200"/>
                <a:gridCol w="1143000"/>
              </a:tblGrid>
              <a:tr h="26872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400" b="0" i="0" u="none" strike="noStrike" dirty="0" err="1"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7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 noChangeAspect="1"/>
          </p:cNvGraphicFramePr>
          <p:nvPr/>
        </p:nvGraphicFramePr>
        <p:xfrm>
          <a:off x="381000" y="3612811"/>
          <a:ext cx="8077200" cy="2105026"/>
        </p:xfrm>
        <a:graphic>
          <a:graphicData uri="http://schemas.openxmlformats.org/drawingml/2006/table">
            <a:tbl>
              <a:tblPr/>
              <a:tblGrid>
                <a:gridCol w="838200"/>
                <a:gridCol w="881944"/>
                <a:gridCol w="1023056"/>
                <a:gridCol w="996244"/>
                <a:gridCol w="451556"/>
                <a:gridCol w="914400"/>
                <a:gridCol w="990600"/>
                <a:gridCol w="990600"/>
                <a:gridCol w="990600"/>
              </a:tblGrid>
              <a:tr h="26872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Random access </a:t>
                      </a:r>
                      <a:r>
                        <a:rPr lang="en-US" sz="1400" b="0" i="0" u="none" strike="noStrike" dirty="0" err="1"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Low delay </a:t>
                      </a:r>
                      <a:r>
                        <a:rPr lang="en-US" sz="1400" b="0" i="0" u="none" strike="noStrike" dirty="0" err="1"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7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6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8634</TotalTime>
  <Words>217</Words>
  <Application>Microsoft Office PowerPoint</Application>
  <PresentationFormat>On-screen Show (4:3)</PresentationFormat>
  <Paragraphs>101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JCTVC-D366 - CE5: Improved intra prediction mode coding with LCEC</vt:lpstr>
      <vt:lpstr>Intra Prediction Mode Coding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Karczewicz, Marta</cp:lastModifiedBy>
  <cp:revision>534</cp:revision>
  <cp:lastPrinted>1601-01-01T00:00:00Z</cp:lastPrinted>
  <dcterms:created xsi:type="dcterms:W3CDTF">1601-01-01T00:00:00Z</dcterms:created>
  <dcterms:modified xsi:type="dcterms:W3CDTF">2011-01-20T02:01:47Z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