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5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7" autoAdjust="0"/>
    <p:restoredTop sz="94660"/>
  </p:normalViewPr>
  <p:slideViewPr>
    <p:cSldViewPr>
      <p:cViewPr varScale="1">
        <p:scale>
          <a:sx n="67" d="100"/>
          <a:sy n="67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1200"/>
            <a:ext cx="9144000" cy="3810000"/>
          </a:xfrm>
          <a:prstGeom prst="rect">
            <a:avLst/>
          </a:prstGeom>
          <a:noFill/>
        </p:spPr>
      </p:pic>
      <p:sp>
        <p:nvSpPr>
          <p:cNvPr id="8" name="Rectangle 25"/>
          <p:cNvSpPr>
            <a:spLocks noChangeArrowheads="1"/>
          </p:cNvSpPr>
          <p:nvPr userDrawn="1"/>
        </p:nvSpPr>
        <p:spPr bwMode="auto">
          <a:xfrm>
            <a:off x="6793200" y="248400"/>
            <a:ext cx="1402473" cy="2963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0092" tIns="40044" rIns="80092" bIns="40044">
            <a:spAutoFit/>
          </a:bodyPr>
          <a:lstStyle/>
          <a:p>
            <a:pPr defTabSz="801688" eaLnBrk="0" hangingPunct="0"/>
            <a:r>
              <a:rPr lang="en-US" altLang="zh-CN" sz="1400" b="1" dirty="0">
                <a:solidFill>
                  <a:srgbClr val="666666"/>
                </a:solidFill>
                <a:latin typeface="+mn-lt"/>
              </a:rPr>
              <a:t>Security Level:</a:t>
            </a:r>
            <a:r>
              <a:rPr lang="zh-CN" altLang="en-US" sz="1400" b="1" dirty="0">
                <a:solidFill>
                  <a:srgbClr val="666666"/>
                </a:solidFill>
                <a:latin typeface="+mn-lt"/>
              </a:rPr>
              <a:t> </a:t>
            </a:r>
          </a:p>
        </p:txBody>
      </p:sp>
      <p:sp>
        <p:nvSpPr>
          <p:cNvPr id="9" name="Rectangle 26"/>
          <p:cNvSpPr txBox="1">
            <a:spLocks noChangeArrowheads="1"/>
          </p:cNvSpPr>
          <p:nvPr userDrawn="1"/>
        </p:nvSpPr>
        <p:spPr>
          <a:xfrm>
            <a:off x="684213" y="282575"/>
            <a:ext cx="2133600" cy="474663"/>
          </a:xfrm>
          <a:prstGeom prst="rect">
            <a:avLst/>
          </a:prstGeom>
        </p:spPr>
        <p:txBody>
          <a:bodyPr vert="horz" lIns="80139" tIns="40069" rIns="80139" bIns="40069" rtlCol="0" anchor="t"/>
          <a:lstStyle>
            <a:lvl1pPr>
              <a:lnSpc>
                <a:spcPct val="100000"/>
              </a:lnSpc>
              <a:defRPr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026D93-F48A-4331-836E-4E58F3F62137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MS PGothic" pitchFamily="34" charset="-128"/>
                <a:ea typeface="MS PGothic" pitchFamily="34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2011-1-20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MS PGothic" pitchFamily="34" charset="-128"/>
              <a:ea typeface="MS PGothic" pitchFamily="34" charset="-128"/>
              <a:cs typeface="+mn-cs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 userDrawn="1"/>
        </p:nvSpPr>
        <p:spPr bwMode="auto">
          <a:xfrm>
            <a:off x="7236296" y="4077072"/>
            <a:ext cx="1338802" cy="26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baseline="0" dirty="0" err="1">
                <a:solidFill>
                  <a:schemeClr val="bg1"/>
                </a:solidFill>
                <a:latin typeface="FrutigerNext LT Regular" pitchFamily="34" charset="0"/>
              </a:rPr>
              <a:t>www.huawei.com</a:t>
            </a:r>
            <a:endParaRPr lang="en-US" altLang="zh-CN" sz="1200" baseline="0" dirty="0">
              <a:solidFill>
                <a:schemeClr val="bg1"/>
              </a:solidFill>
              <a:latin typeface="FrutigerNext LT Regular" pitchFamily="34" charset="0"/>
            </a:endParaRPr>
          </a:p>
        </p:txBody>
      </p:sp>
      <p:sp>
        <p:nvSpPr>
          <p:cNvPr id="16" name="Text Box 20"/>
          <p:cNvSpPr txBox="1">
            <a:spLocks noChangeArrowheads="1"/>
          </p:cNvSpPr>
          <p:nvPr userDrawn="1"/>
        </p:nvSpPr>
        <p:spPr bwMode="auto">
          <a:xfrm>
            <a:off x="652463" y="6207125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9" descr="Logo"/>
          <p:cNvPicPr preferRelativeResize="0"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8875" y="5589588"/>
            <a:ext cx="763588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397123" y="1462088"/>
            <a:ext cx="5994400" cy="1749425"/>
          </a:xfrm>
        </p:spPr>
        <p:txBody>
          <a:bodyPr/>
          <a:lstStyle>
            <a:lvl1pPr algn="ctr">
              <a:defRPr sz="4500" b="1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95536" y="3341688"/>
            <a:ext cx="5995987" cy="908050"/>
          </a:xfrm>
        </p:spPr>
        <p:txBody>
          <a:bodyPr lIns="87814" tIns="43906" rIns="87814" bIns="43906"/>
          <a:lstStyle>
            <a:lvl1pPr marL="0" indent="0" algn="ctr">
              <a:buFont typeface="Wingdings" pitchFamily="2" charset="2"/>
              <a:buNone/>
              <a:defRPr sz="2300" b="0">
                <a:solidFill>
                  <a:schemeClr val="bg1"/>
                </a:solidFill>
                <a:latin typeface="华文细黑" pitchFamily="2" charset="-122"/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>
            <a:noFill/>
          </a:ln>
        </p:spPr>
        <p:txBody>
          <a:bodyPr/>
          <a:lstStyle>
            <a:lvl1pPr>
              <a:defRPr baseline="0">
                <a:solidFill>
                  <a:srgbClr val="99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8014DA6-2135-4613-BA44-6A9B00AB6A3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EC2F22-6C64-4F2D-94E8-C2A0B06C8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9E485C-AAFB-4331-B77D-A7872560E10C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26CB389-AE89-4D06-B719-F20194E9FE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520280" cy="365125"/>
          </a:xfrm>
          <a:prstGeom prst="rect">
            <a:avLst/>
          </a:prstGeom>
        </p:spPr>
        <p:txBody>
          <a:bodyPr/>
          <a:lstStyle/>
          <a:p>
            <a:fld id="{11B5E5A5-7962-4C17-8DC4-DBD8C55983DE}" type="datetimeFigureOut">
              <a:rPr lang="zh-CN" altLang="en-US" smtClean="0"/>
              <a:pPr/>
              <a:t>2011-1-20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1B64860-FF5A-4699-9DC5-E2A7143C7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9" descr="d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24588"/>
            <a:ext cx="91503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51600" y="432000"/>
            <a:ext cx="7747200" cy="871200"/>
          </a:xfrm>
          <a:prstGeom prst="rect">
            <a:avLst/>
          </a:prstGeom>
        </p:spPr>
        <p:txBody>
          <a:bodyPr vert="horz" lIns="79200" tIns="39600" rIns="79200" bIns="3960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1600" y="1641600"/>
            <a:ext cx="7930800" cy="4194000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652463" y="6438900"/>
            <a:ext cx="2619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124" tIns="40063" rIns="80124" bIns="40063">
            <a:spAutoFit/>
          </a:bodyPr>
          <a:lstStyle/>
          <a:p>
            <a:pPr defTabSz="801688" eaLnBrk="0" hangingPunct="0"/>
            <a:r>
              <a:rPr lang="en-US" altLang="zh-CN" sz="1200" dirty="0">
                <a:solidFill>
                  <a:schemeClr val="tx1"/>
                </a:solidFill>
                <a:latin typeface="FrutigerNext LT Bold" pitchFamily="1" charset="0"/>
              </a:rPr>
              <a:t>HUAWEI TECHNOLOGIES CO., LTD.</a:t>
            </a:r>
            <a:endParaRPr lang="en-US" altLang="zh-CN" sz="22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" name="Picture 9" descr="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508875" y="6399213"/>
            <a:ext cx="1311275" cy="31273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364800" y="6490800"/>
            <a:ext cx="2098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zh-CN" sz="1200" dirty="0" smtClean="0"/>
              <a:t>Page </a:t>
            </a:r>
            <a:fld id="{EA2ED9EB-E98B-4EA1-92D6-3BEF7CD88926}" type="slidenum">
              <a:rPr lang="de-DE" altLang="zh-CN" sz="1200" smtClean="0"/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GB" altLang="zh-CN" sz="1200" dirty="0" smtClean="0"/>
          </a:p>
          <a:p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400" kern="1200" baseline="0">
          <a:solidFill>
            <a:srgbClr val="990000"/>
          </a:solidFill>
          <a:latin typeface="黑体 (标题)"/>
          <a:ea typeface="黑体" pitchFamily="2" charset="-122"/>
          <a:cs typeface="+mj-cs"/>
        </a:defRPr>
      </a:lvl1pPr>
    </p:titleStyle>
    <p:bodyStyle>
      <a:lvl1pPr marL="298800" indent="-298800" algn="l" defTabSz="914400" rtl="0" eaLnBrk="1" latinLnBrk="0" hangingPunct="1">
        <a:lnSpc>
          <a:spcPct val="140000"/>
        </a:lnSpc>
        <a:spcBef>
          <a:spcPts val="0"/>
        </a:spcBef>
        <a:buFont typeface="Arial" pitchFamily="34" charset="0"/>
        <a:buChar char="•"/>
        <a:defRPr sz="2000" b="1" i="0" kern="1200" baseline="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1pPr>
      <a:lvl2pPr marL="651600" indent="-2520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p"/>
        <a:defRPr sz="18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2pPr>
      <a:lvl3pPr marL="1004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n"/>
        <a:defRPr sz="16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3pPr>
      <a:lvl4pPr marL="1400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Arial" pitchFamily="34" charset="0"/>
        <a:buChar char="–"/>
        <a:defRPr sz="14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4pPr>
      <a:lvl5pPr marL="1803600" indent="-201600" algn="l" defTabSz="914400" rtl="0" eaLnBrk="1" latinLnBrk="0" hangingPunct="1">
        <a:lnSpc>
          <a:spcPct val="140000"/>
        </a:lnSpc>
        <a:spcBef>
          <a:spcPts val="0"/>
        </a:spcBef>
        <a:buFont typeface="FrutigerNext LT Medium" pitchFamily="34" charset="0"/>
        <a:buChar char="~"/>
        <a:defRPr sz="12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79200" tIns="39600" rIns="79200" bIns="39600" anchor="ctr">
            <a:noAutofit/>
          </a:bodyPr>
          <a:lstStyle/>
          <a:p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51600" y="637200"/>
            <a:ext cx="7930800" cy="871200"/>
          </a:xfrm>
          <a:prstGeom prst="rect">
            <a:avLst/>
          </a:prstGeom>
        </p:spPr>
        <p:txBody>
          <a:bodyPr vert="horz" lIns="79200" tIns="39600" rIns="79200" bIns="39600" rtlCol="0" anchor="ctr">
            <a:no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51600" y="1641600"/>
            <a:ext cx="7930800" cy="4194000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500" kern="1200" baseline="0">
          <a:solidFill>
            <a:srgbClr val="990000"/>
          </a:solidFill>
          <a:latin typeface="黑体" pitchFamily="2" charset="-122"/>
          <a:ea typeface="黑体" pitchFamily="2" charset="-122"/>
          <a:cs typeface="+mj-cs"/>
        </a:defRPr>
      </a:lvl1pPr>
    </p:titleStyle>
    <p:bodyStyle>
      <a:lvl1pPr marL="298800" indent="-298800" algn="l" defTabSz="914400" rtl="0" eaLnBrk="1" latinLnBrk="0" hangingPunct="1">
        <a:lnSpc>
          <a:spcPct val="140000"/>
        </a:lnSpc>
        <a:spcBef>
          <a:spcPts val="0"/>
        </a:spcBef>
        <a:buFont typeface="Arial" pitchFamily="34" charset="0"/>
        <a:buChar char="•"/>
        <a:defRPr sz="2600" b="1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SzPct val="50000"/>
        <a:buFont typeface="Wingdings" pitchFamily="2" charset="2"/>
        <a:buChar char="p"/>
        <a:defRPr sz="24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2pPr>
      <a:lvl3pPr marL="1143000" indent="-228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Wingdings" pitchFamily="2" charset="2"/>
        <a:buChar char="n"/>
        <a:defRPr sz="22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3pPr>
      <a:lvl4pPr marL="14004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Arial" pitchFamily="34" charset="0"/>
        <a:buChar char="–"/>
        <a:defRPr sz="20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4pPr>
      <a:lvl5pPr marL="1803600" indent="-201600" algn="l" defTabSz="914400" rtl="0" eaLnBrk="1" latinLnBrk="0" hangingPunct="1">
        <a:lnSpc>
          <a:spcPct val="140000"/>
        </a:lnSpc>
        <a:spcBef>
          <a:spcPts val="0"/>
        </a:spcBef>
        <a:buSzPct val="50000"/>
        <a:buFont typeface="FrutigerNext LT LightCn" pitchFamily="34" charset="0"/>
        <a:buChar char="~"/>
        <a:defRPr sz="1800" kern="1200">
          <a:solidFill>
            <a:schemeClr val="tx1"/>
          </a:solidFill>
          <a:latin typeface="华文细黑" pitchFamily="2" charset="-122"/>
          <a:ea typeface="华文细黑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233738" y="2674938"/>
            <a:ext cx="2779712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4400" dirty="0">
                <a:solidFill>
                  <a:srgbClr val="990000"/>
                </a:solidFill>
                <a:latin typeface="Arial" charset="0"/>
              </a:rPr>
              <a:t>Thank you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276600" y="3435350"/>
            <a:ext cx="27384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448" tIns="41724" rIns="83448" bIns="41724">
            <a:spAutoFit/>
          </a:bodyPr>
          <a:lstStyle/>
          <a:p>
            <a:pPr defTabSz="835025" eaLnBrk="0" hangingPunct="0"/>
            <a:r>
              <a:rPr lang="en-US" altLang="zh-CN" sz="2600" dirty="0" err="1">
                <a:solidFill>
                  <a:srgbClr val="666666"/>
                </a:solidFill>
                <a:latin typeface="Arial" charset="0"/>
              </a:rPr>
              <a:t>www.huawei.com</a:t>
            </a:r>
            <a:endParaRPr lang="en-US" altLang="zh-CN" sz="2100" dirty="0">
              <a:solidFill>
                <a:srgbClr val="990000"/>
              </a:solidFill>
              <a:latin typeface="Arial" charset="0"/>
            </a:endParaRPr>
          </a:p>
        </p:txBody>
      </p:sp>
      <p:pic>
        <p:nvPicPr>
          <p:cNvPr id="9" name="Picture 6" descr="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897563"/>
            <a:ext cx="9144000" cy="10033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773113" y="3341688"/>
            <a:ext cx="5995987" cy="908050"/>
          </a:xfrm>
        </p:spPr>
        <p:txBody>
          <a:bodyPr/>
          <a:lstStyle/>
          <a:p>
            <a:r>
              <a:rPr lang="en-US" altLang="zh-CN" dirty="0" err="1" smtClean="0"/>
              <a:t>Huawei</a:t>
            </a:r>
            <a:r>
              <a:rPr lang="en-US" altLang="zh-CN" dirty="0" smtClean="0"/>
              <a:t> Tech. Co, Ltd</a:t>
            </a:r>
            <a:endParaRPr lang="zh-CN" altLang="en-US" dirty="0"/>
          </a:p>
        </p:txBody>
      </p:sp>
      <p:sp>
        <p:nvSpPr>
          <p:cNvPr id="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774700" y="1462088"/>
            <a:ext cx="5994400" cy="1749425"/>
          </a:xfrm>
        </p:spPr>
        <p:txBody>
          <a:bodyPr/>
          <a:lstStyle/>
          <a:p>
            <a:r>
              <a:rPr lang="en-US" altLang="zh-CN" sz="2800" smtClean="0"/>
              <a:t>Adaptive coefficients scanning for inter-frame coding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Motivation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10" y="1214422"/>
            <a:ext cx="7930800" cy="923304"/>
          </a:xfrm>
        </p:spPr>
        <p:txBody>
          <a:bodyPr/>
          <a:lstStyle/>
          <a:p>
            <a:r>
              <a:rPr lang="en-US" altLang="zh-CN" dirty="0" smtClean="0"/>
              <a:t>Structured textures still exist in the residual images after motion compensation. So the texture of reference block can represent the texture of the residual block</a:t>
            </a:r>
            <a:endParaRPr lang="zh-CN" altLang="en-US" dirty="0"/>
          </a:p>
        </p:txBody>
      </p:sp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714620"/>
            <a:ext cx="5101350" cy="202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2857488" y="50006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200" dirty="0" smtClean="0">
                <a:latin typeface="Times New Roman"/>
                <a:ea typeface="宋体"/>
              </a:rPr>
              <a:t>The coding image and its residual image</a:t>
            </a:r>
            <a:endParaRPr lang="zh-CN" alt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Motivation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1600" y="1641600"/>
            <a:ext cx="7930800" cy="923304"/>
          </a:xfrm>
        </p:spPr>
        <p:txBody>
          <a:bodyPr/>
          <a:lstStyle/>
          <a:p>
            <a:r>
              <a:rPr lang="en-US" altLang="zh-CN" dirty="0" smtClean="0"/>
              <a:t>A relationship between residual block’s texture and transformed coefficients distribution</a:t>
            </a:r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852936"/>
            <a:ext cx="30243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852936"/>
            <a:ext cx="30963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2195736" y="4725144"/>
            <a:ext cx="70567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mtClean="0">
                <a:latin typeface="Times New Roman"/>
                <a:ea typeface="宋体"/>
              </a:rPr>
              <a:t>Relationship of residual texture and transformed coefficients distribution</a:t>
            </a:r>
            <a:endParaRPr lang="zh-CN" altLang="en-US" sz="1200"/>
          </a:p>
        </p:txBody>
      </p:sp>
      <p:sp>
        <p:nvSpPr>
          <p:cNvPr id="7" name="矩形 6"/>
          <p:cNvSpPr/>
          <p:nvPr/>
        </p:nvSpPr>
        <p:spPr>
          <a:xfrm>
            <a:off x="1142976" y="4929198"/>
            <a:ext cx="66437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When the residual block’s texture contains vertical edges, the non-zero transformed coefficients will fall along the horizontal direction. The reverse is also true.</a:t>
            </a:r>
            <a:endParaRPr lang="zh-CN" altLang="en-US" sz="2000" b="1" dirty="0" smtClean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Introduction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1600" y="1641600"/>
            <a:ext cx="7930800" cy="923304"/>
          </a:xfrm>
        </p:spPr>
        <p:txBody>
          <a:bodyPr/>
          <a:lstStyle/>
          <a:p>
            <a:r>
              <a:rPr lang="en-GB" altLang="zh-CN" smtClean="0"/>
              <a:t>three scanning patterns: new zigzag, horizontal and vertical patterns</a:t>
            </a:r>
            <a:endParaRPr lang="zh-CN" altLang="en-US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187624" y="2852936"/>
          <a:ext cx="2087562" cy="1987550"/>
        </p:xfrm>
        <a:graphic>
          <a:graphicData uri="http://schemas.openxmlformats.org/presentationml/2006/ole">
            <p:oleObj spid="_x0000_s3075" name="Visio" r:id="rId3" imgW="2774061" imgH="2646045" progId="Visio.Drawing.11">
              <p:embed/>
            </p:oleObj>
          </a:graphicData>
        </a:graphic>
      </p:graphicFrame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563888" y="2852936"/>
          <a:ext cx="2087563" cy="1987550"/>
        </p:xfrm>
        <a:graphic>
          <a:graphicData uri="http://schemas.openxmlformats.org/presentationml/2006/ole">
            <p:oleObj spid="_x0000_s3074" name="Visio" r:id="rId4" imgW="2773985" imgH="2645969" progId="Visio.Drawing.11">
              <p:embed/>
            </p:oleObj>
          </a:graphicData>
        </a:graphic>
      </p:graphicFrame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5940152" y="2852936"/>
          <a:ext cx="2087562" cy="1973263"/>
        </p:xfrm>
        <a:graphic>
          <a:graphicData uri="http://schemas.openxmlformats.org/presentationml/2006/ole">
            <p:oleObj spid="_x0000_s3073" name="Visio" r:id="rId5" imgW="2773985" imgH="2622804" progId="Visio.Drawing.11">
              <p:embed/>
            </p:oleObj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3190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450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63688" y="5085184"/>
            <a:ext cx="673224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1100" smtClean="0">
                <a:latin typeface="Times New Roman"/>
                <a:ea typeface="宋体"/>
              </a:rPr>
              <a:t>(a) New zigzag scan                                   (b) Horizontal scan                                      (c) Vertical scan</a:t>
            </a:r>
            <a:endParaRPr lang="zh-CN" altLang="en-US"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Introduction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4348" y="1285860"/>
            <a:ext cx="7930800" cy="923304"/>
          </a:xfrm>
        </p:spPr>
        <p:txBody>
          <a:bodyPr/>
          <a:lstStyle/>
          <a:p>
            <a:r>
              <a:rPr lang="en-GB" altLang="zh-CN" dirty="0" smtClean="0"/>
              <a:t>the texture directions of the reference block need to be detected</a:t>
            </a:r>
            <a:endParaRPr lang="zh-CN" altLang="en-US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2000232" y="2214554"/>
          <a:ext cx="2087562" cy="1987550"/>
        </p:xfrm>
        <a:graphic>
          <a:graphicData uri="http://schemas.openxmlformats.org/presentationml/2006/ole">
            <p:oleObj spid="_x0000_s43010" name="Visio" r:id="rId3" imgW="2774061" imgH="2646045" progId="Visio.Drawing.11">
              <p:embed/>
            </p:oleObj>
          </a:graphicData>
        </a:graphic>
      </p:graphicFrame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4572000" y="2241556"/>
          <a:ext cx="2087562" cy="1973262"/>
        </p:xfrm>
        <a:graphic>
          <a:graphicData uri="http://schemas.openxmlformats.org/presentationml/2006/ole">
            <p:oleObj spid="_x0000_s43009" name="Visio" r:id="rId4" imgW="2774061" imgH="2622613" progId="Visio.Drawing.11">
              <p:embed/>
            </p:oleObj>
          </a:graphicData>
        </a:graphic>
      </p:graphicFrame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7864" y="4357694"/>
            <a:ext cx="19303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00" dirty="0" smtClean="0">
                <a:latin typeface="Times New Roman"/>
                <a:ea typeface="宋体"/>
              </a:rPr>
              <a:t>calculating directional gradient</a:t>
            </a:r>
            <a:endParaRPr lang="zh-CN" alt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955540" y="4857760"/>
            <a:ext cx="81884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Horizontal gradient: SAD of two adjacent pixels in horizontal </a:t>
            </a:r>
          </a:p>
          <a:p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                                       direction </a:t>
            </a:r>
          </a:p>
          <a:p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Vertical gradient: SAD of two adjacent pixels in vertical direction </a:t>
            </a:r>
            <a:endParaRPr lang="zh-CN" altLang="en-US" sz="2000" b="1" dirty="0" smtClean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Introduction</a:t>
            </a:r>
            <a:endParaRPr lang="zh-CN" alt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>
          <a:xfrm>
            <a:off x="642910" y="1500174"/>
            <a:ext cx="7930800" cy="923304"/>
          </a:xfrm>
          <a:prstGeom prst="rect">
            <a:avLst/>
          </a:prstGeom>
        </p:spPr>
        <p:txBody>
          <a:bodyPr vert="horz" lIns="79200" tIns="39600" rIns="79200" bIns="39600" rtlCol="0">
            <a:noAutofit/>
          </a:bodyPr>
          <a:lstStyle/>
          <a:p>
            <a:pPr marL="298800" lvl="0" indent="-298800">
              <a:lnSpc>
                <a:spcPct val="200000"/>
              </a:lnSpc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If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Horizontal gradient/Vertical</a:t>
            </a:r>
            <a:r>
              <a:rPr kumimoji="0" lang="en-US" altLang="zh-CN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gradient &gt; threshold</a:t>
            </a:r>
          </a:p>
          <a:p>
            <a:pPr marL="298800" lvl="0" indent="-298800">
              <a:lnSpc>
                <a:spcPct val="200000"/>
              </a:lnSpc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   Texture direction is vertical</a:t>
            </a:r>
            <a:endParaRPr kumimoji="0" lang="en-US" altLang="zh-CN" sz="20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  <a:p>
            <a:pPr marL="298800" lvl="0" indent="-298800">
              <a:lnSpc>
                <a:spcPct val="200000"/>
              </a:lnSpc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Else if Vertical gradient/Horizontal gradient &gt; threshold</a:t>
            </a:r>
          </a:p>
          <a:p>
            <a:pPr marL="298800" lvl="0" indent="-298800">
              <a:lnSpc>
                <a:spcPct val="200000"/>
              </a:lnSpc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   Texture direction is horizontal</a:t>
            </a:r>
          </a:p>
          <a:p>
            <a:pPr marL="298800" lvl="0" indent="-298800">
              <a:lnSpc>
                <a:spcPct val="200000"/>
              </a:lnSpc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Else</a:t>
            </a:r>
          </a:p>
          <a:p>
            <a:pPr marL="298800" lvl="0" indent="-298800">
              <a:lnSpc>
                <a:spcPct val="200000"/>
              </a:lnSpc>
            </a:pPr>
            <a:r>
              <a:rPr lang="en-US" altLang="zh-CN" sz="2000" b="1" dirty="0" smtClean="0">
                <a:latin typeface="华文细黑" pitchFamily="2" charset="-122"/>
                <a:ea typeface="华文细黑" pitchFamily="2" charset="-122"/>
              </a:rPr>
              <a:t>   Texture direction is diagonal </a:t>
            </a:r>
          </a:p>
          <a:p>
            <a:pPr marL="298800" lvl="0" indent="-298800">
              <a:lnSpc>
                <a:spcPct val="140000"/>
              </a:lnSpc>
            </a:pP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     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Introduction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1600" y="1641600"/>
            <a:ext cx="7930800" cy="1067320"/>
          </a:xfrm>
        </p:spPr>
        <p:txBody>
          <a:bodyPr/>
          <a:lstStyle/>
          <a:p>
            <a:r>
              <a:rPr lang="en-GB" altLang="zh-CN" smtClean="0"/>
              <a:t>Relationship between the texture direction and scanning pattern</a:t>
            </a:r>
            <a:endParaRPr lang="zh-CN" altLang="en-US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47664" y="2924944"/>
          <a:ext cx="5760642" cy="2067728"/>
        </p:xfrm>
        <a:graphic>
          <a:graphicData uri="http://schemas.openxmlformats.org/drawingml/2006/table">
            <a:tbl>
              <a:tblPr/>
              <a:tblGrid>
                <a:gridCol w="2880321"/>
                <a:gridCol w="2880321"/>
              </a:tblGrid>
              <a:tr h="5169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 dirty="0">
                          <a:latin typeface="Times New Roman"/>
                          <a:ea typeface="宋体"/>
                          <a:cs typeface="Times New Roman"/>
                        </a:rPr>
                        <a:t>texture direction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kern="100">
                          <a:latin typeface="Times New Roman"/>
                          <a:ea typeface="宋体"/>
                          <a:cs typeface="Times New Roman"/>
                        </a:rPr>
                        <a:t>Scanning pattern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horizontal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vertical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vertical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horizontal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693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宋体"/>
                          <a:cs typeface="Times New Roman"/>
                        </a:rPr>
                        <a:t>diagonal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宋体"/>
                          <a:cs typeface="Times New Roman"/>
                        </a:rPr>
                        <a:t>new zigzag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smtClean="0"/>
              <a:t>Experimental results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907705" y="1556792"/>
          <a:ext cx="4392489" cy="1666875"/>
        </p:xfrm>
        <a:graphic>
          <a:graphicData uri="http://schemas.openxmlformats.org/drawingml/2006/table">
            <a:tbl>
              <a:tblPr/>
              <a:tblGrid>
                <a:gridCol w="1104212"/>
                <a:gridCol w="791622"/>
                <a:gridCol w="791622"/>
                <a:gridCol w="791622"/>
                <a:gridCol w="913411"/>
              </a:tblGrid>
              <a:tr h="17145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% sig count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-0.3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1.97%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-3.13%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-3.14%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-2.17%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-0.4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-1.62%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 smtClean="0">
                          <a:latin typeface="Arial"/>
                        </a:rPr>
                        <a:t>102%</a:t>
                      </a:r>
                      <a:endParaRPr lang="en-US" altLang="zh-CN" sz="1000" b="0" i="0" u="none" strike="noStrike"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907705" y="3573016"/>
          <a:ext cx="4392488" cy="1657350"/>
        </p:xfrm>
        <a:graphic>
          <a:graphicData uri="http://schemas.openxmlformats.org/drawingml/2006/table">
            <a:tbl>
              <a:tblPr/>
              <a:tblGrid>
                <a:gridCol w="1104212"/>
                <a:gridCol w="791622"/>
                <a:gridCol w="791622"/>
                <a:gridCol w="791622"/>
                <a:gridCol w="913410"/>
              </a:tblGrid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Low delay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Y BD-rate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U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V BD-rate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latin typeface="Arial"/>
                        </a:rPr>
                        <a:t>% sig count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-5.34%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-3.17%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-1.2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-4.03%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Class 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-0.7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0.1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0" i="0" u="none" strike="noStrike">
                          <a:latin typeface="Arial"/>
                        </a:rPr>
                        <a:t>-12.37%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Arial"/>
                        </a:rPr>
                        <a:t>All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-1.1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-0.2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0.0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zh-CN" sz="1000" b="1" i="0" u="none" strike="noStrike">
                          <a:latin typeface="Arial"/>
                        </a:rPr>
                        <a:t>-6.23%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zh-CN" sz="1000" b="0" i="0" u="none" strike="noStrike">
                          <a:latin typeface="Arial"/>
                        </a:rPr>
                        <a:t>103%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000" b="0" i="0" u="none" strike="noStrike"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CN" smtClean="0"/>
              <a:t>Experimental results</a:t>
            </a:r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071669" y="1785926"/>
          <a:ext cx="4286281" cy="2643207"/>
        </p:xfrm>
        <a:graphic>
          <a:graphicData uri="http://schemas.openxmlformats.org/drawingml/2006/table">
            <a:tbl>
              <a:tblPr/>
              <a:tblGrid>
                <a:gridCol w="2321015"/>
                <a:gridCol w="980780"/>
                <a:gridCol w="984486"/>
              </a:tblGrid>
              <a:tr h="88106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 dirty="0">
                          <a:latin typeface="Times New Roman"/>
                          <a:ea typeface="宋体"/>
                          <a:cs typeface="Times New Roman"/>
                        </a:rPr>
                        <a:t>Time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>
                          <a:latin typeface="Times New Roman"/>
                          <a:ea typeface="宋体"/>
                          <a:cs typeface="Times New Roman"/>
                        </a:rPr>
                        <a:t>Enc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>
                          <a:latin typeface="Times New Roman"/>
                          <a:ea typeface="宋体"/>
                          <a:cs typeface="Times New Roman"/>
                        </a:rPr>
                        <a:t>Dec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06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 dirty="0">
                          <a:latin typeface="Times New Roman"/>
                          <a:ea typeface="宋体"/>
                          <a:cs typeface="Times New Roman"/>
                        </a:rPr>
                        <a:t>HE Random access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 dirty="0">
                          <a:latin typeface="Times New Roman"/>
                          <a:ea typeface="宋体"/>
                          <a:cs typeface="Times New Roman"/>
                        </a:rPr>
                        <a:t>102%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>
                          <a:latin typeface="Times New Roman"/>
                          <a:ea typeface="宋体"/>
                          <a:cs typeface="Times New Roman"/>
                        </a:rPr>
                        <a:t>102%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069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>
                          <a:latin typeface="Times New Roman"/>
                          <a:ea typeface="宋体"/>
                          <a:cs typeface="Times New Roman"/>
                        </a:rPr>
                        <a:t>HE Low delay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>
                          <a:latin typeface="Times New Roman"/>
                          <a:ea typeface="宋体"/>
                          <a:cs typeface="Times New Roman"/>
                        </a:rPr>
                        <a:t>102%</a:t>
                      </a:r>
                      <a:endParaRPr lang="zh-CN" sz="20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2000" kern="100" dirty="0">
                          <a:latin typeface="Times New Roman"/>
                          <a:ea typeface="宋体"/>
                          <a:cs typeface="Times New Roman"/>
                        </a:rPr>
                        <a:t>103%</a:t>
                      </a:r>
                      <a:endParaRPr lang="zh-CN" sz="20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自定义 10">
      <a:dk1>
        <a:srgbClr val="000000"/>
      </a:dk1>
      <a:lt1>
        <a:sysClr val="window" lastClr="FFFFFF"/>
      </a:lt1>
      <a:dk2>
        <a:srgbClr val="990000"/>
      </a:dk2>
      <a:lt2>
        <a:srgbClr val="777777"/>
      </a:lt2>
      <a:accent1>
        <a:srgbClr val="FFCC99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E7B95C"/>
      </a:accent6>
      <a:hlink>
        <a:srgbClr val="FF9900"/>
      </a:hlink>
      <a:folHlink>
        <a:srgbClr val="996600"/>
      </a:folHlink>
    </a:clrScheme>
    <a:fontScheme name="自定义 1">
      <a:majorFont>
        <a:latin typeface="FrutigerNext LT MediumCn"/>
        <a:ea typeface="黑体"/>
        <a:cs typeface=""/>
      </a:majorFont>
      <a:minorFont>
        <a:latin typeface="FrutigerNext LT Regular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66</TotalTime>
  <Words>377</Words>
  <Application>Microsoft Office PowerPoint</Application>
  <PresentationFormat>全屏显示(4:3)</PresentationFormat>
  <Paragraphs>136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Blank</vt:lpstr>
      <vt:lpstr>1_自定义设计方案</vt:lpstr>
      <vt:lpstr>2_自定义设计方案</vt:lpstr>
      <vt:lpstr>Visio</vt:lpstr>
      <vt:lpstr>Adaptive coefficients scanning for inter-frame coding</vt:lpstr>
      <vt:lpstr>Motivation</vt:lpstr>
      <vt:lpstr>Motivation</vt:lpstr>
      <vt:lpstr>Introduction</vt:lpstr>
      <vt:lpstr>Introduction</vt:lpstr>
      <vt:lpstr>Introduction</vt:lpstr>
      <vt:lpstr>Introduction</vt:lpstr>
      <vt:lpstr>Experimental results</vt:lpstr>
      <vt:lpstr>Experimental results</vt:lpstr>
      <vt:lpstr>幻灯片 10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s00107188</dc:creator>
  <cp:lastModifiedBy>walkinnet</cp:lastModifiedBy>
  <cp:revision>13</cp:revision>
  <dcterms:created xsi:type="dcterms:W3CDTF">2010-09-20T02:17:19Z</dcterms:created>
  <dcterms:modified xsi:type="dcterms:W3CDTF">2011-01-20T10:39:54Z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1295312932</vt:lpwstr>
  </property>
</Properties>
</file>