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5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124" d="100"/>
          <a:sy n="12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1200"/>
            <a:ext cx="9144000" cy="3810000"/>
          </a:xfrm>
          <a:prstGeom prst="rect">
            <a:avLst/>
          </a:prstGeom>
          <a:noFill/>
        </p:spPr>
      </p:pic>
      <p:sp>
        <p:nvSpPr>
          <p:cNvPr id="8" name="Rectangle 25"/>
          <p:cNvSpPr>
            <a:spLocks noChangeArrowheads="1"/>
          </p:cNvSpPr>
          <p:nvPr userDrawn="1"/>
        </p:nvSpPr>
        <p:spPr bwMode="auto">
          <a:xfrm>
            <a:off x="6793200" y="248400"/>
            <a:ext cx="1402473" cy="2963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400" b="1" dirty="0">
                <a:solidFill>
                  <a:srgbClr val="666666"/>
                </a:solidFill>
                <a:latin typeface="+mn-lt"/>
              </a:rPr>
              <a:t>Security Level:</a:t>
            </a:r>
            <a:r>
              <a:rPr lang="zh-CN" altLang="en-US" sz="1400" b="1" dirty="0">
                <a:solidFill>
                  <a:srgbClr val="666666"/>
                </a:solidFill>
                <a:latin typeface="+mn-lt"/>
              </a:rPr>
              <a:t> </a:t>
            </a:r>
          </a:p>
        </p:txBody>
      </p:sp>
      <p:sp>
        <p:nvSpPr>
          <p:cNvPr id="9" name="Rectangle 26"/>
          <p:cNvSpPr txBox="1">
            <a:spLocks noChangeArrowheads="1"/>
          </p:cNvSpPr>
          <p:nvPr userDrawn="1"/>
        </p:nvSpPr>
        <p:spPr>
          <a:xfrm>
            <a:off x="684213" y="282575"/>
            <a:ext cx="2133600" cy="474663"/>
          </a:xfrm>
          <a:prstGeom prst="rect">
            <a:avLst/>
          </a:prstGeom>
        </p:spPr>
        <p:txBody>
          <a:bodyPr vert="horz" lIns="80139" tIns="40069" rIns="80139" bIns="40069" rtlCol="0" anchor="t"/>
          <a:lstStyle>
            <a:lvl1pPr>
              <a:lnSpc>
                <a:spcPct val="100000"/>
              </a:lnSpc>
              <a:defRPr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026D93-F48A-4331-836E-4E58F3F62137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MS PGothic" pitchFamily="34" charset="-128"/>
                <a:ea typeface="MS PGothic" pitchFamily="34" charset="-128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2011-1-18</a:t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MS PGothic" pitchFamily="34" charset="-128"/>
              <a:ea typeface="MS PGothic" pitchFamily="34" charset="-128"/>
              <a:cs typeface="+mn-cs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 userDrawn="1"/>
        </p:nvSpPr>
        <p:spPr bwMode="auto">
          <a:xfrm>
            <a:off x="7236296" y="4077072"/>
            <a:ext cx="1338802" cy="2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baseline="0" dirty="0" err="1">
                <a:solidFill>
                  <a:schemeClr val="bg1"/>
                </a:solidFill>
                <a:latin typeface="FrutigerNext LT Regular" pitchFamily="34" charset="0"/>
              </a:rPr>
              <a:t>www.huawei.com</a:t>
            </a:r>
            <a:endParaRPr lang="en-US" altLang="zh-CN" sz="1200" baseline="0" dirty="0">
              <a:solidFill>
                <a:schemeClr val="bg1"/>
              </a:solidFill>
              <a:latin typeface="FrutigerNext LT Regular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 userDrawn="1"/>
        </p:nvSpPr>
        <p:spPr bwMode="auto">
          <a:xfrm>
            <a:off x="652463" y="6207125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" name="Rectangle 23"/>
          <p:cNvSpPr>
            <a:spLocks noChangeArrowheads="1"/>
          </p:cNvSpPr>
          <p:nvPr userDrawn="1"/>
        </p:nvSpPr>
        <p:spPr bwMode="auto">
          <a:xfrm>
            <a:off x="3984625" y="6207125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pic>
        <p:nvPicPr>
          <p:cNvPr id="18" name="Picture 9" descr="Logo"/>
          <p:cNvPicPr preferRelativeResize="0">
            <a:picLocks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8875" y="5589588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397123" y="1462088"/>
            <a:ext cx="5994400" cy="1749425"/>
          </a:xfrm>
        </p:spPr>
        <p:txBody>
          <a:bodyPr/>
          <a:lstStyle>
            <a:lvl1pPr algn="ctr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95536" y="3341688"/>
            <a:ext cx="5995987" cy="908050"/>
          </a:xfrm>
        </p:spPr>
        <p:txBody>
          <a:bodyPr lIns="87814" tIns="43906" rIns="87814" bIns="43906"/>
          <a:lstStyle>
            <a:lvl1pPr marL="0" indent="0" algn="ctr">
              <a:buFont typeface="Wingdings" pitchFamily="2" charset="2"/>
              <a:buNone/>
              <a:defRPr sz="2300" b="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>
            <a:noFill/>
          </a:ln>
        </p:spPr>
        <p:txBody>
          <a:bodyPr/>
          <a:lstStyle>
            <a:lvl1pPr>
              <a:defRPr baseline="0">
                <a:solidFill>
                  <a:srgbClr val="99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014DA6-2135-4613-BA44-6A9B00AB6A3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EC2F22-6C64-4F2D-94E8-C2A0B06C8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9E485C-AAFB-4331-B77D-A7872560E10C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26CB389-AE89-4D06-B719-F20194E9FE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23528" y="6356350"/>
            <a:ext cx="2520280" cy="365125"/>
          </a:xfrm>
          <a:prstGeom prst="rect">
            <a:avLst/>
          </a:prstGeom>
        </p:spPr>
        <p:txBody>
          <a:bodyPr/>
          <a:lstStyle/>
          <a:p>
            <a:fld id="{11B5E5A5-7962-4C17-8DC4-DBD8C55983DE}" type="datetimeFigureOut">
              <a:rPr lang="zh-CN" altLang="en-US" smtClean="0"/>
              <a:pPr/>
              <a:t>2011-1-18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B64860-FF5A-4699-9DC5-E2A7143C7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9" descr="d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4588"/>
            <a:ext cx="9150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51600" y="432000"/>
            <a:ext cx="7747200" cy="871200"/>
          </a:xfrm>
          <a:prstGeom prst="rect">
            <a:avLst/>
          </a:prstGeom>
        </p:spPr>
        <p:txBody>
          <a:bodyPr vert="horz" lIns="79200" tIns="39600" rIns="79200" bIns="3960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1600" y="1641600"/>
            <a:ext cx="7930800" cy="4194000"/>
          </a:xfrm>
          <a:prstGeom prst="rect">
            <a:avLst/>
          </a:prstGeom>
        </p:spPr>
        <p:txBody>
          <a:bodyPr vert="horz" lIns="79200" tIns="39600" rIns="79200" bIns="39600" rtlCol="0">
            <a:no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52463" y="6438900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" name="Picture 9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399213"/>
            <a:ext cx="1311275" cy="312737"/>
          </a:xfrm>
          <a:prstGeom prst="rect">
            <a:avLst/>
          </a:prstGeom>
          <a:noFill/>
        </p:spPr>
      </p:pic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892550" y="6438900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64800" y="6490800"/>
            <a:ext cx="209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zh-CN" sz="1200" dirty="0" smtClean="0"/>
              <a:t>Page </a:t>
            </a:r>
            <a:fld id="{EA2ED9EB-E98B-4EA1-92D6-3BEF7CD88926}" type="slidenum">
              <a:rPr lang="de-DE" altLang="zh-CN" sz="1200" smtClean="0"/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altLang="zh-CN" sz="1200" dirty="0" smtClean="0"/>
          </a:p>
          <a:p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400" kern="1200" baseline="0">
          <a:solidFill>
            <a:srgbClr val="990000"/>
          </a:solidFill>
          <a:latin typeface="黑体 (标题)"/>
          <a:ea typeface="黑体" pitchFamily="2" charset="-122"/>
          <a:cs typeface="+mj-cs"/>
        </a:defRPr>
      </a:lvl1pPr>
    </p:titleStyle>
    <p:bodyStyle>
      <a:lvl1pPr marL="298800" indent="-298800" algn="l" defTabSz="914400" rtl="0" eaLnBrk="1" latinLnBrk="0" hangingPunct="1">
        <a:lnSpc>
          <a:spcPct val="140000"/>
        </a:lnSpc>
        <a:spcBef>
          <a:spcPts val="0"/>
        </a:spcBef>
        <a:buFont typeface="Arial" pitchFamily="34" charset="0"/>
        <a:buChar char="•"/>
        <a:defRPr sz="2000" b="1" i="0" kern="1200" baseline="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651600" indent="-2520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Wingdings" pitchFamily="2" charset="2"/>
        <a:buChar char="p"/>
        <a:defRPr sz="18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004400" indent="-2016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Wingdings" pitchFamily="2" charset="2"/>
        <a:buChar char="n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400400" indent="-2016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Arial" pitchFamily="34" charset="0"/>
        <a:buChar char="–"/>
        <a:defRPr sz="1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1803600" indent="-201600" algn="l" defTabSz="914400" rtl="0" eaLnBrk="1" latinLnBrk="0" hangingPunct="1">
        <a:lnSpc>
          <a:spcPct val="140000"/>
        </a:lnSpc>
        <a:spcBef>
          <a:spcPts val="0"/>
        </a:spcBef>
        <a:buFont typeface="FrutigerNext LT Medium" pitchFamily="34" charset="0"/>
        <a:buChar char="~"/>
        <a:defRPr sz="12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79200" tIns="39600" rIns="79200" bIns="39600" anchor="ctr">
            <a:noAutofit/>
          </a:bodyPr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51600" y="637200"/>
            <a:ext cx="7930800" cy="871200"/>
          </a:xfrm>
          <a:prstGeom prst="rect">
            <a:avLst/>
          </a:prstGeom>
        </p:spPr>
        <p:txBody>
          <a:bodyPr vert="horz" lIns="79200" tIns="39600" rIns="79200" bIns="3960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1600" y="1641600"/>
            <a:ext cx="7930800" cy="4194000"/>
          </a:xfrm>
          <a:prstGeom prst="rect">
            <a:avLst/>
          </a:prstGeom>
        </p:spPr>
        <p:txBody>
          <a:bodyPr vert="horz" lIns="79200" tIns="39600" rIns="79200" bIns="39600" rtlCol="0">
            <a:no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500" kern="1200" baseline="0">
          <a:solidFill>
            <a:srgbClr val="990000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298800" indent="-298800" algn="l" defTabSz="914400" rtl="0" eaLnBrk="1" latinLnBrk="0" hangingPunct="1">
        <a:lnSpc>
          <a:spcPct val="140000"/>
        </a:lnSpc>
        <a:spcBef>
          <a:spcPts val="0"/>
        </a:spcBef>
        <a:buFont typeface="Arial" pitchFamily="34" charset="0"/>
        <a:buChar char="•"/>
        <a:defRPr sz="2600" b="1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971550" indent="-514350" algn="l" defTabSz="914400" rtl="0" eaLnBrk="1" latinLnBrk="0" hangingPunct="1">
        <a:spcBef>
          <a:spcPct val="20000"/>
        </a:spcBef>
        <a:buSzPct val="50000"/>
        <a:buFont typeface="Wingdings" pitchFamily="2" charset="2"/>
        <a:buChar char="p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Wingdings" pitchFamily="2" charset="2"/>
        <a:buChar char="n"/>
        <a:defRPr sz="22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400400" indent="-2016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Arial" pitchFamily="34" charset="0"/>
        <a:buChar char="–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1803600" indent="-201600" algn="l" defTabSz="914400" rtl="0" eaLnBrk="1" latinLnBrk="0" hangingPunct="1">
        <a:lnSpc>
          <a:spcPct val="140000"/>
        </a:lnSpc>
        <a:spcBef>
          <a:spcPts val="0"/>
        </a:spcBef>
        <a:buSzPct val="50000"/>
        <a:buFont typeface="FrutigerNext LT LightCn" pitchFamily="34" charset="0"/>
        <a:buChar char="~"/>
        <a:defRPr sz="18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233738" y="2674938"/>
            <a:ext cx="27797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4400" dirty="0">
                <a:solidFill>
                  <a:srgbClr val="990000"/>
                </a:solidFill>
                <a:latin typeface="Arial" charset="0"/>
              </a:rPr>
              <a:t>Thank you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76600" y="3435350"/>
            <a:ext cx="2738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2600" dirty="0" err="1">
                <a:solidFill>
                  <a:srgbClr val="666666"/>
                </a:solidFill>
                <a:latin typeface="Arial" charset="0"/>
              </a:rPr>
              <a:t>www.huawei.com</a:t>
            </a:r>
            <a:endParaRPr lang="en-US" altLang="zh-CN" sz="2100" dirty="0">
              <a:solidFill>
                <a:srgbClr val="990000"/>
              </a:solidFill>
              <a:latin typeface="Arial" charset="0"/>
            </a:endParaRPr>
          </a:p>
        </p:txBody>
      </p:sp>
      <p:pic>
        <p:nvPicPr>
          <p:cNvPr id="9" name="Picture 6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97563"/>
            <a:ext cx="9144000" cy="10033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Grp="1" noChangeArrowheads="1"/>
          </p:cNvSpPr>
          <p:nvPr>
            <p:ph type="subTitle" idx="1"/>
          </p:nvPr>
        </p:nvSpPr>
        <p:spPr>
          <a:xfrm>
            <a:off x="773113" y="3341688"/>
            <a:ext cx="5995987" cy="90805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774700" y="1462088"/>
            <a:ext cx="5994400" cy="1749425"/>
          </a:xfrm>
        </p:spPr>
        <p:txBody>
          <a:bodyPr/>
          <a:lstStyle/>
          <a:p>
            <a:r>
              <a:rPr lang="en-US" altLang="zh-CN" sz="2800" smtClean="0"/>
              <a:t>Adaptive coefficients scanning for inter-frame coding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00" y="1641600"/>
            <a:ext cx="7930800" cy="923304"/>
          </a:xfrm>
        </p:spPr>
        <p:txBody>
          <a:bodyPr/>
          <a:lstStyle/>
          <a:p>
            <a:r>
              <a:rPr lang="en-US" altLang="zh-CN" smtClean="0"/>
              <a:t>the texture of reference block can represent the texture of the residual block</a:t>
            </a:r>
            <a:endParaRPr lang="zh-CN" altLang="en-US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924944"/>
            <a:ext cx="5101350" cy="20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419872" y="52292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smtClean="0">
                <a:latin typeface="Times New Roman"/>
                <a:ea typeface="宋体"/>
              </a:rPr>
              <a:t>the coding image and its residual image</a:t>
            </a:r>
            <a:endParaRPr lang="zh-CN" altLang="en-US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Motivation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00" y="1641600"/>
            <a:ext cx="7930800" cy="923304"/>
          </a:xfrm>
        </p:spPr>
        <p:txBody>
          <a:bodyPr/>
          <a:lstStyle/>
          <a:p>
            <a:r>
              <a:rPr lang="en-US" altLang="zh-CN" smtClean="0"/>
              <a:t>A relationship between residual block’s texture and transformed coefficients distribution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302433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852936"/>
            <a:ext cx="30963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95736" y="4725144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/>
                <a:ea typeface="宋体"/>
              </a:rPr>
              <a:t>Relationship of residual texture and transformed coefficients distribution</a:t>
            </a:r>
            <a:endParaRPr lang="zh-CN" altLang="en-US"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Introduction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00" y="1641600"/>
            <a:ext cx="7930800" cy="923304"/>
          </a:xfrm>
        </p:spPr>
        <p:txBody>
          <a:bodyPr/>
          <a:lstStyle/>
          <a:p>
            <a:r>
              <a:rPr lang="en-GB" altLang="zh-CN" smtClean="0"/>
              <a:t>three scanning patterns: new zigzag, horizontal and vertical patterns</a:t>
            </a:r>
            <a:endParaRPr lang="zh-CN" altLang="en-US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187624" y="2852936"/>
          <a:ext cx="2087562" cy="1987550"/>
        </p:xfrm>
        <a:graphic>
          <a:graphicData uri="http://schemas.openxmlformats.org/presentationml/2006/ole">
            <p:oleObj spid="_x0000_s3075" name="Visio" r:id="rId3" imgW="2774061" imgH="2646045" progId="Visio.Drawing.11">
              <p:embed/>
            </p:oleObj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563888" y="2852936"/>
          <a:ext cx="2087563" cy="1987550"/>
        </p:xfrm>
        <a:graphic>
          <a:graphicData uri="http://schemas.openxmlformats.org/presentationml/2006/ole">
            <p:oleObj spid="_x0000_s3074" name="Visio" r:id="rId4" imgW="2773985" imgH="2645969" progId="Visio.Drawing.11">
              <p:embed/>
            </p:oleObj>
          </a:graphicData>
        </a:graphic>
      </p:graphicFrame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5940152" y="2852936"/>
          <a:ext cx="2087562" cy="1973263"/>
        </p:xfrm>
        <a:graphic>
          <a:graphicData uri="http://schemas.openxmlformats.org/presentationml/2006/ole">
            <p:oleObj spid="_x0000_s3073" name="Visio" r:id="rId5" imgW="2773985" imgH="2622804" progId="Visio.Drawing.11">
              <p:embed/>
            </p:oleObj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450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3688" y="5085184"/>
            <a:ext cx="6732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smtClean="0">
                <a:latin typeface="Times New Roman"/>
                <a:ea typeface="宋体"/>
              </a:rPr>
              <a:t>(a) New zigzag scan                                   (b) Horizontal scan                                      (c) Vertical scan</a:t>
            </a:r>
            <a:endParaRPr lang="zh-CN" alt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Introduction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00" y="1641600"/>
            <a:ext cx="7930800" cy="923304"/>
          </a:xfrm>
        </p:spPr>
        <p:txBody>
          <a:bodyPr/>
          <a:lstStyle/>
          <a:p>
            <a:r>
              <a:rPr lang="en-GB" altLang="zh-CN" smtClean="0"/>
              <a:t>the texture directions of the reference block need to be detected</a:t>
            </a:r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1979712" y="2852936"/>
          <a:ext cx="2087562" cy="1987550"/>
        </p:xfrm>
        <a:graphic>
          <a:graphicData uri="http://schemas.openxmlformats.org/presentationml/2006/ole">
            <p:oleObj spid="_x0000_s43010" name="Visio" r:id="rId3" imgW="2774061" imgH="2646045" progId="Visio.Drawing.11">
              <p:embed/>
            </p:oleObj>
          </a:graphicData>
        </a:graphic>
      </p:graphicFrame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4572000" y="2852936"/>
          <a:ext cx="2087562" cy="1973262"/>
        </p:xfrm>
        <a:graphic>
          <a:graphicData uri="http://schemas.openxmlformats.org/presentationml/2006/ole">
            <p:oleObj spid="_x0000_s43009" name="Visio" r:id="rId4" imgW="2774061" imgH="2622613" progId="Visio.Drawing.11">
              <p:embed/>
            </p:oleObj>
          </a:graphicData>
        </a:graphic>
      </p:graphicFrame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864" y="5013176"/>
            <a:ext cx="19303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smtClean="0">
                <a:latin typeface="Times New Roman"/>
                <a:ea typeface="宋体"/>
              </a:rPr>
              <a:t>calculating directional gradient</a:t>
            </a:r>
            <a:endParaRPr lang="zh-CN" alt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Introduction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1600" y="1641600"/>
            <a:ext cx="7930800" cy="1067320"/>
          </a:xfrm>
        </p:spPr>
        <p:txBody>
          <a:bodyPr/>
          <a:lstStyle/>
          <a:p>
            <a:r>
              <a:rPr lang="en-GB" altLang="zh-CN" smtClean="0"/>
              <a:t>Relationship between the texture direction and scanning pattern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47664" y="2924944"/>
          <a:ext cx="5760642" cy="2067728"/>
        </p:xfrm>
        <a:graphic>
          <a:graphicData uri="http://schemas.openxmlformats.org/drawingml/2006/table">
            <a:tbl>
              <a:tblPr/>
              <a:tblGrid>
                <a:gridCol w="2880321"/>
                <a:gridCol w="2880321"/>
              </a:tblGrid>
              <a:tr h="51693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00">
                          <a:latin typeface="Times New Roman"/>
                          <a:ea typeface="宋体"/>
                          <a:cs typeface="Times New Roman"/>
                        </a:rPr>
                        <a:t>texture direction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00">
                          <a:latin typeface="Times New Roman"/>
                          <a:ea typeface="宋体"/>
                          <a:cs typeface="Times New Roman"/>
                        </a:rPr>
                        <a:t>Scanning pattern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3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horizontal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vertical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3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vertical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horizontal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3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diagonal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latin typeface="Times New Roman"/>
                          <a:ea typeface="宋体"/>
                          <a:cs typeface="Times New Roman"/>
                        </a:rPr>
                        <a:t>new zigzag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mtClean="0"/>
              <a:t>Experimental results</a:t>
            </a:r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07705" y="1556792"/>
          <a:ext cx="4392489" cy="1666875"/>
        </p:xfrm>
        <a:graphic>
          <a:graphicData uri="http://schemas.openxmlformats.org/drawingml/2006/table">
            <a:tbl>
              <a:tblPr/>
              <a:tblGrid>
                <a:gridCol w="1104212"/>
                <a:gridCol w="791622"/>
                <a:gridCol w="791622"/>
                <a:gridCol w="791622"/>
                <a:gridCol w="913411"/>
              </a:tblGrid>
              <a:tr h="1714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% sig count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1.97%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-3.13%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-3.14%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-2.17%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-1.62%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smtClean="0">
                          <a:latin typeface="Arial"/>
                        </a:rPr>
                        <a:t>102%</a:t>
                      </a:r>
                      <a:endParaRPr lang="en-US" altLang="zh-CN" sz="10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07705" y="3573016"/>
          <a:ext cx="4392488" cy="1657350"/>
        </p:xfrm>
        <a:graphic>
          <a:graphicData uri="http://schemas.openxmlformats.org/drawingml/2006/table">
            <a:tbl>
              <a:tblPr/>
              <a:tblGrid>
                <a:gridCol w="1104212"/>
                <a:gridCol w="791622"/>
                <a:gridCol w="791622"/>
                <a:gridCol w="791622"/>
                <a:gridCol w="913410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% sig count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-5.34%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-3.17%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-4.03%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latin typeface="Arial"/>
                        </a:rPr>
                        <a:t>-12.37%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latin typeface="Arial"/>
                        </a:rPr>
                        <a:t>-6.23%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自定义 10">
      <a:dk1>
        <a:srgbClr val="000000"/>
      </a:dk1>
      <a:lt1>
        <a:sysClr val="window" lastClr="FFFFFF"/>
      </a:lt1>
      <a:dk2>
        <a:srgbClr val="990000"/>
      </a:dk2>
      <a:lt2>
        <a:srgbClr val="777777"/>
      </a:lt2>
      <a:accent1>
        <a:srgbClr val="FFCC99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自定义 1">
      <a:majorFont>
        <a:latin typeface="FrutigerNext LT MediumCn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50</TotalTime>
  <Words>258</Words>
  <Application>Microsoft Office PowerPoint</Application>
  <PresentationFormat>全屏显示(4:3)</PresentationFormat>
  <Paragraphs>112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Blank</vt:lpstr>
      <vt:lpstr>1_自定义设计方案</vt:lpstr>
      <vt:lpstr>2_自定义设计方案</vt:lpstr>
      <vt:lpstr>Visio</vt:lpstr>
      <vt:lpstr>Adaptive coefficients scanning for inter-frame coding</vt:lpstr>
      <vt:lpstr>Motivation</vt:lpstr>
      <vt:lpstr>Motivation</vt:lpstr>
      <vt:lpstr>Introduction</vt:lpstr>
      <vt:lpstr>Introduction</vt:lpstr>
      <vt:lpstr>Introduction</vt:lpstr>
      <vt:lpstr>Experimental results</vt:lpstr>
      <vt:lpstr>幻灯片 8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s00107188</dc:creator>
  <cp:lastModifiedBy>songjin 00135625</cp:lastModifiedBy>
  <cp:revision>10</cp:revision>
  <dcterms:created xsi:type="dcterms:W3CDTF">2010-09-20T02:17:19Z</dcterms:created>
  <dcterms:modified xsi:type="dcterms:W3CDTF">2011-01-18T01:12:23Z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1295312932</vt:lpwstr>
  </property>
</Properties>
</file>