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4" r:id="rId2"/>
    <p:sldMasterId id="2147483652" r:id="rId3"/>
  </p:sldMasterIdLst>
  <p:notesMasterIdLst>
    <p:notesMasterId r:id="rId12"/>
  </p:notesMasterIdLst>
  <p:sldIdLst>
    <p:sldId id="256" r:id="rId4"/>
    <p:sldId id="272" r:id="rId5"/>
    <p:sldId id="269" r:id="rId6"/>
    <p:sldId id="273" r:id="rId7"/>
    <p:sldId id="270" r:id="rId8"/>
    <p:sldId id="278" r:id="rId9"/>
    <p:sldId id="271" r:id="rId10"/>
    <p:sldId id="263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bg1"/>
        </a:solidFill>
        <a:latin typeface="FrutigerNext LT Regular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006699"/>
    <a:srgbClr val="0099CC"/>
    <a:srgbClr val="009999"/>
    <a:srgbClr val="669900"/>
    <a:srgbClr val="CCFF99"/>
    <a:srgbClr val="99CCCC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55" autoAdjust="0"/>
    <p:restoredTop sz="93000" autoAdjust="0"/>
  </p:normalViewPr>
  <p:slideViewPr>
    <p:cSldViewPr>
      <p:cViewPr varScale="1">
        <p:scale>
          <a:sx n="97" d="100"/>
          <a:sy n="97" d="100"/>
        </p:scale>
        <p:origin x="-6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E715508F-F11E-436A-B3C1-D3EFF1FA4C4D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605F5A-FC7B-4B68-8A77-E689B454FE61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5508F-F11E-436A-B3C1-D3EFF1FA4C4D}" type="slidenum">
              <a:rPr lang="zh-CN" altLang="en-US" smtClean="0"/>
              <a:pPr/>
              <a:t>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5508F-F11E-436A-B3C1-D3EFF1FA4C4D}" type="slidenum">
              <a:rPr lang="zh-CN" altLang="en-US" smtClean="0"/>
              <a:pPr/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CE4899-2F45-430E-9448-F346ADCE6AB5}" type="slidenum">
              <a:rPr lang="zh-CN" altLang="en-US"/>
              <a:pPr/>
              <a:t>8</a:t>
            </a:fld>
            <a:endParaRPr lang="en-US" altLang="zh-CN"/>
          </a:p>
        </p:txBody>
      </p:sp>
      <p:sp>
        <p:nvSpPr>
          <p:cNvPr id="1843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41" name="Picture 9" descr="Logo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75" y="5589588"/>
            <a:ext cx="763588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2" name="Picture 10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82638"/>
            <a:ext cx="9144000" cy="3810000"/>
          </a:xfrm>
          <a:prstGeom prst="rect">
            <a:avLst/>
          </a:prstGeom>
          <a:noFill/>
        </p:spPr>
      </p:pic>
      <p:sp>
        <p:nvSpPr>
          <p:cNvPr id="4404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636588" y="1392238"/>
            <a:ext cx="5303837" cy="1666875"/>
          </a:xfrm>
        </p:spPr>
        <p:txBody>
          <a:bodyPr/>
          <a:lstStyle>
            <a:lvl1pPr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4048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4213" y="3182938"/>
            <a:ext cx="5305425" cy="865187"/>
          </a:xfrm>
        </p:spPr>
        <p:txBody>
          <a:bodyPr lIns="80139" tIns="40069" rIns="80139" bIns="40069"/>
          <a:lstStyle>
            <a:lvl1pPr marL="0" indent="0">
              <a:buFont typeface="Wingdings" pitchFamily="2" charset="2"/>
              <a:buNone/>
              <a:defRPr sz="2800">
                <a:solidFill>
                  <a:schemeClr val="bg1"/>
                </a:solidFill>
                <a:latin typeface="华文细黑" pitchFamily="2" charset="-122"/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4052" name="Text Box 20"/>
          <p:cNvSpPr txBox="1">
            <a:spLocks noChangeArrowheads="1"/>
          </p:cNvSpPr>
          <p:nvPr/>
        </p:nvSpPr>
        <p:spPr bwMode="auto">
          <a:xfrm>
            <a:off x="652463" y="6207125"/>
            <a:ext cx="26193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/>
            <a:r>
              <a:rPr lang="en-US" altLang="zh-CN" sz="1200">
                <a:solidFill>
                  <a:schemeClr val="tx1"/>
                </a:solidFill>
                <a:latin typeface="FrutigerNext LT Bold" pitchFamily="1" charset="0"/>
              </a:rPr>
              <a:t>HUAWEI TECHNOLOGIES CO., LTD.</a:t>
            </a:r>
            <a:endParaRPr lang="en-US" altLang="zh-CN" sz="2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4054" name="Text Box 22"/>
          <p:cNvSpPr txBox="1">
            <a:spLocks noChangeArrowheads="1"/>
          </p:cNvSpPr>
          <p:nvPr/>
        </p:nvSpPr>
        <p:spPr bwMode="auto">
          <a:xfrm>
            <a:off x="7224713" y="4094163"/>
            <a:ext cx="1333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/>
            <a:r>
              <a:rPr lang="en-US" altLang="zh-CN" sz="1200"/>
              <a:t>www.huawei.com</a:t>
            </a:r>
          </a:p>
        </p:txBody>
      </p:sp>
      <p:sp>
        <p:nvSpPr>
          <p:cNvPr id="44055" name="Rectangle 23"/>
          <p:cNvSpPr>
            <a:spLocks noChangeArrowheads="1"/>
          </p:cNvSpPr>
          <p:nvPr/>
        </p:nvSpPr>
        <p:spPr bwMode="auto">
          <a:xfrm>
            <a:off x="3984625" y="6207125"/>
            <a:ext cx="1625600" cy="261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092" tIns="40044" rIns="80092" bIns="40044">
            <a:spAutoFit/>
          </a:bodyPr>
          <a:lstStyle/>
          <a:p>
            <a:pPr defTabSz="801688" eaLnBrk="0" hangingPunct="0"/>
            <a:r>
              <a:rPr lang="en-US" altLang="zh-CN" sz="1200">
                <a:solidFill>
                  <a:schemeClr val="tx1"/>
                </a:solidFill>
                <a:latin typeface="FrutigerNext LT Bold" pitchFamily="1" charset="0"/>
              </a:rPr>
              <a:t>Huawei Confidential </a:t>
            </a:r>
          </a:p>
        </p:txBody>
      </p:sp>
      <p:sp>
        <p:nvSpPr>
          <p:cNvPr id="44098" name="Text Box 66"/>
          <p:cNvSpPr txBox="1">
            <a:spLocks noChangeArrowheads="1"/>
          </p:cNvSpPr>
          <p:nvPr/>
        </p:nvSpPr>
        <p:spPr bwMode="auto">
          <a:xfrm>
            <a:off x="-1968500" y="1322388"/>
            <a:ext cx="1968500" cy="3752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80139" tIns="40069" rIns="80139" bIns="40069">
            <a:spAutoFit/>
          </a:bodyPr>
          <a:lstStyle/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:40-47pt  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副标题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:26-30pt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反白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en-US" altLang="zh-CN" sz="1100">
                <a:latin typeface="Arial" charset="0"/>
                <a:ea typeface="华文细黑" pitchFamily="2" charset="-122"/>
              </a:rPr>
              <a:t>FrutigerNext LT Medium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Arial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:35-47pt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黑体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en-US" altLang="zh-CN" sz="1100">
                <a:latin typeface="Arial" charset="0"/>
                <a:ea typeface="华文细黑" pitchFamily="2" charset="-122"/>
              </a:rPr>
              <a:t>  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副标题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:24-28pt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反白</a:t>
            </a:r>
          </a:p>
          <a:p>
            <a:pPr algn="r" defTabSz="801688" eaLnBrk="0" hangingPunct="0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细黑体</a:t>
            </a:r>
          </a:p>
          <a:p>
            <a:pPr algn="r" defTabSz="801688" eaLnBrk="0" hangingPunct="0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 eaLnBrk="0" hangingPunct="0">
              <a:lnSpc>
                <a:spcPct val="125000"/>
              </a:lnSpc>
              <a:spcBef>
                <a:spcPct val="50000"/>
              </a:spcBef>
            </a:pPr>
            <a:endParaRPr lang="zh-CN" altLang="en-US" sz="1100">
              <a:solidFill>
                <a:schemeClr val="tx1"/>
              </a:solidFill>
              <a:latin typeface="Arial" charset="0"/>
              <a:ea typeface="华文细黑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1177ECF3-4F61-415B-A408-99B88DAC3CCB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430213"/>
            <a:ext cx="1981200" cy="54054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52463" y="430213"/>
            <a:ext cx="5795962" cy="54054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702263A1-F4D0-4244-A33C-48AEC2FCB21D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52463" y="1641475"/>
            <a:ext cx="3887787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92650" y="1641475"/>
            <a:ext cx="38893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361113" y="6489701"/>
            <a:ext cx="803175" cy="179659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Page </a:t>
            </a:r>
            <a:fld id="{6AF0B2D0-0D3F-43B5-840F-39177731934D}" type="slidenum">
              <a:rPr lang="de-DE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0825" y="638175"/>
            <a:ext cx="1981200" cy="51974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52463" y="638175"/>
            <a:ext cx="5795962" cy="51974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357FB217-F9FD-4055-9E16-6F74D38F3153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52463" y="1641475"/>
            <a:ext cx="3887787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92650" y="1641475"/>
            <a:ext cx="38893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9F2868D4-7828-426A-BEF9-991E8CE8F468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0D970ACF-0C98-46D1-8762-A3FE9551424F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B82A9ED8-8520-47D0-8B39-DCC3BA88F6CE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226BF603-AD45-4EA0-8A55-7861FD1F8B60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A725E51A-3898-4A14-BED4-5FF17F3D68D2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fld id="{0BF403DA-3B5D-4B53-9C4E-FE23F5450EFB}" type="slidenum">
              <a:rPr lang="de-DE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51" name="Picture 79" descr="d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24588"/>
            <a:ext cx="915035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652463" y="6438900"/>
            <a:ext cx="26193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/>
            <a:r>
              <a:rPr lang="en-US" altLang="zh-CN" sz="1200">
                <a:solidFill>
                  <a:schemeClr val="tx1"/>
                </a:solidFill>
                <a:latin typeface="FrutigerNext LT Bold" pitchFamily="1" charset="0"/>
              </a:rPr>
              <a:t>HUAWEI TECHNOLOGIES CO., LTD.</a:t>
            </a:r>
            <a:endParaRPr lang="en-US" altLang="zh-CN" sz="22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8681" name="Picture 9" descr="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08875" y="6399213"/>
            <a:ext cx="1311275" cy="312737"/>
          </a:xfrm>
          <a:prstGeom prst="rect">
            <a:avLst/>
          </a:prstGeom>
          <a:noFill/>
        </p:spPr>
      </p:pic>
      <p:sp>
        <p:nvSpPr>
          <p:cNvPr id="28682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1113" y="6489700"/>
            <a:ext cx="209708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801688" eaLnBrk="0" hangingPunct="0">
              <a:lnSpc>
                <a:spcPct val="85000"/>
              </a:lnSpc>
              <a:defRPr sz="1200">
                <a:solidFill>
                  <a:schemeClr val="tx1"/>
                </a:solidFill>
                <a:latin typeface="FrutigerNext LT Bold" pitchFamily="1" charset="0"/>
              </a:defRPr>
            </a:lvl1pPr>
          </a:lstStyle>
          <a:p>
            <a:r>
              <a:rPr lang="de-DE"/>
              <a:t>Page </a:t>
            </a:r>
            <a:fld id="{2D40A561-BD15-4FA9-ADC3-7240371BAB01}" type="slidenum">
              <a:rPr lang="de-DE"/>
              <a:pPr/>
              <a:t>‹#›</a:t>
            </a:fld>
            <a:endParaRPr lang="en-GB"/>
          </a:p>
        </p:txBody>
      </p:sp>
      <p:sp>
        <p:nvSpPr>
          <p:cNvPr id="28685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652463" y="430213"/>
            <a:ext cx="7745412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39" tIns="40069" rIns="80139" bIns="400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8693" name="Rectangle 21"/>
          <p:cNvSpPr>
            <a:spLocks noChangeArrowheads="1"/>
          </p:cNvSpPr>
          <p:nvPr/>
        </p:nvSpPr>
        <p:spPr bwMode="auto">
          <a:xfrm>
            <a:off x="3892550" y="6438900"/>
            <a:ext cx="1625600" cy="261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092" tIns="40044" rIns="80092" bIns="40044">
            <a:spAutoFit/>
          </a:bodyPr>
          <a:lstStyle/>
          <a:p>
            <a:pPr defTabSz="801688" eaLnBrk="0" hangingPunct="0"/>
            <a:r>
              <a:rPr lang="en-US" altLang="zh-CN" sz="1200">
                <a:solidFill>
                  <a:schemeClr val="tx1"/>
                </a:solidFill>
                <a:latin typeface="FrutigerNext LT Bold" pitchFamily="1" charset="0"/>
              </a:rPr>
              <a:t>Huawei Confidential </a:t>
            </a:r>
          </a:p>
        </p:txBody>
      </p: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-1908175" y="528638"/>
            <a:ext cx="1844675" cy="530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:32-35pt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ea typeface="华文细黑" pitchFamily="2" charset="-122"/>
              </a:rPr>
              <a:t>内部使用字体 </a:t>
            </a:r>
            <a:r>
              <a:rPr lang="en-US" altLang="zh-CN" sz="1100">
                <a:ea typeface="华文细黑" pitchFamily="2" charset="-122"/>
              </a:rPr>
              <a:t>: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n-US" altLang="zh-CN" sz="1100">
                <a:ea typeface="华文细黑" pitchFamily="2" charset="-122"/>
              </a:rPr>
              <a:t>FrutigerNext LT Medium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ea typeface="华文细黑" pitchFamily="2" charset="-122"/>
              </a:rPr>
              <a:t>外部使用字体 </a:t>
            </a:r>
            <a:r>
              <a:rPr lang="en-US" altLang="zh-CN" sz="1100">
                <a:ea typeface="华文细黑" pitchFamily="2" charset="-122"/>
              </a:rPr>
              <a:t>: Arial</a:t>
            </a:r>
          </a:p>
          <a:p>
            <a:pPr algn="r" defTabSz="801688">
              <a:lnSpc>
                <a:spcPct val="7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:30-32pt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黑体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:20-22pt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 :18pt  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ea typeface="华文细黑" pitchFamily="2" charset="-122"/>
              </a:rPr>
              <a:t>内部使用字体 </a:t>
            </a:r>
            <a:r>
              <a:rPr lang="en-US" altLang="zh-CN" sz="1100">
                <a:ea typeface="华文细黑" pitchFamily="2" charset="-122"/>
              </a:rPr>
              <a:t>: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en-US" altLang="zh-CN" sz="1100">
                <a:ea typeface="华文细黑" pitchFamily="2" charset="-122"/>
              </a:rPr>
              <a:t>FrutigerNext LT Regular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ea typeface="华文细黑" pitchFamily="2" charset="-122"/>
              </a:rPr>
              <a:t>外部使用字体 </a:t>
            </a:r>
            <a:r>
              <a:rPr lang="en-US" altLang="zh-CN" sz="1100">
                <a:ea typeface="华文细黑" pitchFamily="2" charset="-122"/>
              </a:rPr>
              <a:t>: Arial</a:t>
            </a:r>
          </a:p>
          <a:p>
            <a:pPr algn="r" defTabSz="801688">
              <a:lnSpc>
                <a:spcPct val="7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:18-20pt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):18pt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细黑体 </a:t>
            </a: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algn="r"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zh-CN" altLang="en-US" sz="1100">
              <a:solidFill>
                <a:schemeClr val="tx1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28734" name="Rectangle 62"/>
          <p:cNvSpPr>
            <a:spLocks noChangeArrowheads="1"/>
          </p:cNvSpPr>
          <p:nvPr/>
        </p:nvSpPr>
        <p:spPr bwMode="auto">
          <a:xfrm>
            <a:off x="9199563" y="1423988"/>
            <a:ext cx="1049337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配色参考方案：</a:t>
            </a:r>
          </a:p>
          <a:p>
            <a:pPr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建议同一页面内不超过四种颜色，以下是</a:t>
            </a:r>
            <a:r>
              <a:rPr lang="en-US" altLang="zh-CN" sz="1100">
                <a:latin typeface="华文细黑" pitchFamily="2" charset="-122"/>
                <a:ea typeface="华文细黑" pitchFamily="2" charset="-122"/>
              </a:rPr>
              <a:t>13</a:t>
            </a: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组配色方案，同一页面内只选择一组使用。（仅供参考）</a:t>
            </a: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</a:pPr>
            <a:endParaRPr lang="zh-CN" altLang="en-US" sz="110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737" name="Rectangle 65"/>
          <p:cNvSpPr>
            <a:spLocks noChangeArrowheads="1"/>
          </p:cNvSpPr>
          <p:nvPr/>
        </p:nvSpPr>
        <p:spPr bwMode="auto">
          <a:xfrm>
            <a:off x="9199563" y="-61913"/>
            <a:ext cx="1049337" cy="83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defTabSz="801688">
              <a:lnSpc>
                <a:spcPct val="120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r>
              <a:rPr lang="zh-CN" altLang="en-US" sz="1100">
                <a:latin typeface="华文细黑" pitchFamily="2" charset="-122"/>
                <a:ea typeface="华文细黑" pitchFamily="2" charset="-122"/>
              </a:rPr>
              <a:t>客户或者合作伙伴的标志放在右上角</a:t>
            </a:r>
            <a:r>
              <a:rPr lang="en-US" altLang="zh-CN" sz="1100">
                <a:latin typeface="华文细黑" pitchFamily="2" charset="-122"/>
                <a:ea typeface="华文细黑" pitchFamily="2" charset="-122"/>
              </a:rPr>
              <a:t>.</a:t>
            </a: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None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</a:pPr>
            <a:endParaRPr lang="en-US" altLang="zh-CN" sz="1100">
              <a:latin typeface="华文细黑" pitchFamily="2" charset="-122"/>
              <a:ea typeface="华文细黑" pitchFamily="2" charset="-122"/>
            </a:endParaRPr>
          </a:p>
          <a:p>
            <a:pPr defTabSz="801688">
              <a:lnSpc>
                <a:spcPct val="125000"/>
              </a:lnSpc>
              <a:buClr>
                <a:schemeClr val="bg2"/>
              </a:buClr>
              <a:buSzPct val="60000"/>
              <a:buFont typeface="Wingdings" pitchFamily="2" charset="2"/>
              <a:buChar char="l"/>
            </a:pPr>
            <a:endParaRPr lang="zh-CN" altLang="en-US" sz="110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74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641475"/>
            <a:ext cx="7929562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8752" name="Rectangle 80"/>
          <p:cNvSpPr>
            <a:spLocks noChangeArrowheads="1"/>
          </p:cNvSpPr>
          <p:nvPr/>
        </p:nvSpPr>
        <p:spPr bwMode="auto">
          <a:xfrm>
            <a:off x="9269413" y="3429000"/>
            <a:ext cx="919162" cy="34909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5" tIns="45712" rIns="91425" bIns="45712" anchor="ctr">
            <a:spAutoFit/>
          </a:bodyPr>
          <a:lstStyle/>
          <a:p>
            <a:endParaRPr lang="zh-CN" altLang="en-US"/>
          </a:p>
        </p:txBody>
      </p:sp>
      <p:grpSp>
        <p:nvGrpSpPr>
          <p:cNvPr id="28753" name="Group 81"/>
          <p:cNvGrpSpPr>
            <a:grpSpLocks/>
          </p:cNvGrpSpPr>
          <p:nvPr/>
        </p:nvGrpSpPr>
        <p:grpSpPr bwMode="auto">
          <a:xfrm>
            <a:off x="9355138" y="3789363"/>
            <a:ext cx="739775" cy="182562"/>
            <a:chOff x="5893" y="2387"/>
            <a:chExt cx="466" cy="115"/>
          </a:xfrm>
        </p:grpSpPr>
        <p:sp>
          <p:nvSpPr>
            <p:cNvPr id="28754" name="Rectangle 82"/>
            <p:cNvSpPr>
              <a:spLocks noChangeArrowheads="1"/>
            </p:cNvSpPr>
            <p:nvPr userDrawn="1"/>
          </p:nvSpPr>
          <p:spPr bwMode="auto">
            <a:xfrm flipV="1">
              <a:off x="6010" y="2387"/>
              <a:ext cx="116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55" name="Rectangle 83"/>
            <p:cNvSpPr>
              <a:spLocks noChangeArrowheads="1"/>
            </p:cNvSpPr>
            <p:nvPr userDrawn="1"/>
          </p:nvSpPr>
          <p:spPr bwMode="auto">
            <a:xfrm flipV="1">
              <a:off x="6126" y="2387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56" name="Rectangle 84"/>
            <p:cNvSpPr>
              <a:spLocks noChangeArrowheads="1"/>
            </p:cNvSpPr>
            <p:nvPr userDrawn="1"/>
          </p:nvSpPr>
          <p:spPr bwMode="auto">
            <a:xfrm flipV="1">
              <a:off x="6242" y="2387"/>
              <a:ext cx="117" cy="115"/>
            </a:xfrm>
            <a:prstGeom prst="rect">
              <a:avLst/>
            </a:prstGeom>
            <a:solidFill>
              <a:srgbClr val="99660A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57" name="Rectangle 85"/>
            <p:cNvSpPr>
              <a:spLocks noChangeArrowheads="1"/>
            </p:cNvSpPr>
            <p:nvPr userDrawn="1"/>
          </p:nvSpPr>
          <p:spPr bwMode="auto">
            <a:xfrm flipV="1">
              <a:off x="5893" y="2387"/>
              <a:ext cx="117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58" name="Group 86"/>
          <p:cNvGrpSpPr>
            <a:grpSpLocks/>
          </p:cNvGrpSpPr>
          <p:nvPr/>
        </p:nvGrpSpPr>
        <p:grpSpPr bwMode="auto">
          <a:xfrm>
            <a:off x="9355138" y="4005263"/>
            <a:ext cx="739775" cy="182562"/>
            <a:chOff x="5893" y="2523"/>
            <a:chExt cx="466" cy="115"/>
          </a:xfrm>
        </p:grpSpPr>
        <p:sp>
          <p:nvSpPr>
            <p:cNvPr id="28759" name="Rectangle 87"/>
            <p:cNvSpPr>
              <a:spLocks noChangeArrowheads="1"/>
            </p:cNvSpPr>
            <p:nvPr userDrawn="1"/>
          </p:nvSpPr>
          <p:spPr bwMode="auto">
            <a:xfrm flipV="1">
              <a:off x="6010" y="2523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0" name="Rectangle 88"/>
            <p:cNvSpPr>
              <a:spLocks noChangeArrowheads="1"/>
            </p:cNvSpPr>
            <p:nvPr userDrawn="1"/>
          </p:nvSpPr>
          <p:spPr bwMode="auto">
            <a:xfrm flipV="1">
              <a:off x="6126" y="2523"/>
              <a:ext cx="116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1" name="Rectangle 89"/>
            <p:cNvSpPr>
              <a:spLocks noChangeArrowheads="1"/>
            </p:cNvSpPr>
            <p:nvPr userDrawn="1"/>
          </p:nvSpPr>
          <p:spPr bwMode="auto">
            <a:xfrm flipV="1">
              <a:off x="6242" y="2523"/>
              <a:ext cx="117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2" name="Rectangle 90"/>
            <p:cNvSpPr>
              <a:spLocks noChangeArrowheads="1"/>
            </p:cNvSpPr>
            <p:nvPr userDrawn="1"/>
          </p:nvSpPr>
          <p:spPr bwMode="auto">
            <a:xfrm flipV="1">
              <a:off x="5893" y="2523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63" name="Group 91"/>
          <p:cNvGrpSpPr>
            <a:grpSpLocks/>
          </p:cNvGrpSpPr>
          <p:nvPr/>
        </p:nvGrpSpPr>
        <p:grpSpPr bwMode="auto">
          <a:xfrm>
            <a:off x="9355138" y="4221163"/>
            <a:ext cx="739775" cy="182562"/>
            <a:chOff x="5893" y="2659"/>
            <a:chExt cx="466" cy="115"/>
          </a:xfrm>
        </p:grpSpPr>
        <p:sp>
          <p:nvSpPr>
            <p:cNvPr id="28764" name="Rectangle 92"/>
            <p:cNvSpPr>
              <a:spLocks noChangeArrowheads="1"/>
            </p:cNvSpPr>
            <p:nvPr userDrawn="1"/>
          </p:nvSpPr>
          <p:spPr bwMode="auto">
            <a:xfrm flipV="1">
              <a:off x="6010" y="2659"/>
              <a:ext cx="116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5" name="Rectangle 93"/>
            <p:cNvSpPr>
              <a:spLocks noChangeArrowheads="1"/>
            </p:cNvSpPr>
            <p:nvPr userDrawn="1"/>
          </p:nvSpPr>
          <p:spPr bwMode="auto">
            <a:xfrm flipV="1">
              <a:off x="6126" y="2659"/>
              <a:ext cx="116" cy="115"/>
            </a:xfrm>
            <a:prstGeom prst="rect">
              <a:avLst/>
            </a:prstGeom>
            <a:solidFill>
              <a:srgbClr val="0099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6" name="Rectangle 94"/>
            <p:cNvSpPr>
              <a:spLocks noChangeArrowheads="1"/>
            </p:cNvSpPr>
            <p:nvPr userDrawn="1"/>
          </p:nvSpPr>
          <p:spPr bwMode="auto">
            <a:xfrm flipV="1">
              <a:off x="6242" y="2659"/>
              <a:ext cx="117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67" name="Rectangle 95"/>
            <p:cNvSpPr>
              <a:spLocks noChangeArrowheads="1"/>
            </p:cNvSpPr>
            <p:nvPr userDrawn="1"/>
          </p:nvSpPr>
          <p:spPr bwMode="auto">
            <a:xfrm flipV="1">
              <a:off x="5893" y="2659"/>
              <a:ext cx="117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68" name="Group 96"/>
          <p:cNvGrpSpPr>
            <a:grpSpLocks/>
          </p:cNvGrpSpPr>
          <p:nvPr/>
        </p:nvGrpSpPr>
        <p:grpSpPr bwMode="auto">
          <a:xfrm>
            <a:off x="9355138" y="3573463"/>
            <a:ext cx="739775" cy="188912"/>
            <a:chOff x="5893" y="2251"/>
            <a:chExt cx="466" cy="119"/>
          </a:xfrm>
        </p:grpSpPr>
        <p:sp>
          <p:nvSpPr>
            <p:cNvPr id="28769" name="Rectangle 97"/>
            <p:cNvSpPr>
              <a:spLocks noChangeArrowheads="1"/>
            </p:cNvSpPr>
            <p:nvPr userDrawn="1"/>
          </p:nvSpPr>
          <p:spPr bwMode="auto">
            <a:xfrm flipV="1">
              <a:off x="6126" y="2251"/>
              <a:ext cx="116" cy="119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0" name="Rectangle 98"/>
            <p:cNvSpPr>
              <a:spLocks noChangeArrowheads="1"/>
            </p:cNvSpPr>
            <p:nvPr userDrawn="1"/>
          </p:nvSpPr>
          <p:spPr bwMode="auto">
            <a:xfrm flipV="1">
              <a:off x="6242" y="2251"/>
              <a:ext cx="117" cy="119"/>
            </a:xfrm>
            <a:prstGeom prst="rect">
              <a:avLst/>
            </a:prstGeom>
            <a:solidFill>
              <a:srgbClr val="CC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1" name="Rectangle 99"/>
            <p:cNvSpPr>
              <a:spLocks noChangeArrowheads="1"/>
            </p:cNvSpPr>
            <p:nvPr userDrawn="1"/>
          </p:nvSpPr>
          <p:spPr bwMode="auto">
            <a:xfrm flipV="1">
              <a:off x="5893" y="2251"/>
              <a:ext cx="117" cy="11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2" name="Rectangle 100"/>
            <p:cNvSpPr>
              <a:spLocks noChangeArrowheads="1"/>
            </p:cNvSpPr>
            <p:nvPr userDrawn="1"/>
          </p:nvSpPr>
          <p:spPr bwMode="auto">
            <a:xfrm flipV="1">
              <a:off x="6010" y="2251"/>
              <a:ext cx="116" cy="119"/>
            </a:xfrm>
            <a:prstGeom prst="rect">
              <a:avLst/>
            </a:prstGeom>
            <a:solidFill>
              <a:srgbClr val="66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73" name="Group 101"/>
          <p:cNvGrpSpPr>
            <a:grpSpLocks/>
          </p:cNvGrpSpPr>
          <p:nvPr/>
        </p:nvGrpSpPr>
        <p:grpSpPr bwMode="auto">
          <a:xfrm>
            <a:off x="9355138" y="4581525"/>
            <a:ext cx="739775" cy="182563"/>
            <a:chOff x="5893" y="2886"/>
            <a:chExt cx="466" cy="115"/>
          </a:xfrm>
        </p:grpSpPr>
        <p:sp>
          <p:nvSpPr>
            <p:cNvPr id="28774" name="Rectangle 102"/>
            <p:cNvSpPr>
              <a:spLocks noChangeArrowheads="1"/>
            </p:cNvSpPr>
            <p:nvPr userDrawn="1"/>
          </p:nvSpPr>
          <p:spPr bwMode="auto">
            <a:xfrm flipV="1">
              <a:off x="6010" y="2886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5" name="Rectangle 103"/>
            <p:cNvSpPr>
              <a:spLocks noChangeArrowheads="1"/>
            </p:cNvSpPr>
            <p:nvPr userDrawn="1"/>
          </p:nvSpPr>
          <p:spPr bwMode="auto">
            <a:xfrm flipV="1">
              <a:off x="6126" y="2886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6" name="Rectangle 104"/>
            <p:cNvSpPr>
              <a:spLocks noChangeArrowheads="1"/>
            </p:cNvSpPr>
            <p:nvPr userDrawn="1"/>
          </p:nvSpPr>
          <p:spPr bwMode="auto">
            <a:xfrm flipV="1">
              <a:off x="6242" y="2886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77" name="Rectangle 105"/>
            <p:cNvSpPr>
              <a:spLocks noChangeArrowheads="1"/>
            </p:cNvSpPr>
            <p:nvPr userDrawn="1"/>
          </p:nvSpPr>
          <p:spPr bwMode="auto">
            <a:xfrm flipV="1">
              <a:off x="5893" y="2886"/>
              <a:ext cx="117" cy="115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78" name="Group 106"/>
          <p:cNvGrpSpPr>
            <a:grpSpLocks/>
          </p:cNvGrpSpPr>
          <p:nvPr/>
        </p:nvGrpSpPr>
        <p:grpSpPr bwMode="auto">
          <a:xfrm>
            <a:off x="9355138" y="4797425"/>
            <a:ext cx="739775" cy="182563"/>
            <a:chOff x="5893" y="3022"/>
            <a:chExt cx="466" cy="115"/>
          </a:xfrm>
        </p:grpSpPr>
        <p:sp>
          <p:nvSpPr>
            <p:cNvPr id="28779" name="Rectangle 107"/>
            <p:cNvSpPr>
              <a:spLocks noChangeArrowheads="1"/>
            </p:cNvSpPr>
            <p:nvPr userDrawn="1"/>
          </p:nvSpPr>
          <p:spPr bwMode="auto">
            <a:xfrm flipV="1">
              <a:off x="6010" y="3022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0" name="Rectangle 108"/>
            <p:cNvSpPr>
              <a:spLocks noChangeArrowheads="1"/>
            </p:cNvSpPr>
            <p:nvPr userDrawn="1"/>
          </p:nvSpPr>
          <p:spPr bwMode="auto">
            <a:xfrm flipV="1">
              <a:off x="6126" y="3022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1" name="Rectangle 109"/>
            <p:cNvSpPr>
              <a:spLocks noChangeArrowheads="1"/>
            </p:cNvSpPr>
            <p:nvPr userDrawn="1"/>
          </p:nvSpPr>
          <p:spPr bwMode="auto">
            <a:xfrm flipV="1">
              <a:off x="6242" y="3022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2" name="Rectangle 110"/>
            <p:cNvSpPr>
              <a:spLocks noChangeArrowheads="1"/>
            </p:cNvSpPr>
            <p:nvPr userDrawn="1"/>
          </p:nvSpPr>
          <p:spPr bwMode="auto">
            <a:xfrm flipV="1">
              <a:off x="5893" y="3022"/>
              <a:ext cx="117" cy="115"/>
            </a:xfrm>
            <a:prstGeom prst="rect">
              <a:avLst/>
            </a:prstGeom>
            <a:solidFill>
              <a:srgbClr val="99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83" name="Group 111"/>
          <p:cNvGrpSpPr>
            <a:grpSpLocks/>
          </p:cNvGrpSpPr>
          <p:nvPr/>
        </p:nvGrpSpPr>
        <p:grpSpPr bwMode="auto">
          <a:xfrm>
            <a:off x="9355138" y="5013325"/>
            <a:ext cx="739775" cy="182563"/>
            <a:chOff x="5893" y="3158"/>
            <a:chExt cx="466" cy="115"/>
          </a:xfrm>
        </p:grpSpPr>
        <p:sp>
          <p:nvSpPr>
            <p:cNvPr id="28784" name="Rectangle 112"/>
            <p:cNvSpPr>
              <a:spLocks noChangeArrowheads="1"/>
            </p:cNvSpPr>
            <p:nvPr userDrawn="1"/>
          </p:nvSpPr>
          <p:spPr bwMode="auto">
            <a:xfrm flipV="1">
              <a:off x="6010" y="3158"/>
              <a:ext cx="116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5" name="Rectangle 113"/>
            <p:cNvSpPr>
              <a:spLocks noChangeArrowheads="1"/>
            </p:cNvSpPr>
            <p:nvPr userDrawn="1"/>
          </p:nvSpPr>
          <p:spPr bwMode="auto">
            <a:xfrm flipV="1">
              <a:off x="6126" y="3158"/>
              <a:ext cx="116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6" name="Rectangle 114"/>
            <p:cNvSpPr>
              <a:spLocks noChangeArrowheads="1"/>
            </p:cNvSpPr>
            <p:nvPr userDrawn="1"/>
          </p:nvSpPr>
          <p:spPr bwMode="auto">
            <a:xfrm flipV="1">
              <a:off x="6242" y="3158"/>
              <a:ext cx="117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87" name="Rectangle 115"/>
            <p:cNvSpPr>
              <a:spLocks noChangeArrowheads="1"/>
            </p:cNvSpPr>
            <p:nvPr userDrawn="1"/>
          </p:nvSpPr>
          <p:spPr bwMode="auto">
            <a:xfrm flipV="1">
              <a:off x="5893" y="3158"/>
              <a:ext cx="117" cy="115"/>
            </a:xfrm>
            <a:prstGeom prst="rect">
              <a:avLst/>
            </a:prstGeom>
            <a:solidFill>
              <a:srgbClr val="99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88" name="Group 116"/>
          <p:cNvGrpSpPr>
            <a:grpSpLocks/>
          </p:cNvGrpSpPr>
          <p:nvPr/>
        </p:nvGrpSpPr>
        <p:grpSpPr bwMode="auto">
          <a:xfrm>
            <a:off x="9355138" y="5373688"/>
            <a:ext cx="739775" cy="182562"/>
            <a:chOff x="5893" y="3385"/>
            <a:chExt cx="466" cy="115"/>
          </a:xfrm>
        </p:grpSpPr>
        <p:sp>
          <p:nvSpPr>
            <p:cNvPr id="28789" name="Rectangle 117"/>
            <p:cNvSpPr>
              <a:spLocks noChangeArrowheads="1"/>
            </p:cNvSpPr>
            <p:nvPr userDrawn="1"/>
          </p:nvSpPr>
          <p:spPr bwMode="auto">
            <a:xfrm flipV="1">
              <a:off x="6010" y="3385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0" name="Rectangle 118"/>
            <p:cNvSpPr>
              <a:spLocks noChangeArrowheads="1"/>
            </p:cNvSpPr>
            <p:nvPr userDrawn="1"/>
          </p:nvSpPr>
          <p:spPr bwMode="auto">
            <a:xfrm flipV="1">
              <a:off x="6126" y="3385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1" name="Rectangle 119"/>
            <p:cNvSpPr>
              <a:spLocks noChangeArrowheads="1"/>
            </p:cNvSpPr>
            <p:nvPr userDrawn="1"/>
          </p:nvSpPr>
          <p:spPr bwMode="auto">
            <a:xfrm flipV="1">
              <a:off x="6242" y="3385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2" name="Rectangle 120"/>
            <p:cNvSpPr>
              <a:spLocks noChangeArrowheads="1"/>
            </p:cNvSpPr>
            <p:nvPr userDrawn="1"/>
          </p:nvSpPr>
          <p:spPr bwMode="auto">
            <a:xfrm flipV="1">
              <a:off x="5893" y="3385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93" name="Group 121"/>
          <p:cNvGrpSpPr>
            <a:grpSpLocks/>
          </p:cNvGrpSpPr>
          <p:nvPr/>
        </p:nvGrpSpPr>
        <p:grpSpPr bwMode="auto">
          <a:xfrm>
            <a:off x="9355138" y="5589588"/>
            <a:ext cx="739775" cy="182562"/>
            <a:chOff x="5893" y="3521"/>
            <a:chExt cx="466" cy="115"/>
          </a:xfrm>
        </p:grpSpPr>
        <p:sp>
          <p:nvSpPr>
            <p:cNvPr id="28794" name="Rectangle 122"/>
            <p:cNvSpPr>
              <a:spLocks noChangeArrowheads="1"/>
            </p:cNvSpPr>
            <p:nvPr userDrawn="1"/>
          </p:nvSpPr>
          <p:spPr bwMode="auto">
            <a:xfrm flipV="1">
              <a:off x="6010" y="3521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5" name="Rectangle 123"/>
            <p:cNvSpPr>
              <a:spLocks noChangeArrowheads="1"/>
            </p:cNvSpPr>
            <p:nvPr userDrawn="1"/>
          </p:nvSpPr>
          <p:spPr bwMode="auto">
            <a:xfrm flipV="1">
              <a:off x="6126" y="3521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6" name="Rectangle 124"/>
            <p:cNvSpPr>
              <a:spLocks noChangeArrowheads="1"/>
            </p:cNvSpPr>
            <p:nvPr userDrawn="1"/>
          </p:nvSpPr>
          <p:spPr bwMode="auto">
            <a:xfrm flipV="1">
              <a:off x="6242" y="3521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97" name="Rectangle 125"/>
            <p:cNvSpPr>
              <a:spLocks noChangeArrowheads="1"/>
            </p:cNvSpPr>
            <p:nvPr userDrawn="1"/>
          </p:nvSpPr>
          <p:spPr bwMode="auto">
            <a:xfrm flipV="1">
              <a:off x="5893" y="3521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798" name="Group 126"/>
          <p:cNvGrpSpPr>
            <a:grpSpLocks/>
          </p:cNvGrpSpPr>
          <p:nvPr/>
        </p:nvGrpSpPr>
        <p:grpSpPr bwMode="auto">
          <a:xfrm>
            <a:off x="9355138" y="5805488"/>
            <a:ext cx="739775" cy="182562"/>
            <a:chOff x="5893" y="3657"/>
            <a:chExt cx="466" cy="115"/>
          </a:xfrm>
        </p:grpSpPr>
        <p:sp>
          <p:nvSpPr>
            <p:cNvPr id="28799" name="Rectangle 127"/>
            <p:cNvSpPr>
              <a:spLocks noChangeArrowheads="1"/>
            </p:cNvSpPr>
            <p:nvPr userDrawn="1"/>
          </p:nvSpPr>
          <p:spPr bwMode="auto">
            <a:xfrm flipV="1">
              <a:off x="6010" y="3657"/>
              <a:ext cx="116" cy="115"/>
            </a:xfrm>
            <a:prstGeom prst="rect">
              <a:avLst/>
            </a:prstGeom>
            <a:solidFill>
              <a:srgbClr val="0099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0" name="Rectangle 128"/>
            <p:cNvSpPr>
              <a:spLocks noChangeArrowheads="1"/>
            </p:cNvSpPr>
            <p:nvPr userDrawn="1"/>
          </p:nvSpPr>
          <p:spPr bwMode="auto">
            <a:xfrm flipV="1">
              <a:off x="6126" y="3657"/>
              <a:ext cx="116" cy="115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1" name="Rectangle 129"/>
            <p:cNvSpPr>
              <a:spLocks noChangeArrowheads="1"/>
            </p:cNvSpPr>
            <p:nvPr userDrawn="1"/>
          </p:nvSpPr>
          <p:spPr bwMode="auto">
            <a:xfrm flipV="1">
              <a:off x="6242" y="3657"/>
              <a:ext cx="117" cy="115"/>
            </a:xfrm>
            <a:prstGeom prst="rect">
              <a:avLst/>
            </a:prstGeom>
            <a:solidFill>
              <a:srgbClr val="99CC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2" name="Rectangle 130"/>
            <p:cNvSpPr>
              <a:spLocks noChangeArrowheads="1"/>
            </p:cNvSpPr>
            <p:nvPr userDrawn="1"/>
          </p:nvSpPr>
          <p:spPr bwMode="auto">
            <a:xfrm flipV="1">
              <a:off x="5893" y="3657"/>
              <a:ext cx="117" cy="11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803" name="Group 131"/>
          <p:cNvGrpSpPr>
            <a:grpSpLocks/>
          </p:cNvGrpSpPr>
          <p:nvPr/>
        </p:nvGrpSpPr>
        <p:grpSpPr bwMode="auto">
          <a:xfrm>
            <a:off x="9355138" y="6165850"/>
            <a:ext cx="739775" cy="182563"/>
            <a:chOff x="5893" y="3884"/>
            <a:chExt cx="466" cy="115"/>
          </a:xfrm>
        </p:grpSpPr>
        <p:sp>
          <p:nvSpPr>
            <p:cNvPr id="28804" name="Rectangle 132"/>
            <p:cNvSpPr>
              <a:spLocks noChangeArrowheads="1"/>
            </p:cNvSpPr>
            <p:nvPr userDrawn="1"/>
          </p:nvSpPr>
          <p:spPr bwMode="auto">
            <a:xfrm flipV="1">
              <a:off x="6010" y="3884"/>
              <a:ext cx="116" cy="11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5" name="Rectangle 133"/>
            <p:cNvSpPr>
              <a:spLocks noChangeArrowheads="1"/>
            </p:cNvSpPr>
            <p:nvPr userDrawn="1"/>
          </p:nvSpPr>
          <p:spPr bwMode="auto">
            <a:xfrm flipV="1">
              <a:off x="6126" y="3884"/>
              <a:ext cx="116" cy="115"/>
            </a:xfrm>
            <a:prstGeom prst="rect">
              <a:avLst/>
            </a:prstGeom>
            <a:solidFill>
              <a:srgbClr val="FFCC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6" name="Rectangle 134"/>
            <p:cNvSpPr>
              <a:spLocks noChangeArrowheads="1"/>
            </p:cNvSpPr>
            <p:nvPr userDrawn="1"/>
          </p:nvSpPr>
          <p:spPr bwMode="auto">
            <a:xfrm flipV="1">
              <a:off x="6242" y="3884"/>
              <a:ext cx="117" cy="115"/>
            </a:xfrm>
            <a:prstGeom prst="rect">
              <a:avLst/>
            </a:prstGeom>
            <a:solidFill>
              <a:srgbClr val="FFCC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07" name="Rectangle 135"/>
            <p:cNvSpPr>
              <a:spLocks noChangeArrowheads="1"/>
            </p:cNvSpPr>
            <p:nvPr userDrawn="1"/>
          </p:nvSpPr>
          <p:spPr bwMode="auto">
            <a:xfrm flipV="1">
              <a:off x="5893" y="3884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808" name="Group 136"/>
          <p:cNvGrpSpPr>
            <a:grpSpLocks/>
          </p:cNvGrpSpPr>
          <p:nvPr/>
        </p:nvGrpSpPr>
        <p:grpSpPr bwMode="auto">
          <a:xfrm>
            <a:off x="9355138" y="6391275"/>
            <a:ext cx="739775" cy="182563"/>
            <a:chOff x="5893" y="4026"/>
            <a:chExt cx="466" cy="115"/>
          </a:xfrm>
        </p:grpSpPr>
        <p:sp>
          <p:nvSpPr>
            <p:cNvPr id="28809" name="Rectangle 137"/>
            <p:cNvSpPr>
              <a:spLocks noChangeArrowheads="1"/>
            </p:cNvSpPr>
            <p:nvPr userDrawn="1"/>
          </p:nvSpPr>
          <p:spPr bwMode="auto">
            <a:xfrm flipV="1">
              <a:off x="6010" y="4026"/>
              <a:ext cx="116" cy="115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0" name="Rectangle 138"/>
            <p:cNvSpPr>
              <a:spLocks noChangeArrowheads="1"/>
            </p:cNvSpPr>
            <p:nvPr userDrawn="1"/>
          </p:nvSpPr>
          <p:spPr bwMode="auto">
            <a:xfrm flipV="1">
              <a:off x="6126" y="4026"/>
              <a:ext cx="116" cy="11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1" name="Rectangle 139"/>
            <p:cNvSpPr>
              <a:spLocks noChangeArrowheads="1"/>
            </p:cNvSpPr>
            <p:nvPr userDrawn="1"/>
          </p:nvSpPr>
          <p:spPr bwMode="auto">
            <a:xfrm flipV="1">
              <a:off x="6242" y="4026"/>
              <a:ext cx="117" cy="115"/>
            </a:xfrm>
            <a:prstGeom prst="rect">
              <a:avLst/>
            </a:prstGeom>
            <a:solidFill>
              <a:srgbClr val="CC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2" name="Rectangle 140"/>
            <p:cNvSpPr>
              <a:spLocks noChangeArrowheads="1"/>
            </p:cNvSpPr>
            <p:nvPr userDrawn="1"/>
          </p:nvSpPr>
          <p:spPr bwMode="auto">
            <a:xfrm flipV="1">
              <a:off x="5893" y="4026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8813" name="Group 141"/>
          <p:cNvGrpSpPr>
            <a:grpSpLocks/>
          </p:cNvGrpSpPr>
          <p:nvPr/>
        </p:nvGrpSpPr>
        <p:grpSpPr bwMode="auto">
          <a:xfrm>
            <a:off x="9355138" y="6615113"/>
            <a:ext cx="739775" cy="182562"/>
            <a:chOff x="5893" y="4167"/>
            <a:chExt cx="466" cy="115"/>
          </a:xfrm>
        </p:grpSpPr>
        <p:sp>
          <p:nvSpPr>
            <p:cNvPr id="28814" name="Rectangle 142"/>
            <p:cNvSpPr>
              <a:spLocks noChangeArrowheads="1"/>
            </p:cNvSpPr>
            <p:nvPr userDrawn="1"/>
          </p:nvSpPr>
          <p:spPr bwMode="auto">
            <a:xfrm flipV="1">
              <a:off x="6010" y="4167"/>
              <a:ext cx="116" cy="115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5" name="Rectangle 143"/>
            <p:cNvSpPr>
              <a:spLocks noChangeArrowheads="1"/>
            </p:cNvSpPr>
            <p:nvPr userDrawn="1"/>
          </p:nvSpPr>
          <p:spPr bwMode="auto">
            <a:xfrm flipV="1">
              <a:off x="6126" y="4167"/>
              <a:ext cx="116" cy="11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6" name="Rectangle 144"/>
            <p:cNvSpPr>
              <a:spLocks noChangeArrowheads="1"/>
            </p:cNvSpPr>
            <p:nvPr userDrawn="1"/>
          </p:nvSpPr>
          <p:spPr bwMode="auto">
            <a:xfrm flipV="1">
              <a:off x="6242" y="4167"/>
              <a:ext cx="117" cy="11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817" name="Rectangle 145"/>
            <p:cNvSpPr>
              <a:spLocks noChangeArrowheads="1"/>
            </p:cNvSpPr>
            <p:nvPr userDrawn="1"/>
          </p:nvSpPr>
          <p:spPr bwMode="auto">
            <a:xfrm flipV="1">
              <a:off x="5893" y="4167"/>
              <a:ext cx="117" cy="11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hf sldNum="0" hdr="0" ftr="0"/>
  <p:txStyles>
    <p:titleStyle>
      <a:lvl1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+mj-lt"/>
          <a:ea typeface="+mj-ea"/>
          <a:cs typeface="+mj-cs"/>
        </a:defRPr>
      </a:lvl1pPr>
      <a:lvl2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2pPr>
      <a:lvl3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3pPr>
      <a:lvl4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4pPr>
      <a:lvl5pPr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5pPr>
      <a:lvl6pPr marL="4572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6pPr>
      <a:lvl7pPr marL="9144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7pPr>
      <a:lvl8pPr marL="13716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8pPr>
      <a:lvl9pPr marL="1828800" algn="l" defTabSz="801688" rtl="0" eaLnBrk="1" fontAlgn="base" hangingPunct="1">
        <a:spcBef>
          <a:spcPct val="0"/>
        </a:spcBef>
        <a:spcAft>
          <a:spcPct val="0"/>
        </a:spcAft>
        <a:defRPr sz="3400">
          <a:solidFill>
            <a:srgbClr val="990000"/>
          </a:solidFill>
          <a:latin typeface="FrutigerNext LT Medium" pitchFamily="34" charset="0"/>
          <a:ea typeface="黑体" pitchFamily="2" charset="-122"/>
        </a:defRPr>
      </a:lvl9pPr>
    </p:titleStyle>
    <p:bodyStyle>
      <a:lvl1pPr marL="300038" indent="-300038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chemeClr val="bg2"/>
        </a:buClr>
        <a:buSzPct val="6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lr>
          <a:schemeClr val="tx1"/>
        </a:buClr>
        <a:buSzPct val="50000"/>
        <a:buFont typeface="Wingdings" pitchFamily="2" charset="2"/>
        <a:buChar char="p"/>
        <a:defRPr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n"/>
        <a:defRPr sz="1600">
          <a:solidFill>
            <a:schemeClr val="tx1"/>
          </a:solidFill>
          <a:latin typeface="FrutigerNext LT Light" pitchFamily="34" charset="0"/>
          <a:ea typeface="+mn-ea"/>
        </a:defRPr>
      </a:lvl3pPr>
      <a:lvl4pPr marL="1401763" indent="-200025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400">
          <a:solidFill>
            <a:schemeClr val="tx1"/>
          </a:solidFill>
          <a:latin typeface="+mj-lt"/>
          <a:ea typeface="+mn-ea"/>
        </a:defRPr>
      </a:lvl4pPr>
      <a:lvl5pPr marL="18034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5pPr>
      <a:lvl6pPr marL="22606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6pPr>
      <a:lvl7pPr marL="27178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7pPr>
      <a:lvl8pPr marL="31750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8pPr>
      <a:lvl9pPr marL="3632200" indent="-201613" algn="l" defTabSz="801688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FrutigerNext LT Medium" pitchFamily="34" charset="0"/>
        <a:buChar char="~"/>
        <a:defRPr sz="1200">
          <a:solidFill>
            <a:schemeClr val="tx1"/>
          </a:solidFill>
          <a:latin typeface="+mj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5" tIns="45712" rIns="91425" bIns="45712" anchor="ctr">
            <a:spAutoFit/>
          </a:bodyPr>
          <a:lstStyle/>
          <a:p>
            <a:endParaRPr lang="zh-CN" altLang="en-US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2463" y="638175"/>
            <a:ext cx="7929562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52" tIns="40076" rIns="80152" bIns="400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641475"/>
            <a:ext cx="7929562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-1844675" y="898525"/>
            <a:ext cx="1844675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124" tIns="40063" rIns="80124" bIns="40063"/>
          <a:lstStyle/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英文目录标题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:35-40pt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en-US" altLang="zh-CN" sz="1100">
                <a:latin typeface="Arial" charset="0"/>
                <a:ea typeface="华文细黑" pitchFamily="2" charset="-122"/>
              </a:rPr>
              <a:t>FrutigerNext LT Medium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Arial</a:t>
            </a:r>
          </a:p>
          <a:p>
            <a:pPr marL="300038" indent="-300038" algn="r" defTabSz="801688">
              <a:lnSpc>
                <a:spcPct val="125000"/>
              </a:lnSpc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中文目录标题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:35-40pt 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R153 G0 B0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黑体</a:t>
            </a:r>
          </a:p>
          <a:p>
            <a:pPr marL="300038" indent="-300038" algn="r" defTabSz="801688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英文目录正文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:28-30pt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 :20-30pt  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内部使用字体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en-US" altLang="zh-CN" sz="1100">
                <a:latin typeface="Arial" charset="0"/>
                <a:ea typeface="华文细黑" pitchFamily="2" charset="-122"/>
              </a:rPr>
              <a:t>FrutigerNext LT Regular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外部使用字体 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 Arial</a:t>
            </a:r>
          </a:p>
          <a:p>
            <a:pPr marL="300038" indent="-300038" algn="r" defTabSz="801688">
              <a:lnSpc>
                <a:spcPct val="125000"/>
              </a:lnSpc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中文目录正文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:28-30pt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子目录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(2-5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级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):20-30pt </a:t>
            </a: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颜色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黑色</a:t>
            </a:r>
          </a:p>
          <a:p>
            <a:pPr marL="300038" indent="-300038" algn="r" defTabSz="801688">
              <a:lnSpc>
                <a:spcPct val="125000"/>
              </a:lnSpc>
            </a:pPr>
            <a:r>
              <a:rPr lang="zh-CN" altLang="en-US" sz="1100">
                <a:latin typeface="Arial" charset="0"/>
                <a:ea typeface="华文细黑" pitchFamily="2" charset="-122"/>
              </a:rPr>
              <a:t>字体</a:t>
            </a:r>
            <a:r>
              <a:rPr lang="en-US" altLang="zh-CN" sz="1100">
                <a:latin typeface="Arial" charset="0"/>
                <a:ea typeface="华文细黑" pitchFamily="2" charset="-122"/>
              </a:rPr>
              <a:t>:</a:t>
            </a:r>
            <a:r>
              <a:rPr lang="zh-CN" altLang="en-US" sz="1100">
                <a:latin typeface="Arial" charset="0"/>
                <a:ea typeface="华文细黑" pitchFamily="2" charset="-122"/>
              </a:rPr>
              <a:t>细黑体 </a:t>
            </a:r>
          </a:p>
          <a:p>
            <a:pPr marL="300038" indent="-300038" algn="r" defTabSz="801688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endParaRPr lang="zh-CN" altLang="en-US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endParaRPr lang="en-US" altLang="zh-CN" sz="1100">
              <a:latin typeface="Arial" charset="0"/>
              <a:ea typeface="华文细黑" pitchFamily="2" charset="-122"/>
            </a:endParaRPr>
          </a:p>
          <a:p>
            <a:pPr marL="300038" indent="-300038" algn="r" defTabSz="801688">
              <a:lnSpc>
                <a:spcPct val="125000"/>
              </a:lnSpc>
            </a:pPr>
            <a:endParaRPr lang="zh-CN" altLang="en-US" sz="1100">
              <a:solidFill>
                <a:schemeClr val="tx1"/>
              </a:solidFill>
              <a:latin typeface="Arial" charset="0"/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+mj-lt"/>
          <a:ea typeface="+mj-ea"/>
          <a:cs typeface="+mj-cs"/>
        </a:defRPr>
      </a:lvl1pPr>
      <a:lvl2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2pPr>
      <a:lvl3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3pPr>
      <a:lvl4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4pPr>
      <a:lvl5pPr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5pPr>
      <a:lvl6pPr marL="4572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6pPr>
      <a:lvl7pPr marL="9144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7pPr>
      <a:lvl8pPr marL="13716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8pPr>
      <a:lvl9pPr marL="1828800" algn="l" defTabSz="801688" rtl="0" fontAlgn="base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Arial" charset="0"/>
          <a:ea typeface="黑体" pitchFamily="2" charset="-122"/>
        </a:defRPr>
      </a:lvl9pPr>
    </p:titleStyle>
    <p:bodyStyle>
      <a:lvl1pPr marL="300038" indent="-300038" algn="l" defTabSz="801688" rtl="0" fontAlgn="base">
        <a:lnSpc>
          <a:spcPct val="140000"/>
        </a:lnSpc>
        <a:spcBef>
          <a:spcPct val="0"/>
        </a:spcBef>
        <a:spcAft>
          <a:spcPct val="0"/>
        </a:spcAft>
        <a:buChar char="•"/>
        <a:defRPr sz="2600" b="1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fontAlgn="base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p"/>
        <a:defRPr sz="2400"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SzPct val="50000"/>
        <a:buFont typeface="Wingdings" pitchFamily="2" charset="2"/>
        <a:buChar char="n"/>
        <a:defRPr sz="2200">
          <a:solidFill>
            <a:schemeClr val="tx1"/>
          </a:solidFill>
          <a:latin typeface="+mn-lt"/>
          <a:ea typeface="+mn-ea"/>
        </a:defRPr>
      </a:lvl3pPr>
      <a:lvl4pPr marL="1401763" indent="-200025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18034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5pPr>
      <a:lvl6pPr marL="22606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6pPr>
      <a:lvl7pPr marL="27178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7pPr>
      <a:lvl8pPr marL="31750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8pPr>
      <a:lvl9pPr marL="3632200" indent="-201613" algn="l" defTabSz="801688" rtl="0" fontAlgn="base">
        <a:lnSpc>
          <a:spcPct val="140000"/>
        </a:lnSpc>
        <a:spcBef>
          <a:spcPct val="0"/>
        </a:spcBef>
        <a:spcAft>
          <a:spcPct val="0"/>
        </a:spcAft>
        <a:buFont typeface="Arial" charset="0"/>
        <a:buChar char="~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4" name="Picture 6" descr="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897563"/>
            <a:ext cx="9144000" cy="1003300"/>
          </a:xfrm>
          <a:prstGeom prst="rect">
            <a:avLst/>
          </a:prstGeom>
          <a:noFill/>
        </p:spPr>
      </p:pic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3233738" y="2674938"/>
            <a:ext cx="2779712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448" tIns="41724" rIns="83448" bIns="41724">
            <a:spAutoFit/>
          </a:bodyPr>
          <a:lstStyle/>
          <a:p>
            <a:pPr defTabSz="835025" eaLnBrk="0" hangingPunct="0"/>
            <a:r>
              <a:rPr lang="en-US" altLang="zh-CN" sz="4400">
                <a:solidFill>
                  <a:srgbClr val="990000"/>
                </a:solidFill>
                <a:latin typeface="Arial" charset="0"/>
              </a:rPr>
              <a:t>Thank you</a:t>
            </a:r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3276600" y="3435350"/>
            <a:ext cx="27384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448" tIns="41724" rIns="83448" bIns="41724">
            <a:spAutoFit/>
          </a:bodyPr>
          <a:lstStyle/>
          <a:p>
            <a:pPr defTabSz="835025" eaLnBrk="0" hangingPunct="0"/>
            <a:r>
              <a:rPr lang="en-US" altLang="zh-CN" sz="2600">
                <a:solidFill>
                  <a:srgbClr val="666666"/>
                </a:solidFill>
                <a:latin typeface="Arial" charset="0"/>
              </a:rPr>
              <a:t>www.huawei.com</a:t>
            </a:r>
            <a:endParaRPr lang="en-US" altLang="zh-CN" sz="2100">
              <a:solidFill>
                <a:srgbClr val="99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2pPr>
      <a:lvl3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3pPr>
      <a:lvl4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4pPr>
      <a:lvl5pPr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5pPr>
      <a:lvl6pPr marL="4572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6pPr>
      <a:lvl7pPr marL="9144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7pPr>
      <a:lvl8pPr marL="13716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8pPr>
      <a:lvl9pPr marL="1828800" algn="ctr" defTabSz="801688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00038" indent="-300038" algn="l" defTabSz="801688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2463" indent="-250825" algn="l" defTabSz="801688" rtl="0" fontAlgn="base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</a:defRPr>
      </a:lvl3pPr>
      <a:lvl4pPr marL="1401763" indent="-200025" algn="l" defTabSz="801688" rtl="0" fontAlgn="base"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  <a:ea typeface="+mn-ea"/>
        </a:defRPr>
      </a:lvl4pPr>
      <a:lvl5pPr marL="18034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5pPr>
      <a:lvl6pPr marL="22606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6pPr>
      <a:lvl7pPr marL="27178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7pPr>
      <a:lvl8pPr marL="31750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8pPr>
      <a:lvl9pPr marL="3632200" indent="-201613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6"/>
          <p:cNvSpPr>
            <a:spLocks noGrp="1" noChangeArrowheads="1"/>
          </p:cNvSpPr>
          <p:nvPr>
            <p:ph type="dt" sz="quarter" idx="4294967295"/>
          </p:nvPr>
        </p:nvSpPr>
        <p:spPr>
          <a:xfrm>
            <a:off x="684213" y="282575"/>
            <a:ext cx="2133600" cy="474663"/>
          </a:xfrm>
        </p:spPr>
        <p:txBody>
          <a:bodyPr/>
          <a:lstStyle/>
          <a:p>
            <a:fld id="{C25F4D78-52E6-4A2B-BDB5-A2055A7B09FE}" type="datetime1">
              <a:rPr lang="zh-CN" altLang="en-US"/>
              <a:pPr/>
              <a:t>2011-1-18</a:t>
            </a:fld>
            <a:endParaRPr lang="en-US" altLang="zh-CN" dirty="0"/>
          </a:p>
        </p:txBody>
      </p:sp>
      <p:sp>
        <p:nvSpPr>
          <p:cNvPr id="2080" name="Rectangle 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hangingPunct="0"/>
            <a:r>
              <a:rPr lang="en-US" altLang="zh-CN" sz="2000" b="0" dirty="0" smtClean="0"/>
              <a:t>Yongbing Lin, </a:t>
            </a:r>
            <a:r>
              <a:rPr lang="en-US" altLang="zh-CN" sz="2000" b="0" dirty="0" err="1" smtClean="0"/>
              <a:t>Changcai</a:t>
            </a:r>
            <a:r>
              <a:rPr lang="en-US" altLang="zh-CN" sz="2000" b="0" dirty="0" smtClean="0"/>
              <a:t> Lai, </a:t>
            </a:r>
            <a:endParaRPr lang="zh-CN" altLang="zh-CN" sz="2000" b="0" dirty="0" smtClean="0"/>
          </a:p>
          <a:p>
            <a:pPr hangingPunct="0"/>
            <a:r>
              <a:rPr lang="en-US" altLang="zh-CN" sz="2000" b="0" dirty="0" err="1" smtClean="0"/>
              <a:t>Jianhua</a:t>
            </a:r>
            <a:r>
              <a:rPr lang="en-US" altLang="zh-CN" sz="2000" b="0" dirty="0" smtClean="0"/>
              <a:t> </a:t>
            </a:r>
            <a:r>
              <a:rPr lang="en-US" altLang="zh-CN" sz="2000" b="0" dirty="0" err="1" smtClean="0"/>
              <a:t>Zheng</a:t>
            </a:r>
            <a:r>
              <a:rPr lang="en-US" altLang="zh-CN" sz="2000" b="0" dirty="0" smtClean="0"/>
              <a:t>, </a:t>
            </a:r>
            <a:r>
              <a:rPr lang="en-US" altLang="zh-CN" sz="2000" b="0" dirty="0" err="1" smtClean="0"/>
              <a:t>Lingzhi</a:t>
            </a:r>
            <a:r>
              <a:rPr lang="en-US" altLang="zh-CN" sz="2000" b="0" dirty="0" smtClean="0"/>
              <a:t> Liu</a:t>
            </a:r>
            <a:endParaRPr lang="zh-CN" altLang="en-US" sz="2000" b="0" dirty="0"/>
          </a:p>
        </p:txBody>
      </p:sp>
      <p:sp>
        <p:nvSpPr>
          <p:cNvPr id="2081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636588" y="1392238"/>
            <a:ext cx="6743724" cy="1666875"/>
          </a:xfrm>
        </p:spPr>
        <p:txBody>
          <a:bodyPr/>
          <a:lstStyle/>
          <a:p>
            <a:r>
              <a:rPr lang="en-US" altLang="zh-CN" sz="2800" b="0" dirty="0" smtClean="0">
                <a:latin typeface="+mn-lt"/>
              </a:rPr>
              <a:t>JCTVC-D302: </a:t>
            </a:r>
            <a:r>
              <a:rPr lang="en-US" altLang="zh-CN" sz="2800" b="0" dirty="0" smtClean="0">
                <a:latin typeface="+mn-lt"/>
              </a:rPr>
              <a:t/>
            </a:r>
            <a:br>
              <a:rPr lang="en-US" altLang="zh-CN" sz="2800" b="0" dirty="0" smtClean="0">
                <a:latin typeface="+mn-lt"/>
              </a:rPr>
            </a:br>
            <a:r>
              <a:rPr lang="en-US" altLang="zh-CN" sz="2800" b="0" dirty="0" smtClean="0">
                <a:latin typeface="+mn-lt"/>
              </a:rPr>
              <a:t>Intra coding improvements for slice boundary blocks</a:t>
            </a:r>
            <a:endParaRPr lang="zh-CN" altLang="en-US" sz="2800" b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Introduction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 smtClean="0">
                <a:cs typeface="Times New Roman" pitchFamily="18" charset="0"/>
              </a:rPr>
              <a:t>HEVC </a:t>
            </a:r>
            <a:r>
              <a:rPr lang="en-US" altLang="zh-CN" b="0" dirty="0" smtClean="0">
                <a:cs typeface="Times New Roman" pitchFamily="18" charset="0"/>
              </a:rPr>
              <a:t>will </a:t>
            </a:r>
            <a:r>
              <a:rPr lang="en-US" altLang="zh-CN" b="0" dirty="0" smtClean="0">
                <a:cs typeface="Times New Roman" pitchFamily="18" charset="0"/>
              </a:rPr>
              <a:t>support multiple slice partitioning </a:t>
            </a:r>
          </a:p>
          <a:p>
            <a:pPr lvl="1"/>
            <a:r>
              <a:rPr lang="en-US" altLang="zh-CN" b="0" dirty="0" smtClean="0">
                <a:cs typeface="Times New Roman" pitchFamily="18" charset="0"/>
              </a:rPr>
              <a:t>to meet the requirement of video transmission over error-prone channel</a:t>
            </a:r>
          </a:p>
          <a:p>
            <a:r>
              <a:rPr lang="en-US" altLang="zh-CN" b="0" dirty="0" smtClean="0">
                <a:cs typeface="Times New Roman" pitchFamily="18" charset="0"/>
              </a:rPr>
              <a:t>Simulation on HM0.9-AHG-SLICES shows 5% gain drop for Intra and Intra loco configurations in cased of 1500bytes per slice</a:t>
            </a:r>
          </a:p>
          <a:p>
            <a:pPr lvl="1"/>
            <a:r>
              <a:rPr lang="en-US" altLang="zh-CN" dirty="0" smtClean="0">
                <a:cs typeface="Times New Roman" pitchFamily="18" charset="0"/>
              </a:rPr>
              <a:t>Due to more slice boundary blocks are generated</a:t>
            </a:r>
            <a:endParaRPr lang="en-US" altLang="zh-CN" b="0" dirty="0" smtClean="0">
              <a:cs typeface="Times New Roman" pitchFamily="18" charset="0"/>
            </a:endParaRPr>
          </a:p>
          <a:p>
            <a:r>
              <a:rPr lang="en-US" altLang="zh-CN" b="0" dirty="0" smtClean="0">
                <a:cs typeface="Times New Roman" pitchFamily="18" charset="0"/>
              </a:rPr>
              <a:t>We propose 2 Intra coding improvements for </a:t>
            </a:r>
            <a:r>
              <a:rPr lang="en-US" altLang="zh-CN" dirty="0" smtClean="0">
                <a:cs typeface="Times New Roman" pitchFamily="18" charset="0"/>
              </a:rPr>
              <a:t>slice boundary blocks</a:t>
            </a:r>
          </a:p>
          <a:p>
            <a:pPr lvl="1"/>
            <a:r>
              <a:rPr lang="en-US" altLang="zh-CN" dirty="0" smtClean="0">
                <a:cs typeface="Times New Roman" pitchFamily="18" charset="0"/>
              </a:rPr>
              <a:t>Intra prediction mode coding</a:t>
            </a:r>
          </a:p>
          <a:p>
            <a:pPr lvl="1"/>
            <a:r>
              <a:rPr lang="en-US" altLang="zh-CN" dirty="0" smtClean="0">
                <a:cs typeface="Times New Roman" pitchFamily="18" charset="0"/>
              </a:rPr>
              <a:t>Reference pixel padding</a:t>
            </a:r>
            <a:endParaRPr lang="en-US" altLang="zh-CN" b="0" dirty="0" smtClean="0">
              <a:cs typeface="Times New Roman" pitchFamily="18" charset="0"/>
            </a:endParaRP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Page </a:t>
            </a:r>
            <a:fld id="{6AF0B2D0-0D3F-43B5-840F-39177731934D}" type="slidenum">
              <a:rPr lang="de-DE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FA001D8-67BD-441B-B3FC-C43C21810763}" type="slidenum">
              <a:rPr lang="de-DE"/>
              <a:pPr/>
              <a:t>3</a:t>
            </a:fld>
            <a:endParaRPr lang="en-GB" dirty="0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Coding of Intra prediction</a:t>
            </a:r>
            <a:endParaRPr lang="zh-CN" altLang="en-US" dirty="0"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1" y="4293096"/>
            <a:ext cx="7776864" cy="2088232"/>
          </a:xfrm>
        </p:spPr>
        <p:txBody>
          <a:bodyPr/>
          <a:lstStyle/>
          <a:p>
            <a:r>
              <a:rPr lang="en-US" altLang="zh-CN" sz="1600" b="0" dirty="0" smtClean="0">
                <a:cs typeface="Times New Roman" pitchFamily="18" charset="0"/>
              </a:rPr>
              <a:t>Bit spending for Intra prediction mode coding can be saved by reducing the number of the candidate Intra prediction modes. For example,</a:t>
            </a:r>
          </a:p>
          <a:p>
            <a:pPr lvl="1"/>
            <a:r>
              <a:rPr lang="en-US" altLang="zh-CN" sz="1400" b="0" dirty="0" smtClean="0">
                <a:cs typeface="Times New Roman" pitchFamily="18" charset="0"/>
              </a:rPr>
              <a:t>No vertical mode is used </a:t>
            </a:r>
            <a:r>
              <a:rPr lang="en-US" altLang="zh-CN" sz="1400" dirty="0" smtClean="0">
                <a:cs typeface="Times New Roman" pitchFamily="18" charset="0"/>
              </a:rPr>
              <a:t>for the blocks at the top boundary of a slice. It is also true for the blocks at the left boundary of a slice</a:t>
            </a:r>
          </a:p>
          <a:p>
            <a:pPr lvl="1"/>
            <a:r>
              <a:rPr lang="en-US" altLang="zh-CN" sz="1400" dirty="0" smtClean="0">
                <a:cs typeface="Times New Roman" pitchFamily="18" charset="0"/>
              </a:rPr>
              <a:t>For the </a:t>
            </a:r>
            <a:r>
              <a:rPr lang="en-US" altLang="zh-CN" sz="1400" dirty="0" smtClean="0">
                <a:cs typeface="Times New Roman" pitchFamily="18" charset="0"/>
              </a:rPr>
              <a:t>upper-left </a:t>
            </a:r>
            <a:r>
              <a:rPr lang="en-US" altLang="zh-CN" sz="1400" dirty="0" smtClean="0">
                <a:cs typeface="Times New Roman" pitchFamily="18" charset="0"/>
              </a:rPr>
              <a:t>corner block of a slice always uses DC mode. </a:t>
            </a:r>
            <a:r>
              <a:rPr lang="en-US" altLang="zh-CN" sz="1400" dirty="0" smtClean="0">
                <a:cs typeface="Times New Roman" pitchFamily="18" charset="0"/>
              </a:rPr>
              <a:t>Thus bit for coding prediction mode is not required</a:t>
            </a:r>
            <a:endParaRPr lang="en-US" altLang="zh-CN" sz="1400" dirty="0" smtClean="0">
              <a:cs typeface="Times New Roman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051720" y="1340768"/>
            <a:ext cx="3240359" cy="2952329"/>
            <a:chOff x="191146" y="1762374"/>
            <a:chExt cx="4300764" cy="3583383"/>
          </a:xfrm>
        </p:grpSpPr>
        <p:sp>
          <p:nvSpPr>
            <p:cNvPr id="8" name="Line 3"/>
            <p:cNvSpPr>
              <a:spLocks noChangeShapeType="1"/>
            </p:cNvSpPr>
            <p:nvPr/>
          </p:nvSpPr>
          <p:spPr bwMode="auto">
            <a:xfrm>
              <a:off x="1423025" y="2276872"/>
              <a:ext cx="2880320" cy="288032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prstDash val="dashDot"/>
              <a:round/>
              <a:headEnd type="none" w="lg" len="lg"/>
              <a:tailEnd type="none" w="lg" len="lg"/>
            </a:ln>
          </p:spPr>
          <p:txBody>
            <a:bodyPr wrap="square" lIns="79200" tIns="39600" rIns="79200" bIns="3960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TextBox 5"/>
            <p:cNvSpPr txBox="1"/>
            <p:nvPr/>
          </p:nvSpPr>
          <p:spPr>
            <a:xfrm>
              <a:off x="2484886" y="1762374"/>
              <a:ext cx="1778150" cy="410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600" dirty="0" smtClean="0">
                  <a:solidFill>
                    <a:srgbClr val="FF0000"/>
                  </a:solidFill>
                </a:rPr>
                <a:t>Vertical mode</a:t>
              </a:r>
              <a:endParaRPr lang="zh-CN" altLang="en-US" sz="16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0" name="左大括号 9"/>
            <p:cNvSpPr/>
            <p:nvPr/>
          </p:nvSpPr>
          <p:spPr bwMode="auto">
            <a:xfrm rot="5400000">
              <a:off x="2896388" y="1152122"/>
              <a:ext cx="540000" cy="2580172"/>
            </a:xfrm>
            <a:prstGeom prst="leftBrace">
              <a:avLst/>
            </a:prstGeom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79200" tIns="39600" rIns="79200" bIns="39600" numCol="1" rtlCol="0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l" defTabSz="8016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FrutigerNext LT Regular" pitchFamily="34" charset="0"/>
                <a:ea typeface="MS PGothic" pitchFamily="34" charset="-128"/>
              </a:endParaRPr>
            </a:p>
          </p:txBody>
        </p:sp>
        <p:sp>
          <p:nvSpPr>
            <p:cNvPr id="11" name="左大括号 10"/>
            <p:cNvSpPr/>
            <p:nvPr/>
          </p:nvSpPr>
          <p:spPr bwMode="auto">
            <a:xfrm>
              <a:off x="1349804" y="2712500"/>
              <a:ext cx="504000" cy="2578001"/>
            </a:xfrm>
            <a:prstGeom prst="leftBrace">
              <a:avLst/>
            </a:prstGeom>
            <a:ln w="190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79200" tIns="39600" rIns="79200" bIns="39600" numCol="1" rtlCol="0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l" defTabSz="8016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FrutigerNext LT Regular" pitchFamily="34" charset="0"/>
                <a:ea typeface="MS PGothic" pitchFamily="34" charset="-128"/>
              </a:endParaRPr>
            </a:p>
          </p:txBody>
        </p:sp>
        <p:sp>
          <p:nvSpPr>
            <p:cNvPr id="12" name="TextBox 8"/>
            <p:cNvSpPr txBox="1"/>
            <p:nvPr/>
          </p:nvSpPr>
          <p:spPr>
            <a:xfrm>
              <a:off x="191146" y="3597765"/>
              <a:ext cx="1384291" cy="7097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600" dirty="0" smtClean="0">
                  <a:solidFill>
                    <a:srgbClr val="FF0000"/>
                  </a:solidFill>
                </a:rPr>
                <a:t>Horizontal</a:t>
              </a:r>
            </a:p>
            <a:p>
              <a:pPr algn="ctr"/>
              <a:r>
                <a:rPr lang="en-US" altLang="zh-CN" sz="1600" dirty="0" smtClean="0">
                  <a:solidFill>
                    <a:srgbClr val="FF0000"/>
                  </a:solidFill>
                </a:rPr>
                <a:t>mode</a:t>
              </a:r>
              <a:endParaRPr lang="zh-CN" altLang="en-US" sz="1600" dirty="0" smtClean="0">
                <a:solidFill>
                  <a:srgbClr val="FF0000"/>
                </a:solidFill>
              </a:endParaRP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r="-121" b="-182"/>
            <a:stretch>
              <a:fillRect/>
            </a:stretch>
          </p:blipFill>
          <p:spPr bwMode="auto">
            <a:xfrm>
              <a:off x="1855073" y="2708920"/>
              <a:ext cx="2636837" cy="2636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FA001D8-67BD-441B-B3FC-C43C21810763}" type="slidenum">
              <a:rPr lang="de-DE"/>
              <a:pPr/>
              <a:t>4</a:t>
            </a:fld>
            <a:endParaRPr lang="en-GB" dirty="0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Reference pixel </a:t>
            </a:r>
            <a:r>
              <a:rPr lang="en-US" altLang="zh-CN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padding</a:t>
            </a:r>
            <a:endParaRPr lang="zh-CN" altLang="en-US" dirty="0"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4509120"/>
            <a:ext cx="7560840" cy="1512168"/>
          </a:xfrm>
        </p:spPr>
        <p:txBody>
          <a:bodyPr/>
          <a:lstStyle/>
          <a:p>
            <a:r>
              <a:rPr lang="en-US" altLang="zh-CN" sz="1800" b="0" dirty="0" smtClean="0"/>
              <a:t>Padding process for the unavailable reference pixels</a:t>
            </a:r>
          </a:p>
          <a:p>
            <a:pPr lvl="1"/>
            <a:r>
              <a:rPr lang="en-US" altLang="zh-CN" sz="1600" b="0" dirty="0" smtClean="0"/>
              <a:t>Padding with the </a:t>
            </a:r>
            <a:r>
              <a:rPr lang="en-US" altLang="zh-CN" sz="1600" b="0" dirty="0" smtClean="0"/>
              <a:t>closest </a:t>
            </a:r>
            <a:r>
              <a:rPr lang="en-US" altLang="zh-CN" sz="1600" b="0" dirty="0" smtClean="0"/>
              <a:t>pixel from its available neighbor block, instead of a fixed DC value, e.g. 128.</a:t>
            </a:r>
          </a:p>
          <a:p>
            <a:pPr lvl="1"/>
            <a:r>
              <a:rPr lang="en-US" altLang="zh-CN" sz="1600" b="0" dirty="0" smtClean="0"/>
              <a:t>The </a:t>
            </a:r>
            <a:r>
              <a:rPr lang="en-US" altLang="zh-CN" sz="1600" b="0" dirty="0" smtClean="0"/>
              <a:t>upper-left </a:t>
            </a:r>
            <a:r>
              <a:rPr lang="en-US" altLang="zh-CN" sz="1600" b="0" dirty="0" smtClean="0"/>
              <a:t>corner reference pixel is also padded</a:t>
            </a:r>
            <a:endParaRPr lang="zh-CN" altLang="en-US" sz="1600" b="0" dirty="0" smtClean="0"/>
          </a:p>
        </p:txBody>
      </p:sp>
      <p:sp>
        <p:nvSpPr>
          <p:cNvPr id="58" name="矩形 57"/>
          <p:cNvSpPr/>
          <p:nvPr/>
        </p:nvSpPr>
        <p:spPr>
          <a:xfrm>
            <a:off x="3491880" y="3531369"/>
            <a:ext cx="51125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tx1"/>
                </a:solidFill>
              </a:rPr>
              <a:t>Current block at the top boundary of a slice. </a:t>
            </a:r>
          </a:p>
          <a:p>
            <a:r>
              <a:rPr lang="en-US" altLang="zh-CN" dirty="0" smtClean="0">
                <a:solidFill>
                  <a:schemeClr val="tx1"/>
                </a:solidFill>
              </a:rPr>
              <a:t>( Its left neighbor block is available while its </a:t>
            </a:r>
            <a:r>
              <a:rPr lang="en-US" altLang="zh-CN" dirty="0" smtClean="0">
                <a:solidFill>
                  <a:schemeClr val="tx1"/>
                </a:solidFill>
              </a:rPr>
              <a:t>upper </a:t>
            </a:r>
            <a:r>
              <a:rPr lang="en-US" altLang="zh-CN" dirty="0" smtClean="0">
                <a:solidFill>
                  <a:schemeClr val="tx1"/>
                </a:solidFill>
              </a:rPr>
              <a:t>and </a:t>
            </a:r>
            <a:r>
              <a:rPr lang="en-US" altLang="zh-CN" dirty="0" smtClean="0">
                <a:solidFill>
                  <a:schemeClr val="tx1"/>
                </a:solidFill>
              </a:rPr>
              <a:t>upper-left </a:t>
            </a:r>
            <a:r>
              <a:rPr lang="en-US" altLang="zh-CN" dirty="0" smtClean="0">
                <a:solidFill>
                  <a:schemeClr val="tx1"/>
                </a:solidFill>
              </a:rPr>
              <a:t>neighbor blocks are not available. )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053230" y="2088302"/>
            <a:ext cx="1080024" cy="1224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solidFill>
                  <a:schemeClr val="tx1"/>
                </a:solidFill>
              </a:rPr>
              <a:t>LeftBlock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en-US" altLang="zh-CN" dirty="0" smtClean="0">
                <a:solidFill>
                  <a:schemeClr val="tx1"/>
                </a:solidFill>
              </a:rPr>
              <a:t>available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3" cstate="print"/>
          <a:srcRect r="-121" b="-182"/>
          <a:stretch>
            <a:fillRect/>
          </a:stretch>
        </p:blipFill>
        <p:spPr bwMode="auto">
          <a:xfrm>
            <a:off x="1979712" y="1944291"/>
            <a:ext cx="2636837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Line 3"/>
          <p:cNvSpPr>
            <a:spLocks noChangeShapeType="1"/>
          </p:cNvSpPr>
          <p:nvPr/>
        </p:nvSpPr>
        <p:spPr bwMode="auto">
          <a:xfrm flipV="1">
            <a:off x="2032670" y="2021910"/>
            <a:ext cx="2484000" cy="0"/>
          </a:xfrm>
          <a:prstGeom prst="line">
            <a:avLst/>
          </a:prstGeom>
          <a:noFill/>
          <a:ln w="50800" cmpd="sng">
            <a:solidFill>
              <a:srgbClr val="FF0000"/>
            </a:solidFill>
            <a:round/>
            <a:headEnd type="none" w="lg" len="lg"/>
            <a:tailEnd type="none" w="lg" len="lg"/>
          </a:ln>
        </p:spPr>
        <p:txBody>
          <a:bodyPr wrap="square" lIns="79200" tIns="39600" rIns="79200" bIns="39600">
            <a:spAutoFit/>
          </a:bodyPr>
          <a:lstStyle/>
          <a:p>
            <a:endParaRPr lang="zh-CN" altLang="en-US"/>
          </a:p>
        </p:txBody>
      </p:sp>
      <p:sp>
        <p:nvSpPr>
          <p:cNvPr id="55" name="Line 3"/>
          <p:cNvSpPr>
            <a:spLocks noChangeShapeType="1"/>
          </p:cNvSpPr>
          <p:nvPr/>
        </p:nvSpPr>
        <p:spPr bwMode="auto">
          <a:xfrm>
            <a:off x="2051397" y="2160314"/>
            <a:ext cx="1" cy="9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 wrap="square" lIns="79200" tIns="39600" rIns="79200" bIns="39600">
            <a:spAutoFit/>
          </a:bodyPr>
          <a:lstStyle/>
          <a:p>
            <a:endParaRPr lang="zh-CN" altLang="en-US"/>
          </a:p>
        </p:txBody>
      </p:sp>
      <p:sp>
        <p:nvSpPr>
          <p:cNvPr id="56" name="TextBox 55"/>
          <p:cNvSpPr txBox="1"/>
          <p:nvPr/>
        </p:nvSpPr>
        <p:spPr>
          <a:xfrm>
            <a:off x="1943881" y="1555215"/>
            <a:ext cx="827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FF0000"/>
                </a:solidFill>
              </a:rPr>
              <a:t>copying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57" name="弧形 56"/>
          <p:cNvSpPr/>
          <p:nvPr/>
        </p:nvSpPr>
        <p:spPr bwMode="auto">
          <a:xfrm rot="17944651">
            <a:off x="2005095" y="1746128"/>
            <a:ext cx="279616" cy="586834"/>
          </a:xfrm>
          <a:prstGeom prst="arc">
            <a:avLst>
              <a:gd name="adj1" fmla="val 12144953"/>
              <a:gd name="adj2" fmla="val 1601019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79200" tIns="39600" rIns="79200" bIns="396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8016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FrutigerNext LT Regular" pitchFamily="34" charset="0"/>
              <a:ea typeface="MS PGothic" pitchFamily="34" charset="-128"/>
            </a:endParaRPr>
          </a:p>
        </p:txBody>
      </p:sp>
      <p:cxnSp>
        <p:nvCxnSpPr>
          <p:cNvPr id="59" name="直接箭头连接符 58"/>
          <p:cNvCxnSpPr/>
          <p:nvPr/>
        </p:nvCxnSpPr>
        <p:spPr>
          <a:xfrm>
            <a:off x="3347864" y="3312443"/>
            <a:ext cx="432048" cy="2375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Line 3"/>
          <p:cNvSpPr>
            <a:spLocks noChangeShapeType="1"/>
          </p:cNvSpPr>
          <p:nvPr/>
        </p:nvSpPr>
        <p:spPr bwMode="auto">
          <a:xfrm>
            <a:off x="2064420" y="2019752"/>
            <a:ext cx="1" cy="952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diamond" w="lg" len="lg"/>
            <a:tailEnd type="diamond" w="lg" len="lg"/>
          </a:ln>
        </p:spPr>
        <p:txBody>
          <a:bodyPr wrap="square" lIns="79200" tIns="39600" rIns="79200" bIns="3960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FA001D8-67BD-441B-B3FC-C43C21810763}" type="slidenum">
              <a:rPr lang="de-DE"/>
              <a:pPr/>
              <a:t>5</a:t>
            </a:fld>
            <a:endParaRPr lang="en-GB" dirty="0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Test results</a:t>
            </a:r>
            <a:endParaRPr lang="zh-CN" altLang="en-US" dirty="0"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1" y="4077072"/>
            <a:ext cx="7776864" cy="2016224"/>
          </a:xfrm>
        </p:spPr>
        <p:txBody>
          <a:bodyPr/>
          <a:lstStyle/>
          <a:p>
            <a:r>
              <a:rPr lang="en-US" altLang="zh-CN" sz="1600" b="0" dirty="0" smtClean="0">
                <a:cs typeface="Times New Roman" pitchFamily="18" charset="0"/>
              </a:rPr>
              <a:t>The two improvements have been integrated into HM0.9-AHG-SLICES</a:t>
            </a:r>
          </a:p>
          <a:p>
            <a:r>
              <a:rPr lang="en-US" altLang="zh-CN" sz="1600" b="0" dirty="0" smtClean="0">
                <a:cs typeface="Times New Roman" pitchFamily="18" charset="0"/>
              </a:rPr>
              <a:t>Common test condition for both Intra and Intra LOCO cases, 1500bytes per slice</a:t>
            </a:r>
          </a:p>
          <a:p>
            <a:r>
              <a:rPr lang="en-US" altLang="zh-CN" sz="1600" b="0" dirty="0" smtClean="0">
                <a:cs typeface="Times New Roman" pitchFamily="18" charset="0"/>
              </a:rPr>
              <a:t>0.5% and 0.4% bit-rate reduction for Intra and Intra </a:t>
            </a:r>
            <a:r>
              <a:rPr lang="en-US" altLang="zh-CN" sz="1600" b="0" dirty="0" err="1" smtClean="0">
                <a:cs typeface="Times New Roman" pitchFamily="18" charset="0"/>
              </a:rPr>
              <a:t>LoCo</a:t>
            </a:r>
            <a:r>
              <a:rPr lang="en-US" altLang="zh-CN" sz="1600" b="0" dirty="0" smtClean="0">
                <a:cs typeface="Times New Roman" pitchFamily="18" charset="0"/>
              </a:rPr>
              <a:t> configurations while keeping almost the same</a:t>
            </a:r>
            <a:r>
              <a:rPr lang="en-US" altLang="zh-CN" sz="1400" b="0" dirty="0" smtClean="0">
                <a:cs typeface="Times New Roman" pitchFamily="18" charset="0"/>
              </a:rPr>
              <a:t> encoding and decoding time</a:t>
            </a:r>
          </a:p>
        </p:txBody>
      </p:sp>
      <p:pic>
        <p:nvPicPr>
          <p:cNvPr id="8" name="图片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060848"/>
            <a:ext cx="458025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FA001D8-67BD-441B-B3FC-C43C21810763}" type="slidenum">
              <a:rPr lang="de-DE"/>
              <a:pPr/>
              <a:t>6</a:t>
            </a:fld>
            <a:endParaRPr lang="en-GB" dirty="0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Test results of single improvement</a:t>
            </a:r>
            <a:endParaRPr lang="zh-CN" altLang="en-US" dirty="0"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3789040"/>
            <a:ext cx="7776864" cy="2016224"/>
          </a:xfrm>
        </p:spPr>
        <p:txBody>
          <a:bodyPr/>
          <a:lstStyle/>
          <a:p>
            <a:r>
              <a:rPr lang="en-US" altLang="zh-CN" sz="1600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2. Performance of reference pixel padding</a:t>
            </a:r>
          </a:p>
          <a:p>
            <a:endParaRPr lang="en-US" altLang="zh-CN" sz="1600" dirty="0" smtClean="0"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123728" y="1844824"/>
          <a:ext cx="4597399" cy="1647825"/>
        </p:xfrm>
        <a:graphic>
          <a:graphicData uri="http://schemas.openxmlformats.org/drawingml/2006/table">
            <a:tbl>
              <a:tblPr/>
              <a:tblGrid>
                <a:gridCol w="867193"/>
                <a:gridCol w="621701"/>
                <a:gridCol w="621701"/>
                <a:gridCol w="621701"/>
                <a:gridCol w="621701"/>
                <a:gridCol w="621701"/>
                <a:gridCol w="621701"/>
              </a:tblGrid>
              <a:tr h="17145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Intra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Intra </a:t>
                      </a:r>
                      <a:r>
                        <a:rPr lang="en-US" sz="1000" b="0" i="0" u="none" strike="noStrike" dirty="0" err="1">
                          <a:latin typeface="Arial"/>
                        </a:rPr>
                        <a:t>LoCo</a:t>
                      </a:r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3568" y="1412776"/>
            <a:ext cx="777686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52" tIns="40076" rIns="80152" bIns="40076" numCol="1" anchor="t" anchorCtr="0" compatLnSpc="1">
            <a:prstTxWarp prst="textNoShape">
              <a:avLst/>
            </a:prstTxWarp>
          </a:bodyPr>
          <a:lstStyle/>
          <a:p>
            <a:pPr marL="300038" marR="0" lvl="0" indent="-300038" algn="l" defTabSz="801688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60000"/>
              <a:buFont typeface="Wingdings" pitchFamily="2" charset="2"/>
              <a:buChar char="l"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Arial Unicode MS" pitchFamily="34" charset="-122"/>
                <a:cs typeface="Arial" pitchFamily="34" charset="0"/>
              </a:rPr>
              <a:t>1. Performance of Intra mode coding</a:t>
            </a: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2123728" y="4221088"/>
          <a:ext cx="4597399" cy="1647825"/>
        </p:xfrm>
        <a:graphic>
          <a:graphicData uri="http://schemas.openxmlformats.org/drawingml/2006/table">
            <a:tbl>
              <a:tblPr/>
              <a:tblGrid>
                <a:gridCol w="867193"/>
                <a:gridCol w="621701"/>
                <a:gridCol w="621701"/>
                <a:gridCol w="621701"/>
                <a:gridCol w="621701"/>
                <a:gridCol w="621701"/>
                <a:gridCol w="621701"/>
              </a:tblGrid>
              <a:tr h="17145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Intra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Intra LoCo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Page </a:t>
            </a:r>
            <a:fld id="{AFA001D8-67BD-441B-B3FC-C43C21810763}" type="slidenum">
              <a:rPr lang="de-DE"/>
              <a:pPr/>
              <a:t>7</a:t>
            </a:fld>
            <a:endParaRPr lang="en-GB" dirty="0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Conclusion</a:t>
            </a:r>
            <a:endParaRPr lang="zh-CN" altLang="en-US" dirty="0"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556792"/>
            <a:ext cx="7776864" cy="2160240"/>
          </a:xfrm>
        </p:spPr>
        <p:txBody>
          <a:bodyPr/>
          <a:lstStyle/>
          <a:p>
            <a:r>
              <a:rPr lang="en-US" altLang="zh-CN" sz="1800" b="0" dirty="0" smtClean="0">
                <a:cs typeface="Times New Roman" pitchFamily="18" charset="0"/>
              </a:rPr>
              <a:t>Improve coding performance while keeping almost the same encoding and decoding time as anchor.</a:t>
            </a:r>
          </a:p>
          <a:p>
            <a:r>
              <a:rPr lang="en-US" altLang="zh-CN" sz="1800" b="0" dirty="0" smtClean="0">
                <a:cs typeface="Times New Roman" pitchFamily="18" charset="0"/>
              </a:rPr>
              <a:t>Suggestion to adopt the proposal for low-complexity applications</a:t>
            </a:r>
            <a:endParaRPr lang="en-US" altLang="zh-CN" dirty="0" smtClean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99"/>
      </a:accent1>
      <a:accent2>
        <a:srgbClr val="FFCC66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default">
      <a:majorFont>
        <a:latin typeface="FrutigerNext LT Medium"/>
        <a:ea typeface="黑体"/>
        <a:cs typeface=""/>
      </a:majorFont>
      <a:minorFont>
        <a:latin typeface="FrutigerNext LT Regular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990000"/>
        </a:dk2>
        <a:lt2>
          <a:srgbClr val="808080"/>
        </a:lt2>
        <a:accent1>
          <a:srgbClr val="CCFF99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FFCA"/>
        </a:accent5>
        <a:accent6>
          <a:srgbClr val="8AB9B9"/>
        </a:accent6>
        <a:hlink>
          <a:srgbClr val="0099CC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990000"/>
        </a:dk2>
        <a:lt2>
          <a:srgbClr val="969696"/>
        </a:lt2>
        <a:accent1>
          <a:srgbClr val="DDDDDD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8AB9E7"/>
        </a:accent6>
        <a:hlink>
          <a:srgbClr val="99CCCC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FF"/>
        </a:accent1>
        <a:accent2>
          <a:srgbClr val="669900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5C8A00"/>
        </a:accent6>
        <a:hlink>
          <a:srgbClr val="FF99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8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9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0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2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3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66"/>
      </a:accent1>
      <a:accent2>
        <a:srgbClr val="FFCC99"/>
      </a:accent2>
      <a:accent3>
        <a:srgbClr val="FFFFFF"/>
      </a:accent3>
      <a:accent4>
        <a:srgbClr val="000000"/>
      </a:accent4>
      <a:accent5>
        <a:srgbClr val="FFE2B8"/>
      </a:accent5>
      <a:accent6>
        <a:srgbClr val="E7B98A"/>
      </a:accent6>
      <a:hlink>
        <a:srgbClr val="FF9900"/>
      </a:hlink>
      <a:folHlink>
        <a:srgbClr val="990000"/>
      </a:folHlink>
    </a:clrScheme>
    <a:fontScheme name="2_自定义设计方案">
      <a:majorFont>
        <a:latin typeface="Arial"/>
        <a:ea typeface="黑体"/>
        <a:cs typeface=""/>
      </a:majorFont>
      <a:minorFont>
        <a:latin typeface="Arial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66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E7B98A"/>
        </a:accent6>
        <a:hlink>
          <a:srgbClr val="FF9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CCCCF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B9E7"/>
        </a:accent6>
        <a:hlink>
          <a:srgbClr val="0066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99CCCC"/>
        </a:accent1>
        <a:accent2>
          <a:srgbClr val="CCFF99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B9E78A"/>
        </a:accent6>
        <a:hlink>
          <a:srgbClr val="00999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990000"/>
      </a:dk2>
      <a:lt2>
        <a:srgbClr val="777777"/>
      </a:lt2>
      <a:accent1>
        <a:srgbClr val="FFCC99"/>
      </a:accent1>
      <a:accent2>
        <a:srgbClr val="FFCC66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1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79200" tIns="39600" rIns="79200" bIns="39600" numCol="1" anchor="t" anchorCtr="0" compatLnSpc="1">
        <a:prstTxWarp prst="textNoShape">
          <a:avLst/>
        </a:prstTxWarp>
        <a:spAutoFit/>
      </a:bodyPr>
      <a:lstStyle>
        <a:defPPr marL="0" marR="0" indent="0" algn="l" defTabSz="8016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rutigerNext LT Regular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990000"/>
        </a:dk2>
        <a:lt2>
          <a:srgbClr val="777777"/>
        </a:lt2>
        <a:accent1>
          <a:srgbClr val="FFCC99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7B95C"/>
        </a:accent6>
        <a:hlink>
          <a:srgbClr val="FF99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208</TotalTime>
  <Words>554</Words>
  <Application>Microsoft Office PowerPoint</Application>
  <PresentationFormat>全屏显示(4:3)</PresentationFormat>
  <Paragraphs>162</Paragraphs>
  <Slides>8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11" baseType="lpstr">
      <vt:lpstr>default</vt:lpstr>
      <vt:lpstr>2_自定义设计方案</vt:lpstr>
      <vt:lpstr>1_自定义设计方案</vt:lpstr>
      <vt:lpstr>JCTVC-D302:  Intra coding improvements for slice boundary blocks</vt:lpstr>
      <vt:lpstr>Introduction</vt:lpstr>
      <vt:lpstr>Coding of Intra prediction</vt:lpstr>
      <vt:lpstr>Reference pixel padding</vt:lpstr>
      <vt:lpstr>Test results</vt:lpstr>
      <vt:lpstr>Test results of single improvement</vt:lpstr>
      <vt:lpstr>Conclusion</vt:lpstr>
      <vt:lpstr>幻灯片 8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huawei</dc:creator>
  <cp:lastModifiedBy>huawei</cp:lastModifiedBy>
  <cp:revision>114</cp:revision>
  <dcterms:created xsi:type="dcterms:W3CDTF">2011-01-08T05:08:37Z</dcterms:created>
  <dcterms:modified xsi:type="dcterms:W3CDTF">2011-01-18T03:49:46Z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1295322097</vt:lpwstr>
  </property>
</Properties>
</file>