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5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57" r:id="rId1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327" autoAdjust="0"/>
    <p:restoredTop sz="94660"/>
  </p:normalViewPr>
  <p:slideViewPr>
    <p:cSldViewPr>
      <p:cViewPr varScale="1">
        <p:scale>
          <a:sx n="67" d="100"/>
          <a:sy n="67" d="100"/>
        </p:scale>
        <p:origin x="-5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81200"/>
            <a:ext cx="9144000" cy="3810000"/>
          </a:xfrm>
          <a:prstGeom prst="rect">
            <a:avLst/>
          </a:prstGeom>
          <a:noFill/>
        </p:spPr>
      </p:pic>
      <p:sp>
        <p:nvSpPr>
          <p:cNvPr id="8" name="Rectangle 25"/>
          <p:cNvSpPr>
            <a:spLocks noChangeArrowheads="1"/>
          </p:cNvSpPr>
          <p:nvPr userDrawn="1"/>
        </p:nvSpPr>
        <p:spPr bwMode="auto">
          <a:xfrm>
            <a:off x="6793200" y="248400"/>
            <a:ext cx="1402473" cy="29631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092" tIns="40044" rIns="80092" bIns="40044">
            <a:spAutoFit/>
          </a:bodyPr>
          <a:lstStyle/>
          <a:p>
            <a:pPr defTabSz="801688" eaLnBrk="0" hangingPunct="0"/>
            <a:r>
              <a:rPr lang="en-US" altLang="zh-CN" sz="1400" b="1" dirty="0">
                <a:solidFill>
                  <a:srgbClr val="666666"/>
                </a:solidFill>
                <a:latin typeface="+mn-lt"/>
              </a:rPr>
              <a:t>Security Level:</a:t>
            </a:r>
            <a:r>
              <a:rPr lang="zh-CN" altLang="en-US" sz="1400" b="1" dirty="0">
                <a:solidFill>
                  <a:srgbClr val="666666"/>
                </a:solidFill>
                <a:latin typeface="+mn-lt"/>
              </a:rPr>
              <a:t> </a:t>
            </a:r>
          </a:p>
        </p:txBody>
      </p:sp>
      <p:sp>
        <p:nvSpPr>
          <p:cNvPr id="9" name="Rectangle 26"/>
          <p:cNvSpPr txBox="1">
            <a:spLocks noChangeArrowheads="1"/>
          </p:cNvSpPr>
          <p:nvPr userDrawn="1"/>
        </p:nvSpPr>
        <p:spPr>
          <a:xfrm>
            <a:off x="684213" y="282575"/>
            <a:ext cx="2133600" cy="474663"/>
          </a:xfrm>
          <a:prstGeom prst="rect">
            <a:avLst/>
          </a:prstGeom>
        </p:spPr>
        <p:txBody>
          <a:bodyPr vert="horz" lIns="80139" tIns="40069" rIns="80139" bIns="40069" rtlCol="0" anchor="t"/>
          <a:lstStyle>
            <a:lvl1pPr>
              <a:lnSpc>
                <a:spcPct val="100000"/>
              </a:lnSpc>
              <a:defRPr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026D93-F48A-4331-836E-4E58F3F62137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MS PGothic" pitchFamily="34" charset="-128"/>
                <a:ea typeface="MS PGothic" pitchFamily="34" charset="-128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2011-1-20</a:t>
            </a:fld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MS PGothic" pitchFamily="34" charset="-128"/>
              <a:ea typeface="MS PGothic" pitchFamily="34" charset="-128"/>
              <a:cs typeface="+mn-cs"/>
            </a:endParaRPr>
          </a:p>
        </p:txBody>
      </p:sp>
      <p:sp>
        <p:nvSpPr>
          <p:cNvPr id="12" name="Text Box 22"/>
          <p:cNvSpPr txBox="1">
            <a:spLocks noChangeArrowheads="1"/>
          </p:cNvSpPr>
          <p:nvPr userDrawn="1"/>
        </p:nvSpPr>
        <p:spPr bwMode="auto">
          <a:xfrm>
            <a:off x="7236296" y="4077072"/>
            <a:ext cx="1338802" cy="265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24" tIns="40063" rIns="80124" bIns="40063">
            <a:spAutoFit/>
          </a:bodyPr>
          <a:lstStyle/>
          <a:p>
            <a:pPr defTabSz="801688" eaLnBrk="0" hangingPunct="0"/>
            <a:r>
              <a:rPr lang="en-US" altLang="zh-CN" sz="1200" baseline="0" dirty="0" err="1">
                <a:solidFill>
                  <a:schemeClr val="bg1"/>
                </a:solidFill>
                <a:latin typeface="FrutigerNext LT Regular" pitchFamily="34" charset="0"/>
              </a:rPr>
              <a:t>www.huawei.com</a:t>
            </a:r>
            <a:endParaRPr lang="en-US" altLang="zh-CN" sz="1200" baseline="0" dirty="0">
              <a:solidFill>
                <a:schemeClr val="bg1"/>
              </a:solidFill>
              <a:latin typeface="FrutigerNext LT Regular" pitchFamily="34" charset="0"/>
            </a:endParaRPr>
          </a:p>
        </p:txBody>
      </p:sp>
      <p:sp>
        <p:nvSpPr>
          <p:cNvPr id="16" name="Text Box 20"/>
          <p:cNvSpPr txBox="1">
            <a:spLocks noChangeArrowheads="1"/>
          </p:cNvSpPr>
          <p:nvPr userDrawn="1"/>
        </p:nvSpPr>
        <p:spPr bwMode="auto">
          <a:xfrm>
            <a:off x="652463" y="6207125"/>
            <a:ext cx="261937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24" tIns="40063" rIns="80124" bIns="40063">
            <a:spAutoFit/>
          </a:bodyPr>
          <a:lstStyle/>
          <a:p>
            <a:pPr defTabSz="801688" eaLnBrk="0" hangingPunct="0"/>
            <a:r>
              <a:rPr lang="en-US" altLang="zh-CN" sz="1200" dirty="0">
                <a:solidFill>
                  <a:schemeClr val="tx1"/>
                </a:solidFill>
                <a:latin typeface="FrutigerNext LT Bold" pitchFamily="1" charset="0"/>
              </a:rPr>
              <a:t>HUAWEI TECHNOLOGIES CO., LTD.</a:t>
            </a:r>
            <a:endParaRPr lang="en-US" altLang="zh-CN" sz="220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8" name="Picture 9" descr="Logo"/>
          <p:cNvPicPr preferRelativeResize="0">
            <a:picLocks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8875" y="5589588"/>
            <a:ext cx="763588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5"/>
          <p:cNvSpPr>
            <a:spLocks noGrp="1" noChangeArrowheads="1"/>
          </p:cNvSpPr>
          <p:nvPr>
            <p:ph type="ctrTitle" sz="quarter"/>
          </p:nvPr>
        </p:nvSpPr>
        <p:spPr>
          <a:xfrm>
            <a:off x="397123" y="1462088"/>
            <a:ext cx="5994400" cy="1749425"/>
          </a:xfrm>
        </p:spPr>
        <p:txBody>
          <a:bodyPr/>
          <a:lstStyle>
            <a:lvl1pPr algn="ctr">
              <a:defRPr sz="4500" b="1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13" name="Rectangle 1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95536" y="3341688"/>
            <a:ext cx="5995987" cy="908050"/>
          </a:xfrm>
        </p:spPr>
        <p:txBody>
          <a:bodyPr lIns="87814" tIns="43906" rIns="87814" bIns="43906"/>
          <a:lstStyle>
            <a:lvl1pPr marL="0" indent="0" algn="ctr">
              <a:buFont typeface="Wingdings" pitchFamily="2" charset="2"/>
              <a:buNone/>
              <a:defRPr sz="2300" b="0">
                <a:solidFill>
                  <a:schemeClr val="bg1"/>
                </a:solidFill>
                <a:latin typeface="华文细黑" pitchFamily="2" charset="-122"/>
              </a:defRPr>
            </a:lvl1pPr>
          </a:lstStyle>
          <a:p>
            <a:r>
              <a:rPr lang="zh-CN" altLang="en-US" smtClean="0"/>
              <a:t>单击此处编辑母版副标题样式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323528" y="6356350"/>
            <a:ext cx="2520280" cy="365125"/>
          </a:xfrm>
          <a:prstGeom prst="rect">
            <a:avLst/>
          </a:prstGeom>
        </p:spPr>
        <p:txBody>
          <a:bodyPr/>
          <a:lstStyle/>
          <a:p>
            <a:fld id="{11B5E5A5-7962-4C17-8DC4-DBD8C55983DE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1B64860-FF5A-4699-9DC5-E2A7143C7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323528" y="6356350"/>
            <a:ext cx="2520280" cy="365125"/>
          </a:xfrm>
          <a:prstGeom prst="rect">
            <a:avLst/>
          </a:prstGeom>
        </p:spPr>
        <p:txBody>
          <a:bodyPr/>
          <a:lstStyle/>
          <a:p>
            <a:fld id="{11B5E5A5-7962-4C17-8DC4-DBD8C55983DE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1B64860-FF5A-4699-9DC5-E2A7143C7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ln>
            <a:noFill/>
          </a:ln>
        </p:spPr>
        <p:txBody>
          <a:bodyPr/>
          <a:lstStyle>
            <a:lvl1pPr>
              <a:defRPr baseline="0">
                <a:solidFill>
                  <a:srgbClr val="990000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014DA6-2135-4613-BA44-6A9B00AB6A3C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EC2F22-6C64-4F2D-94E8-C2A0B06C846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014DA6-2135-4613-BA44-6A9B00AB6A3C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EC2F22-6C64-4F2D-94E8-C2A0B06C846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014DA6-2135-4613-BA44-6A9B00AB6A3C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EC2F22-6C64-4F2D-94E8-C2A0B06C846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014DA6-2135-4613-BA44-6A9B00AB6A3C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EC2F22-6C64-4F2D-94E8-C2A0B06C846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014DA6-2135-4613-BA44-6A9B00AB6A3C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EC2F22-6C64-4F2D-94E8-C2A0B06C846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014DA6-2135-4613-BA44-6A9B00AB6A3C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EC2F22-6C64-4F2D-94E8-C2A0B06C846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014DA6-2135-4613-BA44-6A9B00AB6A3C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EC2F22-6C64-4F2D-94E8-C2A0B06C846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323528" y="6356350"/>
            <a:ext cx="2520280" cy="365125"/>
          </a:xfrm>
          <a:prstGeom prst="rect">
            <a:avLst/>
          </a:prstGeom>
        </p:spPr>
        <p:txBody>
          <a:bodyPr/>
          <a:lstStyle/>
          <a:p>
            <a:fld id="{11B5E5A5-7962-4C17-8DC4-DBD8C55983DE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1B64860-FF5A-4699-9DC5-E2A7143C7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014DA6-2135-4613-BA44-6A9B00AB6A3C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EC2F22-6C64-4F2D-94E8-C2A0B06C846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014DA6-2135-4613-BA44-6A9B00AB6A3C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EC2F22-6C64-4F2D-94E8-C2A0B06C846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014DA6-2135-4613-BA44-6A9B00AB6A3C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EC2F22-6C64-4F2D-94E8-C2A0B06C846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9E485C-AAFB-4331-B77D-A7872560E10C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6CB389-AE89-4D06-B719-F20194E9FE7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9E485C-AAFB-4331-B77D-A7872560E10C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6CB389-AE89-4D06-B719-F20194E9FE7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9E485C-AAFB-4331-B77D-A7872560E10C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6CB389-AE89-4D06-B719-F20194E9FE7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9E485C-AAFB-4331-B77D-A7872560E10C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6CB389-AE89-4D06-B719-F20194E9FE7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9E485C-AAFB-4331-B77D-A7872560E10C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6CB389-AE89-4D06-B719-F20194E9FE7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9E485C-AAFB-4331-B77D-A7872560E10C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6CB389-AE89-4D06-B719-F20194E9FE7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323528" y="6356350"/>
            <a:ext cx="2520280" cy="365125"/>
          </a:xfrm>
          <a:prstGeom prst="rect">
            <a:avLst/>
          </a:prstGeom>
        </p:spPr>
        <p:txBody>
          <a:bodyPr/>
          <a:lstStyle/>
          <a:p>
            <a:fld id="{11B5E5A5-7962-4C17-8DC4-DBD8C55983DE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1B64860-FF5A-4699-9DC5-E2A7143C7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9E485C-AAFB-4331-B77D-A7872560E10C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6CB389-AE89-4D06-B719-F20194E9FE7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9E485C-AAFB-4331-B77D-A7872560E10C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6CB389-AE89-4D06-B719-F20194E9FE7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9E485C-AAFB-4331-B77D-A7872560E10C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6CB389-AE89-4D06-B719-F20194E9FE7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9E485C-AAFB-4331-B77D-A7872560E10C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6CB389-AE89-4D06-B719-F20194E9FE7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323528" y="6356350"/>
            <a:ext cx="2520280" cy="365125"/>
          </a:xfrm>
          <a:prstGeom prst="rect">
            <a:avLst/>
          </a:prstGeom>
        </p:spPr>
        <p:txBody>
          <a:bodyPr/>
          <a:lstStyle/>
          <a:p>
            <a:fld id="{11B5E5A5-7962-4C17-8DC4-DBD8C55983DE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1B64860-FF5A-4699-9DC5-E2A7143C7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323528" y="6356350"/>
            <a:ext cx="2520280" cy="365125"/>
          </a:xfrm>
          <a:prstGeom prst="rect">
            <a:avLst/>
          </a:prstGeom>
        </p:spPr>
        <p:txBody>
          <a:bodyPr/>
          <a:lstStyle/>
          <a:p>
            <a:fld id="{11B5E5A5-7962-4C17-8DC4-DBD8C55983DE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1B64860-FF5A-4699-9DC5-E2A7143C7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323528" y="6356350"/>
            <a:ext cx="2520280" cy="365125"/>
          </a:xfrm>
          <a:prstGeom prst="rect">
            <a:avLst/>
          </a:prstGeom>
        </p:spPr>
        <p:txBody>
          <a:bodyPr/>
          <a:lstStyle/>
          <a:p>
            <a:fld id="{11B5E5A5-7962-4C17-8DC4-DBD8C55983DE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1B64860-FF5A-4699-9DC5-E2A7143C7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323528" y="6356350"/>
            <a:ext cx="2520280" cy="365125"/>
          </a:xfrm>
          <a:prstGeom prst="rect">
            <a:avLst/>
          </a:prstGeom>
        </p:spPr>
        <p:txBody>
          <a:bodyPr/>
          <a:lstStyle/>
          <a:p>
            <a:fld id="{11B5E5A5-7962-4C17-8DC4-DBD8C55983DE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1B64860-FF5A-4699-9DC5-E2A7143C7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323528" y="6356350"/>
            <a:ext cx="2520280" cy="365125"/>
          </a:xfrm>
          <a:prstGeom prst="rect">
            <a:avLst/>
          </a:prstGeom>
        </p:spPr>
        <p:txBody>
          <a:bodyPr/>
          <a:lstStyle/>
          <a:p>
            <a:fld id="{11B5E5A5-7962-4C17-8DC4-DBD8C55983DE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1B64860-FF5A-4699-9DC5-E2A7143C7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323528" y="6356350"/>
            <a:ext cx="2520280" cy="365125"/>
          </a:xfrm>
          <a:prstGeom prst="rect">
            <a:avLst/>
          </a:prstGeom>
        </p:spPr>
        <p:txBody>
          <a:bodyPr/>
          <a:lstStyle/>
          <a:p>
            <a:fld id="{11B5E5A5-7962-4C17-8DC4-DBD8C55983DE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1B64860-FF5A-4699-9DC5-E2A7143C7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79" descr="dd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224588"/>
            <a:ext cx="9150350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51600" y="432000"/>
            <a:ext cx="7747200" cy="871200"/>
          </a:xfrm>
          <a:prstGeom prst="rect">
            <a:avLst/>
          </a:prstGeom>
        </p:spPr>
        <p:txBody>
          <a:bodyPr vert="horz" lIns="79200" tIns="39600" rIns="79200" bIns="39600" rtlCol="0" anchor="ctr">
            <a:no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51600" y="1641600"/>
            <a:ext cx="7930800" cy="4194000"/>
          </a:xfrm>
          <a:prstGeom prst="rect">
            <a:avLst/>
          </a:prstGeom>
        </p:spPr>
        <p:txBody>
          <a:bodyPr vert="horz" lIns="79200" tIns="39600" rIns="79200" bIns="39600" rtlCol="0">
            <a:no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52463" y="6438900"/>
            <a:ext cx="261937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24" tIns="40063" rIns="80124" bIns="40063">
            <a:spAutoFit/>
          </a:bodyPr>
          <a:lstStyle/>
          <a:p>
            <a:pPr defTabSz="801688" eaLnBrk="0" hangingPunct="0"/>
            <a:r>
              <a:rPr lang="en-US" altLang="zh-CN" sz="1200" dirty="0">
                <a:solidFill>
                  <a:schemeClr val="tx1"/>
                </a:solidFill>
                <a:latin typeface="FrutigerNext LT Bold" pitchFamily="1" charset="0"/>
              </a:rPr>
              <a:t>HUAWEI TECHNOLOGIES CO., LTD.</a:t>
            </a:r>
            <a:endParaRPr lang="en-US" altLang="zh-CN" sz="220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0" name="Picture 9" descr="8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508875" y="6399213"/>
            <a:ext cx="1311275" cy="312737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6364800" y="6490800"/>
            <a:ext cx="20988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zh-CN" sz="1200" dirty="0" smtClean="0"/>
              <a:t>Page </a:t>
            </a:r>
            <a:fld id="{EA2ED9EB-E98B-4EA1-92D6-3BEF7CD88926}" type="slidenum">
              <a:rPr lang="de-DE" altLang="zh-CN" sz="1200" smtClean="0"/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altLang="zh-CN" sz="1200" dirty="0" smtClean="0"/>
          </a:p>
          <a:p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400" kern="1200" baseline="0">
          <a:solidFill>
            <a:srgbClr val="990000"/>
          </a:solidFill>
          <a:latin typeface="黑体 (标题)"/>
          <a:ea typeface="黑体" pitchFamily="2" charset="-122"/>
          <a:cs typeface="+mj-cs"/>
        </a:defRPr>
      </a:lvl1pPr>
    </p:titleStyle>
    <p:bodyStyle>
      <a:lvl1pPr marL="298800" indent="-298800" algn="l" defTabSz="914400" rtl="0" eaLnBrk="1" latinLnBrk="0" hangingPunct="1">
        <a:lnSpc>
          <a:spcPct val="140000"/>
        </a:lnSpc>
        <a:spcBef>
          <a:spcPts val="0"/>
        </a:spcBef>
        <a:buFont typeface="Arial" pitchFamily="34" charset="0"/>
        <a:buChar char="•"/>
        <a:defRPr sz="2000" b="1" i="0" kern="1200" baseline="0">
          <a:solidFill>
            <a:schemeClr val="tx1"/>
          </a:solidFill>
          <a:latin typeface="华文细黑" pitchFamily="2" charset="-122"/>
          <a:ea typeface="华文细黑" pitchFamily="2" charset="-122"/>
          <a:cs typeface="+mn-cs"/>
        </a:defRPr>
      </a:lvl1pPr>
      <a:lvl2pPr marL="651600" indent="-252000" algn="l" defTabSz="914400" rtl="0" eaLnBrk="1" latinLnBrk="0" hangingPunct="1">
        <a:lnSpc>
          <a:spcPct val="140000"/>
        </a:lnSpc>
        <a:spcBef>
          <a:spcPts val="0"/>
        </a:spcBef>
        <a:buSzPct val="50000"/>
        <a:buFont typeface="Wingdings" pitchFamily="2" charset="2"/>
        <a:buChar char="p"/>
        <a:defRPr sz="1800" kern="1200">
          <a:solidFill>
            <a:schemeClr val="tx1"/>
          </a:solidFill>
          <a:latin typeface="华文细黑" pitchFamily="2" charset="-122"/>
          <a:ea typeface="华文细黑" pitchFamily="2" charset="-122"/>
          <a:cs typeface="+mn-cs"/>
        </a:defRPr>
      </a:lvl2pPr>
      <a:lvl3pPr marL="1004400" indent="-201600" algn="l" defTabSz="914400" rtl="0" eaLnBrk="1" latinLnBrk="0" hangingPunct="1">
        <a:lnSpc>
          <a:spcPct val="140000"/>
        </a:lnSpc>
        <a:spcBef>
          <a:spcPts val="0"/>
        </a:spcBef>
        <a:buSzPct val="50000"/>
        <a:buFont typeface="Wingdings" pitchFamily="2" charset="2"/>
        <a:buChar char="n"/>
        <a:defRPr sz="1600" kern="1200">
          <a:solidFill>
            <a:schemeClr val="tx1"/>
          </a:solidFill>
          <a:latin typeface="华文细黑" pitchFamily="2" charset="-122"/>
          <a:ea typeface="华文细黑" pitchFamily="2" charset="-122"/>
          <a:cs typeface="+mn-cs"/>
        </a:defRPr>
      </a:lvl3pPr>
      <a:lvl4pPr marL="1400400" indent="-201600" algn="l" defTabSz="914400" rtl="0" eaLnBrk="1" latinLnBrk="0" hangingPunct="1">
        <a:lnSpc>
          <a:spcPct val="140000"/>
        </a:lnSpc>
        <a:spcBef>
          <a:spcPts val="0"/>
        </a:spcBef>
        <a:buSzPct val="50000"/>
        <a:buFont typeface="Arial" pitchFamily="34" charset="0"/>
        <a:buChar char="–"/>
        <a:defRPr sz="1400" kern="1200">
          <a:solidFill>
            <a:schemeClr val="tx1"/>
          </a:solidFill>
          <a:latin typeface="华文细黑" pitchFamily="2" charset="-122"/>
          <a:ea typeface="华文细黑" pitchFamily="2" charset="-122"/>
          <a:cs typeface="+mn-cs"/>
        </a:defRPr>
      </a:lvl4pPr>
      <a:lvl5pPr marL="1803600" indent="-201600" algn="l" defTabSz="914400" rtl="0" eaLnBrk="1" latinLnBrk="0" hangingPunct="1">
        <a:lnSpc>
          <a:spcPct val="140000"/>
        </a:lnSpc>
        <a:spcBef>
          <a:spcPts val="0"/>
        </a:spcBef>
        <a:buFont typeface="FrutigerNext LT Medium" pitchFamily="34" charset="0"/>
        <a:buChar char="~"/>
        <a:defRPr sz="1200" kern="1200">
          <a:solidFill>
            <a:schemeClr val="tx1"/>
          </a:solidFill>
          <a:latin typeface="华文细黑" pitchFamily="2" charset="-122"/>
          <a:ea typeface="华文细黑" pitchFamily="2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DDDDDD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79200" tIns="39600" rIns="79200" bIns="39600" anchor="ctr">
            <a:noAutofit/>
          </a:bodyPr>
          <a:lstStyle/>
          <a:p>
            <a:endParaRPr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51600" y="637200"/>
            <a:ext cx="7930800" cy="871200"/>
          </a:xfrm>
          <a:prstGeom prst="rect">
            <a:avLst/>
          </a:prstGeom>
        </p:spPr>
        <p:txBody>
          <a:bodyPr vert="horz" lIns="79200" tIns="39600" rIns="79200" bIns="39600" rtlCol="0" anchor="ctr">
            <a:no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51600" y="1641600"/>
            <a:ext cx="7930800" cy="4194000"/>
          </a:xfrm>
          <a:prstGeom prst="rect">
            <a:avLst/>
          </a:prstGeom>
        </p:spPr>
        <p:txBody>
          <a:bodyPr vert="horz" lIns="79200" tIns="39600" rIns="79200" bIns="39600" rtlCol="0">
            <a:no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500" kern="1200" baseline="0">
          <a:solidFill>
            <a:srgbClr val="990000"/>
          </a:solidFill>
          <a:latin typeface="黑体" pitchFamily="2" charset="-122"/>
          <a:ea typeface="黑体" pitchFamily="2" charset="-122"/>
          <a:cs typeface="+mj-cs"/>
        </a:defRPr>
      </a:lvl1pPr>
    </p:titleStyle>
    <p:bodyStyle>
      <a:lvl1pPr marL="298800" indent="-298800" algn="l" defTabSz="914400" rtl="0" eaLnBrk="1" latinLnBrk="0" hangingPunct="1">
        <a:lnSpc>
          <a:spcPct val="140000"/>
        </a:lnSpc>
        <a:spcBef>
          <a:spcPts val="0"/>
        </a:spcBef>
        <a:buFont typeface="Arial" pitchFamily="34" charset="0"/>
        <a:buChar char="•"/>
        <a:defRPr sz="2600" b="1" kern="1200">
          <a:solidFill>
            <a:schemeClr val="tx1"/>
          </a:solidFill>
          <a:latin typeface="华文细黑" pitchFamily="2" charset="-122"/>
          <a:ea typeface="华文细黑" pitchFamily="2" charset="-122"/>
          <a:cs typeface="+mn-cs"/>
        </a:defRPr>
      </a:lvl1pPr>
      <a:lvl2pPr marL="971550" indent="-514350" algn="l" defTabSz="914400" rtl="0" eaLnBrk="1" latinLnBrk="0" hangingPunct="1">
        <a:spcBef>
          <a:spcPct val="20000"/>
        </a:spcBef>
        <a:buSzPct val="50000"/>
        <a:buFont typeface="Wingdings" pitchFamily="2" charset="2"/>
        <a:buChar char="p"/>
        <a:defRPr sz="2400" kern="1200">
          <a:solidFill>
            <a:schemeClr val="tx1"/>
          </a:solidFill>
          <a:latin typeface="华文细黑" pitchFamily="2" charset="-122"/>
          <a:ea typeface="华文细黑" pitchFamily="2" charset="-122"/>
          <a:cs typeface="+mn-cs"/>
        </a:defRPr>
      </a:lvl2pPr>
      <a:lvl3pPr marL="1143000" indent="-228600" algn="l" defTabSz="914400" rtl="0" eaLnBrk="1" latinLnBrk="0" hangingPunct="1">
        <a:lnSpc>
          <a:spcPct val="140000"/>
        </a:lnSpc>
        <a:spcBef>
          <a:spcPts val="0"/>
        </a:spcBef>
        <a:buSzPct val="50000"/>
        <a:buFont typeface="Wingdings" pitchFamily="2" charset="2"/>
        <a:buChar char="n"/>
        <a:defRPr sz="2200" kern="1200">
          <a:solidFill>
            <a:schemeClr val="tx1"/>
          </a:solidFill>
          <a:latin typeface="华文细黑" pitchFamily="2" charset="-122"/>
          <a:ea typeface="华文细黑" pitchFamily="2" charset="-122"/>
          <a:cs typeface="+mn-cs"/>
        </a:defRPr>
      </a:lvl3pPr>
      <a:lvl4pPr marL="1400400" indent="-201600" algn="l" defTabSz="914400" rtl="0" eaLnBrk="1" latinLnBrk="0" hangingPunct="1">
        <a:lnSpc>
          <a:spcPct val="140000"/>
        </a:lnSpc>
        <a:spcBef>
          <a:spcPts val="0"/>
        </a:spcBef>
        <a:buSzPct val="50000"/>
        <a:buFont typeface="Arial" pitchFamily="34" charset="0"/>
        <a:buChar char="–"/>
        <a:defRPr sz="2000" kern="1200">
          <a:solidFill>
            <a:schemeClr val="tx1"/>
          </a:solidFill>
          <a:latin typeface="华文细黑" pitchFamily="2" charset="-122"/>
          <a:ea typeface="华文细黑" pitchFamily="2" charset="-122"/>
          <a:cs typeface="+mn-cs"/>
        </a:defRPr>
      </a:lvl4pPr>
      <a:lvl5pPr marL="1803600" indent="-201600" algn="l" defTabSz="914400" rtl="0" eaLnBrk="1" latinLnBrk="0" hangingPunct="1">
        <a:lnSpc>
          <a:spcPct val="140000"/>
        </a:lnSpc>
        <a:spcBef>
          <a:spcPts val="0"/>
        </a:spcBef>
        <a:buSzPct val="50000"/>
        <a:buFont typeface="FrutigerNext LT LightCn" pitchFamily="34" charset="0"/>
        <a:buChar char="~"/>
        <a:defRPr sz="1800" kern="1200">
          <a:solidFill>
            <a:schemeClr val="tx1"/>
          </a:solidFill>
          <a:latin typeface="华文细黑" pitchFamily="2" charset="-122"/>
          <a:ea typeface="华文细黑" pitchFamily="2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233738" y="2674938"/>
            <a:ext cx="2779712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448" tIns="41724" rIns="83448" bIns="41724">
            <a:spAutoFit/>
          </a:bodyPr>
          <a:lstStyle/>
          <a:p>
            <a:pPr defTabSz="835025" eaLnBrk="0" hangingPunct="0"/>
            <a:r>
              <a:rPr lang="en-US" altLang="zh-CN" sz="4400" dirty="0">
                <a:solidFill>
                  <a:srgbClr val="990000"/>
                </a:solidFill>
                <a:latin typeface="Arial" charset="0"/>
              </a:rPr>
              <a:t>Thank you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3276600" y="3435350"/>
            <a:ext cx="27384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448" tIns="41724" rIns="83448" bIns="41724">
            <a:spAutoFit/>
          </a:bodyPr>
          <a:lstStyle/>
          <a:p>
            <a:pPr defTabSz="835025" eaLnBrk="0" hangingPunct="0"/>
            <a:r>
              <a:rPr lang="en-US" altLang="zh-CN" sz="2600" dirty="0" err="1">
                <a:solidFill>
                  <a:srgbClr val="666666"/>
                </a:solidFill>
                <a:latin typeface="Arial" charset="0"/>
              </a:rPr>
              <a:t>www.huawei.com</a:t>
            </a:r>
            <a:endParaRPr lang="en-US" altLang="zh-CN" sz="2100" dirty="0">
              <a:solidFill>
                <a:srgbClr val="990000"/>
              </a:solidFill>
              <a:latin typeface="Arial" charset="0"/>
            </a:endParaRPr>
          </a:p>
        </p:txBody>
      </p:sp>
      <p:pic>
        <p:nvPicPr>
          <p:cNvPr id="9" name="Picture 6" descr="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897563"/>
            <a:ext cx="9144000" cy="10033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/>
          <p:cNvSpPr>
            <a:spLocks noGrp="1" noChangeArrowheads="1"/>
          </p:cNvSpPr>
          <p:nvPr>
            <p:ph type="subTitle" idx="1"/>
          </p:nvPr>
        </p:nvSpPr>
        <p:spPr>
          <a:xfrm>
            <a:off x="773113" y="3341688"/>
            <a:ext cx="5995987" cy="908050"/>
          </a:xfrm>
        </p:spPr>
        <p:txBody>
          <a:bodyPr/>
          <a:lstStyle/>
          <a:p>
            <a:r>
              <a:rPr lang="en-US" altLang="zh-CN" dirty="0" err="1" smtClean="0"/>
              <a:t>Huawei</a:t>
            </a:r>
            <a:r>
              <a:rPr lang="en-US" altLang="zh-CN" dirty="0" smtClean="0"/>
              <a:t> Tech Co. Ltd.</a:t>
            </a:r>
            <a:endParaRPr lang="zh-CN" altLang="en-US" dirty="0"/>
          </a:p>
        </p:txBody>
      </p:sp>
      <p:sp>
        <p:nvSpPr>
          <p:cNvPr id="3" name="Rectangle 33"/>
          <p:cNvSpPr>
            <a:spLocks noGrp="1" noChangeArrowheads="1"/>
          </p:cNvSpPr>
          <p:nvPr>
            <p:ph type="ctrTitle"/>
          </p:nvPr>
        </p:nvSpPr>
        <p:spPr>
          <a:xfrm>
            <a:off x="774700" y="1462088"/>
            <a:ext cx="5994400" cy="1749425"/>
          </a:xfrm>
        </p:spPr>
        <p:txBody>
          <a:bodyPr/>
          <a:lstStyle/>
          <a:p>
            <a:r>
              <a:rPr lang="en-US" altLang="zh-CN" sz="2800" dirty="0" smtClean="0"/>
              <a:t>CE1</a:t>
            </a:r>
            <a:r>
              <a:rPr lang="zh-CN" altLang="en-US" sz="2800" dirty="0" smtClean="0"/>
              <a:t>：</a:t>
            </a:r>
            <a:r>
              <a:rPr lang="en-US" altLang="zh-CN" sz="2800" dirty="0" err="1" smtClean="0"/>
              <a:t>Huawei</a:t>
            </a:r>
            <a:r>
              <a:rPr lang="en-US" altLang="zh-CN" sz="2800" dirty="0" smtClean="0"/>
              <a:t> report on TMDMVD and STDM in HM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chemeClr val="tx1"/>
                </a:solidFill>
              </a:rPr>
              <a:t>Performance</a:t>
            </a:r>
            <a:br>
              <a:rPr lang="en-US" altLang="zh-CN" dirty="0" smtClean="0">
                <a:solidFill>
                  <a:schemeClr val="tx1"/>
                </a:solidFill>
              </a:rPr>
            </a:br>
            <a:r>
              <a:rPr lang="en-US" altLang="zh-CN" dirty="0" smtClean="0"/>
              <a:t>TM-DMVD </a:t>
            </a:r>
            <a:r>
              <a:rPr lang="en-US" altLang="zh-CN" dirty="0" smtClean="0"/>
              <a:t>only for </a:t>
            </a:r>
            <a:r>
              <a:rPr lang="en-US" altLang="zh-CN" dirty="0" smtClean="0"/>
              <a:t>L</a:t>
            </a:r>
            <a:r>
              <a:rPr lang="en-US" altLang="zh-CN" dirty="0" smtClean="0"/>
              <a:t>ow Delay</a:t>
            </a:r>
            <a:endParaRPr lang="zh-CN" altLang="en-US" dirty="0"/>
          </a:p>
        </p:txBody>
      </p:sp>
      <p:graphicFrame>
        <p:nvGraphicFramePr>
          <p:cNvPr id="4" name="Group 232"/>
          <p:cNvGraphicFramePr>
            <a:graphicFrameLocks noGrp="1"/>
          </p:cNvGraphicFramePr>
          <p:nvPr/>
        </p:nvGraphicFramePr>
        <p:xfrm>
          <a:off x="857224" y="1714488"/>
          <a:ext cx="7215239" cy="3929093"/>
        </p:xfrm>
        <a:graphic>
          <a:graphicData uri="http://schemas.openxmlformats.org/drawingml/2006/table">
            <a:tbl>
              <a:tblPr/>
              <a:tblGrid>
                <a:gridCol w="1531478"/>
                <a:gridCol w="978170"/>
                <a:gridCol w="978170"/>
                <a:gridCol w="894186"/>
                <a:gridCol w="894186"/>
                <a:gridCol w="975700"/>
                <a:gridCol w="963349"/>
              </a:tblGrid>
              <a:tr h="3697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宋体" charset="-122"/>
                          <a:cs typeface="Times New Roman" pitchFamily="18" charset="0"/>
                        </a:rPr>
                        <a:t> 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Low delay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Low delay </a:t>
                      </a:r>
                      <a:r>
                        <a:rPr kumimoji="0" lang="en-US" altLang="zh-CN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LoCo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6009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宋体" charset="-122"/>
                          <a:cs typeface="Times New Roman" pitchFamily="18" charset="0"/>
                        </a:rPr>
                        <a:t> 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Y BD-rate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U BD-rate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V BD-rate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Y BD-rate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U BD-rate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V BD-rate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7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Class A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宋体" charset="-122"/>
                          <a:cs typeface="Times New Roman" pitchFamily="18" charset="0"/>
                        </a:rPr>
                        <a:t> 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宋体" charset="-122"/>
                          <a:cs typeface="Times New Roman" pitchFamily="18" charset="0"/>
                        </a:rPr>
                        <a:t> 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宋体" charset="-122"/>
                          <a:cs typeface="Times New Roman" pitchFamily="18" charset="0"/>
                        </a:rPr>
                        <a:t> 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宋体" charset="-122"/>
                          <a:cs typeface="Times New Roman" pitchFamily="18" charset="0"/>
                        </a:rPr>
                        <a:t> 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宋体" charset="-122"/>
                          <a:cs typeface="Times New Roman" pitchFamily="18" charset="0"/>
                        </a:rPr>
                        <a:t> 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宋体" charset="-122"/>
                          <a:cs typeface="Times New Roman" pitchFamily="18" charset="0"/>
                        </a:rPr>
                        <a:t> 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3697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Class B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-0.88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-0.98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-1.48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-0.5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-0.3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-0.3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7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Class C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-1.03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-1.13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-1.34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-0.3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-0.7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-0.7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7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Class D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-0.92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-1.55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-1.13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-0.2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-0.5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-0.4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7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Class E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-1.66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-3.35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-3.45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-0.8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-0.3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-0.5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7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All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1.08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-1.6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-1.7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-0.4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-0.4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-0.5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7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Enc Time[%]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157%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162%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697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Dec Time[%]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113.96%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124.15%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Content</a:t>
            </a:r>
            <a:endParaRPr lang="zh-CN" altLang="en-US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79200" tIns="39600" rIns="79200" bIns="39600" rtlCol="0">
            <a:noAutofit/>
          </a:bodyPr>
          <a:lstStyle/>
          <a:p>
            <a:pPr marL="298800" marR="0" lvl="0" indent="-298800" algn="l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sz="2400" b="1" dirty="0" smtClean="0">
                <a:latin typeface="华文细黑" pitchFamily="2" charset="-122"/>
                <a:ea typeface="华文细黑" pitchFamily="2" charset="-122"/>
              </a:rPr>
              <a:t>Abstract</a:t>
            </a:r>
            <a:endParaRPr kumimoji="0" lang="en-US" altLang="zh-CN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  <a:p>
            <a:pPr marL="298800" marR="0" lvl="0" indent="-298800" algn="l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STDM</a:t>
            </a:r>
          </a:p>
          <a:p>
            <a:pPr marL="298800" marR="0" lvl="0" indent="-298800" algn="l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TM-DMVD</a:t>
            </a:r>
          </a:p>
          <a:p>
            <a:pPr marL="298800" marR="0" lvl="0" indent="-298800" algn="l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Experiment result</a:t>
            </a:r>
          </a:p>
          <a:p>
            <a:pPr marL="298800" marR="0" lvl="0" indent="-298800" algn="l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Summary and Conclusion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Abstract</a:t>
            </a:r>
            <a:endParaRPr lang="zh-CN" alt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00034" y="1214422"/>
            <a:ext cx="8229600" cy="4525963"/>
          </a:xfrm>
          <a:prstGeom prst="rect">
            <a:avLst/>
          </a:prstGeom>
        </p:spPr>
        <p:txBody>
          <a:bodyPr vert="horz" lIns="79200" tIns="39600" rIns="79200" bIns="39600" rtlCol="0">
            <a:noAutofit/>
          </a:bodyPr>
          <a:lstStyle/>
          <a:p>
            <a:pPr marL="298800" marR="0" lvl="0" indent="-298800" algn="l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Huawei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 proposed two DMVD techniques: TM-DMVD,STDM</a:t>
            </a:r>
          </a:p>
          <a:p>
            <a:pPr marL="298800" marR="0" lvl="0" indent="-298800" algn="l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In TMuC0.9, STDM implemented in B</a:t>
            </a:r>
            <a:r>
              <a:rPr kumimoji="0" lang="en-US" altLang="zh-CN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 (non-GPB) slices and 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 TM-DMVD implemented in P</a:t>
            </a:r>
            <a:r>
              <a:rPr kumimoji="0" lang="en-US" altLang="zh-CN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 or GPB slices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.</a:t>
            </a:r>
          </a:p>
          <a:p>
            <a:pPr marL="298800" marR="0" lvl="0" indent="-298800" algn="l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2.28% average </a:t>
            </a:r>
            <a:r>
              <a:rPr kumimoji="0" lang="en-US" altLang="zh-CN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bitsaving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 and extra decoding time 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is about 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11% </a:t>
            </a:r>
            <a:r>
              <a:rPr lang="en-US" altLang="zh-CN" sz="2400" b="1" dirty="0" smtClean="0">
                <a:latin typeface="华文细黑" pitchFamily="2" charset="-122"/>
                <a:ea typeface="华文细黑" pitchFamily="2" charset="-122"/>
              </a:rPr>
              <a:t>over that of anchor 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in 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RA-HE;</a:t>
            </a:r>
          </a:p>
          <a:p>
            <a:pPr marL="298800" lvl="0" indent="-298800">
              <a:lnSpc>
                <a:spcPct val="140000"/>
              </a:lnSpc>
              <a:buFont typeface="Arial" pitchFamily="34" charset="0"/>
              <a:buChar char="•"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1.08% average </a:t>
            </a:r>
            <a:r>
              <a:rPr kumimoji="0" lang="en-US" altLang="zh-CN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bitsaving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 and extra decoding time 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is 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about 13% </a:t>
            </a:r>
            <a:r>
              <a:rPr lang="en-US" altLang="zh-CN" sz="2400" b="1" dirty="0" smtClean="0">
                <a:latin typeface="华文细黑" pitchFamily="2" charset="-122"/>
                <a:ea typeface="华文细黑" pitchFamily="2" charset="-122"/>
              </a:rPr>
              <a:t>over that of anchor 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in 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LD-HE. 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STDM</a:t>
            </a:r>
            <a:endParaRPr lang="zh-CN" altLang="en-US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00034" y="1142984"/>
            <a:ext cx="8229600" cy="4525963"/>
          </a:xfrm>
          <a:prstGeom prst="rect">
            <a:avLst/>
          </a:prstGeom>
        </p:spPr>
        <p:txBody>
          <a:bodyPr vert="horz" lIns="79200" tIns="39600" rIns="79200" bIns="39600" rtlCol="0">
            <a:noAutofit/>
          </a:bodyPr>
          <a:lstStyle/>
          <a:p>
            <a:pPr marL="298800" marR="0" lvl="0" indent="-298800" algn="l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Based on our previous approach, STDM 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implement</a:t>
            </a:r>
            <a:r>
              <a:rPr lang="en-US" altLang="zh-CN" sz="2000" b="1" dirty="0" err="1" smtClean="0">
                <a:latin typeface="华文细黑" pitchFamily="2" charset="-122"/>
                <a:ea typeface="华文细黑" pitchFamily="2" charset="-122"/>
              </a:rPr>
              <a:t>ed</a:t>
            </a:r>
            <a:r>
              <a:rPr lang="en-US" altLang="zh-CN" sz="2000" b="1" dirty="0" smtClean="0">
                <a:latin typeface="华文细黑" pitchFamily="2" charset="-122"/>
                <a:ea typeface="华文细黑" pitchFamily="2" charset="-122"/>
              </a:rPr>
              <a:t> 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in B- (non-GPB) slices.</a:t>
            </a:r>
            <a:r>
              <a:rPr kumimoji="0" lang="en-US" altLang="zh-CN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 Motion vector 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candidates  </a:t>
            </a:r>
            <a:r>
              <a:rPr lang="en-US" altLang="zh-CN" sz="2000" b="1" dirty="0" smtClean="0">
                <a:latin typeface="华文细黑" pitchFamily="2" charset="-122"/>
                <a:ea typeface="华文细黑" pitchFamily="2" charset="-122"/>
              </a:rPr>
              <a:t>are used for fast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 </a:t>
            </a:r>
            <a:r>
              <a:rPr lang="en-US" altLang="zh-CN" sz="2000" b="1" dirty="0" smtClean="0">
                <a:latin typeface="华文细黑" pitchFamily="2" charset="-122"/>
                <a:ea typeface="华文细黑" pitchFamily="2" charset="-122"/>
              </a:rPr>
              <a:t>motion vector 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search, 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and the template in the cost calculations is removed</a:t>
            </a:r>
            <a:r>
              <a:rPr kumimoji="0" lang="en-US" altLang="zh-CN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 from the previous proposal. 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214686"/>
            <a:ext cx="2000264" cy="1907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3452810"/>
            <a:ext cx="2428875" cy="1822450"/>
          </a:xfrm>
          <a:prstGeom prst="rect">
            <a:avLst/>
          </a:prstGeom>
          <a:noFill/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572000" y="307181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zh-CN" dirty="0"/>
              <a:t>Ref0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7315200" y="444341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zh-CN"/>
              <a:t>Ref1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6248400" y="383381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zh-CN"/>
              <a:t>curPU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STDM Process</a:t>
            </a:r>
            <a:endParaRPr lang="zh-CN" altLang="en-US" dirty="0"/>
          </a:p>
        </p:txBody>
      </p:sp>
      <p:graphicFrame>
        <p:nvGraphicFramePr>
          <p:cNvPr id="45058" name="Object 2"/>
          <p:cNvGraphicFramePr>
            <a:graphicFrameLocks noChangeAspect="1"/>
          </p:cNvGraphicFramePr>
          <p:nvPr/>
        </p:nvGraphicFramePr>
        <p:xfrm>
          <a:off x="1500165" y="1285860"/>
          <a:ext cx="5677929" cy="1214446"/>
        </p:xfrm>
        <a:graphic>
          <a:graphicData uri="http://schemas.openxmlformats.org/presentationml/2006/ole">
            <p:oleObj spid="_x0000_s45058" name="Visio" r:id="rId3" imgW="6874764" imgH="1474622" progId="Visio.Drawing.11">
              <p:embed/>
            </p:oleObj>
          </a:graphicData>
        </a:graphic>
      </p:graphicFrame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457200" y="2743200"/>
            <a:ext cx="8229600" cy="1447800"/>
          </a:xfrm>
          <a:prstGeom prst="rect">
            <a:avLst/>
          </a:prstGeom>
        </p:spPr>
        <p:txBody>
          <a:bodyPr vert="horz" lIns="79200" tIns="39600" rIns="79200" bIns="39600" rtlCol="0">
            <a:noAutofit/>
          </a:bodyPr>
          <a:lstStyle/>
          <a:p>
            <a:pPr marL="298800" marR="0" lvl="0" indent="-2988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During setting up new candidates, each existing candidate will create a mirrored MV ;</a:t>
            </a:r>
          </a:p>
          <a:p>
            <a:pPr marL="298800" marR="0" lvl="0" indent="-2988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graphicFrame>
        <p:nvGraphicFramePr>
          <p:cNvPr id="45059" name="Object 3"/>
          <p:cNvGraphicFramePr>
            <a:graphicFrameLocks noChangeAspect="1"/>
          </p:cNvGraphicFramePr>
          <p:nvPr/>
        </p:nvGraphicFramePr>
        <p:xfrm>
          <a:off x="2357422" y="3500438"/>
          <a:ext cx="2786082" cy="1031882"/>
        </p:xfrm>
        <a:graphic>
          <a:graphicData uri="http://schemas.openxmlformats.org/presentationml/2006/ole">
            <p:oleObj spid="_x0000_s45059" r:id="rId4" imgW="1651000" imgH="609600" progId="Equation.DSMT4">
              <p:embed/>
            </p:oleObj>
          </a:graphicData>
        </a:graphic>
      </p:graphicFrame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533400" y="4648200"/>
            <a:ext cx="8229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zh-CN" sz="2000" b="1" dirty="0" smtClean="0">
                <a:latin typeface="华文细黑" pitchFamily="2" charset="-122"/>
                <a:ea typeface="华文细黑" pitchFamily="2" charset="-122"/>
              </a:rPr>
              <a:t>Find the </a:t>
            </a:r>
            <a:r>
              <a:rPr lang="en-US" altLang="zh-CN" sz="2000" b="1" dirty="0" smtClean="0">
                <a:latin typeface="华文细黑" pitchFamily="2" charset="-122"/>
                <a:ea typeface="华文细黑" pitchFamily="2" charset="-122"/>
              </a:rPr>
              <a:t>bes</a:t>
            </a:r>
            <a:r>
              <a:rPr lang="en-US" altLang="zh-CN" sz="2000" b="1" dirty="0" smtClean="0">
                <a:latin typeface="华文细黑" pitchFamily="2" charset="-122"/>
                <a:ea typeface="华文细黑" pitchFamily="2" charset="-122"/>
              </a:rPr>
              <a:t>t </a:t>
            </a:r>
            <a:r>
              <a:rPr lang="en-US" altLang="zh-CN" sz="2000" b="1" dirty="0" smtClean="0">
                <a:latin typeface="华文细黑" pitchFamily="2" charset="-122"/>
                <a:ea typeface="华文细黑" pitchFamily="2" charset="-122"/>
              </a:rPr>
              <a:t>MV </a:t>
            </a:r>
            <a:r>
              <a:rPr lang="en-US" altLang="zh-CN" sz="2000" b="1" dirty="0" smtClean="0">
                <a:latin typeface="华文细黑" pitchFamily="2" charset="-122"/>
                <a:ea typeface="华文细黑" pitchFamily="2" charset="-122"/>
              </a:rPr>
              <a:t>by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altLang="zh-CN" sz="3200" dirty="0"/>
          </a:p>
        </p:txBody>
      </p:sp>
      <p:graphicFrame>
        <p:nvGraphicFramePr>
          <p:cNvPr id="45060" name="Object 4"/>
          <p:cNvGraphicFramePr>
            <a:graphicFrameLocks noChangeAspect="1"/>
          </p:cNvGraphicFramePr>
          <p:nvPr/>
        </p:nvGraphicFramePr>
        <p:xfrm>
          <a:off x="2500298" y="5143512"/>
          <a:ext cx="3086614" cy="500066"/>
        </p:xfrm>
        <a:graphic>
          <a:graphicData uri="http://schemas.openxmlformats.org/presentationml/2006/ole">
            <p:oleObj spid="_x0000_s45060" r:id="rId5" imgW="1701800" imgH="2794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TM-DMVD</a:t>
            </a:r>
            <a:endParaRPr lang="zh-CN" altLang="en-US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428596" y="1357298"/>
            <a:ext cx="8229600" cy="4525963"/>
          </a:xfrm>
          <a:prstGeom prst="rect">
            <a:avLst/>
          </a:prstGeom>
        </p:spPr>
        <p:txBody>
          <a:bodyPr vert="horz" lIns="79200" tIns="39600" rIns="79200" bIns="39600" rtlCol="0">
            <a:noAutofit/>
          </a:bodyPr>
          <a:lstStyle/>
          <a:p>
            <a:pPr marL="298800" marR="0" lvl="0" indent="-298800" algn="l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Baed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 on our previous TM-DMVD,</a:t>
            </a:r>
            <a:r>
              <a:rPr kumimoji="0" lang="en-US" altLang="zh-CN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 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some improvement is done and implemented in 2Nx2N,2NxN, Nx2N and </a:t>
            </a:r>
            <a:r>
              <a:rPr kumimoji="0" lang="en-US" altLang="zh-CN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NxN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 of P or GPB pictures. 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2928934"/>
            <a:ext cx="2428892" cy="2442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TM-DMVD process</a:t>
            </a:r>
            <a:endParaRPr lang="zh-CN" altLang="en-US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00034" y="1214422"/>
            <a:ext cx="5357850" cy="4525963"/>
          </a:xfrm>
          <a:prstGeom prst="rect">
            <a:avLst/>
          </a:prstGeom>
        </p:spPr>
        <p:txBody>
          <a:bodyPr vert="horz" lIns="79200" tIns="39600" rIns="79200" bIns="39600" rtlCol="0">
            <a:noAutofit/>
          </a:bodyPr>
          <a:lstStyle/>
          <a:p>
            <a:pPr marL="298800" marR="0" lvl="0" indent="-298800" algn="l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Candidates based template matching</a:t>
            </a:r>
          </a:p>
          <a:p>
            <a:pPr marL="298800" marR="0" lvl="0" indent="-298800" algn="l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Reference template interpolated by bilinear filter </a:t>
            </a:r>
          </a:p>
          <a:p>
            <a:pPr marL="298800" marR="0" lvl="0" indent="-298800" algn="l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Multiple reference pictures and multi-hypothesis prediction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1071546"/>
            <a:ext cx="1581150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2714620"/>
            <a:ext cx="2219325" cy="2095500"/>
          </a:xfrm>
          <a:prstGeom prst="rect">
            <a:avLst/>
          </a:prstGeom>
          <a:noFill/>
        </p:spPr>
      </p:pic>
      <p:graphicFrame>
        <p:nvGraphicFramePr>
          <p:cNvPr id="47106" name="Object 2"/>
          <p:cNvGraphicFramePr>
            <a:graphicFrameLocks noChangeAspect="1"/>
          </p:cNvGraphicFramePr>
          <p:nvPr/>
        </p:nvGraphicFramePr>
        <p:xfrm>
          <a:off x="928662" y="4572008"/>
          <a:ext cx="4352925" cy="671513"/>
        </p:xfrm>
        <a:graphic>
          <a:graphicData uri="http://schemas.openxmlformats.org/presentationml/2006/ole">
            <p:oleObj spid="_x0000_s47106" name="Equation" r:id="rId5" imgW="2908300" imgH="444500" progId="Equation.3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chemeClr val="tx1"/>
                </a:solidFill>
              </a:rPr>
              <a:t>Performance</a:t>
            </a:r>
            <a:br>
              <a:rPr lang="en-US" altLang="zh-CN" dirty="0" smtClean="0">
                <a:solidFill>
                  <a:schemeClr val="tx1"/>
                </a:solidFill>
              </a:rPr>
            </a:br>
            <a:r>
              <a:rPr lang="en-US" altLang="zh-CN" dirty="0" smtClean="0"/>
              <a:t>STDM+TM-DMVD for Random Access</a:t>
            </a:r>
            <a:endParaRPr lang="zh-CN" altLang="en-US" dirty="0"/>
          </a:p>
        </p:txBody>
      </p:sp>
      <p:graphicFrame>
        <p:nvGraphicFramePr>
          <p:cNvPr id="8" name="Group 229"/>
          <p:cNvGraphicFramePr>
            <a:graphicFrameLocks noGrp="1"/>
          </p:cNvGraphicFramePr>
          <p:nvPr/>
        </p:nvGraphicFramePr>
        <p:xfrm>
          <a:off x="1357290" y="1857364"/>
          <a:ext cx="6643734" cy="3429027"/>
        </p:xfrm>
        <a:graphic>
          <a:graphicData uri="http://schemas.openxmlformats.org/drawingml/2006/table">
            <a:tbl>
              <a:tblPr/>
              <a:tblGrid>
                <a:gridCol w="1410173"/>
                <a:gridCol w="900691"/>
                <a:gridCol w="823359"/>
                <a:gridCol w="900691"/>
                <a:gridCol w="823359"/>
                <a:gridCol w="898417"/>
                <a:gridCol w="887044"/>
              </a:tblGrid>
              <a:tr h="322732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宋体" charset="-122"/>
                          <a:cs typeface="Times New Roman" pitchFamily="18" charset="0"/>
                        </a:rPr>
                        <a:t> 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Random access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Random access LoCo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52443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Y BD-rate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U BD-rate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V BD-rate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Y BD-rate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U BD-rate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V BD-rate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7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Class A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-3.16 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-3.06 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-2.89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-2.24 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-2.17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-2.23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7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Class B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-1.98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-1.60 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-1.79 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-1.59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-1.49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-1.67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7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Class C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-2.01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-2.01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-2.23 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-1.49 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-1.64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-1.86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7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Class D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-2.49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-2.17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-2.43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-1.96 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-1.97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-1.91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7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Class E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宋体" charset="-122"/>
                          <a:cs typeface="Times New Roman" pitchFamily="18" charset="0"/>
                        </a:rPr>
                        <a:t> 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宋体" charset="-122"/>
                          <a:cs typeface="Times New Roman" pitchFamily="18" charset="0"/>
                        </a:rPr>
                        <a:t> 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宋体" charset="-122"/>
                          <a:cs typeface="Times New Roman" pitchFamily="18" charset="0"/>
                        </a:rPr>
                        <a:t> 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宋体" charset="-122"/>
                          <a:cs typeface="Times New Roman" pitchFamily="18" charset="0"/>
                        </a:rPr>
                        <a:t> 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宋体" charset="-122"/>
                          <a:cs typeface="Times New Roman" pitchFamily="18" charset="0"/>
                        </a:rPr>
                        <a:t> 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宋体" charset="-122"/>
                          <a:cs typeface="Times New Roman" pitchFamily="18" charset="0"/>
                        </a:rPr>
                        <a:t> 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3227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All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-2.</a:t>
                      </a: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  <a:cs typeface="Arial" charset="0"/>
                        </a:rPr>
                        <a:t>28</a:t>
                      </a: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-2.06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-2.23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-1.75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-1.75 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-1.86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7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Enc Time[%]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173%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172%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227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Dec Time[%]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111%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12</a:t>
                      </a: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  <a:cs typeface="Arial" charset="0"/>
                        </a:rPr>
                        <a:t>3</a:t>
                      </a: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%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chemeClr val="tx1"/>
                </a:solidFill>
              </a:rPr>
              <a:t>Performance</a:t>
            </a:r>
            <a:br>
              <a:rPr lang="en-US" altLang="zh-CN" dirty="0" smtClean="0">
                <a:solidFill>
                  <a:schemeClr val="tx1"/>
                </a:solidFill>
              </a:rPr>
            </a:br>
            <a:r>
              <a:rPr lang="en-US" altLang="zh-CN" dirty="0" smtClean="0"/>
              <a:t>STDM </a:t>
            </a:r>
            <a:r>
              <a:rPr lang="en-US" altLang="zh-CN" dirty="0" smtClean="0"/>
              <a:t>only for Random Access</a:t>
            </a:r>
            <a:endParaRPr lang="zh-CN" altLang="en-US" dirty="0"/>
          </a:p>
        </p:txBody>
      </p:sp>
      <p:graphicFrame>
        <p:nvGraphicFramePr>
          <p:cNvPr id="5" name="Group 229"/>
          <p:cNvGraphicFramePr>
            <a:graphicFrameLocks noGrp="1"/>
          </p:cNvGraphicFramePr>
          <p:nvPr/>
        </p:nvGraphicFramePr>
        <p:xfrm>
          <a:off x="785786" y="1785926"/>
          <a:ext cx="7358114" cy="3786218"/>
        </p:xfrm>
        <a:graphic>
          <a:graphicData uri="http://schemas.openxmlformats.org/drawingml/2006/table">
            <a:tbl>
              <a:tblPr/>
              <a:tblGrid>
                <a:gridCol w="1537590"/>
                <a:gridCol w="897754"/>
                <a:gridCol w="1096153"/>
                <a:gridCol w="982074"/>
                <a:gridCol w="897754"/>
                <a:gridCol w="979595"/>
                <a:gridCol w="967194"/>
              </a:tblGrid>
              <a:tr h="35635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宋体" charset="-122"/>
                          <a:cs typeface="Times New Roman" pitchFamily="18" charset="0"/>
                        </a:rPr>
                        <a:t> 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Random access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Random access LoCo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57906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Y BD-rate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U BD-rate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V BD-rate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Y BD-rate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U BD-rate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V BD-rate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Class A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-2.91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-2.85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-2.89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-2.16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-2.11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-2.08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Class B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-1.72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-1.48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-1.54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-1.47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-1.24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-1/37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Class C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-1.79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-1.98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-2.00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-1.36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-1.40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-1.59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Class D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-2.13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-1.95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-2.16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-1.86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-1.78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-1.75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Class E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宋体" charset="-122"/>
                          <a:cs typeface="Times New Roman" pitchFamily="18" charset="0"/>
                        </a:rPr>
                        <a:t> 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宋体" charset="-122"/>
                          <a:cs typeface="Times New Roman" pitchFamily="18" charset="0"/>
                        </a:rPr>
                        <a:t> 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宋体" charset="-122"/>
                          <a:cs typeface="Times New Roman" pitchFamily="18" charset="0"/>
                        </a:rPr>
                        <a:t> 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356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All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-2.00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-1.92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-2.01 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-1.64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-1.54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-1.63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Enc Time[%]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153%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166%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56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Dec Time[%]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105.69%</a:t>
                      </a:r>
                      <a:endParaRPr kumimoji="0" lang="en-US" altLang="zh-CN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charset="-122"/>
                          <a:cs typeface="Times New Roman" pitchFamily="18" charset="0"/>
                        </a:rPr>
                        <a:t>116.99%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自定义 10">
      <a:dk1>
        <a:srgbClr val="000000"/>
      </a:dk1>
      <a:lt1>
        <a:sysClr val="window" lastClr="FFFFFF"/>
      </a:lt1>
      <a:dk2>
        <a:srgbClr val="990000"/>
      </a:dk2>
      <a:lt2>
        <a:srgbClr val="777777"/>
      </a:lt2>
      <a:accent1>
        <a:srgbClr val="FFCC99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E2CA"/>
      </a:accent5>
      <a:accent6>
        <a:srgbClr val="E7B95C"/>
      </a:accent6>
      <a:hlink>
        <a:srgbClr val="FF9900"/>
      </a:hlink>
      <a:folHlink>
        <a:srgbClr val="996600"/>
      </a:folHlink>
    </a:clrScheme>
    <a:fontScheme name="自定义 1">
      <a:majorFont>
        <a:latin typeface="FrutigerNext LT MediumCn"/>
        <a:ea typeface="黑体"/>
        <a:cs typeface=""/>
      </a:majorFont>
      <a:minorFont>
        <a:latin typeface="FrutigerNext LT Regular"/>
        <a:ea typeface="华文细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106</TotalTime>
  <Words>508</Words>
  <Application>Microsoft Office PowerPoint</Application>
  <PresentationFormat>全屏显示(4:3)</PresentationFormat>
  <Paragraphs>199</Paragraphs>
  <Slides>11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3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11</vt:i4>
      </vt:variant>
    </vt:vector>
  </HeadingPairs>
  <TitlesOfParts>
    <vt:vector size="17" baseType="lpstr">
      <vt:lpstr>Blank</vt:lpstr>
      <vt:lpstr>1_自定义设计方案</vt:lpstr>
      <vt:lpstr>2_自定义设计方案</vt:lpstr>
      <vt:lpstr>Visio</vt:lpstr>
      <vt:lpstr>MathType 6.0 Equation</vt:lpstr>
      <vt:lpstr>Equation</vt:lpstr>
      <vt:lpstr>CE1：Huawei report on TMDMVD and STDM in HM</vt:lpstr>
      <vt:lpstr>Content</vt:lpstr>
      <vt:lpstr>Abstract</vt:lpstr>
      <vt:lpstr>STDM</vt:lpstr>
      <vt:lpstr>STDM Process</vt:lpstr>
      <vt:lpstr>TM-DMVD</vt:lpstr>
      <vt:lpstr>TM-DMVD process</vt:lpstr>
      <vt:lpstr>Performance STDM+TM-DMVD for Random Access</vt:lpstr>
      <vt:lpstr>Performance STDM only for Random Access</vt:lpstr>
      <vt:lpstr>Performance TM-DMVD only for Low Delay</vt:lpstr>
      <vt:lpstr>幻灯片 11</vt:lpstr>
    </vt:vector>
  </TitlesOfParts>
  <Company>Huawei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s00107188</dc:creator>
  <cp:lastModifiedBy>walkinnet</cp:lastModifiedBy>
  <cp:revision>29</cp:revision>
  <dcterms:created xsi:type="dcterms:W3CDTF">2010-09-20T02:17:19Z</dcterms:created>
  <dcterms:modified xsi:type="dcterms:W3CDTF">2011-01-20T05:42:47Z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1295312932</vt:lpwstr>
  </property>
</Properties>
</file>