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610" r:id="rId2"/>
    <p:sldId id="611" r:id="rId3"/>
    <p:sldId id="612" r:id="rId4"/>
    <p:sldId id="614" r:id="rId5"/>
    <p:sldId id="615" r:id="rId6"/>
    <p:sldId id="613" r:id="rId7"/>
    <p:sldId id="616" r:id="rId8"/>
    <p:sldId id="617" r:id="rId9"/>
  </p:sldIdLst>
  <p:sldSz cx="9144000" cy="6858000" type="screen4x3"/>
  <p:notesSz cx="7010400" cy="9296400"/>
  <p:embeddedFontLst>
    <p:embeddedFont>
      <p:font typeface="Century Gothic" pitchFamily="34" charset="0"/>
      <p:regular r:id="rId12"/>
      <p:bold r:id="rId13"/>
      <p:italic r:id="rId14"/>
      <p:boldItalic r:id="rId15"/>
    </p:embeddedFont>
    <p:embeddedFont>
      <p:font typeface="Calibri" pitchFamily="34" charset="0"/>
      <p:regular r:id="rId16"/>
      <p:bold r:id="rId17"/>
      <p:italic r:id="rId18"/>
      <p:boldItalic r:id="rId19"/>
    </p:embeddedFont>
    <p:embeddedFont>
      <p:font typeface="Brush Script MT" pitchFamily="66" charset="0"/>
      <p:italic r:id="rId20"/>
    </p:embeddedFont>
    <p:embeddedFont>
      <p:font typeface="宋体" pitchFamily="2" charset="-122"/>
      <p:regular r:id="rId21"/>
    </p:embeddedFont>
    <p:embeddedFont>
      <p:font typeface="Tahoma" pitchFamily="34" charset="0"/>
      <p:regular r:id="rId22"/>
      <p:bold r:id="rId23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B0F5"/>
    <a:srgbClr val="FF5050"/>
    <a:srgbClr val="CC6600"/>
    <a:srgbClr val="FF9900"/>
    <a:srgbClr val="99CCFF"/>
    <a:srgbClr val="FF0000"/>
    <a:srgbClr val="FFFF00"/>
    <a:srgbClr val="D6009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602" autoAdjust="0"/>
    <p:restoredTop sz="87919" autoAdjust="0"/>
  </p:normalViewPr>
  <p:slideViewPr>
    <p:cSldViewPr>
      <p:cViewPr>
        <p:scale>
          <a:sx n="80" d="100"/>
          <a:sy n="80" d="100"/>
        </p:scale>
        <p:origin x="-1398" y="-72"/>
      </p:cViewPr>
      <p:guideLst>
        <p:guide orient="horz" pos="2496"/>
        <p:guide pos="81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852" y="-96"/>
      </p:cViewPr>
      <p:guideLst>
        <p:guide orient="horz" pos="2928"/>
        <p:guide pos="2208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10.fntdata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23" Type="http://schemas.openxmlformats.org/officeDocument/2006/relationships/font" Target="fonts/font12.fntdata"/><Relationship Id="rId10" Type="http://schemas.openxmlformats.org/officeDocument/2006/relationships/notesMaster" Target="notesMasters/notesMaster1.xml"/><Relationship Id="rId19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font" Target="fonts/font11.fntdata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endParaRPr lang="en-US" altLang="zh-CN" dirty="0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 dirty="0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fld id="{D010A38F-674C-4F79-A40D-128A7EA862BE}" type="slidenum">
              <a:rPr lang="zh-CN" altLang="en-US"/>
              <a:pPr/>
              <a:t>‹#›</a:t>
            </a:fld>
            <a:endParaRPr lang="en-US" altLang="zh-CN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endParaRPr lang="en-US" altLang="zh-CN" dirty="0"/>
          </a:p>
        </p:txBody>
      </p:sp>
      <p:sp>
        <p:nvSpPr>
          <p:cNvPr id="327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5038" y="4416425"/>
            <a:ext cx="5140325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noProof="0" smtClean="0"/>
              <a:t>Click to edit Master text styles</a:t>
            </a:r>
          </a:p>
          <a:p>
            <a:pPr lvl="1"/>
            <a:r>
              <a:rPr lang="en-US" altLang="zh-CN" noProof="0" smtClean="0"/>
              <a:t>Second level</a:t>
            </a:r>
          </a:p>
          <a:p>
            <a:pPr lvl="2"/>
            <a:r>
              <a:rPr lang="en-US" altLang="zh-CN" noProof="0" smtClean="0"/>
              <a:t>Third level</a:t>
            </a:r>
          </a:p>
          <a:p>
            <a:pPr lvl="3"/>
            <a:r>
              <a:rPr lang="en-US" altLang="zh-CN" noProof="0" smtClean="0"/>
              <a:t>Fourth level</a:t>
            </a:r>
          </a:p>
          <a:p>
            <a:pPr lvl="4"/>
            <a:r>
              <a:rPr lang="en-US" altLang="zh-CN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fld id="{FE18F21E-8C77-4930-AEB3-0930BF27190A}" type="slidenum">
              <a:rPr lang="zh-CN" altLang="en-US"/>
              <a:pPr/>
              <a:t>‹#›</a:t>
            </a:fld>
            <a:endParaRPr lang="en-US" altLang="zh-CN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8" descr="cover_d_3_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88" y="0"/>
            <a:ext cx="9145588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42162"/>
            <a:ext cx="7772400" cy="144655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400800" y="6553200"/>
            <a:ext cx="1524000" cy="304800"/>
          </a:xfrm>
          <a:ln/>
        </p:spPr>
        <p:txBody>
          <a:bodyPr/>
          <a:lstStyle>
            <a:lvl1pPr>
              <a:defRPr/>
            </a:lvl1pPr>
          </a:lstStyle>
          <a:p>
            <a:fld id="{052E3289-3792-4AE1-A34B-C72CC2BAE822}" type="slidenum">
              <a:rPr lang="zh-CN" altLang="en-US"/>
              <a:pPr/>
              <a:t>‹#›</a:t>
            </a:fld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A1584E9-12B5-4754-B864-27A4960914E8}" type="slidenum">
              <a:rPr lang="zh-CN" altLang="en-US"/>
              <a:pPr/>
              <a:t>‹#›</a:t>
            </a:fld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-7938"/>
            <a:ext cx="1943100" cy="65611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-7938"/>
            <a:ext cx="5676900" cy="65611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658C35-AAA4-4CB6-A9CA-3BEEAEB2FCD5}" type="slidenum">
              <a:rPr lang="zh-CN" altLang="en-US"/>
              <a:pPr/>
              <a:t>‹#›</a:t>
            </a:fld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403B688-8BA0-4BD8-9961-44169E32A29F}" type="slidenum">
              <a:rPr lang="zh-CN" altLang="en-US"/>
              <a:pPr/>
              <a:t>‹#›</a:t>
            </a:fld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14C5DC9-AAEA-46DE-858D-9E3D611C71B8}" type="slidenum">
              <a:rPr lang="zh-CN" altLang="en-US"/>
              <a:pPr/>
              <a:t>‹#›</a:t>
            </a:fld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5ADCAE6-D05E-4833-8A63-4E66360FBE89}" type="slidenum">
              <a:rPr lang="zh-CN" altLang="en-US"/>
              <a:pPr/>
              <a:t>‹#›</a:t>
            </a:fld>
            <a:endParaRPr lang="en-US" altLang="zh-CN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1BB52-2F03-434D-8A0B-A94AB24D6514}" type="slidenum">
              <a:rPr lang="zh-CN" altLang="en-US"/>
              <a:pPr/>
              <a:t>‹#›</a:t>
            </a:fld>
            <a:endParaRPr lang="en-US" altLang="zh-CN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57B320D-0203-4055-A526-FAA6DC51582B}" type="slidenum">
              <a:rPr lang="zh-CN" altLang="en-US"/>
              <a:pPr/>
              <a:t>‹#›</a:t>
            </a:fld>
            <a:endParaRPr lang="en-US" altLang="zh-CN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E603A02-2C12-4B60-ABC3-D501C9179278}" type="slidenum">
              <a:rPr lang="zh-CN" altLang="en-US"/>
              <a:pPr/>
              <a:t>‹#›</a:t>
            </a:fld>
            <a:endParaRPr lang="en-US" altLang="zh-CN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8A9A754-DDAA-4D76-95D0-CA30DEEAA846}" type="slidenum">
              <a:rPr lang="zh-CN" altLang="en-US"/>
              <a:pPr/>
              <a:t>‹#›</a:t>
            </a:fld>
            <a:endParaRPr lang="en-US" altLang="zh-CN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3BF5A9F-15DF-402E-A280-C323227AACE3}" type="slidenum">
              <a:rPr lang="zh-CN" altLang="en-US"/>
              <a:pPr/>
              <a:t>‹#›</a:t>
            </a:fld>
            <a:endParaRPr lang="en-US" altLang="zh-CN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0" descr="d_3_4"/>
          <p:cNvPicPr>
            <a:picLocks noChangeAspect="1" noChangeArrowheads="1"/>
          </p:cNvPicPr>
          <p:nvPr userDrawn="1"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381000"/>
            <a:ext cx="85344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zh-CN" dirty="0" smtClean="0"/>
              <a:t>Click to edit Master title style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066800"/>
            <a:ext cx="85344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dirty="0" smtClean="0"/>
              <a:t>Click to edit Master text styles</a:t>
            </a:r>
          </a:p>
          <a:p>
            <a:pPr lvl="1"/>
            <a:r>
              <a:rPr lang="en-US" altLang="zh-CN" dirty="0" smtClean="0"/>
              <a:t>Second level</a:t>
            </a:r>
          </a:p>
          <a:p>
            <a:pPr lvl="2"/>
            <a:r>
              <a:rPr lang="en-US" altLang="zh-CN" dirty="0" smtClean="0"/>
              <a:t>Third level</a:t>
            </a:r>
          </a:p>
          <a:p>
            <a:pPr lvl="3"/>
            <a:r>
              <a:rPr lang="en-US" altLang="zh-CN" dirty="0" smtClean="0"/>
              <a:t>Fourth level</a:t>
            </a:r>
          </a:p>
          <a:p>
            <a:pPr lvl="4"/>
            <a:r>
              <a:rPr lang="en-US" altLang="zh-CN" dirty="0" smtClean="0"/>
              <a:t>Fifth level</a:t>
            </a:r>
          </a:p>
        </p:txBody>
      </p:sp>
      <p:sp>
        <p:nvSpPr>
          <p:cNvPr id="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467600" y="6553200"/>
            <a:ext cx="167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  <a:latin typeface="Brush Script MT" pitchFamily="66" charset="0"/>
                <a:ea typeface="宋体" pitchFamily="2" charset="-122"/>
              </a:defRPr>
            </a:lvl1pPr>
          </a:lstStyle>
          <a:p>
            <a:fld id="{FF278A34-5E9F-4594-8369-618744C81732}" type="slidenum">
              <a:rPr lang="zh-CN" altLang="en-US" smtClean="0"/>
              <a:pPr/>
              <a:t>‹#›</a:t>
            </a:fld>
            <a:endParaRPr lang="en-US" altLang="zh-CN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553200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Brush Script MT" pitchFamily="66" charset="0"/>
                <a:ea typeface="宋体" pitchFamily="2" charset="-122"/>
              </a:defRPr>
            </a:lvl1pPr>
          </a:lstStyle>
          <a:p>
            <a:endParaRPr lang="en-US" altLang="zh-CN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Brush Script MT" pitchFamily="66" charset="0"/>
                <a:ea typeface="宋体" pitchFamily="2" charset="-122"/>
              </a:defRPr>
            </a:lvl1pPr>
          </a:lstStyle>
          <a:p>
            <a:endParaRPr lang="en-US" altLang="zh-CN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Century Gothic" pitchFamily="34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accent2"/>
          </a:solidFill>
          <a:latin typeface="Calibri" pitchFamily="34" charset="0"/>
          <a:ea typeface="+mn-ea"/>
          <a:cs typeface="Calibri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Calibri" pitchFamily="34" charset="0"/>
          <a:cs typeface="Calibri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rgbClr val="996633"/>
          </a:solidFill>
          <a:latin typeface="Calibri" pitchFamily="34" charset="0"/>
          <a:cs typeface="Calibri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800">
          <a:solidFill>
            <a:srgbClr val="CC0066"/>
          </a:solidFill>
          <a:latin typeface="Calibri" pitchFamily="34" charset="0"/>
          <a:cs typeface="Calibri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800">
          <a:solidFill>
            <a:srgbClr val="008000"/>
          </a:solidFill>
          <a:latin typeface="Calibri" pitchFamily="34" charset="0"/>
          <a:cs typeface="Calibri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42164"/>
            <a:ext cx="7772400" cy="1446550"/>
          </a:xfrm>
        </p:spPr>
        <p:txBody>
          <a:bodyPr/>
          <a:lstStyle/>
          <a:p>
            <a:r>
              <a:rPr lang="en-US" sz="4400" dirty="0" smtClean="0"/>
              <a:t>Low Complexity Parametric ALF</a:t>
            </a:r>
            <a:endParaRPr lang="en-US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3733800"/>
            <a:ext cx="6400800" cy="1752600"/>
          </a:xfrm>
        </p:spPr>
        <p:txBody>
          <a:bodyPr/>
          <a:lstStyle/>
          <a:p>
            <a:pPr algn="l"/>
            <a:r>
              <a:rPr lang="en-US" dirty="0" err="1" smtClean="0"/>
              <a:t>Ehsan</a:t>
            </a:r>
            <a:r>
              <a:rPr lang="en-US" dirty="0" smtClean="0"/>
              <a:t> </a:t>
            </a:r>
            <a:r>
              <a:rPr lang="en-US" dirty="0" err="1" smtClean="0"/>
              <a:t>Maani</a:t>
            </a:r>
            <a:endParaRPr lang="en-US" dirty="0" smtClean="0"/>
          </a:p>
          <a:p>
            <a:pPr algn="l"/>
            <a:r>
              <a:rPr lang="en-US" dirty="0" smtClean="0"/>
              <a:t>Wei Liu</a:t>
            </a:r>
          </a:p>
          <a:p>
            <a:pPr algn="l"/>
            <a:r>
              <a:rPr lang="en-US" dirty="0" smtClean="0"/>
              <a:t>Lina </a:t>
            </a:r>
            <a:r>
              <a:rPr lang="en-US" dirty="0" smtClean="0"/>
              <a:t>Dong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2E3289-3792-4AE1-A34B-C72CC2BAE822}" type="slidenum">
              <a:rPr lang="zh-CN" altLang="en-US" smtClean="0"/>
              <a:pPr/>
              <a:t>1</a:t>
            </a:fld>
            <a:endParaRPr lang="en-US" altLang="zh-CN" dirty="0"/>
          </a:p>
        </p:txBody>
      </p:sp>
      <p:sp>
        <p:nvSpPr>
          <p:cNvPr id="5" name="TextBox 4"/>
          <p:cNvSpPr txBox="1"/>
          <p:nvPr/>
        </p:nvSpPr>
        <p:spPr>
          <a:xfrm>
            <a:off x="838200" y="1447800"/>
            <a:ext cx="1620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/>
              <a:t>JCTVC-D270</a:t>
            </a:r>
            <a:endParaRPr lang="en-US" sz="1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Adaptive Loop Filters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Adaptive Loop Filter</a:t>
            </a:r>
          </a:p>
          <a:p>
            <a:pPr lvl="1"/>
            <a:r>
              <a:rPr lang="en-US" sz="1800" dirty="0" smtClean="0"/>
              <a:t>Filter applied to the reconstructed image in the loop after de-blocking filter </a:t>
            </a:r>
          </a:p>
          <a:p>
            <a:pPr lvl="1"/>
            <a:r>
              <a:rPr lang="en-US" sz="1800" dirty="0" smtClean="0"/>
              <a:t>Purpose is to remove compression noise, artifacts, etc and present a better quality image</a:t>
            </a:r>
          </a:p>
          <a:p>
            <a:r>
              <a:rPr lang="en-US" sz="2000" dirty="0" smtClean="0"/>
              <a:t>Current Technology</a:t>
            </a:r>
          </a:p>
          <a:p>
            <a:pPr lvl="1"/>
            <a:r>
              <a:rPr lang="en-US" sz="1800" dirty="0" smtClean="0"/>
              <a:t>Almost all existing ALF technologies consist of online-trained Wiener-Filters</a:t>
            </a:r>
          </a:p>
          <a:p>
            <a:pPr lvl="1"/>
            <a:r>
              <a:rPr lang="en-US" sz="1800" dirty="0" smtClean="0"/>
              <a:t>Filter coefficients are transmitted to decoder</a:t>
            </a:r>
          </a:p>
          <a:p>
            <a:pPr lvl="1"/>
            <a:r>
              <a:rPr lang="en-US" sz="1800" dirty="0" smtClean="0"/>
              <a:t>Additional control information is sometimes transmitted to signal whether the filter should be applied to certain blocks in an image</a:t>
            </a:r>
          </a:p>
          <a:p>
            <a:pPr lvl="1"/>
            <a:r>
              <a:rPr lang="en-US" sz="1800" dirty="0" smtClean="0"/>
              <a:t>Multiple passes are sometimes necessary to come up with optimum filter size, filter coefficients and filter control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3B688-8BA0-4BD8-9961-44169E32A29F}" type="slidenum">
              <a:rPr lang="zh-CN" altLang="en-US" smtClean="0"/>
              <a:pPr/>
              <a:t>2</a:t>
            </a:fld>
            <a:endParaRPr lang="en-US" altLang="zh-CN" dirty="0"/>
          </a:p>
        </p:txBody>
      </p:sp>
      <p:grpSp>
        <p:nvGrpSpPr>
          <p:cNvPr id="21" name="Group 20"/>
          <p:cNvGrpSpPr/>
          <p:nvPr/>
        </p:nvGrpSpPr>
        <p:grpSpPr>
          <a:xfrm>
            <a:off x="3124200" y="4572000"/>
            <a:ext cx="5666961" cy="1981200"/>
            <a:chOff x="957981" y="4267201"/>
            <a:chExt cx="6402672" cy="2362199"/>
          </a:xfrm>
        </p:grpSpPr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200400" y="5410200"/>
              <a:ext cx="1987242" cy="1219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grpSp>
          <p:nvGrpSpPr>
            <p:cNvPr id="20" name="Group 19"/>
            <p:cNvGrpSpPr/>
            <p:nvPr/>
          </p:nvGrpSpPr>
          <p:grpSpPr>
            <a:xfrm>
              <a:off x="957981" y="4267201"/>
              <a:ext cx="6402672" cy="1709750"/>
              <a:chOff x="973755" y="4091287"/>
              <a:chExt cx="7635485" cy="2104426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2103120" y="4091287"/>
                <a:ext cx="2697480" cy="2080913"/>
                <a:chOff x="1371600" y="3886201"/>
                <a:chExt cx="2697480" cy="2080913"/>
              </a:xfrm>
              <a:scene3d>
                <a:camera prst="orthographicFront">
                  <a:rot lat="1197620" lon="18014333" rev="55351"/>
                </a:camera>
                <a:lightRig rig="threePt" dir="t"/>
              </a:scene3d>
            </p:grpSpPr>
            <p:sp>
              <p:nvSpPr>
                <p:cNvPr id="6" name="Rectangle 5"/>
                <p:cNvSpPr>
                  <a:spLocks noChangeAspect="1"/>
                </p:cNvSpPr>
                <p:nvPr/>
              </p:nvSpPr>
              <p:spPr bwMode="auto">
                <a:xfrm>
                  <a:off x="1371600" y="3886201"/>
                  <a:ext cx="2697480" cy="2080913"/>
                </a:xfrm>
                <a:prstGeom prst="rect">
                  <a:avLst/>
                </a:prstGeom>
                <a:solidFill>
                  <a:schemeClr val="accent1"/>
                </a:solidFill>
                <a:ln w="25400" cap="flat" cmpd="sng" algn="ctr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pic>
              <p:nvPicPr>
                <p:cNvPr id="1026" name="Picture 2"/>
                <p:cNvPicPr>
                  <a:picLocks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1390650" y="3905250"/>
                  <a:ext cx="2666211" cy="204825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9" name="Group 8"/>
              <p:cNvGrpSpPr/>
              <p:nvPr/>
            </p:nvGrpSpPr>
            <p:grpSpPr>
              <a:xfrm>
                <a:off x="5257800" y="4114800"/>
                <a:ext cx="2697480" cy="2080913"/>
                <a:chOff x="1371600" y="3886201"/>
                <a:chExt cx="2697480" cy="2080913"/>
              </a:xfrm>
              <a:scene3d>
                <a:camera prst="orthographicFront">
                  <a:rot lat="1197620" lon="18014333" rev="55351"/>
                </a:camera>
                <a:lightRig rig="threePt" dir="t"/>
              </a:scene3d>
            </p:grpSpPr>
            <p:sp>
              <p:nvSpPr>
                <p:cNvPr id="10" name="Rectangle 9"/>
                <p:cNvSpPr>
                  <a:spLocks noChangeAspect="1"/>
                </p:cNvSpPr>
                <p:nvPr/>
              </p:nvSpPr>
              <p:spPr bwMode="auto">
                <a:xfrm>
                  <a:off x="1371600" y="3886201"/>
                  <a:ext cx="2697480" cy="2080913"/>
                </a:xfrm>
                <a:prstGeom prst="rect">
                  <a:avLst/>
                </a:prstGeom>
                <a:solidFill>
                  <a:schemeClr val="accent1"/>
                </a:solidFill>
                <a:ln w="25400" cap="flat" cmpd="sng" algn="ctr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ahoma" pitchFamily="34" charset="0"/>
                    <a:cs typeface="Times New Roman" pitchFamily="18" charset="0"/>
                  </a:endParaRPr>
                </a:p>
              </p:txBody>
            </p:sp>
            <p:pic>
              <p:nvPicPr>
                <p:cNvPr id="11" name="Picture 2"/>
                <p:cNvPicPr>
                  <a:picLocks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1390650" y="3905250"/>
                  <a:ext cx="2666211" cy="204825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sp>
            <p:nvSpPr>
              <p:cNvPr id="12" name="TextBox 11"/>
              <p:cNvSpPr txBox="1"/>
              <p:nvPr/>
            </p:nvSpPr>
            <p:spPr>
              <a:xfrm>
                <a:off x="7441933" y="5209551"/>
                <a:ext cx="1167307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Original image</a:t>
                </a:r>
                <a:endParaRPr lang="en-US" dirty="0"/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973755" y="5097725"/>
                <a:ext cx="1648387" cy="4065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Encoded image</a:t>
                </a:r>
                <a:endParaRPr lang="en-US" dirty="0"/>
              </a:p>
            </p:txBody>
          </p:sp>
          <p:sp>
            <p:nvSpPr>
              <p:cNvPr id="18" name="Left-Right-Up Arrow 17"/>
              <p:cNvSpPr/>
              <p:nvPr/>
            </p:nvSpPr>
            <p:spPr bwMode="auto">
              <a:xfrm rot="10800000">
                <a:off x="4419600" y="4343400"/>
                <a:ext cx="1216152" cy="850392"/>
              </a:xfrm>
              <a:prstGeom prst="leftRightUpArrow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4361848" y="5321377"/>
                <a:ext cx="105394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Wiener Filter</a:t>
                </a:r>
                <a:endParaRPr lang="en-US" dirty="0"/>
              </a:p>
            </p:txBody>
          </p:sp>
        </p:grpSp>
      </p:grpSp>
      <p:sp>
        <p:nvSpPr>
          <p:cNvPr id="22" name="Rectangle 21"/>
          <p:cNvSpPr/>
          <p:nvPr/>
        </p:nvSpPr>
        <p:spPr bwMode="auto">
          <a:xfrm>
            <a:off x="0" y="0"/>
            <a:ext cx="1524000" cy="4572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Parametric ALF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Parametric ALF is a completely new approach to the problem</a:t>
            </a:r>
          </a:p>
          <a:p>
            <a:pPr lvl="1"/>
            <a:r>
              <a:rPr lang="en-US" sz="2000" dirty="0" smtClean="0"/>
              <a:t>A set of fixed filters are defined based on </a:t>
            </a:r>
            <a:r>
              <a:rPr lang="en-US" sz="2000" i="1" dirty="0" smtClean="0">
                <a:solidFill>
                  <a:srgbClr val="0070C0"/>
                </a:solidFill>
              </a:rPr>
              <a:t>parameters</a:t>
            </a:r>
          </a:p>
          <a:p>
            <a:pPr lvl="1"/>
            <a:r>
              <a:rPr lang="en-US" sz="2000" dirty="0" smtClean="0"/>
              <a:t>In this proposal we chose </a:t>
            </a:r>
            <a:r>
              <a:rPr lang="en-US" sz="2000" i="1" dirty="0" smtClean="0">
                <a:solidFill>
                  <a:srgbClr val="0070C0"/>
                </a:solidFill>
              </a:rPr>
              <a:t>direction</a:t>
            </a:r>
            <a:r>
              <a:rPr lang="en-US" sz="2000" dirty="0" smtClean="0"/>
              <a:t> and </a:t>
            </a:r>
            <a:r>
              <a:rPr lang="en-US" sz="2000" i="1" dirty="0" smtClean="0">
                <a:solidFill>
                  <a:srgbClr val="0070C0"/>
                </a:solidFill>
              </a:rPr>
              <a:t>bandwidth </a:t>
            </a:r>
            <a:r>
              <a:rPr lang="en-US" sz="2000" dirty="0" smtClean="0"/>
              <a:t>as the parameters</a:t>
            </a:r>
          </a:p>
          <a:p>
            <a:pPr lvl="1"/>
            <a:endParaRPr lang="en-US" sz="2000" dirty="0" smtClean="0"/>
          </a:p>
          <a:p>
            <a:pPr lvl="1"/>
            <a:endParaRPr lang="en-US" sz="2000" dirty="0" smtClean="0"/>
          </a:p>
          <a:p>
            <a:pPr lvl="1"/>
            <a:endParaRPr lang="en-US" sz="2000" dirty="0" smtClean="0"/>
          </a:p>
          <a:p>
            <a:pPr lvl="1"/>
            <a:endParaRPr lang="en-US" sz="2000" dirty="0" smtClean="0"/>
          </a:p>
          <a:p>
            <a:pPr lvl="1"/>
            <a:endParaRPr lang="en-US" sz="2000" dirty="0" smtClean="0"/>
          </a:p>
          <a:p>
            <a:pPr lvl="1"/>
            <a:endParaRPr lang="en-US" sz="2000" dirty="0" smtClean="0"/>
          </a:p>
          <a:p>
            <a:pPr lvl="1"/>
            <a:endParaRPr lang="en-US" sz="2000" dirty="0" smtClean="0"/>
          </a:p>
          <a:p>
            <a:pPr lvl="1"/>
            <a:r>
              <a:rPr lang="en-US" sz="2000" dirty="0" smtClean="0"/>
              <a:t>Encoder finds the best filter (in the set) for each block of image. Indices of filters are transmitted to decoder to signal what filter should be used for a given block.</a:t>
            </a: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3B688-8BA0-4BD8-9961-44169E32A29F}" type="slidenum">
              <a:rPr lang="zh-CN" altLang="en-US" smtClean="0"/>
              <a:pPr/>
              <a:t>3</a:t>
            </a:fld>
            <a:endParaRPr lang="en-US" altLang="zh-CN" dirty="0"/>
          </a:p>
        </p:txBody>
      </p:sp>
      <p:grpSp>
        <p:nvGrpSpPr>
          <p:cNvPr id="29" name="Group 28"/>
          <p:cNvGrpSpPr/>
          <p:nvPr/>
        </p:nvGrpSpPr>
        <p:grpSpPr>
          <a:xfrm>
            <a:off x="762000" y="2667000"/>
            <a:ext cx="7848600" cy="1679377"/>
            <a:chOff x="685800" y="4724400"/>
            <a:chExt cx="7848600" cy="1679377"/>
          </a:xfrm>
        </p:grpSpPr>
        <p:sp>
          <p:nvSpPr>
            <p:cNvPr id="34" name="TextBox 33"/>
            <p:cNvSpPr txBox="1"/>
            <p:nvPr/>
          </p:nvSpPr>
          <p:spPr>
            <a:xfrm>
              <a:off x="762000" y="6096000"/>
              <a:ext cx="77724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rgbClr val="0070C0"/>
                  </a:solidFill>
                </a:rPr>
                <a:t>Frequency responses of three filters with same direction but different bandwidths</a:t>
              </a:r>
              <a:endParaRPr lang="en-US" sz="1400" dirty="0">
                <a:solidFill>
                  <a:srgbClr val="0070C0"/>
                </a:solidFill>
              </a:endParaRPr>
            </a:p>
          </p:txBody>
        </p:sp>
        <p:grpSp>
          <p:nvGrpSpPr>
            <p:cNvPr id="28" name="Group 27"/>
            <p:cNvGrpSpPr/>
            <p:nvPr/>
          </p:nvGrpSpPr>
          <p:grpSpPr>
            <a:xfrm>
              <a:off x="685800" y="4724400"/>
              <a:ext cx="7305675" cy="1447800"/>
              <a:chOff x="304800" y="4419600"/>
              <a:chExt cx="8511411" cy="1828800"/>
            </a:xfrm>
          </p:grpSpPr>
          <p:pic>
            <p:nvPicPr>
              <p:cNvPr id="1027" name="Picture 3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5856303" y="4419600"/>
                <a:ext cx="2959908" cy="1828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028" name="Picture 4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048000" y="4419600"/>
                <a:ext cx="2959908" cy="1828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029" name="Picture 5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04800" y="4419600"/>
                <a:ext cx="2959908" cy="1828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</p:grpSp>
      <p:sp>
        <p:nvSpPr>
          <p:cNvPr id="48" name="Rectangle 47"/>
          <p:cNvSpPr/>
          <p:nvPr/>
        </p:nvSpPr>
        <p:spPr bwMode="auto">
          <a:xfrm>
            <a:off x="0" y="0"/>
            <a:ext cx="1524000" cy="4572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PALF for HEVC - </a:t>
            </a:r>
            <a:r>
              <a:rPr lang="en-US" dirty="0" err="1" smtClean="0"/>
              <a:t>Luma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534400" cy="52578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Filter set</a:t>
            </a:r>
          </a:p>
          <a:p>
            <a:pPr lvl="1"/>
            <a:r>
              <a:rPr lang="en-US" dirty="0" smtClean="0"/>
              <a:t>32 (8x4) fixed filters are pre-trained offline with the combination of</a:t>
            </a:r>
          </a:p>
          <a:p>
            <a:pPr lvl="2"/>
            <a:r>
              <a:rPr lang="en-US" dirty="0" smtClean="0"/>
              <a:t>8 directions, and</a:t>
            </a:r>
          </a:p>
          <a:p>
            <a:pPr lvl="2"/>
            <a:r>
              <a:rPr lang="en-US" dirty="0" smtClean="0"/>
              <a:t>4 bandwidths</a:t>
            </a:r>
          </a:p>
          <a:p>
            <a:pPr lvl="1"/>
            <a:r>
              <a:rPr lang="en-US" dirty="0" smtClean="0"/>
              <a:t>Plus one additional all-pass filter (no filtering) </a:t>
            </a:r>
          </a:p>
          <a:p>
            <a:pPr lvl="1"/>
            <a:r>
              <a:rPr lang="en-US" dirty="0" smtClean="0"/>
              <a:t>Filter size is 9x9 (symmetric) for all </a:t>
            </a:r>
            <a:r>
              <a:rPr lang="en-US" dirty="0" err="1" smtClean="0"/>
              <a:t>luma</a:t>
            </a:r>
            <a:r>
              <a:rPr lang="en-US" dirty="0" smtClean="0"/>
              <a:t> filters 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Parameter signaling</a:t>
            </a:r>
          </a:p>
          <a:p>
            <a:pPr lvl="1"/>
            <a:r>
              <a:rPr lang="en-US" dirty="0" smtClean="0"/>
              <a:t>Control depth</a:t>
            </a:r>
          </a:p>
          <a:p>
            <a:pPr lvl="2"/>
            <a:r>
              <a:rPr lang="en-US" dirty="0" smtClean="0"/>
              <a:t>For each LCU, a </a:t>
            </a:r>
            <a:r>
              <a:rPr lang="en-US" dirty="0" err="1" smtClean="0"/>
              <a:t>maxDepth</a:t>
            </a:r>
            <a:r>
              <a:rPr lang="en-US" dirty="0" smtClean="0"/>
              <a:t> is decided and signaled to the decoder. </a:t>
            </a:r>
          </a:p>
          <a:p>
            <a:pPr lvl="2"/>
            <a:r>
              <a:rPr lang="en-US" dirty="0" smtClean="0"/>
              <a:t>This controls the parameter signal depth for each CU.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PALF parameters signaled at Sub-CU </a:t>
            </a:r>
          </a:p>
          <a:p>
            <a:pPr lvl="2"/>
            <a:r>
              <a:rPr lang="en-US" dirty="0" smtClean="0"/>
              <a:t>When it is the leaf node in the CU quad-tree or depth=</a:t>
            </a:r>
            <a:r>
              <a:rPr lang="en-US" dirty="0" err="1" smtClean="0"/>
              <a:t>maxDepth</a:t>
            </a:r>
            <a:endParaRPr lang="en-US" dirty="0" smtClean="0"/>
          </a:p>
          <a:p>
            <a:pPr lvl="2"/>
            <a:r>
              <a:rPr lang="en-US" dirty="0" smtClean="0"/>
              <a:t>Filter</a:t>
            </a:r>
            <a:r>
              <a:rPr lang="en-US" b="1" dirty="0" smtClean="0"/>
              <a:t> Bandwidth </a:t>
            </a:r>
            <a:r>
              <a:rPr lang="en-US" dirty="0" smtClean="0"/>
              <a:t>among  {0, 1, 2, 3, 4}</a:t>
            </a:r>
          </a:p>
          <a:p>
            <a:pPr lvl="3"/>
            <a:r>
              <a:rPr lang="en-US" dirty="0" smtClean="0"/>
              <a:t>Filter strength of “0” means no filtering.</a:t>
            </a:r>
          </a:p>
          <a:p>
            <a:pPr lvl="2"/>
            <a:r>
              <a:rPr lang="en-US" dirty="0" smtClean="0"/>
              <a:t>If filter strength is not 0, </a:t>
            </a:r>
            <a:r>
              <a:rPr lang="en-US" b="1" dirty="0" smtClean="0"/>
              <a:t>direction</a:t>
            </a:r>
            <a:r>
              <a:rPr lang="en-US" dirty="0" smtClean="0"/>
              <a:t> is further signaled among {0, 1, 2, 3, 4, 5, 6, 7}</a:t>
            </a:r>
          </a:p>
          <a:p>
            <a:endParaRPr lang="en-US" dirty="0" smtClean="0"/>
          </a:p>
          <a:p>
            <a:r>
              <a:rPr lang="en-US" dirty="0" smtClean="0"/>
              <a:t>PALF parameter optimization is done for each LCU using only 1 pass</a:t>
            </a:r>
          </a:p>
          <a:p>
            <a:pPr lvl="1"/>
            <a:r>
              <a:rPr lang="en-US" dirty="0" smtClean="0"/>
              <a:t>This yields a maximum encoder delay of 1 row of LCU + 4 lines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3B688-8BA0-4BD8-9961-44169E32A29F}" type="slidenum">
              <a:rPr lang="zh-CN" altLang="en-US" smtClean="0"/>
              <a:pPr/>
              <a:t>4</a:t>
            </a:fld>
            <a:endParaRPr lang="en-US" altLang="zh-CN" dirty="0"/>
          </a:p>
        </p:txBody>
      </p:sp>
      <p:sp>
        <p:nvSpPr>
          <p:cNvPr id="5" name="Rectangle 4"/>
          <p:cNvSpPr/>
          <p:nvPr/>
        </p:nvSpPr>
        <p:spPr bwMode="auto">
          <a:xfrm>
            <a:off x="0" y="0"/>
            <a:ext cx="1524000" cy="4572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grpSp>
        <p:nvGrpSpPr>
          <p:cNvPr id="85" name="Group 84"/>
          <p:cNvGrpSpPr/>
          <p:nvPr/>
        </p:nvGrpSpPr>
        <p:grpSpPr>
          <a:xfrm>
            <a:off x="6553200" y="2438400"/>
            <a:ext cx="2590800" cy="2202597"/>
            <a:chOff x="6400800" y="1295400"/>
            <a:chExt cx="2590800" cy="2202597"/>
          </a:xfrm>
        </p:grpSpPr>
        <p:grpSp>
          <p:nvGrpSpPr>
            <p:cNvPr id="83" name="Group 82"/>
            <p:cNvGrpSpPr/>
            <p:nvPr/>
          </p:nvGrpSpPr>
          <p:grpSpPr>
            <a:xfrm>
              <a:off x="6629400" y="1295400"/>
              <a:ext cx="2133600" cy="1371600"/>
              <a:chOff x="5029200" y="1981200"/>
              <a:chExt cx="2133600" cy="1371600"/>
            </a:xfrm>
          </p:grpSpPr>
          <p:grpSp>
            <p:nvGrpSpPr>
              <p:cNvPr id="65" name="Group 64"/>
              <p:cNvGrpSpPr/>
              <p:nvPr/>
            </p:nvGrpSpPr>
            <p:grpSpPr>
              <a:xfrm>
                <a:off x="5029200" y="1981200"/>
                <a:ext cx="2133600" cy="1371600"/>
                <a:chOff x="5943600" y="2133600"/>
                <a:chExt cx="2133600" cy="1371600"/>
              </a:xfrm>
            </p:grpSpPr>
            <p:cxnSp>
              <p:nvCxnSpPr>
                <p:cNvPr id="11" name="Straight Connector 10"/>
                <p:cNvCxnSpPr/>
                <p:nvPr/>
              </p:nvCxnSpPr>
              <p:spPr bwMode="auto">
                <a:xfrm rot="5400000">
                  <a:off x="6324600" y="2133600"/>
                  <a:ext cx="457200" cy="4572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2" name="Straight Connector 11"/>
                <p:cNvCxnSpPr/>
                <p:nvPr/>
              </p:nvCxnSpPr>
              <p:spPr bwMode="auto">
                <a:xfrm>
                  <a:off x="6781800" y="2133600"/>
                  <a:ext cx="533400" cy="4572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5" name="Straight Connector 14"/>
                <p:cNvCxnSpPr/>
                <p:nvPr/>
              </p:nvCxnSpPr>
              <p:spPr bwMode="auto">
                <a:xfrm rot="5400000">
                  <a:off x="6477000" y="2286000"/>
                  <a:ext cx="457200" cy="1524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8" name="Straight Connector 17"/>
                <p:cNvCxnSpPr/>
                <p:nvPr/>
              </p:nvCxnSpPr>
              <p:spPr bwMode="auto">
                <a:xfrm rot="16200000" flipH="1">
                  <a:off x="6629400" y="2286000"/>
                  <a:ext cx="457200" cy="1524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1" name="Straight Connector 30"/>
                <p:cNvCxnSpPr/>
                <p:nvPr/>
              </p:nvCxnSpPr>
              <p:spPr bwMode="auto">
                <a:xfrm rot="5400000">
                  <a:off x="6934200" y="2667000"/>
                  <a:ext cx="457200" cy="3048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2" name="Straight Connector 31"/>
                <p:cNvCxnSpPr/>
                <p:nvPr/>
              </p:nvCxnSpPr>
              <p:spPr bwMode="auto">
                <a:xfrm rot="5400000">
                  <a:off x="7048500" y="2781300"/>
                  <a:ext cx="457200" cy="762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3" name="Straight Connector 32"/>
                <p:cNvCxnSpPr/>
                <p:nvPr/>
              </p:nvCxnSpPr>
              <p:spPr bwMode="auto">
                <a:xfrm rot="16200000" flipH="1">
                  <a:off x="7162800" y="2743200"/>
                  <a:ext cx="457200" cy="1524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4" name="Straight Connector 33"/>
                <p:cNvCxnSpPr/>
                <p:nvPr/>
              </p:nvCxnSpPr>
              <p:spPr bwMode="auto">
                <a:xfrm rot="16200000" flipH="1">
                  <a:off x="7277100" y="2628900"/>
                  <a:ext cx="457200" cy="381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51" name="Straight Connector 50"/>
                <p:cNvCxnSpPr/>
                <p:nvPr/>
              </p:nvCxnSpPr>
              <p:spPr bwMode="auto">
                <a:xfrm rot="5400000">
                  <a:off x="5943600" y="2667000"/>
                  <a:ext cx="457200" cy="3048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52" name="Straight Connector 51"/>
                <p:cNvCxnSpPr/>
                <p:nvPr/>
              </p:nvCxnSpPr>
              <p:spPr bwMode="auto">
                <a:xfrm rot="5400000">
                  <a:off x="6057900" y="2781300"/>
                  <a:ext cx="457200" cy="762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53" name="Straight Connector 52"/>
                <p:cNvCxnSpPr/>
                <p:nvPr/>
              </p:nvCxnSpPr>
              <p:spPr bwMode="auto">
                <a:xfrm rot="16200000" flipH="1">
                  <a:off x="6172200" y="2743200"/>
                  <a:ext cx="457200" cy="1524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54" name="Straight Connector 53"/>
                <p:cNvCxnSpPr/>
                <p:nvPr/>
              </p:nvCxnSpPr>
              <p:spPr bwMode="auto">
                <a:xfrm rot="16200000" flipH="1">
                  <a:off x="6286500" y="2628900"/>
                  <a:ext cx="457200" cy="381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56" name="Straight Connector 55"/>
                <p:cNvCxnSpPr/>
                <p:nvPr/>
              </p:nvCxnSpPr>
              <p:spPr bwMode="auto">
                <a:xfrm rot="5400000">
                  <a:off x="7315200" y="3124200"/>
                  <a:ext cx="457200" cy="3048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57" name="Straight Connector 56"/>
                <p:cNvCxnSpPr/>
                <p:nvPr/>
              </p:nvCxnSpPr>
              <p:spPr bwMode="auto">
                <a:xfrm rot="5400000">
                  <a:off x="7429500" y="3238500"/>
                  <a:ext cx="457200" cy="762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58" name="Straight Connector 57"/>
                <p:cNvCxnSpPr/>
                <p:nvPr/>
              </p:nvCxnSpPr>
              <p:spPr bwMode="auto">
                <a:xfrm rot="16200000" flipH="1">
                  <a:off x="7543800" y="3200400"/>
                  <a:ext cx="457200" cy="1524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59" name="Straight Connector 58"/>
                <p:cNvCxnSpPr/>
                <p:nvPr/>
              </p:nvCxnSpPr>
              <p:spPr bwMode="auto">
                <a:xfrm rot="16200000" flipH="1">
                  <a:off x="7658100" y="3086100"/>
                  <a:ext cx="457200" cy="381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61" name="Straight Connector 60"/>
                <p:cNvCxnSpPr/>
                <p:nvPr/>
              </p:nvCxnSpPr>
              <p:spPr bwMode="auto">
                <a:xfrm rot="5400000">
                  <a:off x="5867400" y="3124200"/>
                  <a:ext cx="457200" cy="3048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62" name="Straight Connector 61"/>
                <p:cNvCxnSpPr/>
                <p:nvPr/>
              </p:nvCxnSpPr>
              <p:spPr bwMode="auto">
                <a:xfrm rot="5400000">
                  <a:off x="5981700" y="3238500"/>
                  <a:ext cx="457200" cy="762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63" name="Straight Connector 62"/>
                <p:cNvCxnSpPr/>
                <p:nvPr/>
              </p:nvCxnSpPr>
              <p:spPr bwMode="auto">
                <a:xfrm rot="16200000" flipH="1">
                  <a:off x="6096000" y="3200400"/>
                  <a:ext cx="457200" cy="1524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64" name="Straight Connector 63"/>
                <p:cNvCxnSpPr/>
                <p:nvPr/>
              </p:nvCxnSpPr>
              <p:spPr bwMode="auto">
                <a:xfrm rot="16200000" flipH="1">
                  <a:off x="6210300" y="3086100"/>
                  <a:ext cx="457200" cy="38100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sp>
            <p:nvSpPr>
              <p:cNvPr id="67" name="Oval 66"/>
              <p:cNvSpPr/>
              <p:nvPr/>
            </p:nvSpPr>
            <p:spPr bwMode="auto">
              <a:xfrm>
                <a:off x="5670550" y="2387600"/>
                <a:ext cx="76200" cy="76200"/>
              </a:xfrm>
              <a:prstGeom prst="ellipse">
                <a:avLst/>
              </a:prstGeom>
              <a:solidFill>
                <a:srgbClr val="FF00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69" name="Oval 68"/>
              <p:cNvSpPr/>
              <p:nvPr/>
            </p:nvSpPr>
            <p:spPr bwMode="auto">
              <a:xfrm>
                <a:off x="5975350" y="2374900"/>
                <a:ext cx="76200" cy="76200"/>
              </a:xfrm>
              <a:prstGeom prst="ellipse">
                <a:avLst/>
              </a:prstGeom>
              <a:solidFill>
                <a:srgbClr val="FF00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75" name="Oval 74"/>
              <p:cNvSpPr/>
              <p:nvPr/>
            </p:nvSpPr>
            <p:spPr bwMode="auto">
              <a:xfrm>
                <a:off x="5073650" y="2851150"/>
                <a:ext cx="76200" cy="76200"/>
              </a:xfrm>
              <a:prstGeom prst="ellipse">
                <a:avLst/>
              </a:prstGeom>
              <a:solidFill>
                <a:srgbClr val="FF00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76" name="Oval 75"/>
              <p:cNvSpPr/>
              <p:nvPr/>
            </p:nvSpPr>
            <p:spPr bwMode="auto">
              <a:xfrm>
                <a:off x="5295900" y="2851150"/>
                <a:ext cx="76200" cy="76200"/>
              </a:xfrm>
              <a:prstGeom prst="ellipse">
                <a:avLst/>
              </a:prstGeom>
              <a:solidFill>
                <a:srgbClr val="FF00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77" name="Oval 76"/>
              <p:cNvSpPr/>
              <p:nvPr/>
            </p:nvSpPr>
            <p:spPr bwMode="auto">
              <a:xfrm>
                <a:off x="5753100" y="2838450"/>
                <a:ext cx="76200" cy="76200"/>
              </a:xfrm>
              <a:prstGeom prst="ellipse">
                <a:avLst/>
              </a:prstGeom>
              <a:solidFill>
                <a:srgbClr val="FF00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78" name="Oval 77"/>
              <p:cNvSpPr/>
              <p:nvPr/>
            </p:nvSpPr>
            <p:spPr bwMode="auto">
              <a:xfrm>
                <a:off x="5524500" y="2844800"/>
                <a:ext cx="76200" cy="76200"/>
              </a:xfrm>
              <a:prstGeom prst="ellipse">
                <a:avLst/>
              </a:prstGeom>
              <a:solidFill>
                <a:srgbClr val="FF00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79" name="Oval 78"/>
              <p:cNvSpPr/>
              <p:nvPr/>
            </p:nvSpPr>
            <p:spPr bwMode="auto">
              <a:xfrm>
                <a:off x="6064250" y="2844800"/>
                <a:ext cx="76200" cy="76200"/>
              </a:xfrm>
              <a:prstGeom prst="ellipse">
                <a:avLst/>
              </a:prstGeom>
              <a:solidFill>
                <a:srgbClr val="FF00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80" name="Oval 79"/>
              <p:cNvSpPr/>
              <p:nvPr/>
            </p:nvSpPr>
            <p:spPr bwMode="auto">
              <a:xfrm>
                <a:off x="6286500" y="2844800"/>
                <a:ext cx="76200" cy="76200"/>
              </a:xfrm>
              <a:prstGeom prst="ellipse">
                <a:avLst/>
              </a:prstGeom>
              <a:solidFill>
                <a:srgbClr val="FF00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81" name="Oval 80"/>
              <p:cNvSpPr/>
              <p:nvPr/>
            </p:nvSpPr>
            <p:spPr bwMode="auto">
              <a:xfrm>
                <a:off x="6743700" y="2832100"/>
                <a:ext cx="76200" cy="76200"/>
              </a:xfrm>
              <a:prstGeom prst="ellipse">
                <a:avLst/>
              </a:prstGeom>
              <a:solidFill>
                <a:srgbClr val="FF00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  <p:sp>
            <p:nvSpPr>
              <p:cNvPr id="82" name="Oval 81"/>
              <p:cNvSpPr/>
              <p:nvPr/>
            </p:nvSpPr>
            <p:spPr bwMode="auto">
              <a:xfrm>
                <a:off x="6515100" y="2838450"/>
                <a:ext cx="76200" cy="76200"/>
              </a:xfrm>
              <a:prstGeom prst="ellipse">
                <a:avLst/>
              </a:prstGeom>
              <a:solidFill>
                <a:srgbClr val="FF00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ahoma" pitchFamily="34" charset="0"/>
                  <a:cs typeface="Times New Roman" pitchFamily="18" charset="0"/>
                </a:endParaRPr>
              </a:p>
            </p:txBody>
          </p:sp>
        </p:grpSp>
        <p:sp>
          <p:nvSpPr>
            <p:cNvPr id="84" name="TextBox 83"/>
            <p:cNvSpPr txBox="1"/>
            <p:nvPr/>
          </p:nvSpPr>
          <p:spPr>
            <a:xfrm>
              <a:off x="6400800" y="2667000"/>
              <a:ext cx="25908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An example of </a:t>
              </a:r>
              <a:r>
                <a:rPr lang="en-US" dirty="0" err="1" smtClean="0">
                  <a:solidFill>
                    <a:srgbClr val="FF0000"/>
                  </a:solidFill>
                </a:rPr>
                <a:t>maxDepth</a:t>
              </a:r>
              <a:r>
                <a:rPr lang="en-US" dirty="0" smtClean="0">
                  <a:solidFill>
                    <a:srgbClr val="FF0000"/>
                  </a:solidFill>
                </a:rPr>
                <a:t> = 2</a:t>
              </a:r>
              <a:r>
                <a:rPr lang="en-US" dirty="0" smtClean="0"/>
                <a:t>, PALF parameters are signaled at each node marked red in the figure above.</a:t>
              </a:r>
              <a:endParaRPr 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PALF for HEVC – </a:t>
            </a:r>
            <a:r>
              <a:rPr lang="en-US" dirty="0" err="1" smtClean="0"/>
              <a:t>Chroma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Filter set</a:t>
            </a:r>
          </a:p>
          <a:p>
            <a:pPr lvl="1"/>
            <a:r>
              <a:rPr lang="en-US" dirty="0" smtClean="0"/>
              <a:t>As for </a:t>
            </a:r>
            <a:r>
              <a:rPr lang="en-US" dirty="0" err="1" smtClean="0"/>
              <a:t>luma</a:t>
            </a:r>
            <a:r>
              <a:rPr lang="en-US" dirty="0" smtClean="0"/>
              <a:t>, 32 filters with 8 directions and 4 bandwidths for each direction are defined for the two </a:t>
            </a:r>
            <a:r>
              <a:rPr lang="en-US" dirty="0" err="1" smtClean="0"/>
              <a:t>chroma</a:t>
            </a:r>
            <a:r>
              <a:rPr lang="en-US" dirty="0" smtClean="0"/>
              <a:t> channels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Filter size is 5x5 for YUV420 sequences</a:t>
            </a:r>
          </a:p>
          <a:p>
            <a:endParaRPr lang="en-US" dirty="0" smtClean="0"/>
          </a:p>
          <a:p>
            <a:r>
              <a:rPr lang="en-US" dirty="0" smtClean="0"/>
              <a:t>Parameter signaling</a:t>
            </a:r>
          </a:p>
          <a:p>
            <a:pPr lvl="1"/>
            <a:r>
              <a:rPr lang="en-US" dirty="0" smtClean="0"/>
              <a:t>Both </a:t>
            </a:r>
            <a:r>
              <a:rPr lang="en-US" dirty="0" err="1" smtClean="0"/>
              <a:t>chroma</a:t>
            </a:r>
            <a:r>
              <a:rPr lang="en-US" dirty="0" smtClean="0"/>
              <a:t> channels share the same set of filter parameters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Control depth</a:t>
            </a:r>
          </a:p>
          <a:p>
            <a:pPr lvl="2"/>
            <a:r>
              <a:rPr lang="en-US" dirty="0" smtClean="0"/>
              <a:t>Control depth for </a:t>
            </a:r>
            <a:r>
              <a:rPr lang="en-US" dirty="0" err="1" smtClean="0"/>
              <a:t>chroma</a:t>
            </a:r>
            <a:r>
              <a:rPr lang="en-US" dirty="0" smtClean="0"/>
              <a:t> is fixed to be 0 and not signaled </a:t>
            </a:r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PALF parameters</a:t>
            </a:r>
          </a:p>
          <a:p>
            <a:pPr lvl="2"/>
            <a:r>
              <a:rPr lang="en-US" b="1" dirty="0" smtClean="0"/>
              <a:t>Bandwidth</a:t>
            </a:r>
            <a:r>
              <a:rPr lang="en-US" dirty="0" smtClean="0"/>
              <a:t> of the filters are signaled the same way as </a:t>
            </a:r>
            <a:r>
              <a:rPr lang="en-US" dirty="0" err="1" smtClean="0"/>
              <a:t>Luma</a:t>
            </a:r>
            <a:endParaRPr lang="en-US" dirty="0" smtClean="0"/>
          </a:p>
          <a:p>
            <a:pPr lvl="2"/>
            <a:r>
              <a:rPr lang="en-US" dirty="0" smtClean="0"/>
              <a:t>When filter bandwidth is not 0, </a:t>
            </a:r>
            <a:r>
              <a:rPr lang="en-US" b="1" dirty="0" smtClean="0"/>
              <a:t>direction</a:t>
            </a:r>
            <a:r>
              <a:rPr lang="en-US" dirty="0" smtClean="0"/>
              <a:t> is further signaled using two possible modes</a:t>
            </a:r>
          </a:p>
          <a:p>
            <a:pPr lvl="3"/>
            <a:r>
              <a:rPr lang="en-US" dirty="0" smtClean="0"/>
              <a:t>Explicit: indicate a direction to be used for </a:t>
            </a:r>
            <a:r>
              <a:rPr lang="en-US" dirty="0" err="1" smtClean="0"/>
              <a:t>chroma</a:t>
            </a:r>
            <a:r>
              <a:rPr lang="en-US" dirty="0" smtClean="0"/>
              <a:t> channels</a:t>
            </a:r>
          </a:p>
          <a:p>
            <a:pPr lvl="3"/>
            <a:r>
              <a:rPr lang="en-US" dirty="0" smtClean="0"/>
              <a:t>Implicit: use directions of </a:t>
            </a:r>
            <a:r>
              <a:rPr lang="en-US" dirty="0" err="1" smtClean="0"/>
              <a:t>Luma</a:t>
            </a:r>
            <a:r>
              <a:rPr lang="en-US" dirty="0" smtClean="0"/>
              <a:t> for the entire LCU. It will use strength signaled specifically for </a:t>
            </a:r>
            <a:r>
              <a:rPr lang="en-US" dirty="0" err="1" smtClean="0"/>
              <a:t>chroma</a:t>
            </a:r>
            <a:r>
              <a:rPr lang="en-US" dirty="0" smtClean="0"/>
              <a:t>, but directions and sub LCU on/off is copied from </a:t>
            </a:r>
            <a:r>
              <a:rPr lang="en-US" dirty="0" err="1" smtClean="0"/>
              <a:t>Luma</a:t>
            </a:r>
            <a:endParaRPr lang="en-US" dirty="0" smtClean="0"/>
          </a:p>
          <a:p>
            <a:pPr lvl="1"/>
            <a:endParaRPr lang="en-US" sz="2000" dirty="0" smtClean="0"/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3B688-8BA0-4BD8-9961-44169E32A29F}" type="slidenum">
              <a:rPr lang="zh-CN" altLang="en-US" smtClean="0"/>
              <a:pPr/>
              <a:t>5</a:t>
            </a:fld>
            <a:endParaRPr lang="en-US" altLang="zh-CN" dirty="0"/>
          </a:p>
        </p:txBody>
      </p:sp>
      <p:sp>
        <p:nvSpPr>
          <p:cNvPr id="5" name="Rectangle 4"/>
          <p:cNvSpPr/>
          <p:nvPr/>
        </p:nvSpPr>
        <p:spPr bwMode="auto">
          <a:xfrm>
            <a:off x="0" y="0"/>
            <a:ext cx="1524000" cy="4572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Advantages of Parametric ALF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Parametric ALF</a:t>
            </a:r>
          </a:p>
          <a:p>
            <a:pPr lvl="1"/>
            <a:r>
              <a:rPr lang="en-US" sz="2000" dirty="0" smtClean="0"/>
              <a:t>Fixed filters provides possibilities for software and hardware optimization;</a:t>
            </a:r>
          </a:p>
          <a:p>
            <a:pPr lvl="1"/>
            <a:r>
              <a:rPr lang="en-US" sz="2000" dirty="0" smtClean="0"/>
              <a:t>Frame level delay is avoided at the encoder;</a:t>
            </a:r>
          </a:p>
          <a:p>
            <a:pPr lvl="1"/>
            <a:r>
              <a:rPr lang="en-US" sz="2000" dirty="0" smtClean="0"/>
              <a:t>Memory bandwidth access is reduced since no multiple pass operation is necessary.</a:t>
            </a:r>
          </a:p>
          <a:p>
            <a:pPr lvl="1"/>
            <a:endParaRPr lang="en-US" sz="2000" dirty="0" smtClean="0"/>
          </a:p>
          <a:p>
            <a:r>
              <a:rPr lang="en-US" sz="2600" dirty="0" smtClean="0"/>
              <a:t>Traditional ALF</a:t>
            </a:r>
          </a:p>
          <a:p>
            <a:pPr lvl="1"/>
            <a:r>
              <a:rPr lang="en-US" sz="2000" dirty="0" smtClean="0"/>
              <a:t>High computational complexity. Many operations are needed to find filter coefficients;</a:t>
            </a:r>
          </a:p>
          <a:p>
            <a:pPr lvl="1"/>
            <a:r>
              <a:rPr lang="en-US" sz="2000" dirty="0" smtClean="0"/>
              <a:t>Variable filter coefficients make software and hardware implementation optimization more difficult;</a:t>
            </a:r>
          </a:p>
          <a:p>
            <a:pPr lvl="1"/>
            <a:r>
              <a:rPr lang="en-US" sz="2000" dirty="0" smtClean="0"/>
              <a:t>Multiple pass processing at the encoder increases the delay, requires high memory bandwidth.</a:t>
            </a:r>
          </a:p>
          <a:p>
            <a:pPr lvl="2"/>
            <a:endParaRPr lang="en-US" sz="1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3B688-8BA0-4BD8-9961-44169E32A29F}" type="slidenum">
              <a:rPr lang="zh-CN" altLang="en-US" smtClean="0"/>
              <a:pPr/>
              <a:t>6</a:t>
            </a:fld>
            <a:endParaRPr lang="en-US" altLang="zh-CN" dirty="0"/>
          </a:p>
        </p:txBody>
      </p:sp>
      <p:sp>
        <p:nvSpPr>
          <p:cNvPr id="5" name="Rectangle 4"/>
          <p:cNvSpPr/>
          <p:nvPr/>
        </p:nvSpPr>
        <p:spPr bwMode="auto">
          <a:xfrm>
            <a:off x="0" y="0"/>
            <a:ext cx="1524000" cy="4572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Results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3048000" y="1295400"/>
          <a:ext cx="3124783" cy="1314450"/>
        </p:xfrm>
        <a:graphic>
          <a:graphicData uri="http://schemas.openxmlformats.org/drawingml/2006/table">
            <a:tbl>
              <a:tblPr/>
              <a:tblGrid>
                <a:gridCol w="991762"/>
                <a:gridCol w="711007"/>
                <a:gridCol w="711007"/>
                <a:gridCol w="711007"/>
              </a:tblGrid>
              <a:tr h="171450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Intra </a:t>
                      </a:r>
                      <a:r>
                        <a:rPr lang="en-US" sz="1000" b="0" i="0" u="none" strike="noStrike" dirty="0" err="1">
                          <a:latin typeface="Arial"/>
                        </a:rPr>
                        <a:t>LoCo</a:t>
                      </a:r>
                      <a:endParaRPr lang="en-US" sz="10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4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Y BD-rate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U BD-rate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V BD-rate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Class 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-3.6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-1.7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-1.0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Class B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-2.1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-1.9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-2.1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Class 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-2.1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-1.7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-2.7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Class D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-1.2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-1.1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-1.4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Class 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-3.3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-3.9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-4.3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All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-2.3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-2.0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latin typeface="Arial"/>
                        </a:rPr>
                        <a:t>-2.3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3B688-8BA0-4BD8-9961-44169E32A29F}" type="slidenum">
              <a:rPr lang="zh-CN" altLang="en-US" smtClean="0"/>
              <a:pPr/>
              <a:t>7</a:t>
            </a:fld>
            <a:endParaRPr lang="en-US" altLang="zh-CN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048000" y="2971800"/>
          <a:ext cx="3130269" cy="1320795"/>
        </p:xfrm>
        <a:graphic>
          <a:graphicData uri="http://schemas.openxmlformats.org/drawingml/2006/table">
            <a:tbl>
              <a:tblPr/>
              <a:tblGrid>
                <a:gridCol w="990039"/>
                <a:gridCol w="713410"/>
                <a:gridCol w="713410"/>
                <a:gridCol w="713410"/>
              </a:tblGrid>
              <a:tr h="187320">
                <a:tc rowSpan="2"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latin typeface="Arial"/>
                        </a:rPr>
                        <a:t>   Random </a:t>
                      </a:r>
                      <a:r>
                        <a:rPr lang="en-US" sz="1000" b="0" i="0" u="none" strike="noStrike" dirty="0">
                          <a:latin typeface="Arial"/>
                        </a:rPr>
                        <a:t>access </a:t>
                      </a:r>
                      <a:r>
                        <a:rPr lang="en-US" sz="1000" b="0" i="0" u="none" strike="noStrike" dirty="0" err="1" smtClean="0">
                          <a:latin typeface="Arial"/>
                        </a:rPr>
                        <a:t>LoCo</a:t>
                      </a:r>
                      <a:r>
                        <a:rPr lang="en-US" sz="10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49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Y BD-rate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U BD-rate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V BD-rate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49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Class 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latin typeface="Arial"/>
                        </a:rPr>
                        <a:t>-2.6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-2.3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-1.5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9649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Class B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-3.4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-6.4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-5.8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649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Class 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-2.2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-5.2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-6.6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649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Class D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-1.6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-4.1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-4.8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649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Class 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9649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All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-2.5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-4.9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latin typeface="Arial"/>
                        </a:rPr>
                        <a:t>-5.2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3048002" y="4495800"/>
          <a:ext cx="3155254" cy="1323975"/>
        </p:xfrm>
        <a:graphic>
          <a:graphicData uri="http://schemas.openxmlformats.org/drawingml/2006/table">
            <a:tbl>
              <a:tblPr/>
              <a:tblGrid>
                <a:gridCol w="977594"/>
                <a:gridCol w="700849"/>
                <a:gridCol w="700849"/>
                <a:gridCol w="775962"/>
              </a:tblGrid>
              <a:tr h="17145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latin typeface="Arial"/>
                        </a:rPr>
                        <a:t>Low delay </a:t>
                      </a:r>
                      <a:r>
                        <a:rPr lang="en-US" sz="1000" b="0" i="0" u="none" strike="noStrike" dirty="0" err="1">
                          <a:latin typeface="Arial"/>
                        </a:rPr>
                        <a:t>LoCo</a:t>
                      </a:r>
                      <a:endParaRPr lang="en-US" sz="1000" b="0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45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Y BD-rate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U BD-rate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V BD-rate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Class 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Class B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-4.2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-6.4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-7.1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Class 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-3.7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-8.1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-10.6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Class D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-2.8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latin typeface="Arial"/>
                        </a:rPr>
                        <a:t>-6.0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-6.7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Class 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-5.1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-4.1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-4.0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All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-3.9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Arial"/>
                        </a:rPr>
                        <a:t>-6.3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latin typeface="Arial"/>
                        </a:rPr>
                        <a:t>-7.3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Rectangle 7"/>
          <p:cNvSpPr/>
          <p:nvPr/>
        </p:nvSpPr>
        <p:spPr bwMode="auto">
          <a:xfrm>
            <a:off x="0" y="0"/>
            <a:ext cx="1524000" cy="4572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Propose the study </a:t>
            </a:r>
            <a:r>
              <a:rPr lang="en-US" dirty="0" smtClean="0"/>
              <a:t>of default fixed filters for low delay in </a:t>
            </a:r>
            <a:r>
              <a:rPr lang="en-US" smtClean="0"/>
              <a:t>loop filtering.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3B688-8BA0-4BD8-9961-44169E32A29F}" type="slidenum">
              <a:rPr lang="zh-CN" altLang="en-US" smtClean="0"/>
              <a:pPr/>
              <a:t>8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HGP創英角ｺﾞｼｯｸUB"/>
        <a:ea typeface="HGP創英角ｺﾞｼｯｸUB"/>
        <a:cs typeface=""/>
      </a:majorFont>
      <a:minorFont>
        <a:latin typeface="HGP創英角ｺﾞｼｯｸUB"/>
        <a:ea typeface="HGP創英角ｺﾞｼｯｸUB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175467</TotalTime>
  <Words>769</Words>
  <Application>Microsoft Office PowerPoint</Application>
  <PresentationFormat>On-screen Show (4:3)</PresentationFormat>
  <Paragraphs>178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7" baseType="lpstr">
      <vt:lpstr>Arial</vt:lpstr>
      <vt:lpstr>Century Gothic</vt:lpstr>
      <vt:lpstr>HGP創英角ｺﾞｼｯｸUB</vt:lpstr>
      <vt:lpstr>Calibri</vt:lpstr>
      <vt:lpstr>Brush Script MT</vt:lpstr>
      <vt:lpstr>宋体</vt:lpstr>
      <vt:lpstr>Times New Roman</vt:lpstr>
      <vt:lpstr>Tahoma</vt:lpstr>
      <vt:lpstr>Default Design</vt:lpstr>
      <vt:lpstr>Low Complexity Parametric ALF</vt:lpstr>
      <vt:lpstr>Adaptive Loop Filters</vt:lpstr>
      <vt:lpstr>Parametric ALF</vt:lpstr>
      <vt:lpstr>PALF for HEVC - Luma</vt:lpstr>
      <vt:lpstr>PALF for HEVC – Chroma</vt:lpstr>
      <vt:lpstr>Advantages of Parametric ALF</vt:lpstr>
      <vt:lpstr>Simulation Results</vt:lpstr>
      <vt:lpstr>Future Work</vt:lpstr>
    </vt:vector>
  </TitlesOfParts>
  <Company>Sony Electronics, Inc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Mohammad Gharavi</dc:creator>
  <cp:lastModifiedBy>Ali Tabatabai</cp:lastModifiedBy>
  <cp:revision>6077</cp:revision>
  <dcterms:created xsi:type="dcterms:W3CDTF">2006-02-22T01:05:12Z</dcterms:created>
  <dcterms:modified xsi:type="dcterms:W3CDTF">2011-01-21T23:51:20Z</dcterms:modified>
</cp:coreProperties>
</file>