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610" r:id="rId2"/>
    <p:sldId id="611" r:id="rId3"/>
    <p:sldId id="612" r:id="rId4"/>
    <p:sldId id="613" r:id="rId5"/>
    <p:sldId id="614" r:id="rId6"/>
    <p:sldId id="615" r:id="rId7"/>
    <p:sldId id="616" r:id="rId8"/>
    <p:sldId id="620" r:id="rId9"/>
    <p:sldId id="619" r:id="rId10"/>
  </p:sldIdLst>
  <p:sldSz cx="9144000" cy="6858000" type="screen4x3"/>
  <p:notesSz cx="7010400" cy="9296400"/>
  <p:embeddedFontLst>
    <p:embeddedFont>
      <p:font typeface="Century Gothic" pitchFamily="34" charset="0"/>
      <p:regular r:id="rId13"/>
      <p:bold r:id="rId14"/>
      <p:italic r:id="rId15"/>
      <p:boldItalic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Brush Script MT" pitchFamily="66" charset="0"/>
      <p:italic r:id="rId21"/>
    </p:embeddedFont>
    <p:embeddedFont>
      <p:font typeface="宋体" pitchFamily="2" charset="-122"/>
      <p:regular r:id="rId22"/>
    </p:embeddedFont>
    <p:embeddedFont>
      <p:font typeface="Tahoma" pitchFamily="34" charset="0"/>
      <p:regular r:id="rId23"/>
      <p:bold r:id="rId24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8000"/>
    <a:srgbClr val="00B0F5"/>
    <a:srgbClr val="CC6600"/>
    <a:srgbClr val="FF9900"/>
    <a:srgbClr val="99CCFF"/>
    <a:srgbClr val="FF0000"/>
    <a:srgbClr val="FFFF00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02" autoAdjust="0"/>
    <p:restoredTop sz="87919" autoAdjust="0"/>
  </p:normalViewPr>
  <p:slideViewPr>
    <p:cSldViewPr>
      <p:cViewPr>
        <p:scale>
          <a:sx n="80" d="100"/>
          <a:sy n="80" d="100"/>
        </p:scale>
        <p:origin x="-1398" y="-78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010A38F-674C-4F79-A40D-128A7EA862B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FE18F21E-8C77-4930-AEB3-0930BF27190A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ver_d_3_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fld id="{052E3289-3792-4AE1-A34B-C72CC2BAE822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584E9-12B5-4754-B864-27A4960914E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658C35-AAA4-4CB6-A9CA-3BEEAEB2FCD5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3B688-8BA0-4BD8-9961-44169E32A29F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4C5DC9-AAEA-46DE-858D-9E3D611C71B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ADCAE6-D05E-4833-8A63-4E66360FBE89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1BB52-2F03-434D-8A0B-A94AB24D6514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7B320D-0203-4055-A526-FAA6DC51582B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603A02-2C12-4B60-ABC3-D501C917927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9A754-DDAA-4D76-95D0-CA30DEEAA846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BF5A9F-15DF-402E-A280-C323227AACE3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d_3_4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</a:defRPr>
            </a:lvl1pPr>
          </a:lstStyle>
          <a:p>
            <a:fld id="{FF278A34-5E9F-4594-8369-618744C81732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rgbClr val="CC0066"/>
          </a:solidFill>
          <a:latin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rgbClr val="008000"/>
          </a:solidFill>
          <a:latin typeface="Calibri" pitchFamily="34" charset="0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4"/>
            <a:ext cx="7772400" cy="1446550"/>
          </a:xfrm>
        </p:spPr>
        <p:txBody>
          <a:bodyPr/>
          <a:lstStyle/>
          <a:p>
            <a:r>
              <a:rPr lang="en-US" sz="4400" dirty="0" smtClean="0"/>
              <a:t>Low </a:t>
            </a:r>
            <a:r>
              <a:rPr lang="en-US" dirty="0" smtClean="0"/>
              <a:t>Complexity </a:t>
            </a:r>
            <a:r>
              <a:rPr lang="en-US" sz="4400" dirty="0" smtClean="0"/>
              <a:t>Parametric </a:t>
            </a:r>
            <a:r>
              <a:rPr lang="en-US" sz="4400" dirty="0" smtClean="0"/>
              <a:t>ALF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733800"/>
            <a:ext cx="6400800" cy="1752600"/>
          </a:xfrm>
        </p:spPr>
        <p:txBody>
          <a:bodyPr/>
          <a:lstStyle/>
          <a:p>
            <a:pPr algn="l"/>
            <a:r>
              <a:rPr lang="en-US" dirty="0" smtClean="0"/>
              <a:t>E. Maani</a:t>
            </a:r>
            <a:endParaRPr lang="en-US" dirty="0" smtClean="0"/>
          </a:p>
          <a:p>
            <a:pPr algn="l"/>
            <a:r>
              <a:rPr lang="en-US" dirty="0" smtClean="0"/>
              <a:t>W. Liu</a:t>
            </a:r>
            <a:endParaRPr lang="en-US" dirty="0" smtClean="0"/>
          </a:p>
          <a:p>
            <a:pPr algn="l"/>
            <a:r>
              <a:rPr lang="en-US" dirty="0" smtClean="0"/>
              <a:t>L. Dong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E3289-3792-4AE1-A34B-C72CC2BAE822}" type="slidenum">
              <a:rPr lang="zh-CN" altLang="en-US" smtClean="0"/>
              <a:pPr/>
              <a:t>1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44780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JCTVC-D270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Loop 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Adaptive Loop Filter</a:t>
            </a:r>
          </a:p>
          <a:p>
            <a:pPr lvl="1"/>
            <a:r>
              <a:rPr lang="en-US" sz="1800" dirty="0" smtClean="0"/>
              <a:t>Filter applied to the reconstructed image in the loop after de-blocking filter </a:t>
            </a:r>
          </a:p>
          <a:p>
            <a:pPr lvl="1"/>
            <a:r>
              <a:rPr lang="en-US" sz="1800" dirty="0" smtClean="0"/>
              <a:t>Purpose is to remove compression noise, artifacts, etc and present a better quality image</a:t>
            </a:r>
          </a:p>
          <a:p>
            <a:r>
              <a:rPr lang="en-US" sz="2000" dirty="0" smtClean="0"/>
              <a:t>Current Technology</a:t>
            </a:r>
          </a:p>
          <a:p>
            <a:pPr lvl="1"/>
            <a:r>
              <a:rPr lang="en-US" sz="1800" dirty="0" smtClean="0"/>
              <a:t>Almost all existing ALF technologies consist of online-trained Wiener-Filters</a:t>
            </a:r>
          </a:p>
          <a:p>
            <a:pPr lvl="1"/>
            <a:r>
              <a:rPr lang="en-US" sz="1800" dirty="0" smtClean="0"/>
              <a:t>Filter coefficients are transmitted to decoder</a:t>
            </a:r>
          </a:p>
          <a:p>
            <a:pPr lvl="1"/>
            <a:r>
              <a:rPr lang="en-US" sz="1800" dirty="0" smtClean="0"/>
              <a:t>Additional control information is sometimes transmitted to signal whether the filter should be applied to certain blocks in an image</a:t>
            </a:r>
          </a:p>
          <a:p>
            <a:pPr lvl="1"/>
            <a:r>
              <a:rPr lang="en-US" sz="1800" dirty="0" smtClean="0"/>
              <a:t>Multiple passes are sometimes necessary to come up with optimum filter size, filter coefficients and filter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grpSp>
        <p:nvGrpSpPr>
          <p:cNvPr id="21" name="Group 20"/>
          <p:cNvGrpSpPr/>
          <p:nvPr/>
        </p:nvGrpSpPr>
        <p:grpSpPr>
          <a:xfrm>
            <a:off x="3124200" y="4572000"/>
            <a:ext cx="5666961" cy="1981200"/>
            <a:chOff x="957981" y="4267201"/>
            <a:chExt cx="6402672" cy="2362199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00400" y="5410200"/>
              <a:ext cx="1987242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0" name="Group 19"/>
            <p:cNvGrpSpPr/>
            <p:nvPr/>
          </p:nvGrpSpPr>
          <p:grpSpPr>
            <a:xfrm>
              <a:off x="957981" y="4267201"/>
              <a:ext cx="6402672" cy="1709750"/>
              <a:chOff x="973755" y="4091287"/>
              <a:chExt cx="7635485" cy="210442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103120" y="4091287"/>
                <a:ext cx="2697480" cy="2080913"/>
                <a:chOff x="1371600" y="3886201"/>
                <a:chExt cx="2697480" cy="2080913"/>
              </a:xfrm>
              <a:scene3d>
                <a:camera prst="orthographicFront">
                  <a:rot lat="1197620" lon="18014333" rev="55351"/>
                </a:camera>
                <a:lightRig rig="threePt" dir="t"/>
              </a:scene3d>
            </p:grpSpPr>
            <p:sp>
              <p:nvSpPr>
                <p:cNvPr id="6" name="Rectangle 5"/>
                <p:cNvSpPr>
                  <a:spLocks noChangeAspect="1"/>
                </p:cNvSpPr>
                <p:nvPr/>
              </p:nvSpPr>
              <p:spPr bwMode="auto">
                <a:xfrm>
                  <a:off x="1371600" y="3886201"/>
                  <a:ext cx="2697480" cy="2080913"/>
                </a:xfrm>
                <a:prstGeom prst="rect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pic>
              <p:nvPicPr>
                <p:cNvPr id="1026" name="Picture 2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390650" y="3905250"/>
                  <a:ext cx="2666211" cy="2048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9" name="Group 8"/>
              <p:cNvGrpSpPr/>
              <p:nvPr/>
            </p:nvGrpSpPr>
            <p:grpSpPr>
              <a:xfrm>
                <a:off x="5257800" y="4114800"/>
                <a:ext cx="2697480" cy="2080913"/>
                <a:chOff x="1371600" y="3886201"/>
                <a:chExt cx="2697480" cy="2080913"/>
              </a:xfrm>
              <a:scene3d>
                <a:camera prst="orthographicFront">
                  <a:rot lat="1197620" lon="18014333" rev="55351"/>
                </a:camera>
                <a:lightRig rig="threePt" dir="t"/>
              </a:scene3d>
            </p:grpSpPr>
            <p:sp>
              <p:nvSpPr>
                <p:cNvPr id="10" name="Rectangle 9"/>
                <p:cNvSpPr>
                  <a:spLocks noChangeAspect="1"/>
                </p:cNvSpPr>
                <p:nvPr/>
              </p:nvSpPr>
              <p:spPr bwMode="auto">
                <a:xfrm>
                  <a:off x="1371600" y="3886201"/>
                  <a:ext cx="2697480" cy="2080913"/>
                </a:xfrm>
                <a:prstGeom prst="rect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pic>
              <p:nvPicPr>
                <p:cNvPr id="11" name="Picture 2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390650" y="3905250"/>
                  <a:ext cx="2666211" cy="2048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2" name="TextBox 11"/>
              <p:cNvSpPr txBox="1"/>
              <p:nvPr/>
            </p:nvSpPr>
            <p:spPr>
              <a:xfrm>
                <a:off x="7441933" y="5209551"/>
                <a:ext cx="11673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Original image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973755" y="5097725"/>
                <a:ext cx="1648387" cy="4065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Encoded image</a:t>
                </a:r>
                <a:endParaRPr lang="en-US" dirty="0"/>
              </a:p>
            </p:txBody>
          </p:sp>
          <p:sp>
            <p:nvSpPr>
              <p:cNvPr id="18" name="Left-Right-Up Arrow 17"/>
              <p:cNvSpPr/>
              <p:nvPr/>
            </p:nvSpPr>
            <p:spPr bwMode="auto">
              <a:xfrm rot="10800000">
                <a:off x="4419600" y="4343400"/>
                <a:ext cx="1216152" cy="850392"/>
              </a:xfrm>
              <a:prstGeom prst="leftRightUpArrow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361848" y="5321377"/>
                <a:ext cx="10539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Wiener Filter</a:t>
                </a:r>
                <a:endParaRPr lang="en-US" dirty="0"/>
              </a:p>
            </p:txBody>
          </p:sp>
        </p:grpSp>
      </p:grpSp>
      <p:sp>
        <p:nvSpPr>
          <p:cNvPr id="22" name="Rectangle 21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ALF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Parametric ALF is a new approach to the problem</a:t>
            </a:r>
          </a:p>
          <a:p>
            <a:pPr lvl="1"/>
            <a:r>
              <a:rPr lang="en-US" sz="2000" dirty="0" smtClean="0"/>
              <a:t>A set of fixed filters are defined based on </a:t>
            </a:r>
            <a:r>
              <a:rPr lang="en-US" sz="2000" dirty="0" smtClean="0"/>
              <a:t>2D </a:t>
            </a:r>
            <a:r>
              <a:rPr lang="en-US" sz="2000" i="1" dirty="0" smtClean="0">
                <a:solidFill>
                  <a:srgbClr val="0070C0"/>
                </a:solidFill>
              </a:rPr>
              <a:t>parameters</a:t>
            </a:r>
            <a:endParaRPr lang="en-US" sz="2000" i="1" dirty="0" smtClean="0">
              <a:solidFill>
                <a:srgbClr val="0070C0"/>
              </a:solidFill>
            </a:endParaRPr>
          </a:p>
          <a:p>
            <a:pPr lvl="1"/>
            <a:r>
              <a:rPr lang="en-US" sz="2000" dirty="0" smtClean="0"/>
              <a:t>In this proposal we chose </a:t>
            </a:r>
            <a:r>
              <a:rPr lang="en-US" sz="2000" i="1" dirty="0" smtClean="0">
                <a:solidFill>
                  <a:srgbClr val="0070C0"/>
                </a:solidFill>
              </a:rPr>
              <a:t>direction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bandwidth </a:t>
            </a:r>
            <a:r>
              <a:rPr lang="en-US" sz="2000" dirty="0" smtClean="0"/>
              <a:t>as the parameters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Encoder finds the best filter (in the set) for each block of image. Indices of filters are transmitted to decoder to signal what filter should be used for a given block.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pSp>
        <p:nvGrpSpPr>
          <p:cNvPr id="29" name="Group 28"/>
          <p:cNvGrpSpPr/>
          <p:nvPr/>
        </p:nvGrpSpPr>
        <p:grpSpPr>
          <a:xfrm>
            <a:off x="762000" y="2667000"/>
            <a:ext cx="7848600" cy="1679377"/>
            <a:chOff x="685800" y="4724400"/>
            <a:chExt cx="7848600" cy="1679377"/>
          </a:xfrm>
        </p:grpSpPr>
        <p:sp>
          <p:nvSpPr>
            <p:cNvPr id="34" name="TextBox 33"/>
            <p:cNvSpPr txBox="1"/>
            <p:nvPr/>
          </p:nvSpPr>
          <p:spPr>
            <a:xfrm>
              <a:off x="762000" y="6096000"/>
              <a:ext cx="7772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Frequency responses of three filters with same direction but different bandwidths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85800" y="4724400"/>
              <a:ext cx="7305675" cy="1447800"/>
              <a:chOff x="304800" y="4419600"/>
              <a:chExt cx="8511411" cy="182880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6303" y="4419600"/>
                <a:ext cx="2959908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48000" y="4419600"/>
                <a:ext cx="2959908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4800" y="4419600"/>
                <a:ext cx="2959908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48" name="Rectangle 47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646331"/>
          </a:xfrm>
        </p:spPr>
        <p:txBody>
          <a:bodyPr/>
          <a:lstStyle/>
          <a:p>
            <a:r>
              <a:rPr lang="en-US" dirty="0" smtClean="0"/>
              <a:t>Parametric ALF vs. ALF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334000"/>
          </a:xfrm>
        </p:spPr>
        <p:txBody>
          <a:bodyPr/>
          <a:lstStyle/>
          <a:p>
            <a:r>
              <a:rPr lang="en-US" sz="2600" dirty="0" smtClean="0"/>
              <a:t>Traditional ALF</a:t>
            </a:r>
          </a:p>
          <a:p>
            <a:pPr lvl="1"/>
            <a:r>
              <a:rPr lang="en-US" sz="2000" dirty="0" smtClean="0"/>
              <a:t>High computational complexity. Many operations are needed to find filter coefficients;</a:t>
            </a:r>
          </a:p>
          <a:p>
            <a:pPr lvl="1"/>
            <a:r>
              <a:rPr lang="en-US" sz="2000" dirty="0" smtClean="0"/>
              <a:t>Variable filter coefficients make software and hardware implementation optimization more difficult;</a:t>
            </a:r>
          </a:p>
          <a:p>
            <a:pPr lvl="1"/>
            <a:r>
              <a:rPr lang="en-US" sz="2000" dirty="0" smtClean="0"/>
              <a:t>Multiple pass processing at the encoder increases the delay, requires high memory bandwidth.</a:t>
            </a:r>
          </a:p>
          <a:p>
            <a:r>
              <a:rPr lang="en-US" dirty="0" smtClean="0"/>
              <a:t>Parametric ALF (Fixed)</a:t>
            </a:r>
            <a:endParaRPr lang="en-US" dirty="0" smtClean="0"/>
          </a:p>
          <a:p>
            <a:pPr lvl="1"/>
            <a:r>
              <a:rPr lang="en-US" sz="2000" dirty="0" smtClean="0"/>
              <a:t>Fixed filters provides possibilities for software and hardware optimization;</a:t>
            </a:r>
          </a:p>
          <a:p>
            <a:pPr lvl="1"/>
            <a:r>
              <a:rPr lang="en-US" sz="2000" dirty="0" smtClean="0"/>
              <a:t>Act as a default ALF (similar to DCT in Transform)</a:t>
            </a:r>
          </a:p>
          <a:p>
            <a:pPr lvl="1"/>
            <a:r>
              <a:rPr lang="en-US" sz="2000" dirty="0" smtClean="0"/>
              <a:t>Frame level delay is avoided at the encoder &amp; provides local adaptation</a:t>
            </a:r>
          </a:p>
          <a:p>
            <a:pPr lvl="1"/>
            <a:r>
              <a:rPr lang="en-US" sz="2000" dirty="0" smtClean="0"/>
              <a:t>Memory bandwidth access is reduced since no multiple pass operation is necessary.</a:t>
            </a:r>
          </a:p>
          <a:p>
            <a:pPr lvl="1"/>
            <a:endParaRPr lang="en-US" sz="2000" dirty="0" smtClean="0"/>
          </a:p>
          <a:p>
            <a:pPr lvl="2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PALF for HEVC - </a:t>
            </a:r>
            <a:r>
              <a:rPr lang="en-US" dirty="0" err="1" smtClean="0"/>
              <a:t>Luma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Filter set</a:t>
            </a:r>
          </a:p>
          <a:p>
            <a:pPr lvl="1"/>
            <a:r>
              <a:rPr lang="en-US" dirty="0" smtClean="0"/>
              <a:t>32 (8x4) fixed filters are pre-trained offline with the combination of</a:t>
            </a:r>
          </a:p>
          <a:p>
            <a:pPr lvl="2"/>
            <a:r>
              <a:rPr lang="en-US" dirty="0" smtClean="0"/>
              <a:t>8 directions, and</a:t>
            </a:r>
          </a:p>
          <a:p>
            <a:pPr lvl="2"/>
            <a:r>
              <a:rPr lang="en-US" dirty="0" smtClean="0"/>
              <a:t>4 bandwidths</a:t>
            </a:r>
          </a:p>
          <a:p>
            <a:pPr lvl="1"/>
            <a:r>
              <a:rPr lang="en-US" dirty="0" smtClean="0"/>
              <a:t>Plus one additional all-pass filter (no filtering) </a:t>
            </a:r>
          </a:p>
          <a:p>
            <a:pPr lvl="1"/>
            <a:r>
              <a:rPr lang="en-US" dirty="0" smtClean="0"/>
              <a:t>Filter size is 9x9 (symmetric) for all </a:t>
            </a:r>
            <a:r>
              <a:rPr lang="en-US" dirty="0" err="1" smtClean="0"/>
              <a:t>luma</a:t>
            </a:r>
            <a:r>
              <a:rPr lang="en-US" dirty="0" smtClean="0"/>
              <a:t> filters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Parameter signaling</a:t>
            </a:r>
          </a:p>
          <a:p>
            <a:pPr lvl="1"/>
            <a:r>
              <a:rPr lang="en-US" dirty="0" smtClean="0"/>
              <a:t>Control depth</a:t>
            </a:r>
          </a:p>
          <a:p>
            <a:pPr lvl="2"/>
            <a:r>
              <a:rPr lang="en-US" dirty="0" smtClean="0"/>
              <a:t>For each LCU, a </a:t>
            </a:r>
            <a:r>
              <a:rPr lang="en-US" dirty="0" err="1" smtClean="0"/>
              <a:t>maxDepth</a:t>
            </a:r>
            <a:r>
              <a:rPr lang="en-US" dirty="0" smtClean="0"/>
              <a:t> is decided and signaled to the decoder. </a:t>
            </a:r>
          </a:p>
          <a:p>
            <a:pPr lvl="2"/>
            <a:r>
              <a:rPr lang="en-US" dirty="0" smtClean="0"/>
              <a:t>This controls the parameter signal depth for each CU.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PALF parameters signaled at Sub-CU </a:t>
            </a:r>
          </a:p>
          <a:p>
            <a:pPr lvl="2"/>
            <a:r>
              <a:rPr lang="en-US" dirty="0" smtClean="0"/>
              <a:t>When it is the leaf node in the CU quad-tree or depth=</a:t>
            </a:r>
            <a:r>
              <a:rPr lang="en-US" dirty="0" err="1" smtClean="0"/>
              <a:t>maxDepth</a:t>
            </a:r>
            <a:endParaRPr lang="en-US" dirty="0" smtClean="0"/>
          </a:p>
          <a:p>
            <a:pPr lvl="2"/>
            <a:r>
              <a:rPr lang="en-US" dirty="0" smtClean="0"/>
              <a:t>Filter</a:t>
            </a:r>
            <a:r>
              <a:rPr lang="en-US" b="1" dirty="0" smtClean="0"/>
              <a:t> Bandwidth </a:t>
            </a:r>
            <a:r>
              <a:rPr lang="en-US" dirty="0" smtClean="0"/>
              <a:t>among  {0, 1, 2, 3, 4}</a:t>
            </a:r>
          </a:p>
          <a:p>
            <a:pPr lvl="3"/>
            <a:r>
              <a:rPr lang="en-US" dirty="0" smtClean="0"/>
              <a:t>Filter strength of “0” means no filtering.</a:t>
            </a:r>
          </a:p>
          <a:p>
            <a:pPr lvl="2"/>
            <a:r>
              <a:rPr lang="en-US" dirty="0" smtClean="0"/>
              <a:t>If filter strength is not 0, </a:t>
            </a:r>
            <a:r>
              <a:rPr lang="en-US" b="1" dirty="0" smtClean="0"/>
              <a:t>direction</a:t>
            </a:r>
            <a:r>
              <a:rPr lang="en-US" dirty="0" smtClean="0"/>
              <a:t> is further signaled among {0, 1, 2, 3, 4, 5, 6, 7}</a:t>
            </a:r>
          </a:p>
          <a:p>
            <a:endParaRPr lang="en-US" dirty="0" smtClean="0"/>
          </a:p>
          <a:p>
            <a:r>
              <a:rPr lang="en-US" dirty="0" smtClean="0"/>
              <a:t>PALF parameter optimization is done for each LCU using only 1 pass</a:t>
            </a:r>
          </a:p>
          <a:p>
            <a:pPr lvl="1"/>
            <a:r>
              <a:rPr lang="en-US" dirty="0" smtClean="0"/>
              <a:t>This yields a maximum encoder delay of 1 row of LCU + 4 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6553200" y="2438400"/>
            <a:ext cx="2590800" cy="2202597"/>
            <a:chOff x="6400800" y="1295400"/>
            <a:chExt cx="2590800" cy="2202597"/>
          </a:xfrm>
        </p:grpSpPr>
        <p:grpSp>
          <p:nvGrpSpPr>
            <p:cNvPr id="83" name="Group 82"/>
            <p:cNvGrpSpPr/>
            <p:nvPr/>
          </p:nvGrpSpPr>
          <p:grpSpPr>
            <a:xfrm>
              <a:off x="6629400" y="1295400"/>
              <a:ext cx="2133600" cy="1371600"/>
              <a:chOff x="5029200" y="1981200"/>
              <a:chExt cx="2133600" cy="1371600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5029200" y="1981200"/>
                <a:ext cx="2133600" cy="1371600"/>
                <a:chOff x="5943600" y="2133600"/>
                <a:chExt cx="2133600" cy="1371600"/>
              </a:xfrm>
            </p:grpSpPr>
            <p:cxnSp>
              <p:nvCxnSpPr>
                <p:cNvPr id="11" name="Straight Connector 10"/>
                <p:cNvCxnSpPr/>
                <p:nvPr/>
              </p:nvCxnSpPr>
              <p:spPr bwMode="auto">
                <a:xfrm rot="5400000">
                  <a:off x="6324600" y="2133600"/>
                  <a:ext cx="457200" cy="457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" name="Straight Connector 11"/>
                <p:cNvCxnSpPr/>
                <p:nvPr/>
              </p:nvCxnSpPr>
              <p:spPr bwMode="auto">
                <a:xfrm>
                  <a:off x="6781800" y="2133600"/>
                  <a:ext cx="533400" cy="457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" name="Straight Connector 14"/>
                <p:cNvCxnSpPr/>
                <p:nvPr/>
              </p:nvCxnSpPr>
              <p:spPr bwMode="auto">
                <a:xfrm rot="5400000">
                  <a:off x="6477000" y="22860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" name="Straight Connector 17"/>
                <p:cNvCxnSpPr/>
                <p:nvPr/>
              </p:nvCxnSpPr>
              <p:spPr bwMode="auto">
                <a:xfrm rot="16200000" flipH="1">
                  <a:off x="6629400" y="22860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" name="Straight Connector 30"/>
                <p:cNvCxnSpPr/>
                <p:nvPr/>
              </p:nvCxnSpPr>
              <p:spPr bwMode="auto">
                <a:xfrm rot="5400000">
                  <a:off x="6934200" y="2667000"/>
                  <a:ext cx="457200" cy="3048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" name="Straight Connector 31"/>
                <p:cNvCxnSpPr/>
                <p:nvPr/>
              </p:nvCxnSpPr>
              <p:spPr bwMode="auto">
                <a:xfrm rot="5400000">
                  <a:off x="7048500" y="2781300"/>
                  <a:ext cx="457200" cy="76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" name="Straight Connector 32"/>
                <p:cNvCxnSpPr/>
                <p:nvPr/>
              </p:nvCxnSpPr>
              <p:spPr bwMode="auto">
                <a:xfrm rot="16200000" flipH="1">
                  <a:off x="7162800" y="27432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4" name="Straight Connector 33"/>
                <p:cNvCxnSpPr/>
                <p:nvPr/>
              </p:nvCxnSpPr>
              <p:spPr bwMode="auto">
                <a:xfrm rot="16200000" flipH="1">
                  <a:off x="7277100" y="2628900"/>
                  <a:ext cx="457200" cy="381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Straight Connector 50"/>
                <p:cNvCxnSpPr/>
                <p:nvPr/>
              </p:nvCxnSpPr>
              <p:spPr bwMode="auto">
                <a:xfrm rot="5400000">
                  <a:off x="5943600" y="2667000"/>
                  <a:ext cx="457200" cy="3048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Straight Connector 51"/>
                <p:cNvCxnSpPr/>
                <p:nvPr/>
              </p:nvCxnSpPr>
              <p:spPr bwMode="auto">
                <a:xfrm rot="5400000">
                  <a:off x="6057900" y="2781300"/>
                  <a:ext cx="457200" cy="76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3" name="Straight Connector 52"/>
                <p:cNvCxnSpPr/>
                <p:nvPr/>
              </p:nvCxnSpPr>
              <p:spPr bwMode="auto">
                <a:xfrm rot="16200000" flipH="1">
                  <a:off x="6172200" y="27432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4" name="Straight Connector 53"/>
                <p:cNvCxnSpPr/>
                <p:nvPr/>
              </p:nvCxnSpPr>
              <p:spPr bwMode="auto">
                <a:xfrm rot="16200000" flipH="1">
                  <a:off x="6286500" y="2628900"/>
                  <a:ext cx="457200" cy="381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Straight Connector 55"/>
                <p:cNvCxnSpPr/>
                <p:nvPr/>
              </p:nvCxnSpPr>
              <p:spPr bwMode="auto">
                <a:xfrm rot="5400000">
                  <a:off x="7315200" y="3124200"/>
                  <a:ext cx="457200" cy="3048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7" name="Straight Connector 56"/>
                <p:cNvCxnSpPr/>
                <p:nvPr/>
              </p:nvCxnSpPr>
              <p:spPr bwMode="auto">
                <a:xfrm rot="5400000">
                  <a:off x="7429500" y="3238500"/>
                  <a:ext cx="457200" cy="76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8" name="Straight Connector 57"/>
                <p:cNvCxnSpPr/>
                <p:nvPr/>
              </p:nvCxnSpPr>
              <p:spPr bwMode="auto">
                <a:xfrm rot="16200000" flipH="1">
                  <a:off x="7543800" y="32004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9" name="Straight Connector 58"/>
                <p:cNvCxnSpPr/>
                <p:nvPr/>
              </p:nvCxnSpPr>
              <p:spPr bwMode="auto">
                <a:xfrm rot="16200000" flipH="1">
                  <a:off x="7658100" y="3086100"/>
                  <a:ext cx="457200" cy="381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1" name="Straight Connector 60"/>
                <p:cNvCxnSpPr/>
                <p:nvPr/>
              </p:nvCxnSpPr>
              <p:spPr bwMode="auto">
                <a:xfrm rot="5400000">
                  <a:off x="5867400" y="3124200"/>
                  <a:ext cx="457200" cy="3048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2" name="Straight Connector 61"/>
                <p:cNvCxnSpPr/>
                <p:nvPr/>
              </p:nvCxnSpPr>
              <p:spPr bwMode="auto">
                <a:xfrm rot="5400000">
                  <a:off x="5981700" y="3238500"/>
                  <a:ext cx="457200" cy="76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3" name="Straight Connector 62"/>
                <p:cNvCxnSpPr/>
                <p:nvPr/>
              </p:nvCxnSpPr>
              <p:spPr bwMode="auto">
                <a:xfrm rot="16200000" flipH="1">
                  <a:off x="6096000" y="32004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4" name="Straight Connector 63"/>
                <p:cNvCxnSpPr/>
                <p:nvPr/>
              </p:nvCxnSpPr>
              <p:spPr bwMode="auto">
                <a:xfrm rot="16200000" flipH="1">
                  <a:off x="6210300" y="3086100"/>
                  <a:ext cx="457200" cy="381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67" name="Oval 66"/>
              <p:cNvSpPr/>
              <p:nvPr/>
            </p:nvSpPr>
            <p:spPr bwMode="auto">
              <a:xfrm>
                <a:off x="5670550" y="2387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 bwMode="auto">
              <a:xfrm>
                <a:off x="5975350" y="23749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5" name="Oval 74"/>
              <p:cNvSpPr/>
              <p:nvPr/>
            </p:nvSpPr>
            <p:spPr bwMode="auto">
              <a:xfrm>
                <a:off x="5073650" y="285115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 bwMode="auto">
              <a:xfrm>
                <a:off x="5295900" y="285115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 bwMode="auto">
              <a:xfrm>
                <a:off x="5753100" y="283845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 bwMode="auto">
              <a:xfrm>
                <a:off x="5524500" y="28448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9" name="Oval 78"/>
              <p:cNvSpPr/>
              <p:nvPr/>
            </p:nvSpPr>
            <p:spPr bwMode="auto">
              <a:xfrm>
                <a:off x="6064250" y="28448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 bwMode="auto">
              <a:xfrm>
                <a:off x="6286500" y="28448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1" name="Oval 80"/>
              <p:cNvSpPr/>
              <p:nvPr/>
            </p:nvSpPr>
            <p:spPr bwMode="auto">
              <a:xfrm>
                <a:off x="6743700" y="28321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2" name="Oval 81"/>
              <p:cNvSpPr/>
              <p:nvPr/>
            </p:nvSpPr>
            <p:spPr bwMode="auto">
              <a:xfrm>
                <a:off x="6515100" y="283845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6400800" y="2667000"/>
              <a:ext cx="2590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 example of </a:t>
              </a:r>
              <a:r>
                <a:rPr lang="en-US" dirty="0" err="1" smtClean="0">
                  <a:solidFill>
                    <a:srgbClr val="FF0000"/>
                  </a:solidFill>
                </a:rPr>
                <a:t>maxDepth</a:t>
              </a:r>
              <a:r>
                <a:rPr lang="en-US" dirty="0" smtClean="0">
                  <a:solidFill>
                    <a:srgbClr val="FF0000"/>
                  </a:solidFill>
                </a:rPr>
                <a:t> = 2</a:t>
              </a:r>
              <a:r>
                <a:rPr lang="en-US" dirty="0" smtClean="0"/>
                <a:t>, PALF parameters are signaled at each node marked red in the figure above.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PALF for HEVC – </a:t>
            </a:r>
            <a:r>
              <a:rPr lang="en-US" dirty="0" err="1" smtClean="0"/>
              <a:t>Chroma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Filter set</a:t>
            </a:r>
          </a:p>
          <a:p>
            <a:pPr lvl="1"/>
            <a:r>
              <a:rPr lang="en-US" dirty="0" smtClean="0"/>
              <a:t>As for </a:t>
            </a:r>
            <a:r>
              <a:rPr lang="en-US" dirty="0" err="1" smtClean="0"/>
              <a:t>luma</a:t>
            </a:r>
            <a:r>
              <a:rPr lang="en-US" dirty="0" smtClean="0"/>
              <a:t>, 32 filters with 8 directions and 4 bandwidths for each direction are defined for the two </a:t>
            </a:r>
            <a:r>
              <a:rPr lang="en-US" dirty="0" err="1" smtClean="0"/>
              <a:t>chroma</a:t>
            </a:r>
            <a:r>
              <a:rPr lang="en-US" dirty="0" smtClean="0"/>
              <a:t> channels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Filter size is 5x5 for YUV420 sequences</a:t>
            </a:r>
          </a:p>
          <a:p>
            <a:endParaRPr lang="en-US" dirty="0" smtClean="0"/>
          </a:p>
          <a:p>
            <a:r>
              <a:rPr lang="en-US" dirty="0" smtClean="0"/>
              <a:t>Parameter signaling</a:t>
            </a:r>
          </a:p>
          <a:p>
            <a:pPr lvl="1"/>
            <a:r>
              <a:rPr lang="en-US" dirty="0" smtClean="0"/>
              <a:t>Both </a:t>
            </a:r>
            <a:r>
              <a:rPr lang="en-US" dirty="0" err="1" smtClean="0"/>
              <a:t>chroma</a:t>
            </a:r>
            <a:r>
              <a:rPr lang="en-US" dirty="0" smtClean="0"/>
              <a:t> channels share the same set of filter parameters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Control depth</a:t>
            </a:r>
          </a:p>
          <a:p>
            <a:pPr lvl="2"/>
            <a:r>
              <a:rPr lang="en-US" dirty="0" smtClean="0"/>
              <a:t>Control depth for </a:t>
            </a:r>
            <a:r>
              <a:rPr lang="en-US" dirty="0" err="1" smtClean="0"/>
              <a:t>chroma</a:t>
            </a:r>
            <a:r>
              <a:rPr lang="en-US" dirty="0" smtClean="0"/>
              <a:t> is fixed to be 0 and not signaled 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PALF parameters</a:t>
            </a:r>
          </a:p>
          <a:p>
            <a:pPr lvl="2"/>
            <a:r>
              <a:rPr lang="en-US" b="1" dirty="0" smtClean="0"/>
              <a:t>Bandwidth</a:t>
            </a:r>
            <a:r>
              <a:rPr lang="en-US" dirty="0" smtClean="0"/>
              <a:t> of the filters are signaled the same way as </a:t>
            </a:r>
            <a:r>
              <a:rPr lang="en-US" dirty="0" err="1" smtClean="0"/>
              <a:t>Luma</a:t>
            </a:r>
            <a:endParaRPr lang="en-US" dirty="0" smtClean="0"/>
          </a:p>
          <a:p>
            <a:pPr lvl="2"/>
            <a:r>
              <a:rPr lang="en-US" dirty="0" smtClean="0"/>
              <a:t>When filter bandwidth is not 0, </a:t>
            </a:r>
            <a:r>
              <a:rPr lang="en-US" b="1" dirty="0" smtClean="0"/>
              <a:t>direction</a:t>
            </a:r>
            <a:r>
              <a:rPr lang="en-US" dirty="0" smtClean="0"/>
              <a:t> is further signaled using two possible modes</a:t>
            </a:r>
          </a:p>
          <a:p>
            <a:pPr lvl="3"/>
            <a:r>
              <a:rPr lang="en-US" dirty="0" smtClean="0"/>
              <a:t>Explicit: indicate a direction to be used for </a:t>
            </a:r>
            <a:r>
              <a:rPr lang="en-US" dirty="0" err="1" smtClean="0"/>
              <a:t>chroma</a:t>
            </a:r>
            <a:r>
              <a:rPr lang="en-US" dirty="0" smtClean="0"/>
              <a:t> channels</a:t>
            </a:r>
          </a:p>
          <a:p>
            <a:pPr lvl="3"/>
            <a:r>
              <a:rPr lang="en-US" dirty="0" smtClean="0"/>
              <a:t>Implicit: use directions of </a:t>
            </a:r>
            <a:r>
              <a:rPr lang="en-US" dirty="0" err="1" smtClean="0"/>
              <a:t>Luma</a:t>
            </a:r>
            <a:r>
              <a:rPr lang="en-US" dirty="0" smtClean="0"/>
              <a:t> for the entire LCU. It will use strength signaled specifically for </a:t>
            </a:r>
            <a:r>
              <a:rPr lang="en-US" dirty="0" err="1" smtClean="0"/>
              <a:t>chroma</a:t>
            </a:r>
            <a:r>
              <a:rPr lang="en-US" dirty="0" smtClean="0"/>
              <a:t>, but directions and sub LCU on/off is copied from </a:t>
            </a:r>
            <a:r>
              <a:rPr lang="en-US" dirty="0" err="1" smtClean="0"/>
              <a:t>Luma</a:t>
            </a:r>
            <a:endParaRPr lang="en-US" dirty="0" smtClean="0"/>
          </a:p>
          <a:p>
            <a:pPr lvl="1"/>
            <a:endParaRPr lang="en-US" sz="2000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0" y="1200150"/>
          <a:ext cx="3124783" cy="1314450"/>
        </p:xfrm>
        <a:graphic>
          <a:graphicData uri="http://schemas.openxmlformats.org/drawingml/2006/table">
            <a:tbl>
              <a:tblPr/>
              <a:tblGrid>
                <a:gridCol w="991762"/>
                <a:gridCol w="711007"/>
                <a:gridCol w="711007"/>
                <a:gridCol w="711007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000" b="0" i="0" u="none" strike="noStrike" dirty="0" err="1">
                          <a:latin typeface="Arial"/>
                        </a:rPr>
                        <a:t>LoCo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0" y="2819400"/>
          <a:ext cx="3130269" cy="1320795"/>
        </p:xfrm>
        <a:graphic>
          <a:graphicData uri="http://schemas.openxmlformats.org/drawingml/2006/table">
            <a:tbl>
              <a:tblPr/>
              <a:tblGrid>
                <a:gridCol w="990039"/>
                <a:gridCol w="713410"/>
                <a:gridCol w="713410"/>
                <a:gridCol w="713410"/>
              </a:tblGrid>
              <a:tr h="187320">
                <a:tc rowSpan="2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latin typeface="Arial"/>
                        </a:rPr>
                        <a:t>   Random </a:t>
                      </a:r>
                      <a:r>
                        <a:rPr lang="en-US" sz="1000" b="0" i="0" u="none" strike="noStrike" dirty="0">
                          <a:latin typeface="Arial"/>
                        </a:rPr>
                        <a:t>access </a:t>
                      </a:r>
                      <a:r>
                        <a:rPr lang="en-US" sz="1000" b="0" i="0" u="none" strike="noStrike" dirty="0" err="1" smtClean="0">
                          <a:latin typeface="Arial"/>
                        </a:rPr>
                        <a:t>LoCo</a:t>
                      </a:r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-5.8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-5.2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-5.2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2" y="4391025"/>
          <a:ext cx="3155254" cy="1323975"/>
        </p:xfrm>
        <a:graphic>
          <a:graphicData uri="http://schemas.openxmlformats.org/drawingml/2006/table">
            <a:tbl>
              <a:tblPr/>
              <a:tblGrid>
                <a:gridCol w="977594"/>
                <a:gridCol w="700849"/>
                <a:gridCol w="700849"/>
                <a:gridCol w="775962"/>
              </a:tblGrid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Low delay </a:t>
                      </a:r>
                      <a:r>
                        <a:rPr lang="en-US" sz="1000" b="0" i="0" u="none" strike="noStrike" dirty="0" err="1">
                          <a:latin typeface="Arial"/>
                        </a:rPr>
                        <a:t>LoCo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-7.1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-8.1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-6.0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-5.1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-7.3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0" y="5943600"/>
            <a:ext cx="5551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5050"/>
                </a:solidFill>
              </a:rPr>
              <a:t>Thanks to TI for cross-checking (JCTVC-D406)</a:t>
            </a:r>
            <a:endParaRPr lang="en-US" sz="1800" b="1" dirty="0">
              <a:solidFill>
                <a:srgbClr val="FF5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830997"/>
          </a:xfrm>
        </p:spPr>
        <p:txBody>
          <a:bodyPr/>
          <a:lstStyle/>
          <a:p>
            <a:r>
              <a:rPr lang="en-US" sz="2400" dirty="0" smtClean="0"/>
              <a:t>Comparison when ALF On</a:t>
            </a:r>
            <a:br>
              <a:rPr lang="en-US" sz="2400" dirty="0" smtClean="0"/>
            </a:br>
            <a:r>
              <a:rPr lang="en-US" sz="2400" dirty="0" smtClean="0"/>
              <a:t>(Courtesy of TI JCTVC-D406)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8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52600" y="609600"/>
          <a:ext cx="5333999" cy="5679102"/>
        </p:xfrm>
        <a:graphic>
          <a:graphicData uri="http://schemas.openxmlformats.org/drawingml/2006/table">
            <a:tbl>
              <a:tblPr/>
              <a:tblGrid>
                <a:gridCol w="1749230"/>
                <a:gridCol w="1194923"/>
                <a:gridCol w="1194923"/>
                <a:gridCol w="1194923"/>
              </a:tblGrid>
              <a:tr h="352762"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 dirty="0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2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Intra LoCo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1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3.3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0.9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1.2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1.5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1.0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0.3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0.8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1.2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1.4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0.6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1.6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2.0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2.6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1.5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1.5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1.5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1.2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1.2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96%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92%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63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Random access LoCo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2.0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2.1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-2.6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2.5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-2.4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5.4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-0.8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3.1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101%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79%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Arial"/>
                      </a:endParaRP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Low delay LoCo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947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1.1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-3.2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-4.5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2.0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-4.1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-5.1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2.7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-1.4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-0.9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-4.3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-6.6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1.4 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-3.2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-4.3 </a:t>
                      </a:r>
                    </a:p>
                  </a:txBody>
                  <a:tcPr marL="6717" marR="6717" marT="67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99%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81%</a:t>
                      </a:r>
                    </a:p>
                  </a:txBody>
                  <a:tcPr marL="6717" marR="6717" marT="67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Introduced a set of fix and block adaptive filters</a:t>
            </a:r>
          </a:p>
          <a:p>
            <a:r>
              <a:rPr lang="en-US" dirty="0" smtClean="0"/>
              <a:t>We refer to these filters as </a:t>
            </a:r>
            <a:r>
              <a:rPr lang="en-US" dirty="0" smtClean="0"/>
              <a:t>ALF default filters</a:t>
            </a:r>
          </a:p>
          <a:p>
            <a:pPr lvl="1"/>
            <a:r>
              <a:rPr lang="en-US" dirty="0" smtClean="0"/>
              <a:t>Similar role perhaps to DCT in transform?</a:t>
            </a:r>
          </a:p>
          <a:p>
            <a:r>
              <a:rPr lang="en-US" dirty="0" smtClean="0"/>
              <a:t>Introduces low delay and local </a:t>
            </a:r>
            <a:r>
              <a:rPr lang="en-US" dirty="0" err="1" smtClean="0"/>
              <a:t>adaptivity</a:t>
            </a:r>
            <a:endParaRPr lang="en-US" dirty="0" smtClean="0"/>
          </a:p>
          <a:p>
            <a:r>
              <a:rPr lang="en-US" dirty="0" smtClean="0"/>
              <a:t>Tradeoffs between filter taps/bit accuracy and compression efficiency need to be further studied</a:t>
            </a:r>
          </a:p>
          <a:p>
            <a:r>
              <a:rPr lang="en-US" dirty="0" smtClean="0"/>
              <a:t>Recommend </a:t>
            </a:r>
            <a:r>
              <a:rPr lang="en-US" dirty="0" smtClean="0"/>
              <a:t>to study </a:t>
            </a:r>
            <a:r>
              <a:rPr lang="en-US" dirty="0" smtClean="0"/>
              <a:t>p</a:t>
            </a:r>
            <a:r>
              <a:rPr lang="en-US" dirty="0" smtClean="0"/>
              <a:t>otential of fixed </a:t>
            </a:r>
            <a:r>
              <a:rPr lang="en-US" dirty="0" smtClean="0"/>
              <a:t>filter ALF solutions as part </a:t>
            </a:r>
            <a:r>
              <a:rPr lang="en-US" smtClean="0"/>
              <a:t>of </a:t>
            </a:r>
            <a:r>
              <a:rPr lang="en-US" smtClean="0"/>
              <a:t>a</a:t>
            </a:r>
            <a:r>
              <a:rPr lang="en-US" smtClean="0"/>
              <a:t> </a:t>
            </a:r>
            <a:r>
              <a:rPr lang="en-US" dirty="0" smtClean="0"/>
              <a:t>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7B320D-0203-4055-A526-FAA6DC51582B}" type="slidenum">
              <a:rPr lang="zh-CN" altLang="en-US" smtClean="0"/>
              <a:pPr/>
              <a:t>9</a:t>
            </a:fld>
            <a:endParaRPr lang="en-US" altLang="zh-C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178101</TotalTime>
  <Words>1005</Words>
  <Application>Microsoft Office PowerPoint</Application>
  <PresentationFormat>On-screen Show (4:3)</PresentationFormat>
  <Paragraphs>288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Century Gothic</vt:lpstr>
      <vt:lpstr>HGP創英角ｺﾞｼｯｸUB</vt:lpstr>
      <vt:lpstr>Calibri</vt:lpstr>
      <vt:lpstr>Brush Script MT</vt:lpstr>
      <vt:lpstr>宋体</vt:lpstr>
      <vt:lpstr>Times New Roman</vt:lpstr>
      <vt:lpstr>Tahoma</vt:lpstr>
      <vt:lpstr>Default Design</vt:lpstr>
      <vt:lpstr>Low Complexity Parametric ALF</vt:lpstr>
      <vt:lpstr>Adaptive Loop Filters</vt:lpstr>
      <vt:lpstr>Parametric ALF</vt:lpstr>
      <vt:lpstr>Parametric ALF vs. ALF</vt:lpstr>
      <vt:lpstr>PALF for HEVC - Luma</vt:lpstr>
      <vt:lpstr>PALF for HEVC – Chroma</vt:lpstr>
      <vt:lpstr>Results</vt:lpstr>
      <vt:lpstr>Comparison when ALF On (Courtesy of TI JCTVC-D406)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Ali Tabatabai</cp:lastModifiedBy>
  <cp:revision>6126</cp:revision>
  <dcterms:created xsi:type="dcterms:W3CDTF">2006-02-22T01:05:12Z</dcterms:created>
  <dcterms:modified xsi:type="dcterms:W3CDTF">2011-01-26T22:24:28Z</dcterms:modified>
</cp:coreProperties>
</file>