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350" r:id="rId2"/>
    <p:sldId id="340" r:id="rId3"/>
    <p:sldId id="356" r:id="rId4"/>
    <p:sldId id="355" r:id="rId5"/>
    <p:sldId id="352" r:id="rId6"/>
    <p:sldId id="353" r:id="rId7"/>
    <p:sldId id="354" r:id="rId8"/>
    <p:sldId id="290" r:id="rId9"/>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89" d="100"/>
          <a:sy n="89" d="100"/>
        </p:scale>
        <p:origin x="-1032"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8</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p:txBody>
          <a:bodyPr/>
          <a:lstStyle/>
          <a:p>
            <a:r>
              <a:rPr lang="en-US" b="1" dirty="0" smtClean="0"/>
              <a:t>JCTVC-D262</a:t>
            </a:r>
            <a:r>
              <a:rPr lang="en-US" dirty="0" smtClean="0"/>
              <a:t/>
            </a:r>
            <a:br>
              <a:rPr lang="en-US" dirty="0" smtClean="0"/>
            </a:br>
            <a:r>
              <a:rPr lang="en-US" dirty="0" smtClean="0"/>
              <a:t>Parallel Context Processing for the significance map in high coding efficiency</a:t>
            </a:r>
            <a:endParaRPr lang="en-US" dirty="0"/>
          </a:p>
        </p:txBody>
      </p:sp>
      <p:sp>
        <p:nvSpPr>
          <p:cNvPr id="4" name="Subtitle 19"/>
          <p:cNvSpPr txBox="1">
            <a:spLocks/>
          </p:cNvSpPr>
          <p:nvPr/>
        </p:nvSpPr>
        <p:spPr bwMode="auto">
          <a:xfrm>
            <a:off x="2140772" y="5314276"/>
            <a:ext cx="5777487"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r>
              <a:rPr kumimoji="0" lang="en-US" sz="1600" b="0" i="0" u="none" strike="noStrike" kern="0" cap="none" spc="0" normalizeH="0" baseline="0" noProof="0" dirty="0" smtClean="0">
                <a:ln>
                  <a:noFill/>
                </a:ln>
                <a:solidFill>
                  <a:srgbClr val="333333"/>
                </a:solidFill>
                <a:effectLst/>
                <a:uLnTx/>
                <a:uFillTx/>
                <a:latin typeface="+mn-lt"/>
                <a:ea typeface="+mn-ea"/>
                <a:cs typeface="+mn-cs"/>
              </a:rPr>
              <a:t>J.</a:t>
            </a:r>
            <a:r>
              <a:rPr kumimoji="0" lang="en-US" sz="1600" b="0" i="0" u="none" strike="noStrike" kern="0" cap="none" spc="0" normalizeH="0" noProof="0" dirty="0" smtClean="0">
                <a:ln>
                  <a:noFill/>
                </a:ln>
                <a:solidFill>
                  <a:srgbClr val="333333"/>
                </a:solidFill>
                <a:effectLst/>
                <a:uLnTx/>
                <a:uFillTx/>
                <a:latin typeface="+mn-lt"/>
                <a:ea typeface="+mn-ea"/>
                <a:cs typeface="+mn-cs"/>
              </a:rPr>
              <a:t> Sole, R. Joshi. I.S. Cong, M. Coban, M. Karczewicz</a:t>
            </a:r>
            <a:endParaRPr kumimoji="0" lang="en-US" sz="16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12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p:txBody>
          <a:bodyPr/>
          <a:lstStyle/>
          <a:p>
            <a:r>
              <a:rPr lang="en-US" dirty="0" smtClean="0"/>
              <a:t>CABAC is a well known throughput bottleneck in the video codec implementations</a:t>
            </a:r>
          </a:p>
          <a:p>
            <a:pPr lvl="1"/>
            <a:r>
              <a:rPr lang="en-US" dirty="0" smtClean="0"/>
              <a:t>Several contributions have addressed the issue</a:t>
            </a:r>
          </a:p>
          <a:p>
            <a:pPr lvl="2"/>
            <a:r>
              <a:rPr lang="en-US" i="1" dirty="0" smtClean="0"/>
              <a:t>“TI Parallel context processing (PCP) proposal</a:t>
            </a:r>
            <a:r>
              <a:rPr lang="en-US" dirty="0" smtClean="0"/>
              <a:t>”, JCTVC-C062</a:t>
            </a:r>
          </a:p>
          <a:p>
            <a:pPr lvl="2"/>
            <a:r>
              <a:rPr lang="en-US" i="1" dirty="0" smtClean="0"/>
              <a:t>“Parallelization of HHI_TRANSFORM_CODING</a:t>
            </a:r>
            <a:r>
              <a:rPr lang="en-US" dirty="0" smtClean="0"/>
              <a:t>”, JCTVC-C227</a:t>
            </a:r>
          </a:p>
          <a:p>
            <a:pPr lvl="2"/>
            <a:r>
              <a:rPr lang="en-US" i="1" dirty="0" smtClean="0"/>
              <a:t>“Context selection complexity in HEVC CABAC</a:t>
            </a:r>
            <a:r>
              <a:rPr lang="en-US" dirty="0" smtClean="0"/>
              <a:t>”, JCTVC-D244</a:t>
            </a:r>
          </a:p>
          <a:p>
            <a:pPr lvl="2"/>
            <a:r>
              <a:rPr lang="en-US" i="1" dirty="0" smtClean="0"/>
              <a:t>“Parallel  processing friendly context processing for significance map coding in CABAC </a:t>
            </a:r>
            <a:r>
              <a:rPr lang="en-US" dirty="0" smtClean="0"/>
              <a:t>”, JCTVC-D241</a:t>
            </a:r>
          </a:p>
          <a:p>
            <a:pPr lvl="2"/>
            <a:endParaRPr lang="en-US" dirty="0" smtClean="0"/>
          </a:p>
          <a:p>
            <a:r>
              <a:rPr lang="en-US" dirty="0" smtClean="0"/>
              <a:t>Significance map:</a:t>
            </a:r>
          </a:p>
          <a:p>
            <a:pPr lvl="1"/>
            <a:r>
              <a:rPr lang="en-US" dirty="0" smtClean="0"/>
              <a:t>Large percentage of bins at high </a:t>
            </a:r>
            <a:r>
              <a:rPr lang="en-US" dirty="0" err="1" smtClean="0"/>
              <a:t>bitrate</a:t>
            </a:r>
            <a:endParaRPr lang="en-US" dirty="0" smtClean="0"/>
          </a:p>
          <a:p>
            <a:pPr lvl="1"/>
            <a:r>
              <a:rPr lang="en-US" dirty="0" smtClean="0"/>
              <a:t>Data dependencies in context selection</a:t>
            </a:r>
          </a:p>
          <a:p>
            <a:pPr lvl="1"/>
            <a:r>
              <a:rPr lang="en-US" dirty="0" smtClean="0"/>
              <a:t>Interleave of two syntax elements: significance and last</a:t>
            </a:r>
          </a:p>
          <a:p>
            <a:pPr lvl="1"/>
            <a:r>
              <a:rPr lang="en-US" dirty="0" smtClean="0"/>
              <a:t>Difficult to parallelize the encoding using speculative computing</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Significance Map Coding in HEVC</a:t>
            </a:r>
            <a:endParaRPr lang="en-US" dirty="0"/>
          </a:p>
        </p:txBody>
      </p:sp>
      <p:sp>
        <p:nvSpPr>
          <p:cNvPr id="243714" name="Rectangle 2"/>
          <p:cNvSpPr>
            <a:spLocks noGrp="1" noChangeArrowheads="1"/>
          </p:cNvSpPr>
          <p:nvPr>
            <p:ph idx="1"/>
          </p:nvPr>
        </p:nvSpPr>
        <p:spPr/>
        <p:txBody>
          <a:bodyPr/>
          <a:lstStyle/>
          <a:p>
            <a:r>
              <a:rPr lang="en-GB" dirty="0" smtClean="0"/>
              <a:t> The significance map encoding is carried out by interleaving the bins of</a:t>
            </a:r>
          </a:p>
          <a:p>
            <a:pPr marL="630237" lvl="1" indent="-342900">
              <a:buFont typeface="+mj-lt"/>
              <a:buAutoNum type="arabicPeriod"/>
            </a:pPr>
            <a:r>
              <a:rPr lang="en-GB" dirty="0" smtClean="0"/>
              <a:t>The </a:t>
            </a:r>
            <a:r>
              <a:rPr lang="en-GB" dirty="0" smtClean="0"/>
              <a:t>significance of a coefficient (</a:t>
            </a:r>
            <a:r>
              <a:rPr lang="en-US" i="1" dirty="0" err="1" smtClean="0"/>
              <a:t>significant_coeff_flag</a:t>
            </a:r>
            <a:r>
              <a:rPr lang="en-GB" dirty="0" smtClean="0"/>
              <a:t>)  and </a:t>
            </a:r>
          </a:p>
          <a:p>
            <a:pPr marL="630237" lvl="1" indent="-342900">
              <a:buFont typeface="+mj-lt"/>
              <a:buAutoNum type="arabicPeriod"/>
            </a:pPr>
            <a:r>
              <a:rPr lang="en-GB" dirty="0" smtClean="0"/>
              <a:t>The </a:t>
            </a:r>
            <a:r>
              <a:rPr lang="en-GB" dirty="0" smtClean="0"/>
              <a:t>bin indicating whether the coefficient is the last significant within the block (</a:t>
            </a:r>
            <a:r>
              <a:rPr lang="en-US" i="1" dirty="0" err="1" smtClean="0"/>
              <a:t>last_significant_coeff_flag</a:t>
            </a:r>
            <a:r>
              <a:rPr lang="en-GB" dirty="0" smtClean="0"/>
              <a:t>) when the flag </a:t>
            </a:r>
            <a:r>
              <a:rPr lang="en-US" i="1" dirty="0" err="1" smtClean="0"/>
              <a:t>significant_coeff_flag</a:t>
            </a:r>
            <a:r>
              <a:rPr lang="en-GB" dirty="0" smtClean="0"/>
              <a:t> equals 1</a:t>
            </a:r>
          </a:p>
          <a:p>
            <a:pPr marL="342900" indent="-342900">
              <a:buNone/>
            </a:pPr>
            <a:endParaRPr lang="en-GB" dirty="0" smtClean="0"/>
          </a:p>
          <a:p>
            <a:pPr marL="342900" indent="-342900"/>
            <a:r>
              <a:rPr lang="en-US" dirty="0" smtClean="0"/>
              <a:t>Decision regarding encoding of the </a:t>
            </a:r>
            <a:r>
              <a:rPr lang="en-US" i="1" dirty="0" err="1" smtClean="0"/>
              <a:t>last_significant_coeff_flag</a:t>
            </a:r>
            <a:r>
              <a:rPr lang="en-US" dirty="0" smtClean="0"/>
              <a:t> for a particular transform coefficient is dependent on the </a:t>
            </a:r>
            <a:r>
              <a:rPr lang="en-US" i="1" dirty="0" err="1" smtClean="0"/>
              <a:t>significant_coeff_flag</a:t>
            </a:r>
            <a:endParaRPr lang="en-GB"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Explicit signaling of the last significant coefficient</a:t>
            </a:r>
            <a:endParaRPr lang="en-US" dirty="0"/>
          </a:p>
        </p:txBody>
      </p:sp>
      <p:sp>
        <p:nvSpPr>
          <p:cNvPr id="243714" name="Rectangle 2"/>
          <p:cNvSpPr>
            <a:spLocks noGrp="1" noChangeArrowheads="1"/>
          </p:cNvSpPr>
          <p:nvPr>
            <p:ph idx="1"/>
          </p:nvPr>
        </p:nvSpPr>
        <p:spPr>
          <a:xfrm>
            <a:off x="163513" y="904108"/>
            <a:ext cx="8712200" cy="2355459"/>
          </a:xfrm>
        </p:spPr>
        <p:txBody>
          <a:bodyPr/>
          <a:lstStyle/>
          <a:p>
            <a:r>
              <a:rPr lang="en-US" dirty="0" smtClean="0"/>
              <a:t>Separate the encoding of the </a:t>
            </a:r>
            <a:r>
              <a:rPr lang="en-US" i="1" dirty="0" err="1" smtClean="0"/>
              <a:t>significant_coeff_flag</a:t>
            </a:r>
            <a:r>
              <a:rPr lang="en-US" i="1" dirty="0" smtClean="0"/>
              <a:t> </a:t>
            </a:r>
            <a:r>
              <a:rPr lang="en-US" dirty="0" smtClean="0"/>
              <a:t>and the </a:t>
            </a:r>
            <a:r>
              <a:rPr lang="en-US" i="1" dirty="0" err="1" smtClean="0"/>
              <a:t>last_significant_coeff_flag</a:t>
            </a:r>
            <a:r>
              <a:rPr lang="en-US" dirty="0" smtClean="0"/>
              <a:t>:</a:t>
            </a:r>
          </a:p>
          <a:p>
            <a:pPr lvl="1"/>
            <a:r>
              <a:rPr lang="en-US" dirty="0" smtClean="0"/>
              <a:t>First, code the position of the last significant coefficient</a:t>
            </a:r>
          </a:p>
          <a:p>
            <a:pPr lvl="1"/>
            <a:r>
              <a:rPr lang="en-US" dirty="0" smtClean="0"/>
              <a:t>Second, code the significance coefficient flags</a:t>
            </a:r>
          </a:p>
          <a:p>
            <a:pPr lvl="1"/>
            <a:endParaRPr lang="en-US" i="1" dirty="0" smtClean="0"/>
          </a:p>
          <a:p>
            <a:r>
              <a:rPr lang="en-US" i="1" dirty="0" smtClean="0"/>
              <a:t>Code the (X,Y) coordinates of the last significant coefficient</a:t>
            </a:r>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457" name="Object 1"/>
          <p:cNvGraphicFramePr>
            <a:graphicFrameLocks noChangeAspect="1"/>
          </p:cNvGraphicFramePr>
          <p:nvPr/>
        </p:nvGraphicFramePr>
        <p:xfrm>
          <a:off x="4701093" y="3022898"/>
          <a:ext cx="4851695" cy="3319581"/>
        </p:xfrm>
        <a:graphic>
          <a:graphicData uri="http://schemas.openxmlformats.org/presentationml/2006/ole">
            <p:oleObj spid="_x0000_s19457" name="Visio" r:id="rId3" imgW="4746091" imgH="3264192" progId="Visio.Drawing.11">
              <p:embed/>
            </p:oleObj>
          </a:graphicData>
        </a:graphic>
      </p:graphicFrame>
      <p:sp>
        <p:nvSpPr>
          <p:cNvPr id="6" name="Rectangle 2"/>
          <p:cNvSpPr txBox="1">
            <a:spLocks noChangeArrowheads="1"/>
          </p:cNvSpPr>
          <p:nvPr/>
        </p:nvSpPr>
        <p:spPr bwMode="auto">
          <a:xfrm>
            <a:off x="154545" y="1981691"/>
            <a:ext cx="4750942" cy="44298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endParaRPr lang="en-US" sz="2000" i="1" kern="0" dirty="0" smtClean="0">
              <a:solidFill>
                <a:srgbClr val="333333"/>
              </a:solidFill>
              <a:latin typeface="+mn-lt"/>
              <a:cs typeface="+mn-cs"/>
            </a:endParaRP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endParaRPr kumimoji="0" lang="en-US" sz="1800" b="0" i="1" u="none" strike="noStrike" kern="0" cap="none" spc="0" normalizeH="0" baseline="0" noProof="0" dirty="0" smtClean="0">
              <a:ln>
                <a:noFill/>
              </a:ln>
              <a:solidFill>
                <a:srgbClr val="333333"/>
              </a:solidFill>
              <a:effectLst/>
              <a:uLnTx/>
              <a:uFillTx/>
              <a:latin typeface="+mn-lt"/>
              <a:cs typeface="+mn-cs"/>
            </a:endParaRP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r>
              <a:rPr kumimoji="0" lang="en-US" sz="1800" b="0" i="1" u="none" strike="noStrike" kern="0" cap="none" spc="0" normalizeH="0" baseline="0" noProof="0" dirty="0" smtClean="0">
                <a:ln>
                  <a:noFill/>
                </a:ln>
                <a:solidFill>
                  <a:srgbClr val="333333"/>
                </a:solidFill>
                <a:effectLst/>
                <a:uLnTx/>
                <a:uFillTx/>
                <a:latin typeface="+mn-lt"/>
                <a:cs typeface="+mn-cs"/>
              </a:rPr>
              <a:t>X and Y coded independently</a:t>
            </a: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r>
              <a:rPr kumimoji="0" lang="en-US" sz="1800" b="0" i="1" u="none" strike="noStrike" kern="0" cap="none" spc="0" normalizeH="0" baseline="0" noProof="0" dirty="0" smtClean="0">
                <a:ln>
                  <a:noFill/>
                </a:ln>
                <a:solidFill>
                  <a:srgbClr val="333333"/>
                </a:solidFill>
                <a:effectLst/>
                <a:uLnTx/>
                <a:uFillTx/>
                <a:latin typeface="+mn-lt"/>
                <a:cs typeface="+mn-cs"/>
              </a:rPr>
              <a:t>Using unary code</a:t>
            </a: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r>
              <a:rPr kumimoji="0" lang="en-US" sz="1800" b="0" i="1" u="none" strike="noStrike" kern="0" cap="none" spc="0" normalizeH="0" baseline="0" noProof="0" dirty="0" smtClean="0">
                <a:ln>
                  <a:noFill/>
                </a:ln>
                <a:solidFill>
                  <a:srgbClr val="333333"/>
                </a:solidFill>
                <a:effectLst/>
                <a:uLnTx/>
                <a:uFillTx/>
                <a:latin typeface="+mn-lt"/>
                <a:cs typeface="+mn-cs"/>
              </a:rPr>
              <a:t>Context depend only on the row/column number and the block</a:t>
            </a:r>
            <a:r>
              <a:rPr kumimoji="0" lang="en-US" sz="1800" b="0" i="1" u="none" strike="noStrike" kern="0" cap="none" spc="0" normalizeH="0" noProof="0" dirty="0" smtClean="0">
                <a:ln>
                  <a:noFill/>
                </a:ln>
                <a:solidFill>
                  <a:srgbClr val="333333"/>
                </a:solidFill>
                <a:effectLst/>
                <a:uLnTx/>
                <a:uFillTx/>
                <a:latin typeface="+mn-lt"/>
                <a:cs typeface="+mn-cs"/>
              </a:rPr>
              <a:t> size</a:t>
            </a:r>
            <a:endParaRPr kumimoji="0" lang="en-GB" sz="1800" b="0" i="0" u="none" strike="noStrike" kern="0" cap="none" spc="0" normalizeH="0" baseline="0" noProof="0" dirty="0" smtClean="0">
              <a:ln>
                <a:noFill/>
              </a:ln>
              <a:solidFill>
                <a:srgbClr val="333333"/>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Context Simplification</a:t>
            </a:r>
            <a:endParaRPr lang="en-US" dirty="0"/>
          </a:p>
        </p:txBody>
      </p:sp>
      <p:sp>
        <p:nvSpPr>
          <p:cNvPr id="243714" name="Rectangle 2"/>
          <p:cNvSpPr>
            <a:spLocks noGrp="1" noChangeArrowheads="1"/>
          </p:cNvSpPr>
          <p:nvPr>
            <p:ph idx="1"/>
          </p:nvPr>
        </p:nvSpPr>
        <p:spPr/>
        <p:txBody>
          <a:bodyPr/>
          <a:lstStyle/>
          <a:p>
            <a:r>
              <a:rPr lang="en-US" dirty="0" smtClean="0"/>
              <a:t>Two modifications in the context for the significance</a:t>
            </a:r>
          </a:p>
          <a:p>
            <a:pPr marL="630237" lvl="1" indent="-342900">
              <a:buFont typeface="+mj-lt"/>
              <a:buAutoNum type="arabicPeriod"/>
            </a:pPr>
            <a:r>
              <a:rPr lang="en-US" dirty="0" smtClean="0"/>
              <a:t>Diagonal neighbor is not included to further enhance parallelization</a:t>
            </a:r>
          </a:p>
          <a:p>
            <a:pPr marL="630237" lvl="1" indent="-342900">
              <a:buFont typeface="+mj-lt"/>
              <a:buAutoNum type="arabicPeriod"/>
            </a:pPr>
            <a:r>
              <a:rPr lang="en-GB" dirty="0" smtClean="0"/>
              <a:t>If the last significant coefficient is found within the first 10 coefficients, then a set of contexts depending solely on the scan position is used</a:t>
            </a:r>
          </a:p>
          <a:p>
            <a:pPr marL="968375" lvl="2" indent="-342900"/>
            <a:r>
              <a:rPr lang="en-GB" dirty="0" smtClean="0"/>
              <a:t>Otherwise, regular contexts are used</a:t>
            </a:r>
          </a:p>
          <a:p>
            <a:endParaRPr lang="en-GB" dirty="0" smtClean="0"/>
          </a:p>
        </p:txBody>
      </p:sp>
      <p:sp>
        <p:nvSpPr>
          <p:cNvPr id="512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122" name="Object 2"/>
          <p:cNvGraphicFramePr>
            <a:graphicFrameLocks noChangeAspect="1"/>
          </p:cNvGraphicFramePr>
          <p:nvPr/>
        </p:nvGraphicFramePr>
        <p:xfrm>
          <a:off x="908135" y="3076687"/>
          <a:ext cx="2857041" cy="2958354"/>
        </p:xfrm>
        <a:graphic>
          <a:graphicData uri="http://schemas.openxmlformats.org/presentationml/2006/ole">
            <p:oleObj spid="_x0000_s5122" name="Visio" r:id="rId3" imgW="2651529" imgH="2747911" progId="Visio.Drawing.11">
              <p:embed/>
            </p:oleObj>
          </a:graphicData>
        </a:graphic>
      </p:graphicFrame>
      <p:sp>
        <p:nvSpPr>
          <p:cNvPr id="51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124" name="Object 4"/>
          <p:cNvGraphicFramePr>
            <a:graphicFrameLocks noChangeAspect="1"/>
          </p:cNvGraphicFramePr>
          <p:nvPr/>
        </p:nvGraphicFramePr>
        <p:xfrm>
          <a:off x="4959275" y="3092671"/>
          <a:ext cx="2850777" cy="2935874"/>
        </p:xfrm>
        <a:graphic>
          <a:graphicData uri="http://schemas.openxmlformats.org/presentationml/2006/ole">
            <p:oleObj spid="_x0000_s5124" name="Visio" r:id="rId4" imgW="2651529" imgH="2726016"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Results</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BD-rate and encoding/decoding</a:t>
            </a:r>
            <a:r>
              <a:rPr kumimoji="0" lang="en-US" sz="2000" b="0" i="0" u="none" strike="noStrike" kern="0" cap="none" spc="0" normalizeH="0" noProof="0" dirty="0" smtClean="0">
                <a:ln>
                  <a:noFill/>
                </a:ln>
                <a:solidFill>
                  <a:srgbClr val="333333"/>
                </a:solidFill>
                <a:effectLst/>
                <a:uLnTx/>
                <a:uFillTx/>
                <a:latin typeface="+mn-lt"/>
                <a:ea typeface="+mn-ea"/>
                <a:cs typeface="+mn-cs"/>
              </a:rPr>
              <a:t> times</a:t>
            </a: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r>
              <a:rPr lang="en-US" sz="2000" kern="0" dirty="0" smtClean="0">
                <a:solidFill>
                  <a:srgbClr val="333333"/>
                </a:solidFill>
                <a:latin typeface="+mn-lt"/>
                <a:cs typeface="+mn-cs"/>
              </a:rPr>
              <a:t>* Thanks to Toshiba for the cross-check (JCTVC-D212)</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34697" y="1592131"/>
          <a:ext cx="7756269" cy="3703988"/>
        </p:xfrm>
        <a:graphic>
          <a:graphicData uri="http://schemas.openxmlformats.org/drawingml/2006/table">
            <a:tbl>
              <a:tblPr/>
              <a:tblGrid>
                <a:gridCol w="1094820"/>
                <a:gridCol w="740161"/>
                <a:gridCol w="740161"/>
                <a:gridCol w="740161"/>
                <a:gridCol w="740161"/>
                <a:gridCol w="740161"/>
                <a:gridCol w="740161"/>
                <a:gridCol w="740161"/>
                <a:gridCol w="740161"/>
                <a:gridCol w="740161"/>
              </a:tblGrid>
              <a:tr h="390632">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latin typeface="Arial"/>
                          <a:ea typeface="Times New Roman"/>
                          <a:cs typeface="Times New Roman"/>
                        </a:rPr>
                        <a:t>BD-rate</a:t>
                      </a:r>
                      <a:endParaRPr lang="en-US" sz="1800" dirty="0">
                        <a:latin typeface="Times New Roman"/>
                        <a:ea typeface="Times New Roman"/>
                        <a:cs typeface="Times New Roman"/>
                      </a:endParaRPr>
                    </a:p>
                  </a:txBody>
                  <a:tcPr marL="65444" marR="654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Times New Roman"/>
                          <a:cs typeface="Times New Roman"/>
                        </a:rPr>
                        <a:t>Intra</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Times New Roman"/>
                          <a:cs typeface="Times New Roman"/>
                        </a:rPr>
                        <a:t>Random access</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Times New Roman"/>
                          <a:cs typeface="Times New Roman"/>
                        </a:rPr>
                        <a:t>Low delay</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90632">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Y</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U</a:t>
                      </a:r>
                      <a:endParaRPr lang="en-US" sz="180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V</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Y</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U</a:t>
                      </a:r>
                      <a:endParaRPr lang="en-US" sz="180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V</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Y</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U</a:t>
                      </a:r>
                      <a:endParaRPr lang="en-US" sz="180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V</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89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Class A</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-0.04</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-0.25</a:t>
                      </a:r>
                      <a:endParaRPr lang="en-US" sz="180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-0.14</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-0.05</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-0.66</a:t>
                      </a:r>
                      <a:endParaRPr lang="en-US" sz="180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-0.21</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 </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 </a:t>
                      </a:r>
                      <a:endParaRPr lang="en-US" sz="180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 </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689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Class B</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0.06</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-0.28</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-0.27</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0.00</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-0.76</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-0.77</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-0.23</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-1.40</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-1.47</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r>
              <a:tr h="3689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Class C</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0.06</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0.01</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-0.01</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0.06</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-1.09</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-1.01</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-0.14</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-1.23</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-1.30</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r>
              <a:tr h="3689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Class D</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-0.05</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-0.20</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-0.01</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0.01</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-1.14</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-1.10</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-0.27</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-2.90</a:t>
                      </a:r>
                      <a:endParaRPr lang="en-US" sz="1800">
                        <a:latin typeface="Times New Roman"/>
                        <a:ea typeface="Times New Roman"/>
                        <a:cs typeface="Times New Roman"/>
                      </a:endParaRPr>
                    </a:p>
                  </a:txBody>
                  <a:tcPr marL="65444" marR="65444" marT="0" marB="0" anchor="b">
                    <a:lnL>
                      <a:noFill/>
                    </a:lnL>
                    <a:lnR>
                      <a:noFill/>
                    </a:lnR>
                    <a:lnT>
                      <a:noFill/>
                    </a:lnT>
                    <a:lnB>
                      <a:noFill/>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-1.98</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a:noFill/>
                    </a:lnB>
                  </a:tcPr>
                </a:tc>
              </a:tr>
              <a:tr h="3689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Class E</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0.27</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-0.22</a:t>
                      </a:r>
                      <a:endParaRPr lang="en-US" sz="1800">
                        <a:latin typeface="Times New Roman"/>
                        <a:ea typeface="Times New Roman"/>
                        <a:cs typeface="Times New Roman"/>
                      </a:endParaRPr>
                    </a:p>
                  </a:txBody>
                  <a:tcPr marL="65444" marR="654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-0.67</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 </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 </a:t>
                      </a:r>
                      <a:endParaRPr lang="en-US" sz="1800">
                        <a:latin typeface="Times New Roman"/>
                        <a:ea typeface="Times New Roman"/>
                        <a:cs typeface="Times New Roman"/>
                      </a:endParaRPr>
                    </a:p>
                  </a:txBody>
                  <a:tcPr marL="65444" marR="65444" marT="0" marB="0" anchor="b">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 </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-0.01</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-0.67</a:t>
                      </a:r>
                      <a:endParaRPr lang="en-US" sz="1800">
                        <a:latin typeface="Times New Roman"/>
                        <a:ea typeface="Times New Roman"/>
                        <a:cs typeface="Times New Roman"/>
                      </a:endParaRPr>
                    </a:p>
                  </a:txBody>
                  <a:tcPr marL="65444" marR="654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-2.32</a:t>
                      </a:r>
                      <a:endParaRPr lang="en-US" sz="180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689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All</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0.06</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-0.18</a:t>
                      </a:r>
                      <a:endParaRPr lang="en-US" sz="1800" dirty="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-0.20</a:t>
                      </a:r>
                      <a:endParaRPr lang="en-US" sz="1800" dirty="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0.01</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-0.93</a:t>
                      </a:r>
                      <a:endParaRPr lang="en-US" sz="1800" dirty="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-0.85</a:t>
                      </a:r>
                      <a:endParaRPr lang="en-US" sz="1800" dirty="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-0.17</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-1.59</a:t>
                      </a:r>
                      <a:endParaRPr lang="en-US" sz="1800" dirty="0">
                        <a:latin typeface="Times New Roman"/>
                        <a:ea typeface="Times New Roman"/>
                        <a:cs typeface="Times New Roman"/>
                      </a:endParaRPr>
                    </a:p>
                  </a:txBody>
                  <a:tcPr marL="65444" marR="65444"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Times New Roman"/>
                          <a:cs typeface="Times New Roman"/>
                        </a:rPr>
                        <a:t>-1.72</a:t>
                      </a:r>
                      <a:endParaRPr lang="en-US" sz="1800" dirty="0">
                        <a:latin typeface="Times New Roman"/>
                        <a:ea typeface="Times New Roman"/>
                        <a:cs typeface="Times New Roman"/>
                      </a:endParaRPr>
                    </a:p>
                  </a:txBody>
                  <a:tcPr marL="65444" marR="6544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5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dirty="0">
                          <a:latin typeface="Arial"/>
                          <a:ea typeface="Times New Roman"/>
                          <a:cs typeface="Times New Roman"/>
                        </a:rPr>
                        <a:t>Enc </a:t>
                      </a:r>
                      <a:r>
                        <a:rPr lang="en-US" sz="1800" dirty="0" smtClean="0">
                          <a:latin typeface="Arial"/>
                          <a:ea typeface="Times New Roman"/>
                          <a:cs typeface="Times New Roman"/>
                        </a:rPr>
                        <a:t>T[%]</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latin typeface="Arial"/>
                          <a:ea typeface="Times New Roman"/>
                          <a:cs typeface="Times New Roman"/>
                        </a:rPr>
                        <a:t>96%</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latin typeface="Arial"/>
                          <a:ea typeface="Times New Roman"/>
                          <a:cs typeface="Times New Roman"/>
                        </a:rPr>
                        <a:t>101%</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Times New Roman"/>
                          <a:cs typeface="Times New Roman"/>
                        </a:rPr>
                        <a:t>100%</a:t>
                      </a:r>
                      <a:endParaRPr lang="en-US" sz="180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906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800" dirty="0">
                          <a:latin typeface="Arial"/>
                          <a:ea typeface="Times New Roman"/>
                          <a:cs typeface="Times New Roman"/>
                        </a:rPr>
                        <a:t>Dec </a:t>
                      </a:r>
                      <a:r>
                        <a:rPr lang="en-US" sz="1800" dirty="0" smtClean="0">
                          <a:latin typeface="Arial"/>
                          <a:ea typeface="Times New Roman"/>
                          <a:cs typeface="Times New Roman"/>
                        </a:rPr>
                        <a:t>T[%]</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latin typeface="Arial"/>
                          <a:ea typeface="Times New Roman"/>
                          <a:cs typeface="Times New Roman"/>
                        </a:rPr>
                        <a:t>99%</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latin typeface="Arial"/>
                          <a:ea typeface="Times New Roman"/>
                          <a:cs typeface="Times New Roman"/>
                        </a:rPr>
                        <a:t>100%</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latin typeface="Arial"/>
                          <a:ea typeface="Times New Roman"/>
                          <a:cs typeface="Times New Roman"/>
                        </a:rPr>
                        <a:t>102%</a:t>
                      </a:r>
                      <a:endParaRPr lang="en-US" sz="1800" dirty="0">
                        <a:latin typeface="Times New Roman"/>
                        <a:ea typeface="Times New Roman"/>
                        <a:cs typeface="Times New Roman"/>
                      </a:endParaRPr>
                    </a:p>
                  </a:txBody>
                  <a:tcPr marL="65444" marR="6544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endParaRPr lang="en-US" dirty="0" smtClean="0"/>
          </a:p>
          <a:p>
            <a:pPr lvl="0" hangingPunct="0"/>
            <a:r>
              <a:rPr lang="en-US" dirty="0" smtClean="0"/>
              <a:t>Proposed an algorithm to parallelize the significance map coding</a:t>
            </a:r>
          </a:p>
          <a:p>
            <a:pPr lvl="1" hangingPunct="0"/>
            <a:r>
              <a:rPr lang="en-US" dirty="0" smtClean="0"/>
              <a:t>Highly simplifies the contexts for highly occurring cases of the significance map and for the last flag</a:t>
            </a:r>
          </a:p>
          <a:p>
            <a:pPr lvl="1" hangingPunct="0"/>
            <a:r>
              <a:rPr lang="en-US" dirty="0" smtClean="0"/>
              <a:t>Beneficial for the implementation of parallel algorithms by the separation of the significant coefficient and the last coefficient planes</a:t>
            </a:r>
          </a:p>
          <a:p>
            <a:pPr lvl="1" hangingPunct="0"/>
            <a:r>
              <a:rPr lang="en-US" dirty="0" smtClean="0"/>
              <a:t>X and Y component are encoded independently, and thus, allowing further parallelization within the last coefficient encoding algorithm itself</a:t>
            </a:r>
          </a:p>
          <a:p>
            <a:pPr lvl="1" hangingPunct="0"/>
            <a:r>
              <a:rPr lang="en-US" dirty="0" smtClean="0"/>
              <a:t>Parallelization and speculative computation of the significant coefficients become easier because the stopping point is known beforehand</a:t>
            </a:r>
          </a:p>
          <a:p>
            <a:pPr lvl="1" hangingPunct="0"/>
            <a:r>
              <a:rPr lang="en-US" dirty="0" smtClean="0"/>
              <a:t>The worst-case scenario for the number of bins for last flag is </a:t>
            </a:r>
            <a:r>
              <a:rPr lang="en-US" dirty="0" smtClean="0"/>
              <a:t>reduced</a:t>
            </a: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431</TotalTime>
  <Words>538</Words>
  <Application>Microsoft Office PowerPoint</Application>
  <PresentationFormat>On-screen Show (4:3)</PresentationFormat>
  <Paragraphs>144</Paragraphs>
  <Slides>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JCTVC-D257</vt:lpstr>
      <vt:lpstr>Visio</vt:lpstr>
      <vt:lpstr>JCTVC-D262 Parallel Context Processing for the significance map in high coding efficiency</vt:lpstr>
      <vt:lpstr>Background</vt:lpstr>
      <vt:lpstr>Significance Map Coding in HEVC</vt:lpstr>
      <vt:lpstr>Explicit signaling of the last significant coefficient</vt:lpstr>
      <vt:lpstr>Context Simplification</vt:lpstr>
      <vt:lpstr>Results</vt:lpstr>
      <vt:lpstr>Conclusions</vt:lpstr>
      <vt:lpstr>Slide 8</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 User</dc:creator>
  <cp:lastModifiedBy>Qualcomm User</cp:lastModifiedBy>
  <cp:revision>54</cp:revision>
  <cp:lastPrinted>2005-08-27T17:58:21Z</cp:lastPrinted>
  <dcterms:created xsi:type="dcterms:W3CDTF">2011-01-18T01:05:45Z</dcterms:created>
  <dcterms:modified xsi:type="dcterms:W3CDTF">2011-01-21T07:08:48Z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