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610" r:id="rId2"/>
    <p:sldId id="611" r:id="rId3"/>
    <p:sldId id="612" r:id="rId4"/>
    <p:sldId id="613" r:id="rId5"/>
    <p:sldId id="614" r:id="rId6"/>
    <p:sldId id="615" r:id="rId7"/>
  </p:sldIdLst>
  <p:sldSz cx="9144000" cy="6858000" type="screen4x3"/>
  <p:notesSz cx="7010400" cy="9296400"/>
  <p:embeddedFontLst>
    <p:embeddedFont>
      <p:font typeface="Century Gothic" pitchFamily="34" charset="0"/>
      <p:regular r:id="rId10"/>
      <p:bold r:id="rId11"/>
      <p:italic r:id="rId12"/>
      <p:boldItalic r:id="rId13"/>
    </p:embeddedFont>
    <p:embeddedFont>
      <p:font typeface="Calibri" pitchFamily="34" charset="0"/>
      <p:regular r:id="rId14"/>
      <p:bold r:id="rId15"/>
      <p:italic r:id="rId16"/>
      <p:boldItalic r:id="rId17"/>
    </p:embeddedFont>
    <p:embeddedFont>
      <p:font typeface="Brush Script MT" pitchFamily="66" charset="0"/>
      <p:italic r:id="rId18"/>
    </p:embeddedFont>
    <p:embeddedFont>
      <p:font typeface="宋体" pitchFamily="2" charset="-122"/>
      <p:regular r:id="rId19"/>
    </p:embeddedFont>
    <p:embeddedFont>
      <p:font typeface="Tahoma" pitchFamily="34" charset="0"/>
      <p:regular r:id="rId20"/>
      <p:bold r:id="rId21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B0F5"/>
    <a:srgbClr val="FF5050"/>
    <a:srgbClr val="CC6600"/>
    <a:srgbClr val="FF9900"/>
    <a:srgbClr val="99CCFF"/>
    <a:srgbClr val="FF0000"/>
    <a:srgbClr val="FFFF00"/>
    <a:srgbClr val="D6009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43" autoAdjust="0"/>
    <p:restoredTop sz="87919" autoAdjust="0"/>
  </p:normalViewPr>
  <p:slideViewPr>
    <p:cSldViewPr>
      <p:cViewPr varScale="1">
        <p:scale>
          <a:sx n="73" d="100"/>
          <a:sy n="73" d="100"/>
        </p:scale>
        <p:origin x="-1386" y="-102"/>
      </p:cViewPr>
      <p:guideLst>
        <p:guide orient="horz" pos="2496"/>
        <p:guide pos="8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52" y="-96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font" Target="fonts/font12.fntdata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23" Type="http://schemas.openxmlformats.org/officeDocument/2006/relationships/viewProps" Target="viewProps.xml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font" Target="fonts/font5.fntdata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 dirty="0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 dirty="0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D010A38F-674C-4F79-A40D-128A7EA862BE}" type="slidenum">
              <a:rPr lang="zh-CN" altLang="en-US"/>
              <a:pPr/>
              <a:t>‹#›</a:t>
            </a:fld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925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endParaRPr lang="en-US" altLang="zh-CN" dirty="0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16425"/>
            <a:ext cx="5140325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</a:defRPr>
            </a:lvl1pPr>
          </a:lstStyle>
          <a:p>
            <a:endParaRPr lang="en-US" altLang="zh-CN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925" y="8831263"/>
            <a:ext cx="30384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</a:defRPr>
            </a:lvl1pPr>
          </a:lstStyle>
          <a:p>
            <a:fld id="{FE18F21E-8C77-4930-AEB3-0930BF27190A}" type="slidenum">
              <a:rPr lang="zh-CN" altLang="en-US"/>
              <a:pPr/>
              <a:t>‹#›</a:t>
            </a:fld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cover_d_3_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88" y="0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42162"/>
            <a:ext cx="7772400" cy="144655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400800" y="6553200"/>
            <a:ext cx="1524000" cy="304800"/>
          </a:xfrm>
          <a:ln/>
        </p:spPr>
        <p:txBody>
          <a:bodyPr/>
          <a:lstStyle>
            <a:lvl1pPr>
              <a:defRPr/>
            </a:lvl1pPr>
          </a:lstStyle>
          <a:p>
            <a:fld id="{052E3289-3792-4AE1-A34B-C72CC2BAE822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A1584E9-12B5-4754-B864-27A4960914E8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658C35-AAA4-4CB6-A9CA-3BEEAEB2FCD5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03B688-8BA0-4BD8-9961-44169E32A29F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4C5DC9-AAEA-46DE-858D-9E3D611C71B8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ADCAE6-D05E-4833-8A63-4E66360FBE89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C1BB52-2F03-434D-8A0B-A94AB24D6514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7B320D-0203-4055-A526-FAA6DC51582B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E603A02-2C12-4B60-ABC3-D501C9179278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A9A754-DDAA-4D76-95D0-CA30DEEAA846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3BF5A9F-15DF-402E-A280-C323227AACE3}" type="slidenum">
              <a:rPr lang="zh-CN" altLang="en-US"/>
              <a:pPr/>
              <a:t>‹#›</a:t>
            </a:fld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zh-CN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0" descr="d_3_4"/>
          <p:cNvPicPr>
            <a:picLocks noChangeAspect="1" noChangeArrowheads="1"/>
          </p:cNvPicPr>
          <p:nvPr userDrawn="1"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81000"/>
            <a:ext cx="8534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dirty="0" smtClean="0"/>
              <a:t>Click to edit Master title style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066800"/>
            <a:ext cx="8534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dirty="0" smtClean="0"/>
              <a:t>Click to edit Master text styles</a:t>
            </a:r>
          </a:p>
          <a:p>
            <a:pPr lvl="1"/>
            <a:r>
              <a:rPr lang="en-US" altLang="zh-CN" dirty="0" smtClean="0"/>
              <a:t>Second level</a:t>
            </a:r>
          </a:p>
          <a:p>
            <a:pPr lvl="2"/>
            <a:r>
              <a:rPr lang="en-US" altLang="zh-CN" dirty="0" smtClean="0"/>
              <a:t>Third level</a:t>
            </a:r>
          </a:p>
          <a:p>
            <a:pPr lvl="3"/>
            <a:r>
              <a:rPr lang="en-US" altLang="zh-CN" dirty="0" smtClean="0"/>
              <a:t>Fourth level</a:t>
            </a:r>
          </a:p>
          <a:p>
            <a:pPr lvl="4"/>
            <a:r>
              <a:rPr lang="en-US" altLang="zh-CN" dirty="0" smtClean="0"/>
              <a:t>Fifth level</a:t>
            </a:r>
          </a:p>
        </p:txBody>
      </p:sp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67600" y="6553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latin typeface="Brush Script MT" pitchFamily="66" charset="0"/>
                <a:ea typeface="宋体" pitchFamily="2" charset="-122"/>
              </a:defRPr>
            </a:lvl1pPr>
          </a:lstStyle>
          <a:p>
            <a:fld id="{FF278A34-5E9F-4594-8369-618744C81732}" type="slidenum">
              <a:rPr lang="zh-CN" altLang="en-US" smtClean="0"/>
              <a:pPr/>
              <a:t>‹#›</a:t>
            </a:fld>
            <a:endParaRPr lang="en-US" altLang="zh-CN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Brush Script MT" pitchFamily="66" charset="0"/>
                <a:ea typeface="宋体" pitchFamily="2" charset="-122"/>
              </a:defRPr>
            </a:lvl1pPr>
          </a:lstStyle>
          <a:p>
            <a:endParaRPr lang="en-US" altLang="zh-CN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Brush Script MT" pitchFamily="66" charset="0"/>
                <a:ea typeface="宋体" pitchFamily="2" charset="-122"/>
              </a:defRPr>
            </a:lvl1pPr>
          </a:lstStyle>
          <a:p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accent2"/>
          </a:solidFill>
          <a:latin typeface="Calibri" pitchFamily="34" charset="0"/>
          <a:ea typeface="+mn-ea"/>
          <a:cs typeface="Calibri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Calibri" pitchFamily="34" charset="0"/>
          <a:cs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996633"/>
          </a:solidFill>
          <a:latin typeface="Calibri" pitchFamily="34" charset="0"/>
          <a:cs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800">
          <a:solidFill>
            <a:srgbClr val="CC0066"/>
          </a:solidFill>
          <a:latin typeface="Calibri" pitchFamily="34" charset="0"/>
          <a:cs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800">
          <a:solidFill>
            <a:srgbClr val="008000"/>
          </a:solidFill>
          <a:latin typeface="Calibri" pitchFamily="34" charset="0"/>
          <a:cs typeface="Calibri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03609"/>
            <a:ext cx="7772400" cy="2123658"/>
          </a:xfrm>
        </p:spPr>
        <p:txBody>
          <a:bodyPr/>
          <a:lstStyle/>
          <a:p>
            <a:r>
              <a:rPr lang="en-US" b="1" dirty="0" smtClean="0"/>
              <a:t>CU Adaptive Quantization Syntax Change for Better Decoder pipelining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L. Dong, W. Liu and K. Sato</a:t>
            </a:r>
          </a:p>
          <a:p>
            <a:r>
              <a:rPr lang="en-US" dirty="0" smtClean="0"/>
              <a:t>Jan. 22, 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2E3289-3792-4AE1-A34B-C72CC2BAE822}" type="slidenum">
              <a:rPr lang="zh-CN" altLang="en-US" smtClean="0"/>
              <a:pPr/>
              <a:t>1</a:t>
            </a:fld>
            <a:endParaRPr lang="en-US" altLang="zh-CN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1066800"/>
            <a:ext cx="14606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JCTVC-D258</a:t>
            </a:r>
            <a:endParaRPr lang="en-US" sz="16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AVC, changing QP (DQP) is allowed at the MB level</a:t>
            </a:r>
          </a:p>
          <a:p>
            <a:pPr lvl="1"/>
            <a:r>
              <a:rPr lang="en-US" dirty="0" smtClean="0"/>
              <a:t>For rate control and region-of-interest coding purposes.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In HM, DQP is allowed at the LCU level.</a:t>
            </a:r>
          </a:p>
          <a:p>
            <a:endParaRPr lang="en-US" dirty="0" smtClean="0"/>
          </a:p>
          <a:p>
            <a:r>
              <a:rPr lang="en-US" dirty="0" smtClean="0"/>
              <a:t>The current DQP syntax introduces difficulty in hardware decoding (as explained later).</a:t>
            </a:r>
          </a:p>
          <a:p>
            <a:endParaRPr lang="en-US" dirty="0" smtClean="0"/>
          </a:p>
          <a:p>
            <a:r>
              <a:rPr lang="en-US" dirty="0" smtClean="0"/>
              <a:t>We propose new syntax for DQP to resolve the difficulty</a:t>
            </a:r>
          </a:p>
          <a:p>
            <a:pPr lvl="1"/>
            <a:r>
              <a:rPr lang="en-US" dirty="0" smtClean="0"/>
              <a:t>With possible slight coding efficiency improvement.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3B688-8BA0-4BD8-9961-44169E32A29F}" type="slidenum">
              <a:rPr lang="zh-CN" altLang="en-US" smtClean="0"/>
              <a:pPr/>
              <a:t>2</a:t>
            </a:fld>
            <a:endParaRPr lang="en-US" altLang="zh-CN" dirty="0"/>
          </a:p>
        </p:txBody>
      </p:sp>
      <p:sp>
        <p:nvSpPr>
          <p:cNvPr id="22" name="Rectangle 21"/>
          <p:cNvSpPr/>
          <p:nvPr/>
        </p:nvSpPr>
        <p:spPr bwMode="auto">
          <a:xfrm>
            <a:off x="0" y="0"/>
            <a:ext cx="1524000" cy="457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DQP Syntax in 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Case I: LCU == SKIP</a:t>
            </a:r>
          </a:p>
          <a:p>
            <a:pPr lvl="1"/>
            <a:r>
              <a:rPr lang="en-US" dirty="0" smtClean="0"/>
              <a:t>No DQP signaled.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Case II: otherwise</a:t>
            </a:r>
          </a:p>
          <a:p>
            <a:pPr lvl="1"/>
            <a:r>
              <a:rPr lang="en-US" dirty="0" smtClean="0"/>
              <a:t>DQP signaled in the end.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3B688-8BA0-4BD8-9961-44169E32A29F}" type="slidenum">
              <a:rPr lang="zh-CN" altLang="en-US" smtClean="0"/>
              <a:pPr/>
              <a:t>3</a:t>
            </a:fld>
            <a:endParaRPr lang="en-US" altLang="zh-CN" dirty="0"/>
          </a:p>
        </p:txBody>
      </p:sp>
      <p:sp>
        <p:nvSpPr>
          <p:cNvPr id="5" name="Rectangle 4"/>
          <p:cNvSpPr/>
          <p:nvPr/>
        </p:nvSpPr>
        <p:spPr bwMode="auto">
          <a:xfrm>
            <a:off x="0" y="0"/>
            <a:ext cx="1524000" cy="457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  <p:sp>
        <p:nvSpPr>
          <p:cNvPr id="8" name="Rectangle 3"/>
          <p:cNvSpPr/>
          <p:nvPr/>
        </p:nvSpPr>
        <p:spPr>
          <a:xfrm>
            <a:off x="5029200" y="1219200"/>
            <a:ext cx="1295399" cy="127729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SKIP</a:t>
            </a:r>
            <a:endParaRPr lang="en-US" sz="16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5029200" y="3812976"/>
            <a:ext cx="1295400" cy="1290016"/>
            <a:chOff x="609600" y="2286000"/>
            <a:chExt cx="1524001" cy="1462217"/>
          </a:xfrm>
        </p:grpSpPr>
        <p:cxnSp>
          <p:nvCxnSpPr>
            <p:cNvPr id="10" name="Straight Connector 9"/>
            <p:cNvCxnSpPr/>
            <p:nvPr/>
          </p:nvCxnSpPr>
          <p:spPr>
            <a:xfrm rot="10800000" flipH="1">
              <a:off x="609601" y="3009900"/>
              <a:ext cx="152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Group 29"/>
            <p:cNvGrpSpPr/>
            <p:nvPr/>
          </p:nvGrpSpPr>
          <p:grpSpPr>
            <a:xfrm>
              <a:off x="609600" y="2286000"/>
              <a:ext cx="1524001" cy="1447800"/>
              <a:chOff x="761999" y="3352800"/>
              <a:chExt cx="2438401" cy="2286000"/>
            </a:xfrm>
          </p:grpSpPr>
          <p:sp>
            <p:nvSpPr>
              <p:cNvPr id="19" name="Rectangle 3"/>
              <p:cNvSpPr/>
              <p:nvPr/>
            </p:nvSpPr>
            <p:spPr>
              <a:xfrm>
                <a:off x="762001" y="3352800"/>
                <a:ext cx="2438399" cy="22860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 rot="10800000" flipH="1">
                <a:off x="761999" y="4495800"/>
                <a:ext cx="2438401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rot="16200000" flipH="1">
                <a:off x="838200" y="4495800"/>
                <a:ext cx="2286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761999" y="5105400"/>
                <a:ext cx="1219201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rot="5400000">
                <a:off x="800100" y="5067300"/>
                <a:ext cx="1143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TextBox 11"/>
            <p:cNvSpPr txBox="1"/>
            <p:nvPr/>
          </p:nvSpPr>
          <p:spPr>
            <a:xfrm>
              <a:off x="800415" y="2407543"/>
              <a:ext cx="304800" cy="3837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ea typeface="Tahoma" pitchFamily="34" charset="0"/>
                  <a:cs typeface="Tahoma" pitchFamily="34" charset="0"/>
                </a:rPr>
                <a:t>0</a:t>
              </a:r>
              <a:endParaRPr lang="en-US" sz="1600" dirty="0"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562415" y="2407543"/>
              <a:ext cx="304800" cy="3837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ea typeface="Tahoma" pitchFamily="34" charset="0"/>
                  <a:cs typeface="Tahoma" pitchFamily="34" charset="0"/>
                </a:rPr>
                <a:t>1</a:t>
              </a:r>
              <a:endParaRPr lang="en-US" sz="1600" dirty="0"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39828" y="2956058"/>
              <a:ext cx="304800" cy="3837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ea typeface="Tahoma" pitchFamily="34" charset="0"/>
                  <a:cs typeface="Tahoma" pitchFamily="34" charset="0"/>
                </a:rPr>
                <a:t>2</a:t>
              </a:r>
              <a:endParaRPr lang="en-US" sz="1600" dirty="0"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005714" y="2952612"/>
              <a:ext cx="304800" cy="3837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ea typeface="Tahoma" pitchFamily="34" charset="0"/>
                  <a:cs typeface="Tahoma" pitchFamily="34" charset="0"/>
                </a:rPr>
                <a:t>3</a:t>
              </a:r>
              <a:endParaRPr lang="en-US" sz="1600" dirty="0"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39828" y="3333611"/>
              <a:ext cx="304800" cy="3837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ea typeface="Tahoma" pitchFamily="34" charset="0"/>
                  <a:cs typeface="Tahoma" pitchFamily="34" charset="0"/>
                </a:rPr>
                <a:t>4</a:t>
              </a:r>
              <a:endParaRPr lang="en-US" sz="1600" dirty="0"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013271" y="3364470"/>
              <a:ext cx="304800" cy="3837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ea typeface="Tahoma" pitchFamily="34" charset="0"/>
                  <a:cs typeface="Tahoma" pitchFamily="34" charset="0"/>
                </a:rPr>
                <a:t>5</a:t>
              </a:r>
              <a:endParaRPr lang="en-US" sz="1600" dirty="0"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562415" y="3169543"/>
              <a:ext cx="304800" cy="3837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ea typeface="Tahoma" pitchFamily="34" charset="0"/>
                  <a:cs typeface="Tahoma" pitchFamily="34" charset="0"/>
                </a:rPr>
                <a:t>6</a:t>
              </a:r>
              <a:endParaRPr lang="en-US" sz="1600" dirty="0">
                <a:ea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629400" y="3810000"/>
            <a:ext cx="2133600" cy="688777"/>
            <a:chOff x="6934200" y="4340423"/>
            <a:chExt cx="2133600" cy="688777"/>
          </a:xfrm>
        </p:grpSpPr>
        <p:sp>
          <p:nvSpPr>
            <p:cNvPr id="25" name="Rectangle 24"/>
            <p:cNvSpPr/>
            <p:nvPr/>
          </p:nvSpPr>
          <p:spPr>
            <a:xfrm>
              <a:off x="6934200" y="4340423"/>
              <a:ext cx="533400" cy="3048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467600" y="4340423"/>
              <a:ext cx="16002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Mode, MV, etc.</a:t>
              </a:r>
              <a:endParaRPr lang="en-US" sz="1400" dirty="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934200" y="4721423"/>
              <a:ext cx="533400" cy="304800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schemeClr val="accent4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467600" y="4721423"/>
              <a:ext cx="1371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Coefficients</a:t>
              </a:r>
              <a:endParaRPr lang="en-US" sz="1400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457199" y="5105400"/>
            <a:ext cx="8229601" cy="1313022"/>
            <a:chOff x="457199" y="5544978"/>
            <a:chExt cx="8229601" cy="1313022"/>
          </a:xfrm>
        </p:grpSpPr>
        <p:grpSp>
          <p:nvGrpSpPr>
            <p:cNvPr id="30" name="Group 72"/>
            <p:cNvGrpSpPr/>
            <p:nvPr/>
          </p:nvGrpSpPr>
          <p:grpSpPr>
            <a:xfrm>
              <a:off x="457200" y="5544978"/>
              <a:ext cx="1447800" cy="383977"/>
              <a:chOff x="609600" y="5407223"/>
              <a:chExt cx="1447800" cy="383977"/>
            </a:xfrm>
          </p:grpSpPr>
          <p:sp>
            <p:nvSpPr>
              <p:cNvPr id="70" name="Left Brace 20"/>
              <p:cNvSpPr/>
              <p:nvPr/>
            </p:nvSpPr>
            <p:spPr>
              <a:xfrm rot="5400000">
                <a:off x="1257300" y="4991100"/>
                <a:ext cx="152400" cy="1447800"/>
              </a:xfrm>
              <a:prstGeom prst="leftBrace">
                <a:avLst>
                  <a:gd name="adj1" fmla="val 24070"/>
                  <a:gd name="adj2" fmla="val 4867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1" name="TextBox 21"/>
              <p:cNvSpPr txBox="1"/>
              <p:nvPr/>
            </p:nvSpPr>
            <p:spPr>
              <a:xfrm>
                <a:off x="1066800" y="5407223"/>
                <a:ext cx="609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CU 0</a:t>
                </a:r>
                <a:endParaRPr lang="en-US" sz="1400" dirty="0"/>
              </a:p>
            </p:txBody>
          </p:sp>
        </p:grpSp>
        <p:grpSp>
          <p:nvGrpSpPr>
            <p:cNvPr id="31" name="Group 73"/>
            <p:cNvGrpSpPr/>
            <p:nvPr/>
          </p:nvGrpSpPr>
          <p:grpSpPr>
            <a:xfrm>
              <a:off x="1905000" y="5547955"/>
              <a:ext cx="1447800" cy="383977"/>
              <a:chOff x="609600" y="5407223"/>
              <a:chExt cx="1447800" cy="383977"/>
            </a:xfrm>
          </p:grpSpPr>
          <p:sp>
            <p:nvSpPr>
              <p:cNvPr id="68" name="Left Brace 67"/>
              <p:cNvSpPr/>
              <p:nvPr/>
            </p:nvSpPr>
            <p:spPr>
              <a:xfrm rot="5400000">
                <a:off x="1257300" y="4991100"/>
                <a:ext cx="152400" cy="1447800"/>
              </a:xfrm>
              <a:prstGeom prst="leftBrace">
                <a:avLst>
                  <a:gd name="adj1" fmla="val 24070"/>
                  <a:gd name="adj2" fmla="val 4867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1066800" y="5407223"/>
                <a:ext cx="609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CU 1</a:t>
                </a:r>
                <a:endParaRPr lang="en-US" sz="1400" dirty="0"/>
              </a:p>
            </p:txBody>
          </p:sp>
        </p:grpSp>
        <p:grpSp>
          <p:nvGrpSpPr>
            <p:cNvPr id="32" name="Group 86"/>
            <p:cNvGrpSpPr/>
            <p:nvPr/>
          </p:nvGrpSpPr>
          <p:grpSpPr>
            <a:xfrm>
              <a:off x="3371850" y="5544978"/>
              <a:ext cx="876300" cy="383977"/>
              <a:chOff x="3371850" y="5407223"/>
              <a:chExt cx="876300" cy="383977"/>
            </a:xfrm>
          </p:grpSpPr>
          <p:sp>
            <p:nvSpPr>
              <p:cNvPr id="66" name="Left Brace 65"/>
              <p:cNvSpPr/>
              <p:nvPr/>
            </p:nvSpPr>
            <p:spPr>
              <a:xfrm rot="5400000">
                <a:off x="3733800" y="5276850"/>
                <a:ext cx="152400" cy="876300"/>
              </a:xfrm>
              <a:prstGeom prst="leftBrace">
                <a:avLst>
                  <a:gd name="adj1" fmla="val 24070"/>
                  <a:gd name="adj2" fmla="val 4867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3568700" y="5407223"/>
                <a:ext cx="609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CU 2</a:t>
                </a:r>
                <a:endParaRPr lang="en-US" sz="1400" dirty="0"/>
              </a:p>
            </p:txBody>
          </p:sp>
        </p:grpSp>
        <p:grpSp>
          <p:nvGrpSpPr>
            <p:cNvPr id="33" name="Group 82"/>
            <p:cNvGrpSpPr/>
            <p:nvPr/>
          </p:nvGrpSpPr>
          <p:grpSpPr>
            <a:xfrm>
              <a:off x="457199" y="5928955"/>
              <a:ext cx="8229601" cy="929045"/>
              <a:chOff x="685799" y="5791200"/>
              <a:chExt cx="8229601" cy="929045"/>
            </a:xfrm>
          </p:grpSpPr>
          <p:grpSp>
            <p:nvGrpSpPr>
              <p:cNvPr id="46" name="Group 81"/>
              <p:cNvGrpSpPr/>
              <p:nvPr/>
            </p:nvGrpSpPr>
            <p:grpSpPr>
              <a:xfrm>
                <a:off x="685799" y="5791200"/>
                <a:ext cx="8229601" cy="929045"/>
                <a:chOff x="685799" y="5791200"/>
                <a:chExt cx="8229601" cy="929045"/>
              </a:xfrm>
            </p:grpSpPr>
            <p:grpSp>
              <p:nvGrpSpPr>
                <p:cNvPr id="48" name="Group 49"/>
                <p:cNvGrpSpPr/>
                <p:nvPr/>
              </p:nvGrpSpPr>
              <p:grpSpPr>
                <a:xfrm>
                  <a:off x="685799" y="5791200"/>
                  <a:ext cx="7848593" cy="381000"/>
                  <a:chOff x="685800" y="4953000"/>
                  <a:chExt cx="8991600" cy="381000"/>
                </a:xfrm>
              </p:grpSpPr>
              <p:sp>
                <p:nvSpPr>
                  <p:cNvPr id="52" name="Rectangle 51"/>
                  <p:cNvSpPr/>
                  <p:nvPr/>
                </p:nvSpPr>
                <p:spPr>
                  <a:xfrm>
                    <a:off x="685800" y="4953000"/>
                    <a:ext cx="609600" cy="38100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en-US" sz="900" dirty="0" smtClean="0">
                        <a:solidFill>
                          <a:schemeClr val="tx1"/>
                        </a:solidFill>
                      </a:rPr>
                      <a:t>M 0</a:t>
                    </a:r>
                    <a:endParaRPr lang="en-US" sz="9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3" name="Rectangle 52"/>
                  <p:cNvSpPr/>
                  <p:nvPr/>
                </p:nvSpPr>
                <p:spPr>
                  <a:xfrm>
                    <a:off x="5029200" y="4953000"/>
                    <a:ext cx="381000" cy="38100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en-US" sz="800" dirty="0" smtClean="0">
                        <a:solidFill>
                          <a:schemeClr val="tx1"/>
                        </a:solidFill>
                      </a:rPr>
                      <a:t>M 3</a:t>
                    </a:r>
                    <a:endParaRPr lang="en-US" sz="8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4" name="Rectangle 53"/>
                  <p:cNvSpPr/>
                  <p:nvPr/>
                </p:nvSpPr>
                <p:spPr>
                  <a:xfrm>
                    <a:off x="2362200" y="4953000"/>
                    <a:ext cx="609600" cy="38100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en-US" sz="900" dirty="0" smtClean="0">
                        <a:solidFill>
                          <a:schemeClr val="tx1"/>
                        </a:solidFill>
                      </a:rPr>
                      <a:t>M 1</a:t>
                    </a:r>
                    <a:endParaRPr lang="en-US" sz="9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5" name="Rectangle 54"/>
                  <p:cNvSpPr/>
                  <p:nvPr/>
                </p:nvSpPr>
                <p:spPr>
                  <a:xfrm>
                    <a:off x="8001000" y="4953000"/>
                    <a:ext cx="609600" cy="38100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en-US" sz="900" dirty="0" smtClean="0">
                        <a:solidFill>
                          <a:schemeClr val="tx1"/>
                        </a:solidFill>
                      </a:rPr>
                      <a:t>M 6</a:t>
                    </a:r>
                    <a:endParaRPr lang="en-US" sz="9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6" name="Rectangle 55"/>
                  <p:cNvSpPr/>
                  <p:nvPr/>
                </p:nvSpPr>
                <p:spPr>
                  <a:xfrm>
                    <a:off x="7010400" y="4953000"/>
                    <a:ext cx="381000" cy="38100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en-US" sz="800" dirty="0" smtClean="0">
                        <a:solidFill>
                          <a:schemeClr val="tx1"/>
                        </a:solidFill>
                      </a:rPr>
                      <a:t>M5</a:t>
                    </a:r>
                    <a:endParaRPr lang="en-US" sz="8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7" name="Rectangle 56"/>
                  <p:cNvSpPr/>
                  <p:nvPr/>
                </p:nvSpPr>
                <p:spPr>
                  <a:xfrm>
                    <a:off x="6019800" y="4953000"/>
                    <a:ext cx="381000" cy="38100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en-US" sz="800" dirty="0" smtClean="0">
                        <a:solidFill>
                          <a:schemeClr val="tx1"/>
                        </a:solidFill>
                      </a:rPr>
                      <a:t>M 4</a:t>
                    </a:r>
                    <a:endParaRPr lang="en-US" sz="8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8" name="Rectangle 57"/>
                  <p:cNvSpPr/>
                  <p:nvPr/>
                </p:nvSpPr>
                <p:spPr>
                  <a:xfrm>
                    <a:off x="4038600" y="4953000"/>
                    <a:ext cx="381000" cy="38100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en-US" sz="800" dirty="0" smtClean="0">
                        <a:solidFill>
                          <a:schemeClr val="tx1"/>
                        </a:solidFill>
                      </a:rPr>
                      <a:t>M 2</a:t>
                    </a:r>
                    <a:endParaRPr lang="en-US" sz="8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9" name="Rectangle 58"/>
                  <p:cNvSpPr/>
                  <p:nvPr/>
                </p:nvSpPr>
                <p:spPr>
                  <a:xfrm>
                    <a:off x="8610600" y="4953000"/>
                    <a:ext cx="1066800" cy="381000"/>
                  </a:xfrm>
                  <a:prstGeom prst="rect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en-US" sz="900" dirty="0" smtClean="0">
                        <a:solidFill>
                          <a:schemeClr val="tx1"/>
                        </a:solidFill>
                      </a:rPr>
                      <a:t>C6</a:t>
                    </a:r>
                    <a:endParaRPr lang="en-US" sz="9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0" name="Rectangle 59"/>
                  <p:cNvSpPr/>
                  <p:nvPr/>
                </p:nvSpPr>
                <p:spPr>
                  <a:xfrm>
                    <a:off x="2971800" y="4953000"/>
                    <a:ext cx="1066800" cy="381000"/>
                  </a:xfrm>
                  <a:prstGeom prst="rect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en-US" sz="900" dirty="0" smtClean="0">
                        <a:solidFill>
                          <a:schemeClr val="tx1"/>
                        </a:solidFill>
                      </a:rPr>
                      <a:t>C1</a:t>
                    </a:r>
                    <a:endParaRPr lang="en-US" sz="9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1" name="Rectangle 60"/>
                  <p:cNvSpPr/>
                  <p:nvPr/>
                </p:nvSpPr>
                <p:spPr>
                  <a:xfrm>
                    <a:off x="1295400" y="4953000"/>
                    <a:ext cx="1066800" cy="381000"/>
                  </a:xfrm>
                  <a:prstGeom prst="rect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en-US" sz="900" dirty="0" smtClean="0">
                        <a:solidFill>
                          <a:schemeClr val="tx1"/>
                        </a:solidFill>
                      </a:rPr>
                      <a:t>C0</a:t>
                    </a:r>
                    <a:endParaRPr lang="en-US" sz="9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2" name="Rectangle 61"/>
                  <p:cNvSpPr/>
                  <p:nvPr/>
                </p:nvSpPr>
                <p:spPr>
                  <a:xfrm>
                    <a:off x="7391400" y="4953000"/>
                    <a:ext cx="609600" cy="381000"/>
                  </a:xfrm>
                  <a:prstGeom prst="rect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en-US" sz="900" dirty="0" smtClean="0">
                        <a:solidFill>
                          <a:schemeClr val="tx1"/>
                        </a:solidFill>
                      </a:rPr>
                      <a:t>C5</a:t>
                    </a:r>
                    <a:endParaRPr lang="en-US" sz="9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3" name="Rectangle 62"/>
                  <p:cNvSpPr/>
                  <p:nvPr/>
                </p:nvSpPr>
                <p:spPr>
                  <a:xfrm>
                    <a:off x="6400800" y="4953000"/>
                    <a:ext cx="609600" cy="381000"/>
                  </a:xfrm>
                  <a:prstGeom prst="rect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en-US" sz="900" dirty="0" smtClean="0">
                        <a:solidFill>
                          <a:schemeClr val="tx1"/>
                        </a:solidFill>
                      </a:rPr>
                      <a:t>C4</a:t>
                    </a:r>
                    <a:endParaRPr lang="en-US" sz="9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4" name="Rectangle 63"/>
                  <p:cNvSpPr/>
                  <p:nvPr/>
                </p:nvSpPr>
                <p:spPr>
                  <a:xfrm>
                    <a:off x="5410200" y="4953000"/>
                    <a:ext cx="609600" cy="381000"/>
                  </a:xfrm>
                  <a:prstGeom prst="rect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en-US" sz="900" dirty="0" smtClean="0">
                        <a:solidFill>
                          <a:schemeClr val="tx1"/>
                        </a:solidFill>
                      </a:rPr>
                      <a:t>C3</a:t>
                    </a:r>
                    <a:endParaRPr lang="en-US" sz="9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5" name="Rectangle 64"/>
                  <p:cNvSpPr/>
                  <p:nvPr/>
                </p:nvSpPr>
                <p:spPr>
                  <a:xfrm>
                    <a:off x="4419600" y="4953000"/>
                    <a:ext cx="609600" cy="381000"/>
                  </a:xfrm>
                  <a:prstGeom prst="rect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en-US" sz="900" dirty="0" smtClean="0">
                        <a:solidFill>
                          <a:schemeClr val="tx1"/>
                        </a:solidFill>
                      </a:rPr>
                      <a:t>C2</a:t>
                    </a:r>
                    <a:endParaRPr lang="en-US" sz="900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49" name="Group 67"/>
                <p:cNvGrpSpPr/>
                <p:nvPr/>
              </p:nvGrpSpPr>
              <p:grpSpPr>
                <a:xfrm>
                  <a:off x="685800" y="6172200"/>
                  <a:ext cx="8229600" cy="548045"/>
                  <a:chOff x="609600" y="6172200"/>
                  <a:chExt cx="7848600" cy="548045"/>
                </a:xfrm>
              </p:grpSpPr>
              <p:sp>
                <p:nvSpPr>
                  <p:cNvPr id="50" name="Left Brace 49"/>
                  <p:cNvSpPr/>
                  <p:nvPr/>
                </p:nvSpPr>
                <p:spPr>
                  <a:xfrm rot="16200000">
                    <a:off x="4381500" y="2400300"/>
                    <a:ext cx="304800" cy="7848600"/>
                  </a:xfrm>
                  <a:prstGeom prst="leftBrace">
                    <a:avLst>
                      <a:gd name="adj1" fmla="val 24070"/>
                      <a:gd name="adj2" fmla="val 48139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51" name="TextBox 50"/>
                  <p:cNvSpPr txBox="1"/>
                  <p:nvPr/>
                </p:nvSpPr>
                <p:spPr>
                  <a:xfrm>
                    <a:off x="4114800" y="6412468"/>
                    <a:ext cx="1066800" cy="307777"/>
                  </a:xfrm>
                  <a:prstGeom prst="rect">
                    <a:avLst/>
                  </a:prstGeom>
                  <a:noFill/>
                </p:spPr>
                <p:txBody>
                  <a:bodyPr wrap="square" lIns="0" rIns="0" rtlCol="0">
                    <a:spAutoFit/>
                  </a:bodyPr>
                  <a:lstStyle/>
                  <a:p>
                    <a:r>
                      <a:rPr lang="en-US" sz="1400" dirty="0" smtClean="0"/>
                      <a:t>LCU</a:t>
                    </a:r>
                    <a:endParaRPr lang="en-US" sz="1400" dirty="0"/>
                  </a:p>
                </p:txBody>
              </p:sp>
            </p:grpSp>
          </p:grpSp>
          <p:sp>
            <p:nvSpPr>
              <p:cNvPr id="47" name="Rectangle 46"/>
              <p:cNvSpPr/>
              <p:nvPr/>
            </p:nvSpPr>
            <p:spPr>
              <a:xfrm>
                <a:off x="8458200" y="5791200"/>
                <a:ext cx="457200" cy="3810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en-US" sz="900" dirty="0" smtClean="0">
                    <a:solidFill>
                      <a:schemeClr val="tx1"/>
                    </a:solidFill>
                  </a:rPr>
                  <a:t>DQP</a:t>
                </a:r>
                <a:endParaRPr lang="en-US" sz="9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4" name="Group 83"/>
            <p:cNvGrpSpPr/>
            <p:nvPr/>
          </p:nvGrpSpPr>
          <p:grpSpPr>
            <a:xfrm>
              <a:off x="6858000" y="5547955"/>
              <a:ext cx="1371600" cy="383977"/>
              <a:chOff x="609600" y="5407223"/>
              <a:chExt cx="1447800" cy="383977"/>
            </a:xfrm>
          </p:grpSpPr>
          <p:sp>
            <p:nvSpPr>
              <p:cNvPr id="44" name="Left Brace 43"/>
              <p:cNvSpPr/>
              <p:nvPr/>
            </p:nvSpPr>
            <p:spPr>
              <a:xfrm rot="5400000">
                <a:off x="1257300" y="4991100"/>
                <a:ext cx="152400" cy="1447800"/>
              </a:xfrm>
              <a:prstGeom prst="leftBrace">
                <a:avLst>
                  <a:gd name="adj1" fmla="val 24070"/>
                  <a:gd name="adj2" fmla="val 4867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1066800" y="5407223"/>
                <a:ext cx="609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CU 6</a:t>
                </a:r>
                <a:endParaRPr lang="en-US" sz="1400" dirty="0"/>
              </a:p>
            </p:txBody>
          </p:sp>
        </p:grpSp>
        <p:grpSp>
          <p:nvGrpSpPr>
            <p:cNvPr id="35" name="Group 87"/>
            <p:cNvGrpSpPr/>
            <p:nvPr/>
          </p:nvGrpSpPr>
          <p:grpSpPr>
            <a:xfrm>
              <a:off x="4241800" y="5547955"/>
              <a:ext cx="876300" cy="383977"/>
              <a:chOff x="3371850" y="5407223"/>
              <a:chExt cx="876300" cy="383977"/>
            </a:xfrm>
          </p:grpSpPr>
          <p:sp>
            <p:nvSpPr>
              <p:cNvPr id="42" name="Left Brace 41"/>
              <p:cNvSpPr/>
              <p:nvPr/>
            </p:nvSpPr>
            <p:spPr>
              <a:xfrm rot="5400000">
                <a:off x="3733800" y="5276850"/>
                <a:ext cx="152400" cy="876300"/>
              </a:xfrm>
              <a:prstGeom prst="leftBrace">
                <a:avLst>
                  <a:gd name="adj1" fmla="val 24070"/>
                  <a:gd name="adj2" fmla="val 4867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3568700" y="5407223"/>
                <a:ext cx="609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CU 3</a:t>
                </a:r>
                <a:endParaRPr lang="en-US" sz="1400" dirty="0"/>
              </a:p>
            </p:txBody>
          </p:sp>
        </p:grpSp>
        <p:grpSp>
          <p:nvGrpSpPr>
            <p:cNvPr id="36" name="Group 90"/>
            <p:cNvGrpSpPr/>
            <p:nvPr/>
          </p:nvGrpSpPr>
          <p:grpSpPr>
            <a:xfrm>
              <a:off x="5105400" y="5547955"/>
              <a:ext cx="876300" cy="383977"/>
              <a:chOff x="3371850" y="5407223"/>
              <a:chExt cx="876300" cy="383977"/>
            </a:xfrm>
          </p:grpSpPr>
          <p:sp>
            <p:nvSpPr>
              <p:cNvPr id="40" name="Left Brace 39"/>
              <p:cNvSpPr/>
              <p:nvPr/>
            </p:nvSpPr>
            <p:spPr>
              <a:xfrm rot="5400000">
                <a:off x="3733800" y="5276850"/>
                <a:ext cx="152400" cy="876300"/>
              </a:xfrm>
              <a:prstGeom prst="leftBrace">
                <a:avLst>
                  <a:gd name="adj1" fmla="val 24070"/>
                  <a:gd name="adj2" fmla="val 4867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3568700" y="5407223"/>
                <a:ext cx="609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CU 4</a:t>
                </a:r>
                <a:endParaRPr lang="en-US" sz="1400" dirty="0"/>
              </a:p>
            </p:txBody>
          </p:sp>
        </p:grpSp>
        <p:grpSp>
          <p:nvGrpSpPr>
            <p:cNvPr id="37" name="Group 93"/>
            <p:cNvGrpSpPr/>
            <p:nvPr/>
          </p:nvGrpSpPr>
          <p:grpSpPr>
            <a:xfrm>
              <a:off x="5994400" y="5547955"/>
              <a:ext cx="876300" cy="383977"/>
              <a:chOff x="3371850" y="5407223"/>
              <a:chExt cx="876300" cy="383977"/>
            </a:xfrm>
          </p:grpSpPr>
          <p:sp>
            <p:nvSpPr>
              <p:cNvPr id="38" name="Left Brace 28"/>
              <p:cNvSpPr/>
              <p:nvPr/>
            </p:nvSpPr>
            <p:spPr>
              <a:xfrm rot="5400000">
                <a:off x="3733800" y="5276850"/>
                <a:ext cx="152400" cy="876300"/>
              </a:xfrm>
              <a:prstGeom prst="leftBrace">
                <a:avLst>
                  <a:gd name="adj1" fmla="val 24070"/>
                  <a:gd name="adj2" fmla="val 4867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9" name="TextBox 29"/>
              <p:cNvSpPr txBox="1"/>
              <p:nvPr/>
            </p:nvSpPr>
            <p:spPr>
              <a:xfrm>
                <a:off x="3568700" y="5407223"/>
                <a:ext cx="609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CU 5</a:t>
                </a:r>
                <a:endParaRPr lang="en-US" sz="1400" dirty="0"/>
              </a:p>
            </p:txBody>
          </p:sp>
        </p:grp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Disadvantages of Current DQP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39624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Complexity</a:t>
            </a:r>
            <a:r>
              <a:rPr lang="en-US" dirty="0" smtClean="0"/>
              <a:t>: Current DQP syntax introduces delay in decoding:</a:t>
            </a:r>
          </a:p>
          <a:p>
            <a:pPr lvl="1"/>
            <a:r>
              <a:rPr lang="en-US" dirty="0" smtClean="0"/>
              <a:t>When C</a:t>
            </a:r>
            <a:r>
              <a:rPr lang="en-US" baseline="-25000" dirty="0" smtClean="0"/>
              <a:t>0</a:t>
            </a:r>
            <a:r>
              <a:rPr lang="en-US" dirty="0" smtClean="0"/>
              <a:t> is entropy-decoded, reconstruction of CU 0 is still not possible until the DQP value is read.</a:t>
            </a:r>
          </a:p>
          <a:p>
            <a:pPr lvl="1"/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Efficiency</a:t>
            </a:r>
            <a:r>
              <a:rPr lang="en-US" dirty="0" smtClean="0"/>
              <a:t>: in some cases, DQP is not needed, for example</a:t>
            </a:r>
          </a:p>
          <a:p>
            <a:pPr lvl="1"/>
            <a:r>
              <a:rPr lang="en-US" dirty="0" smtClean="0"/>
              <a:t>LCU is partitioned into multiple SKIP CU’s (see next slide)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3B688-8BA0-4BD8-9961-44169E32A29F}" type="slidenum">
              <a:rPr lang="zh-CN" altLang="en-US" smtClean="0"/>
              <a:pPr/>
              <a:t>4</a:t>
            </a:fld>
            <a:endParaRPr lang="en-US" altLang="zh-CN" dirty="0"/>
          </a:p>
        </p:txBody>
      </p:sp>
      <p:grpSp>
        <p:nvGrpSpPr>
          <p:cNvPr id="5" name="Group 4"/>
          <p:cNvGrpSpPr/>
          <p:nvPr/>
        </p:nvGrpSpPr>
        <p:grpSpPr>
          <a:xfrm>
            <a:off x="457199" y="5105400"/>
            <a:ext cx="8229601" cy="1313022"/>
            <a:chOff x="457199" y="5544978"/>
            <a:chExt cx="8229601" cy="1313022"/>
          </a:xfrm>
        </p:grpSpPr>
        <p:grpSp>
          <p:nvGrpSpPr>
            <p:cNvPr id="6" name="Group 72"/>
            <p:cNvGrpSpPr/>
            <p:nvPr/>
          </p:nvGrpSpPr>
          <p:grpSpPr>
            <a:xfrm>
              <a:off x="457200" y="5544978"/>
              <a:ext cx="1447800" cy="383977"/>
              <a:chOff x="609600" y="5407223"/>
              <a:chExt cx="1447800" cy="383977"/>
            </a:xfrm>
          </p:grpSpPr>
          <p:sp>
            <p:nvSpPr>
              <p:cNvPr id="46" name="Left Brace 20"/>
              <p:cNvSpPr/>
              <p:nvPr/>
            </p:nvSpPr>
            <p:spPr>
              <a:xfrm rot="5400000">
                <a:off x="1257300" y="4991100"/>
                <a:ext cx="152400" cy="1447800"/>
              </a:xfrm>
              <a:prstGeom prst="leftBrace">
                <a:avLst>
                  <a:gd name="adj1" fmla="val 24070"/>
                  <a:gd name="adj2" fmla="val 4867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7" name="TextBox 21"/>
              <p:cNvSpPr txBox="1"/>
              <p:nvPr/>
            </p:nvSpPr>
            <p:spPr>
              <a:xfrm>
                <a:off x="1066800" y="5407223"/>
                <a:ext cx="609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CU 0</a:t>
                </a:r>
                <a:endParaRPr lang="en-US" sz="1400" dirty="0"/>
              </a:p>
            </p:txBody>
          </p:sp>
        </p:grpSp>
        <p:grpSp>
          <p:nvGrpSpPr>
            <p:cNvPr id="7" name="Group 73"/>
            <p:cNvGrpSpPr/>
            <p:nvPr/>
          </p:nvGrpSpPr>
          <p:grpSpPr>
            <a:xfrm>
              <a:off x="1905000" y="5547955"/>
              <a:ext cx="1447800" cy="383977"/>
              <a:chOff x="609600" y="5407223"/>
              <a:chExt cx="1447800" cy="383977"/>
            </a:xfrm>
          </p:grpSpPr>
          <p:sp>
            <p:nvSpPr>
              <p:cNvPr id="44" name="Left Brace 43"/>
              <p:cNvSpPr/>
              <p:nvPr/>
            </p:nvSpPr>
            <p:spPr>
              <a:xfrm rot="5400000">
                <a:off x="1257300" y="4991100"/>
                <a:ext cx="152400" cy="1447800"/>
              </a:xfrm>
              <a:prstGeom prst="leftBrace">
                <a:avLst>
                  <a:gd name="adj1" fmla="val 24070"/>
                  <a:gd name="adj2" fmla="val 4867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1066800" y="5407223"/>
                <a:ext cx="609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CU 1</a:t>
                </a:r>
                <a:endParaRPr lang="en-US" sz="1400" dirty="0"/>
              </a:p>
            </p:txBody>
          </p:sp>
        </p:grpSp>
        <p:grpSp>
          <p:nvGrpSpPr>
            <p:cNvPr id="8" name="Group 86"/>
            <p:cNvGrpSpPr/>
            <p:nvPr/>
          </p:nvGrpSpPr>
          <p:grpSpPr>
            <a:xfrm>
              <a:off x="3371850" y="5544978"/>
              <a:ext cx="876300" cy="383977"/>
              <a:chOff x="3371850" y="5407223"/>
              <a:chExt cx="876300" cy="383977"/>
            </a:xfrm>
          </p:grpSpPr>
          <p:sp>
            <p:nvSpPr>
              <p:cNvPr id="42" name="Left Brace 41"/>
              <p:cNvSpPr/>
              <p:nvPr/>
            </p:nvSpPr>
            <p:spPr>
              <a:xfrm rot="5400000">
                <a:off x="3733800" y="5276850"/>
                <a:ext cx="152400" cy="876300"/>
              </a:xfrm>
              <a:prstGeom prst="leftBrace">
                <a:avLst>
                  <a:gd name="adj1" fmla="val 24070"/>
                  <a:gd name="adj2" fmla="val 4867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3568700" y="5407223"/>
                <a:ext cx="609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CU 2</a:t>
                </a:r>
                <a:endParaRPr lang="en-US" sz="1400" dirty="0"/>
              </a:p>
            </p:txBody>
          </p:sp>
        </p:grpSp>
        <p:grpSp>
          <p:nvGrpSpPr>
            <p:cNvPr id="9" name="Group 82"/>
            <p:cNvGrpSpPr/>
            <p:nvPr/>
          </p:nvGrpSpPr>
          <p:grpSpPr>
            <a:xfrm>
              <a:off x="457199" y="5928955"/>
              <a:ext cx="8229601" cy="929045"/>
              <a:chOff x="685799" y="5791200"/>
              <a:chExt cx="8229601" cy="929045"/>
            </a:xfrm>
          </p:grpSpPr>
          <p:grpSp>
            <p:nvGrpSpPr>
              <p:cNvPr id="22" name="Group 81"/>
              <p:cNvGrpSpPr/>
              <p:nvPr/>
            </p:nvGrpSpPr>
            <p:grpSpPr>
              <a:xfrm>
                <a:off x="685799" y="5791200"/>
                <a:ext cx="8229601" cy="929045"/>
                <a:chOff x="685799" y="5791200"/>
                <a:chExt cx="8229601" cy="929045"/>
              </a:xfrm>
            </p:grpSpPr>
            <p:grpSp>
              <p:nvGrpSpPr>
                <p:cNvPr id="24" name="Group 49"/>
                <p:cNvGrpSpPr/>
                <p:nvPr/>
              </p:nvGrpSpPr>
              <p:grpSpPr>
                <a:xfrm>
                  <a:off x="685799" y="5791200"/>
                  <a:ext cx="7848593" cy="381000"/>
                  <a:chOff x="685800" y="4953000"/>
                  <a:chExt cx="8991600" cy="381000"/>
                </a:xfrm>
              </p:grpSpPr>
              <p:sp>
                <p:nvSpPr>
                  <p:cNvPr id="28" name="Rectangle 27"/>
                  <p:cNvSpPr/>
                  <p:nvPr/>
                </p:nvSpPr>
                <p:spPr>
                  <a:xfrm>
                    <a:off x="685800" y="4953000"/>
                    <a:ext cx="609600" cy="38100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en-US" sz="900" dirty="0" smtClean="0">
                        <a:solidFill>
                          <a:schemeClr val="tx1"/>
                        </a:solidFill>
                      </a:rPr>
                      <a:t>M 0</a:t>
                    </a:r>
                    <a:endParaRPr lang="en-US" sz="9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9" name="Rectangle 28"/>
                  <p:cNvSpPr/>
                  <p:nvPr/>
                </p:nvSpPr>
                <p:spPr>
                  <a:xfrm>
                    <a:off x="5029200" y="4953000"/>
                    <a:ext cx="381000" cy="38100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en-US" sz="800" dirty="0" smtClean="0">
                        <a:solidFill>
                          <a:schemeClr val="tx1"/>
                        </a:solidFill>
                      </a:rPr>
                      <a:t>M 3</a:t>
                    </a:r>
                    <a:endParaRPr lang="en-US" sz="8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0" name="Rectangle 29"/>
                  <p:cNvSpPr/>
                  <p:nvPr/>
                </p:nvSpPr>
                <p:spPr>
                  <a:xfrm>
                    <a:off x="2362200" y="4953000"/>
                    <a:ext cx="609600" cy="38100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en-US" sz="900" dirty="0" smtClean="0">
                        <a:solidFill>
                          <a:schemeClr val="tx1"/>
                        </a:solidFill>
                      </a:rPr>
                      <a:t>M 1</a:t>
                    </a:r>
                    <a:endParaRPr lang="en-US" sz="9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1" name="Rectangle 30"/>
                  <p:cNvSpPr/>
                  <p:nvPr/>
                </p:nvSpPr>
                <p:spPr>
                  <a:xfrm>
                    <a:off x="8001000" y="4953000"/>
                    <a:ext cx="609600" cy="38100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en-US" sz="900" dirty="0" smtClean="0">
                        <a:solidFill>
                          <a:schemeClr val="tx1"/>
                        </a:solidFill>
                      </a:rPr>
                      <a:t>M 6</a:t>
                    </a:r>
                    <a:endParaRPr lang="en-US" sz="9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2" name="Rectangle 31"/>
                  <p:cNvSpPr/>
                  <p:nvPr/>
                </p:nvSpPr>
                <p:spPr>
                  <a:xfrm>
                    <a:off x="7010400" y="4953000"/>
                    <a:ext cx="381000" cy="38100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en-US" sz="800" dirty="0" smtClean="0">
                        <a:solidFill>
                          <a:schemeClr val="tx1"/>
                        </a:solidFill>
                      </a:rPr>
                      <a:t>M5</a:t>
                    </a:r>
                    <a:endParaRPr lang="en-US" sz="8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3" name="Rectangle 32"/>
                  <p:cNvSpPr/>
                  <p:nvPr/>
                </p:nvSpPr>
                <p:spPr>
                  <a:xfrm>
                    <a:off x="6019800" y="4953000"/>
                    <a:ext cx="381000" cy="38100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en-US" sz="800" dirty="0" smtClean="0">
                        <a:solidFill>
                          <a:schemeClr val="tx1"/>
                        </a:solidFill>
                      </a:rPr>
                      <a:t>M 4</a:t>
                    </a:r>
                    <a:endParaRPr lang="en-US" sz="8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4" name="Rectangle 33"/>
                  <p:cNvSpPr/>
                  <p:nvPr/>
                </p:nvSpPr>
                <p:spPr>
                  <a:xfrm>
                    <a:off x="4038600" y="4953000"/>
                    <a:ext cx="381000" cy="381000"/>
                  </a:xfrm>
                  <a:prstGeom prst="rect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en-US" sz="800" dirty="0" smtClean="0">
                        <a:solidFill>
                          <a:schemeClr val="tx1"/>
                        </a:solidFill>
                      </a:rPr>
                      <a:t>M 2</a:t>
                    </a:r>
                    <a:endParaRPr lang="en-US" sz="8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5" name="Rectangle 34"/>
                  <p:cNvSpPr/>
                  <p:nvPr/>
                </p:nvSpPr>
                <p:spPr>
                  <a:xfrm>
                    <a:off x="8610600" y="4953000"/>
                    <a:ext cx="1066800" cy="381000"/>
                  </a:xfrm>
                  <a:prstGeom prst="rect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en-US" sz="900" dirty="0" smtClean="0">
                        <a:solidFill>
                          <a:schemeClr val="tx1"/>
                        </a:solidFill>
                      </a:rPr>
                      <a:t>C6</a:t>
                    </a:r>
                    <a:endParaRPr lang="en-US" sz="9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6" name="Rectangle 35"/>
                  <p:cNvSpPr/>
                  <p:nvPr/>
                </p:nvSpPr>
                <p:spPr>
                  <a:xfrm>
                    <a:off x="2971800" y="4953000"/>
                    <a:ext cx="1066800" cy="381000"/>
                  </a:xfrm>
                  <a:prstGeom prst="rect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en-US" sz="900" dirty="0" smtClean="0">
                        <a:solidFill>
                          <a:schemeClr val="tx1"/>
                        </a:solidFill>
                      </a:rPr>
                      <a:t>C1</a:t>
                    </a:r>
                    <a:endParaRPr lang="en-US" sz="9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7" name="Rectangle 36"/>
                  <p:cNvSpPr/>
                  <p:nvPr/>
                </p:nvSpPr>
                <p:spPr>
                  <a:xfrm>
                    <a:off x="1295400" y="4953000"/>
                    <a:ext cx="1066800" cy="381000"/>
                  </a:xfrm>
                  <a:prstGeom prst="rect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en-US" sz="900" dirty="0" smtClean="0">
                        <a:solidFill>
                          <a:schemeClr val="tx1"/>
                        </a:solidFill>
                      </a:rPr>
                      <a:t>C0</a:t>
                    </a:r>
                    <a:endParaRPr lang="en-US" sz="9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8" name="Rectangle 37"/>
                  <p:cNvSpPr/>
                  <p:nvPr/>
                </p:nvSpPr>
                <p:spPr>
                  <a:xfrm>
                    <a:off x="7391400" y="4953000"/>
                    <a:ext cx="609600" cy="381000"/>
                  </a:xfrm>
                  <a:prstGeom prst="rect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en-US" sz="900" dirty="0" smtClean="0">
                        <a:solidFill>
                          <a:schemeClr val="tx1"/>
                        </a:solidFill>
                      </a:rPr>
                      <a:t>C5</a:t>
                    </a:r>
                    <a:endParaRPr lang="en-US" sz="9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9" name="Rectangle 38"/>
                  <p:cNvSpPr/>
                  <p:nvPr/>
                </p:nvSpPr>
                <p:spPr>
                  <a:xfrm>
                    <a:off x="6400800" y="4953000"/>
                    <a:ext cx="609600" cy="381000"/>
                  </a:xfrm>
                  <a:prstGeom prst="rect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en-US" sz="900" dirty="0" smtClean="0">
                        <a:solidFill>
                          <a:schemeClr val="tx1"/>
                        </a:solidFill>
                      </a:rPr>
                      <a:t>C4</a:t>
                    </a:r>
                    <a:endParaRPr lang="en-US" sz="9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0" name="Rectangle 39"/>
                  <p:cNvSpPr/>
                  <p:nvPr/>
                </p:nvSpPr>
                <p:spPr>
                  <a:xfrm>
                    <a:off x="5410200" y="4953000"/>
                    <a:ext cx="609600" cy="381000"/>
                  </a:xfrm>
                  <a:prstGeom prst="rect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en-US" sz="900" dirty="0" smtClean="0">
                        <a:solidFill>
                          <a:schemeClr val="tx1"/>
                        </a:solidFill>
                      </a:rPr>
                      <a:t>C3</a:t>
                    </a:r>
                    <a:endParaRPr lang="en-US" sz="900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1" name="Rectangle 40"/>
                  <p:cNvSpPr/>
                  <p:nvPr/>
                </p:nvSpPr>
                <p:spPr>
                  <a:xfrm>
                    <a:off x="4419600" y="4953000"/>
                    <a:ext cx="609600" cy="381000"/>
                  </a:xfrm>
                  <a:prstGeom prst="rect">
                    <a:avLst/>
                  </a:prstGeom>
                  <a:solidFill>
                    <a:schemeClr val="accent5">
                      <a:lumMod val="60000"/>
                      <a:lumOff val="40000"/>
                    </a:schemeClr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en-US" sz="900" dirty="0" smtClean="0">
                        <a:solidFill>
                          <a:schemeClr val="tx1"/>
                        </a:solidFill>
                      </a:rPr>
                      <a:t>C2</a:t>
                    </a:r>
                    <a:endParaRPr lang="en-US" sz="900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25" name="Group 67"/>
                <p:cNvGrpSpPr/>
                <p:nvPr/>
              </p:nvGrpSpPr>
              <p:grpSpPr>
                <a:xfrm>
                  <a:off x="685800" y="6172200"/>
                  <a:ext cx="8229600" cy="548045"/>
                  <a:chOff x="609600" y="6172200"/>
                  <a:chExt cx="7848600" cy="548045"/>
                </a:xfrm>
              </p:grpSpPr>
              <p:sp>
                <p:nvSpPr>
                  <p:cNvPr id="26" name="Left Brace 25"/>
                  <p:cNvSpPr/>
                  <p:nvPr/>
                </p:nvSpPr>
                <p:spPr>
                  <a:xfrm rot="16200000">
                    <a:off x="4381500" y="2400300"/>
                    <a:ext cx="304800" cy="7848600"/>
                  </a:xfrm>
                  <a:prstGeom prst="leftBrace">
                    <a:avLst>
                      <a:gd name="adj1" fmla="val 24070"/>
                      <a:gd name="adj2" fmla="val 48139"/>
                    </a:avLst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7" name="TextBox 26"/>
                  <p:cNvSpPr txBox="1"/>
                  <p:nvPr/>
                </p:nvSpPr>
                <p:spPr>
                  <a:xfrm>
                    <a:off x="4114800" y="6412468"/>
                    <a:ext cx="1066800" cy="307777"/>
                  </a:xfrm>
                  <a:prstGeom prst="rect">
                    <a:avLst/>
                  </a:prstGeom>
                  <a:noFill/>
                </p:spPr>
                <p:txBody>
                  <a:bodyPr wrap="square" lIns="0" rIns="0" rtlCol="0">
                    <a:spAutoFit/>
                  </a:bodyPr>
                  <a:lstStyle/>
                  <a:p>
                    <a:r>
                      <a:rPr lang="en-US" sz="1400" dirty="0" smtClean="0"/>
                      <a:t>LCU</a:t>
                    </a:r>
                    <a:endParaRPr lang="en-US" sz="1400" dirty="0"/>
                  </a:p>
                </p:txBody>
              </p:sp>
            </p:grpSp>
          </p:grpSp>
          <p:sp>
            <p:nvSpPr>
              <p:cNvPr id="23" name="Rectangle 22"/>
              <p:cNvSpPr/>
              <p:nvPr/>
            </p:nvSpPr>
            <p:spPr>
              <a:xfrm>
                <a:off x="8458200" y="5791200"/>
                <a:ext cx="457200" cy="3810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en-US" sz="900" dirty="0" smtClean="0">
                    <a:solidFill>
                      <a:schemeClr val="tx1"/>
                    </a:solidFill>
                  </a:rPr>
                  <a:t>DQP</a:t>
                </a:r>
                <a:endParaRPr lang="en-US" sz="9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0" name="Group 83"/>
            <p:cNvGrpSpPr/>
            <p:nvPr/>
          </p:nvGrpSpPr>
          <p:grpSpPr>
            <a:xfrm>
              <a:off x="6858000" y="5547955"/>
              <a:ext cx="1371600" cy="383977"/>
              <a:chOff x="609600" y="5407223"/>
              <a:chExt cx="1447800" cy="383977"/>
            </a:xfrm>
          </p:grpSpPr>
          <p:sp>
            <p:nvSpPr>
              <p:cNvPr id="20" name="Left Brace 19"/>
              <p:cNvSpPr/>
              <p:nvPr/>
            </p:nvSpPr>
            <p:spPr>
              <a:xfrm rot="5400000">
                <a:off x="1257300" y="4991100"/>
                <a:ext cx="152400" cy="1447800"/>
              </a:xfrm>
              <a:prstGeom prst="leftBrace">
                <a:avLst>
                  <a:gd name="adj1" fmla="val 24070"/>
                  <a:gd name="adj2" fmla="val 4867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1066800" y="5407223"/>
                <a:ext cx="609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CU 6</a:t>
                </a:r>
                <a:endParaRPr lang="en-US" sz="1400" dirty="0"/>
              </a:p>
            </p:txBody>
          </p:sp>
        </p:grpSp>
        <p:grpSp>
          <p:nvGrpSpPr>
            <p:cNvPr id="11" name="Group 87"/>
            <p:cNvGrpSpPr/>
            <p:nvPr/>
          </p:nvGrpSpPr>
          <p:grpSpPr>
            <a:xfrm>
              <a:off x="4241800" y="5547955"/>
              <a:ext cx="876300" cy="383977"/>
              <a:chOff x="3371850" y="5407223"/>
              <a:chExt cx="876300" cy="383977"/>
            </a:xfrm>
          </p:grpSpPr>
          <p:sp>
            <p:nvSpPr>
              <p:cNvPr id="18" name="Left Brace 17"/>
              <p:cNvSpPr/>
              <p:nvPr/>
            </p:nvSpPr>
            <p:spPr>
              <a:xfrm rot="5400000">
                <a:off x="3733800" y="5276850"/>
                <a:ext cx="152400" cy="876300"/>
              </a:xfrm>
              <a:prstGeom prst="leftBrace">
                <a:avLst>
                  <a:gd name="adj1" fmla="val 24070"/>
                  <a:gd name="adj2" fmla="val 4867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3568700" y="5407223"/>
                <a:ext cx="609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CU 3</a:t>
                </a:r>
                <a:endParaRPr lang="en-US" sz="1400" dirty="0"/>
              </a:p>
            </p:txBody>
          </p:sp>
        </p:grpSp>
        <p:grpSp>
          <p:nvGrpSpPr>
            <p:cNvPr id="12" name="Group 90"/>
            <p:cNvGrpSpPr/>
            <p:nvPr/>
          </p:nvGrpSpPr>
          <p:grpSpPr>
            <a:xfrm>
              <a:off x="5105400" y="5547955"/>
              <a:ext cx="876300" cy="383977"/>
              <a:chOff x="3371850" y="5407223"/>
              <a:chExt cx="876300" cy="383977"/>
            </a:xfrm>
          </p:grpSpPr>
          <p:sp>
            <p:nvSpPr>
              <p:cNvPr id="16" name="Left Brace 15"/>
              <p:cNvSpPr/>
              <p:nvPr/>
            </p:nvSpPr>
            <p:spPr>
              <a:xfrm rot="5400000">
                <a:off x="3733800" y="5276850"/>
                <a:ext cx="152400" cy="876300"/>
              </a:xfrm>
              <a:prstGeom prst="leftBrace">
                <a:avLst>
                  <a:gd name="adj1" fmla="val 24070"/>
                  <a:gd name="adj2" fmla="val 4867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3568700" y="5407223"/>
                <a:ext cx="609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CU 4</a:t>
                </a:r>
                <a:endParaRPr lang="en-US" sz="1400" dirty="0"/>
              </a:p>
            </p:txBody>
          </p:sp>
        </p:grpSp>
        <p:grpSp>
          <p:nvGrpSpPr>
            <p:cNvPr id="13" name="Group 93"/>
            <p:cNvGrpSpPr/>
            <p:nvPr/>
          </p:nvGrpSpPr>
          <p:grpSpPr>
            <a:xfrm>
              <a:off x="5994400" y="5547955"/>
              <a:ext cx="876300" cy="383977"/>
              <a:chOff x="3371850" y="5407223"/>
              <a:chExt cx="876300" cy="383977"/>
            </a:xfrm>
          </p:grpSpPr>
          <p:sp>
            <p:nvSpPr>
              <p:cNvPr id="14" name="Left Brace 28"/>
              <p:cNvSpPr/>
              <p:nvPr/>
            </p:nvSpPr>
            <p:spPr>
              <a:xfrm rot="5400000">
                <a:off x="3733800" y="5276850"/>
                <a:ext cx="152400" cy="876300"/>
              </a:xfrm>
              <a:prstGeom prst="leftBrace">
                <a:avLst>
                  <a:gd name="adj1" fmla="val 24070"/>
                  <a:gd name="adj2" fmla="val 48670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5" name="TextBox 29"/>
              <p:cNvSpPr txBox="1"/>
              <p:nvPr/>
            </p:nvSpPr>
            <p:spPr>
              <a:xfrm>
                <a:off x="3568700" y="5407223"/>
                <a:ext cx="609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CU 5</a:t>
                </a:r>
                <a:endParaRPr lang="en-US" sz="1400" dirty="0"/>
              </a:p>
            </p:txBody>
          </p:sp>
        </p:grpSp>
      </p:grpSp>
      <p:sp>
        <p:nvSpPr>
          <p:cNvPr id="48" name="Rectangle 47"/>
          <p:cNvSpPr/>
          <p:nvPr/>
        </p:nvSpPr>
        <p:spPr bwMode="auto">
          <a:xfrm>
            <a:off x="0" y="0"/>
            <a:ext cx="1524000" cy="457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04001"/>
            <a:ext cx="8534400" cy="1200329"/>
          </a:xfrm>
        </p:spPr>
        <p:txBody>
          <a:bodyPr/>
          <a:lstStyle/>
          <a:p>
            <a:r>
              <a:rPr lang="en-US" dirty="0" smtClean="0"/>
              <a:t>Example: LCU Partitioned into Multiple SKIP CU’s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3B688-8BA0-4BD8-9961-44169E32A29F}" type="slidenum">
              <a:rPr lang="zh-CN" altLang="en-US" smtClean="0"/>
              <a:pPr/>
              <a:t>5</a:t>
            </a:fld>
            <a:endParaRPr lang="en-US" altLang="zh-CN" dirty="0"/>
          </a:p>
        </p:txBody>
      </p:sp>
      <p:grpSp>
        <p:nvGrpSpPr>
          <p:cNvPr id="6" name="Content Placeholder 5"/>
          <p:cNvGrpSpPr>
            <a:grpSpLocks noGrp="1"/>
          </p:cNvGrpSpPr>
          <p:nvPr>
            <p:ph idx="1"/>
          </p:nvPr>
        </p:nvGrpSpPr>
        <p:grpSpPr>
          <a:xfrm>
            <a:off x="914400" y="1295400"/>
            <a:ext cx="7321347" cy="4303059"/>
            <a:chOff x="290637" y="1066800"/>
            <a:chExt cx="8617836" cy="5314125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 l="867" t="5664" r="1104" b="885"/>
            <a:stretch>
              <a:fillRect/>
            </a:stretch>
          </p:blipFill>
          <p:spPr bwMode="auto">
            <a:xfrm>
              <a:off x="290637" y="1066800"/>
              <a:ext cx="8610601" cy="5029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" name="Rectangle 7"/>
            <p:cNvSpPr/>
            <p:nvPr/>
          </p:nvSpPr>
          <p:spPr>
            <a:xfrm>
              <a:off x="4289871" y="5715000"/>
              <a:ext cx="658368" cy="65836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3642486" y="1105215"/>
              <a:ext cx="658368" cy="65836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953000" y="5715000"/>
              <a:ext cx="658368" cy="65836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616129" y="5715000"/>
              <a:ext cx="658368" cy="65836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271071" y="5715000"/>
              <a:ext cx="658368" cy="65836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8250105" y="5722557"/>
              <a:ext cx="658368" cy="65836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596699" y="1104585"/>
              <a:ext cx="658368" cy="65836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143000" y="5791200"/>
            <a:ext cx="6858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cross in the mode map indicates the CU is coded using “skip” mode.</a:t>
            </a:r>
          </a:p>
        </p:txBody>
      </p:sp>
      <p:sp>
        <p:nvSpPr>
          <p:cNvPr id="20" name="Rectangle 19"/>
          <p:cNvSpPr/>
          <p:nvPr/>
        </p:nvSpPr>
        <p:spPr bwMode="auto">
          <a:xfrm>
            <a:off x="0" y="0"/>
            <a:ext cx="1219200" cy="457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DQP Syntax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534400" cy="4267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Fact: when a CU is SKIP, there is no coefficient sent.</a:t>
            </a:r>
          </a:p>
          <a:p>
            <a:endParaRPr lang="en-US" dirty="0" smtClean="0"/>
          </a:p>
          <a:p>
            <a:r>
              <a:rPr lang="en-US" dirty="0" smtClean="0"/>
              <a:t>So this proposal proposes to place DQP after the mode information of the </a:t>
            </a:r>
            <a:r>
              <a:rPr lang="en-US" dirty="0" smtClean="0">
                <a:solidFill>
                  <a:srgbClr val="FF0000"/>
                </a:solidFill>
              </a:rPr>
              <a:t>1</a:t>
            </a:r>
            <a:r>
              <a:rPr lang="en-US" baseline="30000" dirty="0" smtClean="0">
                <a:solidFill>
                  <a:srgbClr val="FF0000"/>
                </a:solidFill>
              </a:rPr>
              <a:t>st</a:t>
            </a:r>
            <a:r>
              <a:rPr lang="en-US" dirty="0" smtClean="0">
                <a:solidFill>
                  <a:srgbClr val="FF0000"/>
                </a:solidFill>
              </a:rPr>
              <a:t> non-skipped CU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The figure below shows a case of M0==M1==SKIP, M2!=SKIP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This syntax enables better decoder pipelining since no delay is necessary for reconstruction of CU2</a:t>
            </a:r>
          </a:p>
          <a:p>
            <a:endParaRPr lang="en-US" dirty="0" smtClean="0"/>
          </a:p>
          <a:p>
            <a:r>
              <a:rPr lang="en-US" dirty="0" smtClean="0"/>
              <a:t>DQP signaling can possibly be saved, when</a:t>
            </a:r>
          </a:p>
          <a:p>
            <a:pPr lvl="1"/>
            <a:r>
              <a:rPr lang="en-US" dirty="0" smtClean="0"/>
              <a:t>An LCU is partitioned into multiple SKIP CU’s.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3B688-8BA0-4BD8-9961-44169E32A29F}" type="slidenum">
              <a:rPr lang="zh-CN" altLang="en-US" smtClean="0"/>
              <a:pPr/>
              <a:t>6</a:t>
            </a:fld>
            <a:endParaRPr lang="en-US" altLang="zh-CN" dirty="0"/>
          </a:p>
        </p:txBody>
      </p:sp>
      <p:grpSp>
        <p:nvGrpSpPr>
          <p:cNvPr id="6" name="Group 5"/>
          <p:cNvGrpSpPr/>
          <p:nvPr/>
        </p:nvGrpSpPr>
        <p:grpSpPr>
          <a:xfrm>
            <a:off x="7086600" y="5105400"/>
            <a:ext cx="1295400" cy="1290016"/>
            <a:chOff x="609600" y="2286000"/>
            <a:chExt cx="1524001" cy="1462217"/>
          </a:xfrm>
        </p:grpSpPr>
        <p:cxnSp>
          <p:nvCxnSpPr>
            <p:cNvPr id="7" name="Straight Connector 6"/>
            <p:cNvCxnSpPr/>
            <p:nvPr/>
          </p:nvCxnSpPr>
          <p:spPr>
            <a:xfrm rot="10800000" flipH="1">
              <a:off x="609601" y="3009900"/>
              <a:ext cx="1524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Group 29"/>
            <p:cNvGrpSpPr/>
            <p:nvPr/>
          </p:nvGrpSpPr>
          <p:grpSpPr>
            <a:xfrm>
              <a:off x="609600" y="2286000"/>
              <a:ext cx="1524001" cy="1447800"/>
              <a:chOff x="761999" y="3352800"/>
              <a:chExt cx="2438401" cy="2286000"/>
            </a:xfrm>
          </p:grpSpPr>
          <p:sp>
            <p:nvSpPr>
              <p:cNvPr id="16" name="Rectangle 3"/>
              <p:cNvSpPr/>
              <p:nvPr/>
            </p:nvSpPr>
            <p:spPr>
              <a:xfrm>
                <a:off x="762001" y="3352800"/>
                <a:ext cx="2438399" cy="22860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 rot="10800000" flipH="1">
                <a:off x="761999" y="4495800"/>
                <a:ext cx="2438401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rot="16200000" flipH="1">
                <a:off x="838200" y="4495800"/>
                <a:ext cx="2286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761999" y="5105400"/>
                <a:ext cx="1219201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rot="5400000">
                <a:off x="800100" y="5067300"/>
                <a:ext cx="1143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8"/>
            <p:cNvSpPr txBox="1"/>
            <p:nvPr/>
          </p:nvSpPr>
          <p:spPr>
            <a:xfrm>
              <a:off x="788894" y="2286000"/>
              <a:ext cx="304800" cy="3837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ea typeface="Tahoma" pitchFamily="34" charset="0"/>
                  <a:cs typeface="Tahoma" pitchFamily="34" charset="0"/>
                </a:rPr>
                <a:t>0</a:t>
              </a:r>
              <a:endParaRPr lang="en-US" sz="1600" dirty="0"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95718" y="2286000"/>
              <a:ext cx="304800" cy="3837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ea typeface="Tahoma" pitchFamily="34" charset="0"/>
                  <a:cs typeface="Tahoma" pitchFamily="34" charset="0"/>
                </a:rPr>
                <a:t>1</a:t>
              </a:r>
              <a:endParaRPr lang="en-US" sz="1600" dirty="0"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39828" y="2956058"/>
              <a:ext cx="304800" cy="3837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ea typeface="Tahoma" pitchFamily="34" charset="0"/>
                  <a:cs typeface="Tahoma" pitchFamily="34" charset="0"/>
                </a:rPr>
                <a:t>2</a:t>
              </a:r>
              <a:endParaRPr lang="en-US" sz="1600" dirty="0"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005714" y="2952612"/>
              <a:ext cx="304800" cy="3837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ea typeface="Tahoma" pitchFamily="34" charset="0"/>
                  <a:cs typeface="Tahoma" pitchFamily="34" charset="0"/>
                </a:rPr>
                <a:t>3</a:t>
              </a:r>
              <a:endParaRPr lang="en-US" sz="1600" dirty="0"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39828" y="3333611"/>
              <a:ext cx="304800" cy="3837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ea typeface="Tahoma" pitchFamily="34" charset="0"/>
                  <a:cs typeface="Tahoma" pitchFamily="34" charset="0"/>
                </a:rPr>
                <a:t>4</a:t>
              </a:r>
              <a:endParaRPr lang="en-US" sz="1600" dirty="0"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013271" y="3364470"/>
              <a:ext cx="304800" cy="3837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ea typeface="Tahoma" pitchFamily="34" charset="0"/>
                  <a:cs typeface="Tahoma" pitchFamily="34" charset="0"/>
                </a:rPr>
                <a:t>5</a:t>
              </a:r>
              <a:endParaRPr lang="en-US" sz="1600" dirty="0"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562415" y="3169543"/>
              <a:ext cx="304800" cy="3837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ea typeface="Tahoma" pitchFamily="34" charset="0"/>
                  <a:cs typeface="Tahoma" pitchFamily="34" charset="0"/>
                </a:rPr>
                <a:t>6</a:t>
              </a:r>
              <a:endParaRPr lang="en-US" sz="1600" dirty="0"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99247" y="2631487"/>
              <a:ext cx="1434354" cy="3837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ea typeface="Tahoma" pitchFamily="34" charset="0"/>
                  <a:cs typeface="Tahoma" pitchFamily="34" charset="0"/>
                </a:rPr>
                <a:t>SKIP   </a:t>
              </a:r>
              <a:r>
                <a:rPr lang="en-US" sz="1600" dirty="0" err="1" smtClean="0">
                  <a:ea typeface="Tahoma" pitchFamily="34" charset="0"/>
                  <a:cs typeface="Tahoma" pitchFamily="34" charset="0"/>
                </a:rPr>
                <a:t>SKIP</a:t>
              </a:r>
              <a:endParaRPr lang="en-US" sz="1600" dirty="0">
                <a:ea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81000" y="5562600"/>
            <a:ext cx="6494432" cy="914400"/>
            <a:chOff x="457199" y="5943600"/>
            <a:chExt cx="6494432" cy="914400"/>
          </a:xfrm>
        </p:grpSpPr>
        <p:sp>
          <p:nvSpPr>
            <p:cNvPr id="22" name="Rectangle 21"/>
            <p:cNvSpPr/>
            <p:nvPr/>
          </p:nvSpPr>
          <p:spPr>
            <a:xfrm>
              <a:off x="457199" y="5943600"/>
              <a:ext cx="532108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M 0</a:t>
              </a:r>
              <a:endParaRPr lang="en-US" sz="900" dirty="0">
                <a:solidFill>
                  <a:schemeClr val="tx1"/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2894308" y="5943600"/>
              <a:ext cx="332568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M 3</a:t>
              </a:r>
              <a:endParaRPr lang="en-US" sz="800" dirty="0">
                <a:solidFill>
                  <a:schemeClr val="tx1"/>
                </a:solidFill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990600" y="5943600"/>
              <a:ext cx="532108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M 1</a:t>
              </a:r>
              <a:endParaRPr lang="en-US" sz="900" dirty="0">
                <a:solidFill>
                  <a:schemeClr val="tx1"/>
                </a:solidFill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488334" y="5943600"/>
              <a:ext cx="532108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M 6</a:t>
              </a:r>
              <a:endParaRPr lang="en-US" sz="900" dirty="0">
                <a:solidFill>
                  <a:schemeClr val="tx1"/>
                </a:solidFill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4623659" y="5943600"/>
              <a:ext cx="332568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M5</a:t>
              </a:r>
              <a:endParaRPr lang="en-US" sz="800" dirty="0">
                <a:solidFill>
                  <a:schemeClr val="tx1"/>
                </a:solidFill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3758983" y="5943600"/>
              <a:ext cx="332568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M 4</a:t>
              </a:r>
              <a:endParaRPr lang="en-US" sz="800" dirty="0">
                <a:solidFill>
                  <a:schemeClr val="tx1"/>
                </a:solidFill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524000" y="5943600"/>
              <a:ext cx="381000" cy="381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 smtClean="0">
                  <a:solidFill>
                    <a:schemeClr val="tx1"/>
                  </a:solidFill>
                </a:rPr>
                <a:t>M 2</a:t>
              </a:r>
              <a:endParaRPr lang="en-US" sz="800" dirty="0">
                <a:solidFill>
                  <a:schemeClr val="tx1"/>
                </a:solidFill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6020442" y="5943600"/>
              <a:ext cx="931189" cy="381000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C6</a:t>
              </a:r>
              <a:endParaRPr lang="en-US" sz="900" dirty="0">
                <a:solidFill>
                  <a:schemeClr val="tx1"/>
                </a:solidFill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4956226" y="5943600"/>
              <a:ext cx="532108" cy="381000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C5</a:t>
              </a:r>
              <a:endParaRPr lang="en-US" sz="900" dirty="0">
                <a:solidFill>
                  <a:schemeClr val="tx1"/>
                </a:solidFill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4091551" y="5943600"/>
              <a:ext cx="532108" cy="381000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C4</a:t>
              </a:r>
              <a:endParaRPr lang="en-US" sz="900" dirty="0">
                <a:solidFill>
                  <a:schemeClr val="tx1"/>
                </a:solidFill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3226875" y="5943600"/>
              <a:ext cx="532108" cy="381000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C3</a:t>
              </a:r>
              <a:endParaRPr lang="en-US" sz="900" dirty="0">
                <a:solidFill>
                  <a:schemeClr val="tx1"/>
                </a:solidFill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362200" y="5943600"/>
              <a:ext cx="532108" cy="381000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C2</a:t>
              </a:r>
              <a:endParaRPr lang="en-US" sz="900" dirty="0">
                <a:solidFill>
                  <a:schemeClr val="tx1"/>
                </a:solidFill>
              </a:endParaRPr>
            </a:p>
          </p:txBody>
        </p:sp>
        <p:grpSp>
          <p:nvGrpSpPr>
            <p:cNvPr id="34" name="Group 67"/>
            <p:cNvGrpSpPr/>
            <p:nvPr/>
          </p:nvGrpSpPr>
          <p:grpSpPr>
            <a:xfrm>
              <a:off x="457200" y="6309955"/>
              <a:ext cx="6477000" cy="548045"/>
              <a:chOff x="609600" y="6172200"/>
              <a:chExt cx="7848600" cy="548045"/>
            </a:xfrm>
          </p:grpSpPr>
          <p:sp>
            <p:nvSpPr>
              <p:cNvPr id="36" name="Left Brace 35"/>
              <p:cNvSpPr/>
              <p:nvPr/>
            </p:nvSpPr>
            <p:spPr>
              <a:xfrm rot="16200000">
                <a:off x="4381500" y="2400300"/>
                <a:ext cx="304800" cy="7848600"/>
              </a:xfrm>
              <a:prstGeom prst="leftBrace">
                <a:avLst>
                  <a:gd name="adj1" fmla="val 24070"/>
                  <a:gd name="adj2" fmla="val 48139"/>
                </a:avLst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lIns="0" rIns="0"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4114800" y="6412468"/>
                <a:ext cx="1066800" cy="307777"/>
              </a:xfrm>
              <a:prstGeom prst="rect">
                <a:avLst/>
              </a:prstGeom>
              <a:noFill/>
            </p:spPr>
            <p:txBody>
              <a:bodyPr wrap="square" lIns="0" rIns="0" rtlCol="0">
                <a:spAutoFit/>
              </a:bodyPr>
              <a:lstStyle/>
              <a:p>
                <a:r>
                  <a:rPr lang="en-US" sz="1400" dirty="0" smtClean="0"/>
                  <a:t>LCU</a:t>
                </a:r>
                <a:endParaRPr lang="en-US" sz="1400" dirty="0"/>
              </a:p>
            </p:txBody>
          </p:sp>
        </p:grpSp>
        <p:sp>
          <p:nvSpPr>
            <p:cNvPr id="35" name="Rectangle 34"/>
            <p:cNvSpPr/>
            <p:nvPr/>
          </p:nvSpPr>
          <p:spPr>
            <a:xfrm>
              <a:off x="1905000" y="5943600"/>
              <a:ext cx="457200" cy="381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DQP</a:t>
              </a:r>
              <a:endParaRPr lang="en-US" sz="900" dirty="0">
                <a:solidFill>
                  <a:schemeClr val="tx1"/>
                </a:solidFill>
              </a:endParaRPr>
            </a:p>
          </p:txBody>
        </p:sp>
      </p:grpSp>
      <p:sp>
        <p:nvSpPr>
          <p:cNvPr id="39" name="Rectangle 38"/>
          <p:cNvSpPr/>
          <p:nvPr/>
        </p:nvSpPr>
        <p:spPr bwMode="auto">
          <a:xfrm>
            <a:off x="0" y="0"/>
            <a:ext cx="1524000" cy="457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HGP創英角ｺﾞｼｯｸUB"/>
        <a:ea typeface="HGP創英角ｺﾞｼｯｸUB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175428</TotalTime>
  <Words>404</Words>
  <Application>Microsoft Office PowerPoint</Application>
  <PresentationFormat>On-screen Show (4:3)</PresentationFormat>
  <Paragraphs>123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Arial</vt:lpstr>
      <vt:lpstr>Century Gothic</vt:lpstr>
      <vt:lpstr>HGP創英角ｺﾞｼｯｸUB</vt:lpstr>
      <vt:lpstr>Calibri</vt:lpstr>
      <vt:lpstr>Brush Script MT</vt:lpstr>
      <vt:lpstr>宋体</vt:lpstr>
      <vt:lpstr>Times New Roman</vt:lpstr>
      <vt:lpstr>Tahoma</vt:lpstr>
      <vt:lpstr>Default Design</vt:lpstr>
      <vt:lpstr>CU Adaptive Quantization Syntax Change for Better Decoder pipelining</vt:lpstr>
      <vt:lpstr>Overview </vt:lpstr>
      <vt:lpstr>Current DQP Syntax in HM</vt:lpstr>
      <vt:lpstr>Disadvantages of Current DQP</vt:lpstr>
      <vt:lpstr>Example: LCU Partitioned into Multiple SKIP CU’s </vt:lpstr>
      <vt:lpstr>Proposed DQP Syntax</vt:lpstr>
    </vt:vector>
  </TitlesOfParts>
  <Company>Sony Electronics,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Ali Tabatabai</cp:lastModifiedBy>
  <cp:revision>6072</cp:revision>
  <dcterms:created xsi:type="dcterms:W3CDTF">2006-02-22T01:05:12Z</dcterms:created>
  <dcterms:modified xsi:type="dcterms:W3CDTF">2011-01-21T23:44:34Z</dcterms:modified>
</cp:coreProperties>
</file>