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350" r:id="rId2"/>
    <p:sldId id="340" r:id="rId3"/>
    <p:sldId id="352" r:id="rId4"/>
    <p:sldId id="353" r:id="rId5"/>
    <p:sldId id="354" r:id="rId6"/>
    <p:sldId id="290"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032"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b="1" dirty="0" smtClean="0"/>
              <a:t>JCTVC-D257</a:t>
            </a:r>
            <a:r>
              <a:rPr lang="en-US" dirty="0" smtClean="0"/>
              <a:t/>
            </a:r>
            <a:br>
              <a:rPr lang="en-US" dirty="0" smtClean="0"/>
            </a:br>
            <a:r>
              <a:rPr lang="en-US" dirty="0" smtClean="0"/>
              <a:t>Low complexity 32×32 transform by partial frequency transform</a:t>
            </a:r>
            <a:endParaRPr lang="en-US" dirty="0"/>
          </a:p>
        </p:txBody>
      </p:sp>
      <p:sp>
        <p:nvSpPr>
          <p:cNvPr id="20" name="Subtitle 19"/>
          <p:cNvSpPr>
            <a:spLocks noGrp="1"/>
          </p:cNvSpPr>
          <p:nvPr>
            <p:ph type="subTitle" idx="1"/>
          </p:nvPr>
        </p:nvSpPr>
        <p:spPr/>
        <p:txBody>
          <a:bodyPr/>
          <a:lstStyle/>
          <a:p>
            <a:r>
              <a:rPr lang="en-US" dirty="0" smtClean="0"/>
              <a:t>Qualcomm &amp; Samsung Electronics</a:t>
            </a:r>
          </a:p>
          <a:p>
            <a:endParaRPr lang="en-US" sz="1200" dirty="0"/>
          </a:p>
        </p:txBody>
      </p:sp>
      <p:sp>
        <p:nvSpPr>
          <p:cNvPr id="4" name="Subtitle 19"/>
          <p:cNvSpPr txBox="1">
            <a:spLocks/>
          </p:cNvSpPr>
          <p:nvPr/>
        </p:nvSpPr>
        <p:spPr bwMode="auto">
          <a:xfrm>
            <a:off x="2116794" y="5538695"/>
            <a:ext cx="5704646" cy="3643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r>
              <a:rPr kumimoji="0" lang="en-US" sz="1600" b="0" i="0" u="none" strike="noStrike" kern="0" cap="none" spc="0" normalizeH="0" baseline="0" noProof="0" dirty="0" smtClean="0">
                <a:ln>
                  <a:noFill/>
                </a:ln>
                <a:solidFill>
                  <a:srgbClr val="333333"/>
                </a:solidFill>
                <a:effectLst/>
                <a:uLnTx/>
                <a:uFillTx/>
                <a:latin typeface="+mn-lt"/>
                <a:ea typeface="+mn-ea"/>
                <a:cs typeface="+mn-cs"/>
              </a:rPr>
              <a:t>Presented by: Joel Sole</a:t>
            </a: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12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p:txBody>
          <a:bodyPr/>
          <a:lstStyle/>
          <a:p>
            <a:r>
              <a:rPr lang="en-US" dirty="0" smtClean="0"/>
              <a:t>Large transforms (32×32 &amp; 64×64) might be too complex</a:t>
            </a:r>
          </a:p>
          <a:p>
            <a:pPr lvl="1"/>
            <a:r>
              <a:rPr lang="en-US" dirty="0" smtClean="0"/>
              <a:t>Need to buffer intermediate coefficients after transform in one direction</a:t>
            </a:r>
          </a:p>
          <a:p>
            <a:pPr lvl="1"/>
            <a:endParaRPr lang="en-US" dirty="0" smtClean="0"/>
          </a:p>
          <a:p>
            <a:r>
              <a:rPr lang="en-US" dirty="0" smtClean="0"/>
              <a:t>At the Guangzhou meeting several proposals aimed at solving this issue</a:t>
            </a:r>
          </a:p>
          <a:p>
            <a:endParaRPr lang="en-US" dirty="0" smtClean="0"/>
          </a:p>
          <a:p>
            <a:r>
              <a:rPr lang="en-US" dirty="0" smtClean="0"/>
              <a:t>Two contributions with similar technology</a:t>
            </a:r>
          </a:p>
          <a:p>
            <a:pPr lvl="1"/>
            <a:r>
              <a:rPr lang="en-US" dirty="0" smtClean="0"/>
              <a:t>JCTVC-C209: Samsung Electronics, “</a:t>
            </a:r>
            <a:r>
              <a:rPr lang="en-US" i="1" dirty="0" smtClean="0"/>
              <a:t>Low-complexity 16x16 and 32x32 transforms and partial frequency transform</a:t>
            </a:r>
            <a:r>
              <a:rPr lang="en-US" dirty="0" smtClean="0"/>
              <a:t>”</a:t>
            </a:r>
          </a:p>
          <a:p>
            <a:pPr lvl="1"/>
            <a:r>
              <a:rPr lang="en-US" dirty="0" smtClean="0"/>
              <a:t>JCTVC-C237: Qualcomm, “</a:t>
            </a:r>
            <a:r>
              <a:rPr lang="en-US" i="1" dirty="0" smtClean="0"/>
              <a:t>Reduced complexity 32x32 transform by coefficient zero-out</a:t>
            </a:r>
            <a:r>
              <a:rPr lang="en-US" dirty="0" smtClean="0"/>
              <a:t>”</a:t>
            </a:r>
          </a:p>
          <a:p>
            <a:endParaRPr lang="en-US" dirty="0" smtClean="0"/>
          </a:p>
          <a:p>
            <a:r>
              <a:rPr lang="en-US" dirty="0" smtClean="0"/>
              <a:t>This contribution combines JCTVC-C209 and JCTVC-C237</a:t>
            </a:r>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Technical Description</a:t>
            </a:r>
            <a:endParaRPr lang="en-US" dirty="0"/>
          </a:p>
        </p:txBody>
      </p:sp>
      <p:sp>
        <p:nvSpPr>
          <p:cNvPr id="243714" name="Rectangle 2"/>
          <p:cNvSpPr>
            <a:spLocks noGrp="1" noChangeArrowheads="1"/>
          </p:cNvSpPr>
          <p:nvPr>
            <p:ph idx="1"/>
          </p:nvPr>
        </p:nvSpPr>
        <p:spPr/>
        <p:txBody>
          <a:bodyPr/>
          <a:lstStyle/>
          <a:p>
            <a:r>
              <a:rPr lang="en-US" dirty="0" smtClean="0"/>
              <a:t>Modification of the 32×32 </a:t>
            </a:r>
            <a:r>
              <a:rPr lang="en-GB" dirty="0" smtClean="0"/>
              <a:t>core: only the 16 lowest frequency coefficients are computed</a:t>
            </a:r>
          </a:p>
          <a:p>
            <a:pPr lvl="1"/>
            <a:r>
              <a:rPr lang="en-GB" dirty="0" smtClean="0"/>
              <a:t>After the first 1-D forward transform, only </a:t>
            </a:r>
            <a:r>
              <a:rPr lang="en-US" dirty="0" smtClean="0"/>
              <a:t>50℅ of the coefficients are buffered</a:t>
            </a:r>
          </a:p>
          <a:p>
            <a:pPr lvl="1"/>
            <a:r>
              <a:rPr lang="en-GB" dirty="0" smtClean="0"/>
              <a:t>Some calculations to derive intermediate values can also be omitted</a:t>
            </a:r>
          </a:p>
          <a:p>
            <a:pPr lvl="1"/>
            <a:r>
              <a:rPr lang="en-GB" dirty="0" smtClean="0"/>
              <a:t>Number of loops in the inverse transform is reduced</a:t>
            </a:r>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r>
              <a:rPr lang="en-GB" dirty="0" smtClean="0"/>
              <a:t>Entropy coding part remains the same, except for the scan that is done on the </a:t>
            </a:r>
            <a:r>
              <a:rPr lang="en-US" dirty="0" smtClean="0"/>
              <a:t>16×16</a:t>
            </a:r>
            <a:r>
              <a:rPr lang="en-GB" dirty="0" smtClean="0"/>
              <a:t> lower frequency square</a:t>
            </a:r>
            <a:endParaRPr lang="en-US" dirty="0" smtClean="0"/>
          </a:p>
          <a:p>
            <a:pPr lvl="1"/>
            <a:endParaRPr lang="en-GB" dirty="0" smtClean="0"/>
          </a:p>
          <a:p>
            <a:endParaRPr lang="en-GB" dirty="0" smtClean="0"/>
          </a:p>
        </p:txBody>
      </p:sp>
      <p:graphicFrame>
        <p:nvGraphicFramePr>
          <p:cNvPr id="4" name="Table 3"/>
          <p:cNvGraphicFramePr>
            <a:graphicFrameLocks noGrp="1"/>
          </p:cNvGraphicFramePr>
          <p:nvPr/>
        </p:nvGraphicFramePr>
        <p:xfrm>
          <a:off x="1957894" y="2979866"/>
          <a:ext cx="4023357" cy="2057106"/>
        </p:xfrm>
        <a:graphic>
          <a:graphicData uri="http://schemas.openxmlformats.org/drawingml/2006/table">
            <a:tbl>
              <a:tblPr/>
              <a:tblGrid>
                <a:gridCol w="1379912"/>
                <a:gridCol w="1379912"/>
                <a:gridCol w="1263533"/>
              </a:tblGrid>
              <a:tr h="759216">
                <a:tc>
                  <a:txBody>
                    <a:bodyPr/>
                    <a:lstStyle/>
                    <a:p>
                      <a:pPr algn="ctr" fontAlgn="ctr"/>
                      <a:r>
                        <a:rPr lang="en-US" sz="1600" b="0" i="0" u="none" strike="noStrike" dirty="0">
                          <a:solidFill>
                            <a:srgbClr val="000000"/>
                          </a:solidFill>
                          <a:latin typeface="Arial"/>
                        </a:rPr>
                        <a:t># of operations / memory ratio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Arial"/>
                        </a:rPr>
                        <a:t>Chen 32</a:t>
                      </a:r>
                      <a:r>
                        <a:rPr lang="en-US" sz="1600" b="0" i="0" u="none" strike="noStrike" dirty="0">
                          <a:solidFill>
                            <a:srgbClr val="000000"/>
                          </a:solidFill>
                          <a:latin typeface="Times New Roman"/>
                        </a:rPr>
                        <a:t>×</a:t>
                      </a:r>
                      <a:r>
                        <a:rPr lang="en-US" sz="1600" b="0" i="0" u="none" strike="noStrike" dirty="0">
                          <a:solidFill>
                            <a:srgbClr val="000000"/>
                          </a:solidFill>
                          <a:latin typeface="Arial"/>
                        </a:rPr>
                        <a:t>32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Arial"/>
                        </a:rPr>
                        <a:t>32</a:t>
                      </a:r>
                      <a:r>
                        <a:rPr lang="en-US" sz="1600" b="0" i="0" u="none" strike="noStrike" dirty="0">
                          <a:solidFill>
                            <a:srgbClr val="000000"/>
                          </a:solidFill>
                          <a:latin typeface="Times New Roman"/>
                        </a:rPr>
                        <a:t>×</a:t>
                      </a:r>
                      <a:r>
                        <a:rPr lang="en-US" sz="1600" b="1" i="0" u="none" strike="noStrike" dirty="0">
                          <a:solidFill>
                            <a:srgbClr val="000000"/>
                          </a:solidFill>
                          <a:latin typeface="Arial"/>
                        </a:rPr>
                        <a:t>32 partial frequency</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578">
                <a:tc>
                  <a:txBody>
                    <a:bodyPr/>
                    <a:lstStyle/>
                    <a:p>
                      <a:pPr algn="l" fontAlgn="ctr"/>
                      <a:r>
                        <a:rPr lang="en-US" sz="1600" b="0" i="0" u="none" strike="noStrike" dirty="0">
                          <a:solidFill>
                            <a:srgbClr val="000000"/>
                          </a:solidFill>
                          <a:latin typeface="Arial"/>
                        </a:rPr>
                        <a:t>Additions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0" i="0" u="none" strike="noStrike">
                          <a:solidFill>
                            <a:srgbClr val="000000"/>
                          </a:solidFill>
                          <a:latin typeface="Arial"/>
                        </a:rPr>
                        <a:t>12416</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latin typeface="Arial"/>
                        </a:rPr>
                        <a:t> 7776</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9578">
                <a:tc>
                  <a:txBody>
                    <a:bodyPr/>
                    <a:lstStyle/>
                    <a:p>
                      <a:pPr algn="l" fontAlgn="ctr"/>
                      <a:r>
                        <a:rPr lang="en-US" sz="1600" b="0" i="0" u="none" strike="noStrike">
                          <a:solidFill>
                            <a:srgbClr val="000000"/>
                          </a:solidFill>
                          <a:latin typeface="Arial"/>
                        </a:rPr>
                        <a:t>Multiplications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a:solidFill>
                            <a:srgbClr val="000000"/>
                          </a:solidFill>
                          <a:latin typeface="Arial"/>
                        </a:rPr>
                        <a:t>7424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600" b="1" i="0" u="none" strike="noStrike">
                          <a:solidFill>
                            <a:srgbClr val="000000"/>
                          </a:solidFill>
                          <a:latin typeface="Arial"/>
                        </a:rPr>
                        <a:t> 4128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9578">
                <a:tc>
                  <a:txBody>
                    <a:bodyPr/>
                    <a:lstStyle/>
                    <a:p>
                      <a:pPr algn="l" fontAlgn="ctr"/>
                      <a:r>
                        <a:rPr lang="en-US" sz="1600" b="0" i="0" u="none" strike="noStrike">
                          <a:solidFill>
                            <a:srgbClr val="000000"/>
                          </a:solidFill>
                          <a:latin typeface="Arial"/>
                        </a:rPr>
                        <a:t>Shifts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Arial"/>
                        </a:rPr>
                        <a:t>4224</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Arial"/>
                        </a:rPr>
                        <a:t> 3168</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59578">
                <a:tc>
                  <a:txBody>
                    <a:bodyPr/>
                    <a:lstStyle/>
                    <a:p>
                      <a:pPr algn="l" fontAlgn="ctr"/>
                      <a:r>
                        <a:rPr lang="en-US" sz="1600" b="1" i="0" u="none" strike="noStrike">
                          <a:solidFill>
                            <a:srgbClr val="000000"/>
                          </a:solidFill>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Arial"/>
                        </a:rPr>
                        <a:t> 24064</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Arial"/>
                        </a:rPr>
                        <a:t> 15072</a:t>
                      </a: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578">
                <a:tc>
                  <a:txBody>
                    <a:bodyPr/>
                    <a:lstStyle/>
                    <a:p>
                      <a:pPr algn="l" fontAlgn="ctr"/>
                      <a:r>
                        <a:rPr lang="en-US" sz="1600" b="1" i="0" u="none" strike="noStrike">
                          <a:solidFill>
                            <a:srgbClr val="000000"/>
                          </a:solidFill>
                          <a:latin typeface="Arial"/>
                        </a:rPr>
                        <a:t>Memory ratio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Arial"/>
                        </a:rPr>
                        <a:t>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Arial"/>
                        </a:rPr>
                        <a:t>0.5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endParaRPr lang="en-US" dirty="0"/>
          </a:p>
        </p:txBody>
      </p:sp>
      <p:graphicFrame>
        <p:nvGraphicFramePr>
          <p:cNvPr id="4" name="Table 3"/>
          <p:cNvGraphicFramePr>
            <a:graphicFrameLocks noGrp="1"/>
          </p:cNvGraphicFramePr>
          <p:nvPr/>
        </p:nvGraphicFramePr>
        <p:xfrm>
          <a:off x="484094" y="2011679"/>
          <a:ext cx="8057477" cy="3722923"/>
        </p:xfrm>
        <a:graphic>
          <a:graphicData uri="http://schemas.openxmlformats.org/drawingml/2006/table">
            <a:tbl>
              <a:tblPr/>
              <a:tblGrid>
                <a:gridCol w="782754"/>
                <a:gridCol w="743616"/>
                <a:gridCol w="861031"/>
                <a:gridCol w="861031"/>
                <a:gridCol w="782754"/>
                <a:gridCol w="782754"/>
                <a:gridCol w="782754"/>
                <a:gridCol w="820261"/>
                <a:gridCol w="820261"/>
                <a:gridCol w="820261"/>
              </a:tblGrid>
              <a:tr h="378797">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Malgun Gothic"/>
                        </a:rPr>
                        <a:t>BD-rate</a:t>
                      </a:r>
                      <a:endParaRPr lang="en-US" sz="1400" dirty="0">
                        <a:latin typeface="Times New Roman"/>
                        <a:ea typeface="Malgun Gothic"/>
                      </a:endParaRPr>
                    </a:p>
                  </a:txBody>
                  <a:tcPr marL="68573" marR="685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Malgun Gothic"/>
                        </a:rPr>
                        <a:t>Intra</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latin typeface="Arial"/>
                          <a:ea typeface="Malgun Gothic"/>
                        </a:rPr>
                        <a:t>Random access</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a:latin typeface="Arial"/>
                          <a:ea typeface="Malgun Gothic"/>
                        </a:rPr>
                        <a:t>Low Delay</a:t>
                      </a:r>
                      <a:endParaRPr lang="en-US" sz="1600" dirty="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8797">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Y</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U</a:t>
                      </a:r>
                      <a:endParaRPr lang="en-US" sz="16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V</a:t>
                      </a:r>
                      <a:endParaRPr lang="en-US" sz="16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Y</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U</a:t>
                      </a:r>
                      <a:endParaRPr lang="en-US" sz="16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V</a:t>
                      </a:r>
                      <a:endParaRPr lang="en-US" sz="16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Y</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U</a:t>
                      </a:r>
                      <a:endParaRPr lang="en-US" sz="16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latin typeface="Arial"/>
                          <a:ea typeface="Malgun Gothic"/>
                        </a:rPr>
                        <a:t>V</a:t>
                      </a:r>
                      <a:endParaRPr lang="en-US" sz="16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Malgun Gothic"/>
                        </a:rPr>
                        <a:t>Class A</a:t>
                      </a:r>
                      <a:endParaRPr lang="en-US" sz="14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0.15</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0.06</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-0.02</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0.11</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0.05</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0.32</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521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Malgun Gothic"/>
                        </a:rPr>
                        <a:t>Class B</a:t>
                      </a:r>
                      <a:endParaRPr lang="en-US" sz="14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0.40</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0.64</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0.65</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0.34</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0.64</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0.60</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0.44</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0.13</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0.10</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r>
              <a:tr h="521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Malgun Gothic"/>
                        </a:rPr>
                        <a:t>Class C</a:t>
                      </a:r>
                      <a:endParaRPr lang="en-US" sz="14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Malgun Gothic"/>
                        </a:rPr>
                        <a:t>0.19</a:t>
                      </a:r>
                      <a:endParaRPr lang="en-US" sz="1800" dirty="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dirty="0">
                          <a:latin typeface="Arial"/>
                          <a:ea typeface="Malgun Gothic"/>
                        </a:rPr>
                        <a:t>0.40</a:t>
                      </a:r>
                      <a:endParaRPr lang="en-US" sz="1800" dirty="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0.30</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0.22</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0.23</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0.21</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0.17</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-0.04</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0.06</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r>
              <a:tr h="521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latin typeface="Arial"/>
                          <a:ea typeface="Malgun Gothic"/>
                        </a:rPr>
                        <a:t>Class D</a:t>
                      </a:r>
                      <a:endParaRPr lang="en-US" sz="14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0.20</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0.37</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0.20</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0.13</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0.41</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0.41</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0.09</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-0.48</a:t>
                      </a:r>
                      <a:endParaRPr lang="en-US" sz="1800">
                        <a:latin typeface="Times New Roman"/>
                        <a:ea typeface="Malgun Gothic"/>
                      </a:endParaRPr>
                    </a:p>
                  </a:txBody>
                  <a:tcPr marL="68573" marR="68573"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0.30</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a:noFill/>
                    </a:lnB>
                  </a:tcPr>
                </a:tc>
              </a:tr>
              <a:tr h="521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latin typeface="Arial"/>
                          <a:ea typeface="Malgun Gothic"/>
                        </a:rPr>
                        <a:t>Class E</a:t>
                      </a:r>
                      <a:endParaRPr lang="en-US" sz="1400" dirty="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0.57</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0.50</a:t>
                      </a:r>
                      <a:endParaRPr lang="en-US" sz="1800">
                        <a:latin typeface="Times New Roman"/>
                        <a:ea typeface="Malgun Gothic"/>
                      </a:endParaRPr>
                    </a:p>
                  </a:txBody>
                  <a:tcPr marL="68573" marR="6857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0.49</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 </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0.06</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0.13</a:t>
                      </a:r>
                      <a:endParaRPr lang="en-US" sz="1800">
                        <a:latin typeface="Times New Roman"/>
                        <a:ea typeface="Malgun Gothic"/>
                      </a:endParaRPr>
                    </a:p>
                  </a:txBody>
                  <a:tcPr marL="68573" marR="68573"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a:latin typeface="Arial"/>
                          <a:ea typeface="Malgun Gothic"/>
                        </a:rPr>
                        <a:t>-0.38</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5775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a:latin typeface="Arial"/>
                          <a:ea typeface="Malgun Gothic"/>
                        </a:rPr>
                        <a:t>All</a:t>
                      </a:r>
                      <a:endParaRPr lang="en-US" sz="16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0.31</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0.44</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0.37</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0.22</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0.39</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0.41</a:t>
                      </a:r>
                      <a:endParaRPr lang="en-US" sz="180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0.21</a:t>
                      </a:r>
                      <a:endParaRPr lang="en-US" sz="1800">
                        <a:latin typeface="Times New Roman"/>
                        <a:ea typeface="Malgun Gothic"/>
                      </a:endParaRPr>
                    </a:p>
                  </a:txBody>
                  <a:tcPr marL="68573" marR="68573"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a:latin typeface="Arial"/>
                          <a:ea typeface="Malgun Gothic"/>
                        </a:rPr>
                        <a:t>-0.06</a:t>
                      </a:r>
                      <a:endParaRPr lang="en-US" sz="1800">
                        <a:latin typeface="Times New Roman"/>
                        <a:ea typeface="Malgun Gothic"/>
                      </a:endParaRPr>
                    </a:p>
                  </a:txBody>
                  <a:tcPr marL="68573" marR="68573"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800" b="1" dirty="0">
                          <a:latin typeface="Arial"/>
                          <a:ea typeface="Malgun Gothic"/>
                        </a:rPr>
                        <a:t>0.05</a:t>
                      </a:r>
                      <a:endParaRPr lang="en-US" sz="1800" dirty="0">
                        <a:latin typeface="Times New Roman"/>
                        <a:ea typeface="Malgun Gothic"/>
                      </a:endParaRPr>
                    </a:p>
                  </a:txBody>
                  <a:tcPr marL="68573" marR="68573"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BD-rate for high efficiency</a:t>
            </a:r>
          </a:p>
          <a:p>
            <a:pPr marL="630238" lvl="1" indent="-173038" eaLnBrk="1" hangingPunct="1">
              <a:lnSpc>
                <a:spcPct val="95000"/>
              </a:lnSpc>
              <a:spcBef>
                <a:spcPct val="35000"/>
              </a:spcBef>
              <a:buClr>
                <a:schemeClr val="accent2"/>
              </a:buClr>
              <a:buFont typeface="Wingdings" pitchFamily="2" charset="2"/>
              <a:buChar char="§"/>
            </a:pPr>
            <a:r>
              <a:rPr lang="en-US" sz="2000" kern="0" dirty="0" smtClean="0">
                <a:solidFill>
                  <a:srgbClr val="333333"/>
                </a:solidFill>
                <a:latin typeface="+mn-lt"/>
                <a:cs typeface="+mn-cs"/>
              </a:rPr>
              <a:t>No impact on the low complexity configuration</a:t>
            </a: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r>
              <a:rPr lang="en-US" sz="2000" kern="0" dirty="0" smtClean="0">
                <a:solidFill>
                  <a:srgbClr val="333333"/>
                </a:solidFill>
                <a:latin typeface="+mn-lt"/>
                <a:cs typeface="+mn-cs"/>
              </a:rPr>
              <a:t>*Thanks to </a:t>
            </a:r>
            <a:r>
              <a:rPr lang="en-US" sz="2000" kern="0" dirty="0" err="1" smtClean="0">
                <a:solidFill>
                  <a:srgbClr val="333333"/>
                </a:solidFill>
                <a:latin typeface="+mn-lt"/>
                <a:cs typeface="+mn-cs"/>
              </a:rPr>
              <a:t>MediaTek</a:t>
            </a:r>
            <a:r>
              <a:rPr lang="en-US" sz="2000" kern="0" dirty="0" smtClean="0">
                <a:solidFill>
                  <a:srgbClr val="333333"/>
                </a:solidFill>
                <a:latin typeface="+mn-lt"/>
                <a:cs typeface="+mn-cs"/>
              </a:rPr>
              <a:t> for the cross-check (in JCTVC-D135)</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endParaRPr lang="en-US" dirty="0" smtClean="0"/>
          </a:p>
          <a:p>
            <a:r>
              <a:rPr lang="en-US" dirty="0" smtClean="0"/>
              <a:t>The 32×32 partial frequency transform provides a good trade-off between complexity, memory requirements and performance</a:t>
            </a:r>
          </a:p>
          <a:p>
            <a:endParaRPr lang="en-US" dirty="0" smtClean="0"/>
          </a:p>
          <a:p>
            <a:r>
              <a:rPr lang="en-US" dirty="0" smtClean="0"/>
              <a:t>Propose to include this transform in HEVC Test Model</a:t>
            </a:r>
          </a:p>
          <a:p>
            <a:endParaRPr lang="en-US" dirty="0" smtClean="0"/>
          </a:p>
          <a:p>
            <a:endParaRPr lang="en-US" dirty="0" smtClean="0"/>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124</TotalTime>
  <Words>307</Words>
  <Application>Microsoft Office PowerPoint</Application>
  <PresentationFormat>On-screen Show (4:3)</PresentationFormat>
  <Paragraphs>143</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JCTVC-D257 Low complexity 32×32 transform by partial frequency transform</vt:lpstr>
      <vt:lpstr>Background</vt:lpstr>
      <vt:lpstr>Technical Description</vt:lpstr>
      <vt:lpstr>Results</vt:lpstr>
      <vt:lpstr>Conclusions</vt:lpstr>
      <vt:lpstr>Slide 6</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28</cp:revision>
  <cp:lastPrinted>2005-08-27T17:58:21Z</cp:lastPrinted>
  <dcterms:created xsi:type="dcterms:W3CDTF">2011-01-18T01:05:45Z</dcterms:created>
  <dcterms:modified xsi:type="dcterms:W3CDTF">2011-01-21T00:20:43Z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