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10" r:id="rId2"/>
    <p:sldId id="611" r:id="rId3"/>
    <p:sldId id="612" r:id="rId4"/>
    <p:sldId id="613" r:id="rId5"/>
    <p:sldId id="614" r:id="rId6"/>
  </p:sldIdLst>
  <p:sldSz cx="9144000" cy="6858000" type="screen4x3"/>
  <p:notesSz cx="7010400" cy="9296400"/>
  <p:embeddedFontLst>
    <p:embeddedFont>
      <p:font typeface="Century Gothic" pitchFamily="34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Brush Script MT" pitchFamily="66" charset="0"/>
      <p:italic r:id="rId17"/>
    </p:embeddedFont>
    <p:embeddedFont>
      <p:font typeface="宋体" pitchFamily="2" charset="-122"/>
      <p:regular r:id="rId18"/>
    </p:embeddedFont>
    <p:embeddedFont>
      <p:font typeface="Tahoma" pitchFamily="34" charset="0"/>
      <p:regular r:id="rId19"/>
      <p:bold r:id="rId2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F5"/>
    <a:srgbClr val="FF5050"/>
    <a:srgbClr val="CC6600"/>
    <a:srgbClr val="FF9900"/>
    <a:srgbClr val="99CCFF"/>
    <a:srgbClr val="FF00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3" autoAdjust="0"/>
    <p:restoredTop sz="87919" autoAdjust="0"/>
  </p:normalViewPr>
  <p:slideViewPr>
    <p:cSldViewPr>
      <p:cViewPr>
        <p:scale>
          <a:sx n="100" d="100"/>
          <a:sy n="100" d="100"/>
        </p:scale>
        <p:origin x="-606" y="19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d_3_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CC0066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8000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3"/>
            <a:ext cx="7772400" cy="1446550"/>
          </a:xfrm>
        </p:spPr>
        <p:txBody>
          <a:bodyPr/>
          <a:lstStyle/>
          <a:p>
            <a:r>
              <a:rPr lang="en-US" b="1" dirty="0" smtClean="0"/>
              <a:t>Improved </a:t>
            </a:r>
            <a:r>
              <a:rPr lang="en-US" b="1" dirty="0" err="1" smtClean="0"/>
              <a:t>Chroma</a:t>
            </a:r>
            <a:r>
              <a:rPr lang="en-US" b="1" dirty="0" smtClean="0"/>
              <a:t> Intra Mode Signaling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Dong, W. Liu and A. Tabatabai</a:t>
            </a:r>
          </a:p>
          <a:p>
            <a:r>
              <a:rPr lang="en-US" dirty="0" smtClean="0"/>
              <a:t>Jan. 21,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3289-3792-4AE1-A34B-C72CC2BAE822}" type="slidenum">
              <a:rPr lang="zh-CN" altLang="en-US" smtClean="0"/>
              <a:pPr/>
              <a:t>1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143000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JCTVC-D255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the current HM, Intra coded prediction units (PU) use angular prediction to generate prediction signal.  </a:t>
            </a:r>
          </a:p>
          <a:p>
            <a:endParaRPr lang="en-US" sz="2000" dirty="0" smtClean="0"/>
          </a:p>
          <a:p>
            <a:r>
              <a:rPr lang="en-US" sz="2000" dirty="0" smtClean="0"/>
              <a:t>For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pPr lvl="1"/>
            <a:r>
              <a:rPr lang="en-US" sz="1600" dirty="0" smtClean="0"/>
              <a:t>possible prediction directions are vertical, horizontal, DC, diagonal and “same as </a:t>
            </a:r>
            <a:r>
              <a:rPr lang="en-US" sz="1600" dirty="0" err="1" smtClean="0"/>
              <a:t>luma</a:t>
            </a:r>
            <a:r>
              <a:rPr lang="en-US" sz="1600" dirty="0" smtClean="0"/>
              <a:t>”.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They are each assigned codeword from 0 – 4 and the mode is signaled in the bitstream.</a:t>
            </a:r>
          </a:p>
          <a:p>
            <a:endParaRPr lang="en-US" sz="2000" dirty="0" smtClean="0"/>
          </a:p>
          <a:p>
            <a:r>
              <a:rPr lang="en-US" sz="2000" dirty="0" smtClean="0"/>
              <a:t>Study shows that</a:t>
            </a:r>
          </a:p>
          <a:p>
            <a:pPr lvl="1"/>
            <a:r>
              <a:rPr lang="en-US" sz="1600" dirty="0" smtClean="0"/>
              <a:t>The most probable intra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mode is the “same as </a:t>
            </a:r>
            <a:r>
              <a:rPr lang="en-US" sz="1600" dirty="0" err="1" smtClean="0"/>
              <a:t>luma</a:t>
            </a:r>
            <a:r>
              <a:rPr lang="en-US" sz="1600" dirty="0" smtClean="0"/>
              <a:t>” mode.</a:t>
            </a:r>
          </a:p>
          <a:p>
            <a:pPr lvl="1"/>
            <a:r>
              <a:rPr lang="en-US" sz="1600" dirty="0" smtClean="0"/>
              <a:t>However, it is assigned the longest codeword.</a:t>
            </a:r>
          </a:p>
          <a:p>
            <a:endParaRPr lang="en-US" sz="2000" dirty="0" smtClean="0"/>
          </a:p>
          <a:p>
            <a:r>
              <a:rPr lang="en-US" sz="2000" dirty="0" smtClean="0"/>
              <a:t>Two changes are proposed to improve coding efficiency: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Reassign </a:t>
            </a:r>
            <a:r>
              <a:rPr lang="en-US" sz="1600" dirty="0" err="1" smtClean="0">
                <a:solidFill>
                  <a:srgbClr val="FF0000"/>
                </a:solidFill>
              </a:rPr>
              <a:t>codewords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so that shortest codeword is used for most probable mode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Codeword space reduction</a:t>
            </a:r>
            <a:r>
              <a:rPr lang="en-US" sz="1600" dirty="0" smtClean="0"/>
              <a:t> when </a:t>
            </a:r>
            <a:r>
              <a:rPr lang="en-US" sz="1600" dirty="0" err="1" smtClean="0"/>
              <a:t>luma</a:t>
            </a:r>
            <a:r>
              <a:rPr lang="en-US" sz="1600" dirty="0" smtClean="0"/>
              <a:t> mode is one of vertical, horizontal, DC and diagonal down right.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Codeword re-assignment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shows that “same as </a:t>
            </a:r>
            <a:r>
              <a:rPr lang="en-US" dirty="0" err="1" smtClean="0"/>
              <a:t>luma</a:t>
            </a:r>
            <a:r>
              <a:rPr lang="en-US" dirty="0" smtClean="0"/>
              <a:t>” is the most probable mode for intra </a:t>
            </a:r>
            <a:r>
              <a:rPr lang="en-US" dirty="0" err="1" smtClean="0"/>
              <a:t>chroma</a:t>
            </a:r>
            <a:r>
              <a:rPr lang="en-US" dirty="0" smtClean="0"/>
              <a:t> direction.</a:t>
            </a:r>
          </a:p>
          <a:p>
            <a:endParaRPr lang="en-US" dirty="0" smtClean="0"/>
          </a:p>
          <a:p>
            <a:r>
              <a:rPr lang="en-US" dirty="0" smtClean="0"/>
              <a:t>This proposal proposes to assign </a:t>
            </a:r>
            <a:r>
              <a:rPr lang="en-US" dirty="0" err="1" smtClean="0"/>
              <a:t>codewords</a:t>
            </a:r>
            <a:r>
              <a:rPr lang="en-US" dirty="0" smtClean="0"/>
              <a:t> according to the table below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6" name="Content Placeholder 32"/>
          <p:cNvGraphicFramePr>
            <a:graphicFrameLocks/>
          </p:cNvGraphicFramePr>
          <p:nvPr/>
        </p:nvGraphicFramePr>
        <p:xfrm>
          <a:off x="838200" y="3505200"/>
          <a:ext cx="7530149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443"/>
                <a:gridCol w="2491105"/>
                <a:gridCol w="28956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Intra </a:t>
                      </a:r>
                      <a:r>
                        <a:rPr lang="en-US" sz="1600" dirty="0" err="1" smtClean="0"/>
                        <a:t>Chroma</a:t>
                      </a:r>
                      <a:r>
                        <a:rPr lang="en-US" sz="1600" dirty="0" smtClean="0"/>
                        <a:t> Dir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Old bins/codeword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 b</a:t>
                      </a:r>
                      <a:r>
                        <a:rPr lang="en-US" sz="1600" baseline="0" dirty="0" smtClean="0"/>
                        <a:t>ins/codeword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vertical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horizontal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diagnal</a:t>
                      </a:r>
                      <a:r>
                        <a:rPr lang="en-US" sz="1600" baseline="0" dirty="0" smtClean="0"/>
                        <a:t> down right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same as </a:t>
                      </a:r>
                      <a:r>
                        <a:rPr lang="en-US" sz="1600" dirty="0" err="1" smtClean="0"/>
                        <a:t>luma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0001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Codeword Space Reduction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3657600"/>
          <a:ext cx="8534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173"/>
                <a:gridCol w="1303427"/>
                <a:gridCol w="1300480"/>
                <a:gridCol w="1137920"/>
                <a:gridCol w="1219200"/>
                <a:gridCol w="1219200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Chroma</a:t>
                      </a:r>
                      <a:r>
                        <a:rPr lang="en-US" dirty="0" smtClean="0"/>
                        <a:t> Dir</a:t>
                      </a:r>
                      <a:endParaRPr lang="en-US" dirty="0"/>
                    </a:p>
                  </a:txBody>
                  <a:tcPr marL="97536" marR="97536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Luma</a:t>
                      </a:r>
                      <a:r>
                        <a:rPr lang="en-US" dirty="0" smtClean="0"/>
                        <a:t> Dir</a:t>
                      </a:r>
                      <a:endParaRPr lang="en-US" dirty="0"/>
                    </a:p>
                  </a:txBody>
                  <a:tcPr marL="97536" marR="9753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DC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diagonal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en-US" dirty="0"/>
                    </a:p>
                  </a:txBody>
                  <a:tcPr marL="97536" marR="975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vertical</a:t>
                      </a:r>
                      <a:endParaRPr lang="en-US" sz="1600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  <a:endParaRPr lang="en-US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  <a:endParaRPr lang="en-US" dirty="0"/>
                    </a:p>
                  </a:txBody>
                  <a:tcPr marL="97536" marR="975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horizontal</a:t>
                      </a:r>
                      <a:endParaRPr lang="en-US" sz="1600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dirty="0" smtClean="0"/>
                        <a:t>n/a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dirty="0" smtClean="0"/>
                        <a:t>n/a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diagnal</a:t>
                      </a:r>
                      <a:r>
                        <a:rPr lang="en-US" sz="1600" baseline="0" dirty="0" smtClean="0"/>
                        <a:t> down right</a:t>
                      </a:r>
                      <a:endParaRPr lang="en-US" sz="1600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dirty="0" smtClean="0"/>
                        <a:t>n/a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dirty="0" smtClean="0"/>
                        <a:t>0000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same as </a:t>
                      </a:r>
                      <a:r>
                        <a:rPr lang="en-US" sz="1600" dirty="0" err="1" smtClean="0"/>
                        <a:t>luma</a:t>
                      </a:r>
                      <a:endParaRPr lang="en-US" sz="1600" dirty="0"/>
                    </a:p>
                  </a:txBody>
                  <a:tcPr marL="97536" marR="97536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87" marR="54187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1066800"/>
            <a:ext cx="853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The 5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chroma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modes are not always mutually exclusive, 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E.g. when the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luma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direction is vertical, the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chroma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mode “vertical” </a:t>
            </a:r>
            <a:r>
              <a:rPr lang="en-US" sz="2000" kern="0" dirty="0" smtClean="0">
                <a:latin typeface="Calibri" pitchFamily="34" charset="0"/>
                <a:cs typeface="Calibri" pitchFamily="34" charset="0"/>
              </a:rPr>
              <a:t>is redundant given the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“same as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luma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” bit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 </a:t>
            </a: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this case, the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“vertical” mode can be removed from the codeword list.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Codeword space reduction is proposed to further improve coding efficiency.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646331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2819400"/>
          <a:ext cx="85344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Intra High Efficiency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Intra Low Complexity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Y BD-rate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U BD-rate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V BD-rate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Y BD-rate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U BD-rate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V BD-rate (%)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Class 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-0.8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0.0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0.3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-0.1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Class 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-0.7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0.1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0.1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-0.4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Class 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-0.7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0.1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0.2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-0.4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Class 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-0.6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0.2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0.3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-0.3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Class 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-1.1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-0.5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-0.2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-0.2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All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-0.7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0.0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0.1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-0.3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04800" y="762000"/>
            <a:ext cx="853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0.7% and 0.6% BD rate improvement for intra only configurations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The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results have been cross-checked by Panasonic (JCTVC-D280)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kern="0" baseline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Recommend</a:t>
            </a:r>
            <a:r>
              <a:rPr lang="en-US" sz="2400" kern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to change current </a:t>
            </a:r>
            <a:r>
              <a:rPr lang="en-US" sz="2400" kern="0" dirty="0" err="1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Chroma</a:t>
            </a:r>
            <a:r>
              <a:rPr lang="en-US" sz="2400" kern="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 Intra Mode Prediction Table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175414</TotalTime>
  <Words>447</Words>
  <Application>Microsoft Office PowerPoint</Application>
  <PresentationFormat>On-screen Show (4:3)</PresentationFormat>
  <Paragraphs>143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Century Gothic</vt:lpstr>
      <vt:lpstr>HGP創英角ｺﾞｼｯｸUB</vt:lpstr>
      <vt:lpstr>Calibri</vt:lpstr>
      <vt:lpstr>Brush Script MT</vt:lpstr>
      <vt:lpstr>宋体</vt:lpstr>
      <vt:lpstr>Times New Roman</vt:lpstr>
      <vt:lpstr>Tahoma</vt:lpstr>
      <vt:lpstr>Default Design</vt:lpstr>
      <vt:lpstr>Improved Chroma Intra Mode Signaling</vt:lpstr>
      <vt:lpstr>Overview </vt:lpstr>
      <vt:lpstr>Codeword re-assignment</vt:lpstr>
      <vt:lpstr>Codeword Space Reduction</vt:lpstr>
      <vt:lpstr>Results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6088</cp:revision>
  <dcterms:created xsi:type="dcterms:W3CDTF">2006-02-22T01:05:12Z</dcterms:created>
  <dcterms:modified xsi:type="dcterms:W3CDTF">2011-01-21T11:51:23Z</dcterms:modified>
</cp:coreProperties>
</file>