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7" r:id="rId2"/>
    <p:sldId id="258" r:id="rId3"/>
    <p:sldId id="267" r:id="rId4"/>
    <p:sldId id="273" r:id="rId5"/>
    <p:sldId id="269" r:id="rId6"/>
    <p:sldId id="259" r:id="rId7"/>
    <p:sldId id="272" r:id="rId8"/>
    <p:sldId id="270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ＭＳ Ｐゴシック"/>
        <a:cs typeface="ＭＳ Ｐゴシック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56292"/>
    <a:srgbClr val="666666"/>
    <a:srgbClr val="439539"/>
    <a:srgbClr val="00728F"/>
    <a:srgbClr val="B5121B"/>
    <a:srgbClr val="F60000"/>
    <a:srgbClr val="F0F0F0"/>
    <a:srgbClr val="E31B23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132" autoAdjust="0"/>
    <p:restoredTop sz="85882" autoAdjust="0"/>
  </p:normalViewPr>
  <p:slideViewPr>
    <p:cSldViewPr snapToGrid="0">
      <p:cViewPr>
        <p:scale>
          <a:sx n="125" d="100"/>
          <a:sy n="125" d="100"/>
        </p:scale>
        <p:origin x="-1134" y="1266"/>
      </p:cViewPr>
      <p:guideLst>
        <p:guide orient="horz" pos="2145"/>
        <p:guide orient="horz" pos="618"/>
        <p:guide orient="horz" pos="4245"/>
        <p:guide orient="horz" pos="3984"/>
        <p:guide orient="horz" pos="2587"/>
        <p:guide orient="horz" pos="991"/>
        <p:guide orient="horz" pos="3520"/>
        <p:guide orient="horz" pos="301"/>
        <p:guide pos="2880"/>
        <p:guide pos="79"/>
        <p:guide pos="5679"/>
        <p:guide pos="238"/>
        <p:guide pos="5521"/>
        <p:guide pos="2641"/>
        <p:guide pos="2793"/>
        <p:guide pos="130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-3108" y="-84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cs typeface="Arial" pitchFamily="34" charset="0"/>
              </a:defRPr>
            </a:lvl1pPr>
          </a:lstStyle>
          <a:p>
            <a:fld id="{A437901B-6AAF-44F3-88F0-3D128F815F2B}" type="datetimeFigureOut">
              <a:rPr lang="en-US"/>
              <a:pPr/>
              <a:t>1/23/2011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cs typeface="Arial" pitchFamily="34" charset="0"/>
              </a:defRPr>
            </a:lvl1pPr>
          </a:lstStyle>
          <a:p>
            <a:fld id="{F57DA5D3-2C1E-444D-A772-0063AA714EE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endParaRPr lang="en-US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/>
            </a:lvl1pPr>
          </a:lstStyle>
          <a:p>
            <a:endParaRPr lang="en-US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fld id="{9C17F15A-A19D-4141-972E-DDAA8C17982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 pitchFamily="-106" charset="-128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106" charset="0"/>
        <a:ea typeface="ＭＳ Ｐゴシック" pitchFamily="-106" charset="-128"/>
        <a:cs typeface="ＭＳ Ｐゴシック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showMasterPhAnim="0" type="title" preserve="1">
  <p:cSld name="Motorola Title Slide_Re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8"/>
          <p:cNvSpPr>
            <a:spLocks noChangeArrowheads="1"/>
          </p:cNvSpPr>
          <p:nvPr userDrawn="1"/>
        </p:nvSpPr>
        <p:spPr bwMode="auto">
          <a:xfrm>
            <a:off x="127000" y="4102100"/>
            <a:ext cx="8888413" cy="2562225"/>
          </a:xfrm>
          <a:prstGeom prst="rect">
            <a:avLst/>
          </a:prstGeom>
          <a:solidFill>
            <a:srgbClr val="B5121B"/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eaLnBrk="0" hangingPunct="0"/>
            <a:endParaRPr lang="en-US">
              <a:solidFill>
                <a:srgbClr val="F0F0F0"/>
              </a:solidFill>
            </a:endParaRPr>
          </a:p>
        </p:txBody>
      </p:sp>
      <p:grpSp>
        <p:nvGrpSpPr>
          <p:cNvPr id="5" name="Group 12"/>
          <p:cNvGrpSpPr>
            <a:grpSpLocks/>
          </p:cNvGrpSpPr>
          <p:nvPr userDrawn="1"/>
        </p:nvGrpSpPr>
        <p:grpSpPr bwMode="auto">
          <a:xfrm>
            <a:off x="8243888" y="4403725"/>
            <a:ext cx="519112" cy="522288"/>
            <a:chOff x="238" y="3985"/>
            <a:chExt cx="183" cy="184"/>
          </a:xfrm>
        </p:grpSpPr>
        <p:sp>
          <p:nvSpPr>
            <p:cNvPr id="6" name="Oval 13"/>
            <p:cNvSpPr>
              <a:spLocks noChangeArrowheads="1"/>
            </p:cNvSpPr>
            <p:nvPr userDrawn="1"/>
          </p:nvSpPr>
          <p:spPr bwMode="auto">
            <a:xfrm>
              <a:off x="247" y="3996"/>
              <a:ext cx="169" cy="163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eaLnBrk="0" hangingPunct="0"/>
              <a:endParaRPr lang="en-US"/>
            </a:p>
          </p:txBody>
        </p:sp>
        <p:sp>
          <p:nvSpPr>
            <p:cNvPr id="7" name="Freeform 22"/>
            <p:cNvSpPr>
              <a:spLocks noEditPoints="1"/>
            </p:cNvSpPr>
            <p:nvPr userDrawn="1"/>
          </p:nvSpPr>
          <p:spPr bwMode="auto">
            <a:xfrm>
              <a:off x="238" y="3985"/>
              <a:ext cx="183" cy="184"/>
            </a:xfrm>
            <a:custGeom>
              <a:avLst/>
              <a:gdLst>
                <a:gd name="T0" fmla="*/ 410606 w 508"/>
                <a:gd name="T1" fmla="*/ 0 h 508"/>
                <a:gd name="T2" fmla="*/ 0 w 508"/>
                <a:gd name="T3" fmla="*/ 415150 h 508"/>
                <a:gd name="T4" fmla="*/ 410606 w 508"/>
                <a:gd name="T5" fmla="*/ 828044 h 508"/>
                <a:gd name="T6" fmla="*/ 818969 w 508"/>
                <a:gd name="T7" fmla="*/ 415150 h 508"/>
                <a:gd name="T8" fmla="*/ 410606 w 508"/>
                <a:gd name="T9" fmla="*/ 0 h 508"/>
                <a:gd name="T10" fmla="*/ 643956 w 508"/>
                <a:gd name="T11" fmla="*/ 609188 h 508"/>
                <a:gd name="T12" fmla="*/ 596838 w 508"/>
                <a:gd name="T13" fmla="*/ 473813 h 508"/>
                <a:gd name="T14" fmla="*/ 520550 w 508"/>
                <a:gd name="T15" fmla="*/ 421919 h 508"/>
                <a:gd name="T16" fmla="*/ 448750 w 508"/>
                <a:gd name="T17" fmla="*/ 473813 h 508"/>
                <a:gd name="T18" fmla="*/ 410606 w 508"/>
                <a:gd name="T19" fmla="*/ 550525 h 508"/>
                <a:gd name="T20" fmla="*/ 370219 w 508"/>
                <a:gd name="T21" fmla="*/ 473813 h 508"/>
                <a:gd name="T22" fmla="*/ 298419 w 508"/>
                <a:gd name="T23" fmla="*/ 421919 h 508"/>
                <a:gd name="T24" fmla="*/ 222131 w 508"/>
                <a:gd name="T25" fmla="*/ 473813 h 508"/>
                <a:gd name="T26" fmla="*/ 172769 w 508"/>
                <a:gd name="T27" fmla="*/ 609188 h 508"/>
                <a:gd name="T28" fmla="*/ 145844 w 508"/>
                <a:gd name="T29" fmla="*/ 609188 h 508"/>
                <a:gd name="T30" fmla="*/ 293931 w 508"/>
                <a:gd name="T31" fmla="*/ 117325 h 508"/>
                <a:gd name="T32" fmla="*/ 408363 w 508"/>
                <a:gd name="T33" fmla="*/ 500888 h 508"/>
                <a:gd name="T34" fmla="*/ 410606 w 508"/>
                <a:gd name="T35" fmla="*/ 503144 h 508"/>
                <a:gd name="T36" fmla="*/ 410606 w 508"/>
                <a:gd name="T37" fmla="*/ 500888 h 508"/>
                <a:gd name="T38" fmla="*/ 525038 w 508"/>
                <a:gd name="T39" fmla="*/ 117325 h 508"/>
                <a:gd name="T40" fmla="*/ 673125 w 508"/>
                <a:gd name="T41" fmla="*/ 609188 h 508"/>
                <a:gd name="T42" fmla="*/ 643956 w 508"/>
                <a:gd name="T43" fmla="*/ 609188 h 508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w 508"/>
                <a:gd name="T67" fmla="*/ 0 h 508"/>
                <a:gd name="T68" fmla="*/ 508 w 508"/>
                <a:gd name="T69" fmla="*/ 508 h 508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T66" t="T67" r="T68" b="T69"/>
              <a:pathLst>
                <a:path w="508" h="508">
                  <a:moveTo>
                    <a:pt x="254" y="0"/>
                  </a:moveTo>
                  <a:cubicBezTo>
                    <a:pt x="114" y="0"/>
                    <a:pt x="0" y="114"/>
                    <a:pt x="0" y="254"/>
                  </a:cubicBezTo>
                  <a:cubicBezTo>
                    <a:pt x="0" y="395"/>
                    <a:pt x="114" y="508"/>
                    <a:pt x="254" y="508"/>
                  </a:cubicBezTo>
                  <a:cubicBezTo>
                    <a:pt x="394" y="508"/>
                    <a:pt x="508" y="395"/>
                    <a:pt x="508" y="254"/>
                  </a:cubicBezTo>
                  <a:cubicBezTo>
                    <a:pt x="508" y="115"/>
                    <a:pt x="396" y="0"/>
                    <a:pt x="254" y="0"/>
                  </a:cubicBezTo>
                  <a:close/>
                  <a:moveTo>
                    <a:pt x="400" y="374"/>
                  </a:moveTo>
                  <a:cubicBezTo>
                    <a:pt x="400" y="374"/>
                    <a:pt x="389" y="321"/>
                    <a:pt x="370" y="290"/>
                  </a:cubicBezTo>
                  <a:cubicBezTo>
                    <a:pt x="360" y="273"/>
                    <a:pt x="344" y="259"/>
                    <a:pt x="323" y="259"/>
                  </a:cubicBezTo>
                  <a:cubicBezTo>
                    <a:pt x="308" y="259"/>
                    <a:pt x="295" y="268"/>
                    <a:pt x="279" y="290"/>
                  </a:cubicBezTo>
                  <a:cubicBezTo>
                    <a:pt x="269" y="304"/>
                    <a:pt x="254" y="338"/>
                    <a:pt x="254" y="338"/>
                  </a:cubicBezTo>
                  <a:cubicBezTo>
                    <a:pt x="254" y="338"/>
                    <a:pt x="239" y="304"/>
                    <a:pt x="229" y="290"/>
                  </a:cubicBezTo>
                  <a:cubicBezTo>
                    <a:pt x="213" y="268"/>
                    <a:pt x="200" y="259"/>
                    <a:pt x="185" y="259"/>
                  </a:cubicBezTo>
                  <a:cubicBezTo>
                    <a:pt x="164" y="259"/>
                    <a:pt x="148" y="273"/>
                    <a:pt x="138" y="290"/>
                  </a:cubicBezTo>
                  <a:cubicBezTo>
                    <a:pt x="119" y="321"/>
                    <a:pt x="107" y="374"/>
                    <a:pt x="107" y="374"/>
                  </a:cubicBezTo>
                  <a:cubicBezTo>
                    <a:pt x="90" y="374"/>
                    <a:pt x="90" y="374"/>
                    <a:pt x="90" y="374"/>
                  </a:cubicBezTo>
                  <a:cubicBezTo>
                    <a:pt x="182" y="72"/>
                    <a:pt x="182" y="72"/>
                    <a:pt x="182" y="72"/>
                  </a:cubicBezTo>
                  <a:cubicBezTo>
                    <a:pt x="253" y="307"/>
                    <a:pt x="253" y="307"/>
                    <a:pt x="253" y="307"/>
                  </a:cubicBezTo>
                  <a:cubicBezTo>
                    <a:pt x="254" y="308"/>
                    <a:pt x="254" y="308"/>
                    <a:pt x="254" y="308"/>
                  </a:cubicBezTo>
                  <a:cubicBezTo>
                    <a:pt x="254" y="307"/>
                    <a:pt x="254" y="307"/>
                    <a:pt x="254" y="307"/>
                  </a:cubicBezTo>
                  <a:cubicBezTo>
                    <a:pt x="326" y="72"/>
                    <a:pt x="326" y="72"/>
                    <a:pt x="326" y="72"/>
                  </a:cubicBezTo>
                  <a:cubicBezTo>
                    <a:pt x="418" y="374"/>
                    <a:pt x="418" y="374"/>
                    <a:pt x="418" y="374"/>
                  </a:cubicBezTo>
                  <a:lnTo>
                    <a:pt x="400" y="374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</p:spPr>
          <p:txBody>
            <a:bodyPr lIns="91431" tIns="45715" rIns="91431" bIns="45715"/>
            <a:lstStyle/>
            <a:p>
              <a:pPr>
                <a:defRPr/>
              </a:pPr>
              <a:endParaRPr lang="en-GB">
                <a:solidFill>
                  <a:schemeClr val="tx2"/>
                </a:solidFill>
                <a:latin typeface="Arial" charset="0"/>
                <a:ea typeface="ヒラギノ角ゴ Pro W3" pitchFamily="-105" charset="-128"/>
                <a:cs typeface="+mn-cs"/>
              </a:endParaRPr>
            </a:p>
          </p:txBody>
        </p:sp>
      </p:grpSp>
      <p:sp>
        <p:nvSpPr>
          <p:cNvPr id="8" name="Rectangle 20"/>
          <p:cNvSpPr>
            <a:spLocks noChangeArrowheads="1"/>
          </p:cNvSpPr>
          <p:nvPr userDrawn="1"/>
        </p:nvSpPr>
        <p:spPr bwMode="auto">
          <a:xfrm>
            <a:off x="377825" y="6323013"/>
            <a:ext cx="5372100" cy="322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/>
          <a:lstStyle/>
          <a:p>
            <a:r>
              <a:rPr lang="en-US" sz="800">
                <a:solidFill>
                  <a:schemeClr val="bg1"/>
                </a:solidFill>
              </a:rPr>
              <a:t>MOTOROLA and the Stylized M Logo are trademarks or registered trademarks of Motorola Trademark Holdings, LLC. All other trademarks are the property of their respective owners.  © 2010 Motorola Mobility, Inc.  All rights reserved.</a:t>
            </a:r>
            <a:endParaRPr lang="en-US" sz="800" b="1">
              <a:solidFill>
                <a:schemeClr val="bg1"/>
              </a:solidFill>
            </a:endParaRP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81000" y="420688"/>
            <a:ext cx="7772400" cy="889000"/>
          </a:xfrm>
        </p:spPr>
        <p:txBody>
          <a:bodyPr/>
          <a:lstStyle>
            <a:lvl1pPr>
              <a:defRPr>
                <a:solidFill>
                  <a:srgbClr val="B5121B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372454" y="4300538"/>
            <a:ext cx="7746050" cy="1447800"/>
          </a:xfrm>
        </p:spPr>
        <p:txBody>
          <a:bodyPr/>
          <a:lstStyle>
            <a:lvl1pPr marL="0" indent="0">
              <a:lnSpc>
                <a:spcPct val="100000"/>
              </a:lnSpc>
              <a:spcAft>
                <a:spcPct val="0"/>
              </a:spcAft>
              <a:buFontTx/>
              <a:buNone/>
              <a:defRPr sz="4800" b="1">
                <a:solidFill>
                  <a:schemeClr val="bg1"/>
                </a:solidFill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  <p:transition spd="med">
    <p:wipe dir="r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359F6A-986C-4CF9-B979-9F636509D6CA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5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tandard Motorola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363537" y="1768475"/>
            <a:ext cx="8386763" cy="3933825"/>
          </a:xfrm>
        </p:spPr>
        <p:txBody>
          <a:bodyPr/>
          <a:lstStyle>
            <a:lvl1pPr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F55276-94FB-4E2B-B04E-D0A16924DF6D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6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tandard Motorola Layout_12 Pt Fo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363537" y="1768475"/>
            <a:ext cx="8386763" cy="3933825"/>
          </a:xfrm>
        </p:spPr>
        <p:txBody>
          <a:bodyPr/>
          <a:lstStyle>
            <a:lvl1pPr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defRPr sz="1200" b="1"/>
            </a:lvl1pPr>
            <a:lvl2pPr>
              <a:lnSpc>
                <a:spcPct val="100000"/>
              </a:lnSpc>
              <a:spcBef>
                <a:spcPts val="0"/>
              </a:spcBef>
              <a:defRPr sz="1200"/>
            </a:lvl2pPr>
            <a:lvl3pPr>
              <a:lnSpc>
                <a:spcPct val="100000"/>
              </a:lnSpc>
              <a:spcBef>
                <a:spcPts val="0"/>
              </a:spcBef>
              <a:defRPr sz="1200"/>
            </a:lvl3pPr>
            <a:lvl4pPr>
              <a:lnSpc>
                <a:spcPct val="100000"/>
              </a:lnSpc>
              <a:spcBef>
                <a:spcPts val="0"/>
              </a:spcBef>
              <a:defRPr sz="1200"/>
            </a:lvl4pPr>
            <a:lvl5pPr>
              <a:lnSpc>
                <a:spcPct val="100000"/>
              </a:lnSpc>
              <a:spcBef>
                <a:spcPts val="0"/>
              </a:spcBef>
              <a:defRPr sz="12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FFAAA9-E355-445A-9B74-B72EA6E3A003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6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_Normal Font Header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8220075" y="6359525"/>
            <a:ext cx="608013" cy="2635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CF3CCA-E9CC-40DA-8EA8-F0866C28B9D2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4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_Small Font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18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8220075" y="6359525"/>
            <a:ext cx="608013" cy="2635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04B649-CA4C-41FA-A34E-F2060C5491CB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4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 dirty="0"/>
          </a:p>
        </p:txBody>
      </p:sp>
    </p:spTree>
  </p:cSld>
  <p:clrMapOvr>
    <a:masterClrMapping/>
  </p:clrMapOvr>
  <p:transition spd="med">
    <p:wipe dir="r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Page_No Header_FreeFor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8220075" y="6359525"/>
            <a:ext cx="608013" cy="2635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DFCAB7-7B1E-4369-8F20-89327459F1A7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3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 dirty="0"/>
          </a:p>
        </p:txBody>
      </p:sp>
    </p:spTree>
  </p:cSld>
  <p:clrMapOvr>
    <a:masterClrMapping/>
  </p:clrMapOvr>
  <p:transition spd="med">
    <p:wipe dir="r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E79CD3-21D0-4190-8589-12341D581C33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3" name="Footer Placeholder 1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82588" y="477838"/>
            <a:ext cx="8386762" cy="828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77825" y="1782763"/>
            <a:ext cx="8386763" cy="3933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342900" y="57150"/>
            <a:ext cx="1747838" cy="420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tIns="0" rIns="0" bIns="0" anchor="b"/>
          <a:lstStyle/>
          <a:p>
            <a:pPr eaLnBrk="0" hangingPunct="0">
              <a:defRPr/>
            </a:pPr>
            <a:r>
              <a:rPr lang="en-US" sz="1000" b="1" dirty="0" smtClean="0">
                <a:solidFill>
                  <a:srgbClr val="A6A6A6"/>
                </a:solidFill>
                <a:latin typeface="Arial" charset="0"/>
                <a:ea typeface="ＭＳ Ｐゴシック" pitchFamily="-105" charset="-128"/>
                <a:cs typeface="+mn-cs"/>
              </a:rPr>
              <a:t>Motorola</a:t>
            </a:r>
            <a:r>
              <a:rPr lang="en-US" sz="1000" b="1" baseline="0" dirty="0" smtClean="0">
                <a:solidFill>
                  <a:srgbClr val="A6A6A6"/>
                </a:solidFill>
                <a:latin typeface="Arial" charset="0"/>
                <a:ea typeface="ＭＳ Ｐゴシック" pitchFamily="-105" charset="-128"/>
                <a:cs typeface="+mn-cs"/>
              </a:rPr>
              <a:t> Mobility</a:t>
            </a:r>
            <a:endParaRPr lang="en-US" sz="1000" b="1" dirty="0">
              <a:solidFill>
                <a:srgbClr val="A6A6A6"/>
              </a:solidFill>
              <a:latin typeface="Arial" charset="0"/>
              <a:ea typeface="ＭＳ Ｐゴシック" pitchFamily="-105" charset="-128"/>
              <a:cs typeface="+mn-cs"/>
            </a:endParaRPr>
          </a:p>
        </p:txBody>
      </p:sp>
      <p:sp>
        <p:nvSpPr>
          <p:cNvPr id="1034" name="Rectangle 10"/>
          <p:cNvSpPr>
            <a:spLocks noChangeArrowheads="1"/>
          </p:cNvSpPr>
          <p:nvPr/>
        </p:nvSpPr>
        <p:spPr bwMode="auto">
          <a:xfrm>
            <a:off x="2109788" y="57150"/>
            <a:ext cx="3906837" cy="420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tIns="0" rIns="0" bIns="0" anchor="b"/>
          <a:lstStyle/>
          <a:p>
            <a:pPr eaLnBrk="0" hangingPunct="0"/>
            <a:r>
              <a:rPr lang="en-US" sz="1000" b="1" dirty="0" smtClean="0">
                <a:solidFill>
                  <a:srgbClr val="A6A6A6"/>
                </a:solidFill>
              </a:rPr>
              <a:t>Efficient</a:t>
            </a:r>
            <a:r>
              <a:rPr lang="en-US" sz="1000" b="1" baseline="0" dirty="0" smtClean="0">
                <a:solidFill>
                  <a:srgbClr val="A6A6A6"/>
                </a:solidFill>
              </a:rPr>
              <a:t> Transform Unit Representation</a:t>
            </a:r>
            <a:endParaRPr lang="en-US" sz="1000" b="1" dirty="0">
              <a:solidFill>
                <a:srgbClr val="00728F"/>
              </a:solidFill>
            </a:endParaRPr>
          </a:p>
        </p:txBody>
      </p:sp>
      <p:grpSp>
        <p:nvGrpSpPr>
          <p:cNvPr id="1030" name="Group 21"/>
          <p:cNvGrpSpPr>
            <a:grpSpLocks/>
          </p:cNvGrpSpPr>
          <p:nvPr/>
        </p:nvGrpSpPr>
        <p:grpSpPr bwMode="auto">
          <a:xfrm>
            <a:off x="381000" y="0"/>
            <a:ext cx="1768475" cy="458788"/>
            <a:chOff x="240" y="0"/>
            <a:chExt cx="1114" cy="245"/>
          </a:xfrm>
        </p:grpSpPr>
        <p:sp>
          <p:nvSpPr>
            <p:cNvPr id="1035" name="Line 11"/>
            <p:cNvSpPr>
              <a:spLocks noChangeShapeType="1"/>
            </p:cNvSpPr>
            <p:nvPr userDrawn="1"/>
          </p:nvSpPr>
          <p:spPr bwMode="auto">
            <a:xfrm flipV="1">
              <a:off x="240" y="0"/>
              <a:ext cx="0" cy="245"/>
            </a:xfrm>
            <a:prstGeom prst="line">
              <a:avLst/>
            </a:prstGeom>
            <a:noFill/>
            <a:ln w="9525">
              <a:solidFill>
                <a:srgbClr val="D2D2D2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eaLnBrk="0" hangingPunct="0">
                <a:defRPr/>
              </a:pPr>
              <a:endParaRPr lang="en-US">
                <a:latin typeface="Arial" pitchFamily="-106" charset="0"/>
                <a:ea typeface="ＭＳ Ｐゴシック" pitchFamily="-106" charset="-128"/>
                <a:cs typeface="+mn-cs"/>
              </a:endParaRPr>
            </a:p>
          </p:txBody>
        </p:sp>
        <p:sp>
          <p:nvSpPr>
            <p:cNvPr id="2" name="Line 12"/>
            <p:cNvSpPr>
              <a:spLocks noChangeShapeType="1"/>
            </p:cNvSpPr>
            <p:nvPr userDrawn="1"/>
          </p:nvSpPr>
          <p:spPr bwMode="auto">
            <a:xfrm flipV="1">
              <a:off x="1354" y="0"/>
              <a:ext cx="0" cy="245"/>
            </a:xfrm>
            <a:prstGeom prst="line">
              <a:avLst/>
            </a:prstGeom>
            <a:noFill/>
            <a:ln w="9525">
              <a:solidFill>
                <a:srgbClr val="D2D2D2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eaLnBrk="0" hangingPunct="0">
                <a:defRPr/>
              </a:pPr>
              <a:endParaRPr lang="en-US">
                <a:latin typeface="Arial" pitchFamily="-106" charset="0"/>
                <a:ea typeface="ＭＳ Ｐゴシック" pitchFamily="-106" charset="-128"/>
                <a:cs typeface="+mn-cs"/>
              </a:endParaRPr>
            </a:p>
          </p:txBody>
        </p:sp>
      </p:grpSp>
      <p:sp>
        <p:nvSpPr>
          <p:cNvPr id="1038" name="Text Box 14"/>
          <p:cNvSpPr txBox="1">
            <a:spLocks noChangeArrowheads="1"/>
          </p:cNvSpPr>
          <p:nvPr/>
        </p:nvSpPr>
        <p:spPr bwMode="auto">
          <a:xfrm>
            <a:off x="8659813" y="339725"/>
            <a:ext cx="214312" cy="138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b">
            <a:spAutoFit/>
          </a:bodyPr>
          <a:lstStyle/>
          <a:p>
            <a:pPr eaLnBrk="0" hangingPunct="0">
              <a:spcBef>
                <a:spcPct val="50000"/>
              </a:spcBef>
            </a:pPr>
            <a:fld id="{CF12F8BE-6748-4334-B5F8-EC374F8CA36C}" type="slidenum">
              <a:rPr lang="en-US" sz="900">
                <a:solidFill>
                  <a:srgbClr val="F60000"/>
                </a:solidFill>
              </a:rPr>
              <a:pPr eaLnBrk="0" hangingPunct="0">
                <a:spcBef>
                  <a:spcPct val="50000"/>
                </a:spcBef>
              </a:pPr>
              <a:t>‹#›</a:t>
            </a:fld>
            <a:endParaRPr lang="en-US" sz="900">
              <a:solidFill>
                <a:srgbClr val="F60000"/>
              </a:solidFill>
            </a:endParaRPr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8202613" y="303213"/>
            <a:ext cx="419100" cy="174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tIns="0" rIns="0" bIns="0" anchor="b"/>
          <a:lstStyle/>
          <a:p>
            <a:pPr algn="r" eaLnBrk="0" hangingPunct="0">
              <a:defRPr/>
            </a:pPr>
            <a:r>
              <a:rPr lang="en-US" sz="900" dirty="0">
                <a:solidFill>
                  <a:srgbClr val="F60000"/>
                </a:solidFill>
                <a:latin typeface="Arial" charset="0"/>
                <a:ea typeface="ＭＳ Ｐゴシック" pitchFamily="-105" charset="-128"/>
                <a:cs typeface="+mn-cs"/>
              </a:rPr>
              <a:t>Page</a:t>
            </a:r>
          </a:p>
        </p:txBody>
      </p:sp>
      <p:grpSp>
        <p:nvGrpSpPr>
          <p:cNvPr id="3" name="Group 18"/>
          <p:cNvGrpSpPr>
            <a:grpSpLocks/>
          </p:cNvGrpSpPr>
          <p:nvPr/>
        </p:nvGrpSpPr>
        <p:grpSpPr bwMode="auto">
          <a:xfrm>
            <a:off x="358775" y="6343650"/>
            <a:ext cx="290513" cy="292100"/>
            <a:chOff x="238" y="3985"/>
            <a:chExt cx="183" cy="184"/>
          </a:xfrm>
        </p:grpSpPr>
        <p:sp>
          <p:nvSpPr>
            <p:cNvPr id="1043" name="Oval 19"/>
            <p:cNvSpPr>
              <a:spLocks noChangeArrowheads="1"/>
            </p:cNvSpPr>
            <p:nvPr userDrawn="1"/>
          </p:nvSpPr>
          <p:spPr bwMode="auto">
            <a:xfrm>
              <a:off x="247" y="3996"/>
              <a:ext cx="169" cy="163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eaLnBrk="0" hangingPunct="0"/>
              <a:endParaRPr lang="en-US"/>
            </a:p>
          </p:txBody>
        </p:sp>
        <p:sp>
          <p:nvSpPr>
            <p:cNvPr id="1044" name="Freeform 22"/>
            <p:cNvSpPr>
              <a:spLocks noEditPoints="1"/>
            </p:cNvSpPr>
            <p:nvPr userDrawn="1"/>
          </p:nvSpPr>
          <p:spPr bwMode="auto">
            <a:xfrm>
              <a:off x="238" y="3985"/>
              <a:ext cx="183" cy="184"/>
            </a:xfrm>
            <a:custGeom>
              <a:avLst/>
              <a:gdLst>
                <a:gd name="T0" fmla="*/ 410606 w 508"/>
                <a:gd name="T1" fmla="*/ 0 h 508"/>
                <a:gd name="T2" fmla="*/ 0 w 508"/>
                <a:gd name="T3" fmla="*/ 415150 h 508"/>
                <a:gd name="T4" fmla="*/ 410606 w 508"/>
                <a:gd name="T5" fmla="*/ 828044 h 508"/>
                <a:gd name="T6" fmla="*/ 818969 w 508"/>
                <a:gd name="T7" fmla="*/ 415150 h 508"/>
                <a:gd name="T8" fmla="*/ 410606 w 508"/>
                <a:gd name="T9" fmla="*/ 0 h 508"/>
                <a:gd name="T10" fmla="*/ 643956 w 508"/>
                <a:gd name="T11" fmla="*/ 609188 h 508"/>
                <a:gd name="T12" fmla="*/ 596838 w 508"/>
                <a:gd name="T13" fmla="*/ 473813 h 508"/>
                <a:gd name="T14" fmla="*/ 520550 w 508"/>
                <a:gd name="T15" fmla="*/ 421919 h 508"/>
                <a:gd name="T16" fmla="*/ 448750 w 508"/>
                <a:gd name="T17" fmla="*/ 473813 h 508"/>
                <a:gd name="T18" fmla="*/ 410606 w 508"/>
                <a:gd name="T19" fmla="*/ 550525 h 508"/>
                <a:gd name="T20" fmla="*/ 370219 w 508"/>
                <a:gd name="T21" fmla="*/ 473813 h 508"/>
                <a:gd name="T22" fmla="*/ 298419 w 508"/>
                <a:gd name="T23" fmla="*/ 421919 h 508"/>
                <a:gd name="T24" fmla="*/ 222131 w 508"/>
                <a:gd name="T25" fmla="*/ 473813 h 508"/>
                <a:gd name="T26" fmla="*/ 172769 w 508"/>
                <a:gd name="T27" fmla="*/ 609188 h 508"/>
                <a:gd name="T28" fmla="*/ 145844 w 508"/>
                <a:gd name="T29" fmla="*/ 609188 h 508"/>
                <a:gd name="T30" fmla="*/ 293931 w 508"/>
                <a:gd name="T31" fmla="*/ 117325 h 508"/>
                <a:gd name="T32" fmla="*/ 408363 w 508"/>
                <a:gd name="T33" fmla="*/ 500888 h 508"/>
                <a:gd name="T34" fmla="*/ 410606 w 508"/>
                <a:gd name="T35" fmla="*/ 503144 h 508"/>
                <a:gd name="T36" fmla="*/ 410606 w 508"/>
                <a:gd name="T37" fmla="*/ 500888 h 508"/>
                <a:gd name="T38" fmla="*/ 525038 w 508"/>
                <a:gd name="T39" fmla="*/ 117325 h 508"/>
                <a:gd name="T40" fmla="*/ 673125 w 508"/>
                <a:gd name="T41" fmla="*/ 609188 h 508"/>
                <a:gd name="T42" fmla="*/ 643956 w 508"/>
                <a:gd name="T43" fmla="*/ 609188 h 508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w 508"/>
                <a:gd name="T67" fmla="*/ 0 h 508"/>
                <a:gd name="T68" fmla="*/ 508 w 508"/>
                <a:gd name="T69" fmla="*/ 508 h 508"/>
              </a:gdLst>
              <a:ahLst/>
              <a:cxnLst>
                <a:cxn ang="T44">
                  <a:pos x="T0" y="T1"/>
                </a:cxn>
                <a:cxn ang="T45">
                  <a:pos x="T2" y="T3"/>
                </a:cxn>
                <a:cxn ang="T46">
                  <a:pos x="T4" y="T5"/>
                </a:cxn>
                <a:cxn ang="T47">
                  <a:pos x="T6" y="T7"/>
                </a:cxn>
                <a:cxn ang="T48">
                  <a:pos x="T8" y="T9"/>
                </a:cxn>
                <a:cxn ang="T49">
                  <a:pos x="T10" y="T11"/>
                </a:cxn>
                <a:cxn ang="T50">
                  <a:pos x="T12" y="T13"/>
                </a:cxn>
                <a:cxn ang="T51">
                  <a:pos x="T14" y="T15"/>
                </a:cxn>
                <a:cxn ang="T52">
                  <a:pos x="T16" y="T17"/>
                </a:cxn>
                <a:cxn ang="T53">
                  <a:pos x="T18" y="T19"/>
                </a:cxn>
                <a:cxn ang="T54">
                  <a:pos x="T20" y="T21"/>
                </a:cxn>
                <a:cxn ang="T55">
                  <a:pos x="T22" y="T23"/>
                </a:cxn>
                <a:cxn ang="T56">
                  <a:pos x="T24" y="T25"/>
                </a:cxn>
                <a:cxn ang="T57">
                  <a:pos x="T26" y="T27"/>
                </a:cxn>
                <a:cxn ang="T58">
                  <a:pos x="T28" y="T29"/>
                </a:cxn>
                <a:cxn ang="T59">
                  <a:pos x="T30" y="T31"/>
                </a:cxn>
                <a:cxn ang="T60">
                  <a:pos x="T32" y="T33"/>
                </a:cxn>
                <a:cxn ang="T61">
                  <a:pos x="T34" y="T35"/>
                </a:cxn>
                <a:cxn ang="T62">
                  <a:pos x="T36" y="T37"/>
                </a:cxn>
                <a:cxn ang="T63">
                  <a:pos x="T38" y="T39"/>
                </a:cxn>
                <a:cxn ang="T64">
                  <a:pos x="T40" y="T41"/>
                </a:cxn>
                <a:cxn ang="T65">
                  <a:pos x="T42" y="T43"/>
                </a:cxn>
              </a:cxnLst>
              <a:rect l="T66" t="T67" r="T68" b="T69"/>
              <a:pathLst>
                <a:path w="508" h="508">
                  <a:moveTo>
                    <a:pt x="254" y="0"/>
                  </a:moveTo>
                  <a:cubicBezTo>
                    <a:pt x="114" y="0"/>
                    <a:pt x="0" y="114"/>
                    <a:pt x="0" y="254"/>
                  </a:cubicBezTo>
                  <a:cubicBezTo>
                    <a:pt x="0" y="395"/>
                    <a:pt x="114" y="508"/>
                    <a:pt x="254" y="508"/>
                  </a:cubicBezTo>
                  <a:cubicBezTo>
                    <a:pt x="394" y="508"/>
                    <a:pt x="508" y="395"/>
                    <a:pt x="508" y="254"/>
                  </a:cubicBezTo>
                  <a:cubicBezTo>
                    <a:pt x="508" y="115"/>
                    <a:pt x="396" y="0"/>
                    <a:pt x="254" y="0"/>
                  </a:cubicBezTo>
                  <a:close/>
                  <a:moveTo>
                    <a:pt x="400" y="374"/>
                  </a:moveTo>
                  <a:cubicBezTo>
                    <a:pt x="400" y="374"/>
                    <a:pt x="389" y="321"/>
                    <a:pt x="370" y="290"/>
                  </a:cubicBezTo>
                  <a:cubicBezTo>
                    <a:pt x="360" y="273"/>
                    <a:pt x="344" y="259"/>
                    <a:pt x="323" y="259"/>
                  </a:cubicBezTo>
                  <a:cubicBezTo>
                    <a:pt x="308" y="259"/>
                    <a:pt x="295" y="268"/>
                    <a:pt x="279" y="290"/>
                  </a:cubicBezTo>
                  <a:cubicBezTo>
                    <a:pt x="269" y="304"/>
                    <a:pt x="254" y="338"/>
                    <a:pt x="254" y="338"/>
                  </a:cubicBezTo>
                  <a:cubicBezTo>
                    <a:pt x="254" y="338"/>
                    <a:pt x="239" y="304"/>
                    <a:pt x="229" y="290"/>
                  </a:cubicBezTo>
                  <a:cubicBezTo>
                    <a:pt x="213" y="268"/>
                    <a:pt x="200" y="259"/>
                    <a:pt x="185" y="259"/>
                  </a:cubicBezTo>
                  <a:cubicBezTo>
                    <a:pt x="164" y="259"/>
                    <a:pt x="148" y="273"/>
                    <a:pt x="138" y="290"/>
                  </a:cubicBezTo>
                  <a:cubicBezTo>
                    <a:pt x="119" y="321"/>
                    <a:pt x="107" y="374"/>
                    <a:pt x="107" y="374"/>
                  </a:cubicBezTo>
                  <a:cubicBezTo>
                    <a:pt x="90" y="374"/>
                    <a:pt x="90" y="374"/>
                    <a:pt x="90" y="374"/>
                  </a:cubicBezTo>
                  <a:cubicBezTo>
                    <a:pt x="182" y="72"/>
                    <a:pt x="182" y="72"/>
                    <a:pt x="182" y="72"/>
                  </a:cubicBezTo>
                  <a:cubicBezTo>
                    <a:pt x="253" y="307"/>
                    <a:pt x="253" y="307"/>
                    <a:pt x="253" y="307"/>
                  </a:cubicBezTo>
                  <a:cubicBezTo>
                    <a:pt x="254" y="308"/>
                    <a:pt x="254" y="308"/>
                    <a:pt x="254" y="308"/>
                  </a:cubicBezTo>
                  <a:cubicBezTo>
                    <a:pt x="254" y="307"/>
                    <a:pt x="254" y="307"/>
                    <a:pt x="254" y="307"/>
                  </a:cubicBezTo>
                  <a:cubicBezTo>
                    <a:pt x="326" y="72"/>
                    <a:pt x="326" y="72"/>
                    <a:pt x="326" y="72"/>
                  </a:cubicBezTo>
                  <a:cubicBezTo>
                    <a:pt x="418" y="374"/>
                    <a:pt x="418" y="374"/>
                    <a:pt x="418" y="374"/>
                  </a:cubicBezTo>
                  <a:lnTo>
                    <a:pt x="400" y="374"/>
                  </a:lnTo>
                  <a:close/>
                </a:path>
              </a:pathLst>
            </a:custGeom>
            <a:solidFill>
              <a:srgbClr val="E31B23"/>
            </a:solidFill>
            <a:ln w="9525">
              <a:noFill/>
              <a:round/>
              <a:headEnd/>
              <a:tailEnd/>
            </a:ln>
          </p:spPr>
          <p:txBody>
            <a:bodyPr lIns="91431" tIns="45715" rIns="91431" bIns="45715"/>
            <a:lstStyle/>
            <a:p>
              <a:pPr>
                <a:defRPr/>
              </a:pPr>
              <a:endParaRPr lang="en-GB">
                <a:solidFill>
                  <a:schemeClr val="tx2"/>
                </a:solidFill>
                <a:latin typeface="Arial" charset="0"/>
                <a:ea typeface="ヒラギノ角ゴ Pro W3" pitchFamily="-105" charset="-128"/>
                <a:cs typeface="+mn-cs"/>
              </a:endParaRPr>
            </a:p>
          </p:txBody>
        </p:sp>
      </p:grpSp>
      <p:sp>
        <p:nvSpPr>
          <p:cNvPr id="1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212138" y="6359525"/>
            <a:ext cx="606425" cy="263525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>
            <a:lvl1pPr algn="ctr" eaLnBrk="0" hangingPunct="0">
              <a:defRPr sz="800">
                <a:solidFill>
                  <a:schemeClr val="bg1">
                    <a:lumMod val="50000"/>
                  </a:schemeClr>
                </a:solidFill>
                <a:latin typeface="Arial" charset="0"/>
                <a:ea typeface="ＭＳ Ｐゴシック" pitchFamily="-105" charset="-128"/>
                <a:cs typeface="+mn-cs"/>
              </a:defRPr>
            </a:lvl1pPr>
          </a:lstStyle>
          <a:p>
            <a:pPr>
              <a:defRPr/>
            </a:pPr>
            <a:fld id="{53D42F9A-5B5E-4EE8-9B19-5B5768D71855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3"/>
          </p:nvPr>
        </p:nvSpPr>
        <p:spPr>
          <a:xfrm>
            <a:off x="790575" y="6350000"/>
            <a:ext cx="2895600" cy="26511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>
                <a:solidFill>
                  <a:schemeClr val="tx1">
                    <a:tint val="75000"/>
                  </a:schemeClr>
                </a:solidFill>
                <a:latin typeface="Arial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5" r:id="rId2"/>
    <p:sldLayoutId id="2147483686" r:id="rId3"/>
    <p:sldLayoutId id="2147483687" r:id="rId4"/>
    <p:sldLayoutId id="2147483689" r:id="rId5"/>
    <p:sldLayoutId id="2147483690" r:id="rId6"/>
    <p:sldLayoutId id="2147483691" r:id="rId7"/>
    <p:sldLayoutId id="2147483692" r:id="rId8"/>
  </p:sldLayoutIdLst>
  <p:transition spd="med">
    <p:wipe dir="r"/>
  </p:transition>
  <p:timing>
    <p:tnLst>
      <p:par>
        <p:cTn id="1" dur="indefinite" restart="never" nodeType="tmRoot"/>
      </p:par>
    </p:tnLst>
  </p:timing>
  <p:hf sldNum="0"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rgbClr val="C00000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5pPr>
      <a:lvl6pPr marL="457200" algn="l" rtl="0" fontAlgn="base">
        <a:spcBef>
          <a:spcPct val="0"/>
        </a:spcBef>
        <a:spcAft>
          <a:spcPct val="0"/>
        </a:spcAft>
        <a:defRPr sz="2400" b="1">
          <a:solidFill>
            <a:srgbClr val="9FA617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6pPr>
      <a:lvl7pPr marL="914400" algn="l" rtl="0" fontAlgn="base">
        <a:spcBef>
          <a:spcPct val="0"/>
        </a:spcBef>
        <a:spcAft>
          <a:spcPct val="0"/>
        </a:spcAft>
        <a:defRPr sz="2400" b="1">
          <a:solidFill>
            <a:srgbClr val="9FA617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sz="2400" b="1">
          <a:solidFill>
            <a:srgbClr val="9FA617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sz="2400" b="1">
          <a:solidFill>
            <a:srgbClr val="9FA617"/>
          </a:solidFill>
          <a:latin typeface="Arial" pitchFamily="-106" charset="0"/>
          <a:ea typeface="ＭＳ Ｐゴシック" pitchFamily="-106" charset="-128"/>
          <a:cs typeface="ＭＳ Ｐゴシック" pitchFamily="-106" charset="-128"/>
        </a:defRPr>
      </a:lvl9pPr>
    </p:titleStyle>
    <p:bodyStyle>
      <a:lvl1pPr marL="223838" indent="-223838" algn="l" rtl="0" eaLnBrk="0" fontAlgn="base" hangingPunct="0">
        <a:spcBef>
          <a:spcPts val="600"/>
        </a:spcBef>
        <a:spcAft>
          <a:spcPts val="600"/>
        </a:spcAft>
        <a:buClr>
          <a:schemeClr val="tx1"/>
        </a:buClr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1pPr>
      <a:lvl2pPr marL="630238" indent="-292100" algn="l" rtl="0" eaLnBrk="0" fontAlgn="base" hangingPunct="0">
        <a:spcBef>
          <a:spcPct val="0"/>
        </a:spcBef>
        <a:spcAft>
          <a:spcPct val="0"/>
        </a:spcAft>
        <a:buClr>
          <a:schemeClr val="tx1"/>
        </a:buClr>
        <a:buChar char="–"/>
        <a:defRPr>
          <a:solidFill>
            <a:schemeClr val="tx1"/>
          </a:solidFill>
          <a:latin typeface="+mn-lt"/>
          <a:ea typeface="+mn-ea"/>
          <a:cs typeface="ＭＳ Ｐゴシック"/>
        </a:defRPr>
      </a:lvl2pPr>
      <a:lvl3pPr marL="973138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•"/>
        <a:defRPr sz="1600">
          <a:solidFill>
            <a:schemeClr val="tx1"/>
          </a:solidFill>
          <a:latin typeface="+mn-lt"/>
          <a:ea typeface="+mn-ea"/>
          <a:cs typeface="ＭＳ Ｐゴシック"/>
        </a:defRPr>
      </a:lvl3pPr>
      <a:lvl4pPr marL="1316038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1400">
          <a:solidFill>
            <a:schemeClr val="tx1"/>
          </a:solidFill>
          <a:latin typeface="+mn-lt"/>
          <a:ea typeface="+mn-ea"/>
          <a:cs typeface="ＭＳ Ｐゴシック"/>
        </a:defRPr>
      </a:lvl4pPr>
      <a:lvl5pPr marL="1658938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Font typeface="Times" pitchFamily="18" charset="0"/>
        <a:buChar char="•"/>
        <a:defRPr sz="1400">
          <a:solidFill>
            <a:schemeClr val="tx1"/>
          </a:solidFill>
          <a:latin typeface="+mn-lt"/>
          <a:ea typeface="+mn-ea"/>
          <a:cs typeface="ＭＳ Ｐゴシック"/>
        </a:defRPr>
      </a:lvl5pPr>
      <a:lvl6pPr marL="2116138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Times" pitchFamily="-106" charset="0"/>
        <a:buChar char="•"/>
        <a:defRPr sz="1400">
          <a:solidFill>
            <a:schemeClr val="tx1"/>
          </a:solidFill>
          <a:latin typeface="+mn-lt"/>
          <a:ea typeface="+mn-ea"/>
        </a:defRPr>
      </a:lvl6pPr>
      <a:lvl7pPr marL="2573338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Times" pitchFamily="-106" charset="0"/>
        <a:buChar char="•"/>
        <a:defRPr sz="1400">
          <a:solidFill>
            <a:schemeClr val="tx1"/>
          </a:solidFill>
          <a:latin typeface="+mn-lt"/>
          <a:ea typeface="+mn-ea"/>
        </a:defRPr>
      </a:lvl7pPr>
      <a:lvl8pPr marL="3030538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Times" pitchFamily="-106" charset="0"/>
        <a:buChar char="•"/>
        <a:defRPr sz="1400">
          <a:solidFill>
            <a:schemeClr val="tx1"/>
          </a:solidFill>
          <a:latin typeface="+mn-lt"/>
          <a:ea typeface="+mn-ea"/>
        </a:defRPr>
      </a:lvl8pPr>
      <a:lvl9pPr marL="3487738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Times" pitchFamily="-106" charset="0"/>
        <a:buChar char="•"/>
        <a:defRPr sz="14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1.v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Excel_97-2003_Worksheet1.xls"/><Relationship Id="rId2" Type="http://schemas.openxmlformats.org/officeDocument/2006/relationships/slideLayout" Target="../slideLayouts/slideLayout3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Microsoft_Office_Excel_97-2003_Worksheet2.xls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3200" dirty="0" smtClean="0"/>
              <a:t>Efficient Transform Unit Representation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JCTVC-D250_r1</a:t>
            </a:r>
            <a:endParaRPr lang="en-US" dirty="0" smtClean="0"/>
          </a:p>
        </p:txBody>
      </p:sp>
      <p:sp>
        <p:nvSpPr>
          <p:cNvPr id="7171" name="Subtitle 2"/>
          <p:cNvSpPr>
            <a:spLocks noGrp="1"/>
          </p:cNvSpPr>
          <p:nvPr>
            <p:ph type="subTitle" idx="1"/>
          </p:nvPr>
        </p:nvSpPr>
        <p:spPr>
          <a:xfrm>
            <a:off x="289560" y="4300538"/>
            <a:ext cx="7828915" cy="1447800"/>
          </a:xfrm>
        </p:spPr>
        <p:txBody>
          <a:bodyPr/>
          <a:lstStyle/>
          <a:p>
            <a:r>
              <a:rPr lang="en-US" sz="2400" dirty="0" err="1" smtClean="0"/>
              <a:t>Krit</a:t>
            </a:r>
            <a:r>
              <a:rPr lang="en-US" sz="2400" dirty="0" smtClean="0"/>
              <a:t> </a:t>
            </a:r>
            <a:r>
              <a:rPr lang="en-US" sz="2400" dirty="0" err="1" smtClean="0"/>
              <a:t>Panusopone</a:t>
            </a:r>
            <a:r>
              <a:rPr lang="en-US" sz="2400" dirty="0" smtClean="0"/>
              <a:t>, </a:t>
            </a:r>
            <a:r>
              <a:rPr lang="en-US" sz="2400" dirty="0" err="1" smtClean="0"/>
              <a:t>Xue</a:t>
            </a:r>
            <a:r>
              <a:rPr lang="en-US" sz="2400" dirty="0" smtClean="0"/>
              <a:t> Fang, </a:t>
            </a:r>
            <a:r>
              <a:rPr lang="en-US" sz="2400" dirty="0" err="1" smtClean="0"/>
              <a:t>Limin</a:t>
            </a:r>
            <a:r>
              <a:rPr lang="en-US" sz="2400" dirty="0" smtClean="0"/>
              <a:t> Wang</a:t>
            </a:r>
          </a:p>
          <a:p>
            <a:endParaRPr lang="en-US" sz="2400" dirty="0" smtClean="0"/>
          </a:p>
          <a:p>
            <a:r>
              <a:rPr lang="en-US" sz="2400" dirty="0" smtClean="0"/>
              <a:t>Motorola Mobility</a:t>
            </a:r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TMuC</a:t>
            </a:r>
            <a:r>
              <a:rPr lang="en-US" dirty="0" smtClean="0"/>
              <a:t> Residual </a:t>
            </a:r>
            <a:r>
              <a:rPr lang="en-US" dirty="0" err="1" smtClean="0"/>
              <a:t>Quadtree</a:t>
            </a:r>
            <a:r>
              <a:rPr lang="en-US" dirty="0" smtClean="0"/>
              <a:t> (RQT)</a:t>
            </a:r>
            <a:br>
              <a:rPr lang="en-US" dirty="0" smtClean="0"/>
            </a:br>
            <a:r>
              <a:rPr lang="en-US" dirty="0" smtClean="0"/>
              <a:t>Inter Coding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363538" y="1768475"/>
            <a:ext cx="8386762" cy="3933825"/>
          </a:xfrm>
        </p:spPr>
        <p:txBody>
          <a:bodyPr/>
          <a:lstStyle/>
          <a:p>
            <a:pPr eaLnBrk="1" hangingPunct="1"/>
            <a:r>
              <a:rPr lang="en-US" altLang="zh-CN" dirty="0" smtClean="0">
                <a:ea typeface="宋体" pitchFamily="2" charset="-122"/>
              </a:rPr>
              <a:t>QT for TU representation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RQT is applied to each CU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Leaf of QT becomes TU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RQT defined by 4 parameters; CU size, max TU size, min TU size, max RQT depth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Allow flexible representation for TU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TU split flag required for each RQT node (except node for min TU size)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62DF57DB-2E8C-4622-BDB4-FC18CA85F432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TMuC</a:t>
            </a:r>
            <a:r>
              <a:rPr lang="en-US" dirty="0" smtClean="0"/>
              <a:t> Residual </a:t>
            </a:r>
            <a:r>
              <a:rPr lang="en-US" dirty="0" err="1" smtClean="0"/>
              <a:t>Quadtree</a:t>
            </a:r>
            <a:r>
              <a:rPr lang="en-US" dirty="0" smtClean="0"/>
              <a:t> (RQT)</a:t>
            </a:r>
            <a:br>
              <a:rPr lang="en-US" dirty="0" smtClean="0"/>
            </a:br>
            <a:r>
              <a:rPr lang="en-US" dirty="0" smtClean="0"/>
              <a:t>Issues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363538" y="1768475"/>
            <a:ext cx="8386762" cy="3933825"/>
          </a:xfrm>
        </p:spPr>
        <p:txBody>
          <a:bodyPr/>
          <a:lstStyle/>
          <a:p>
            <a:pPr eaLnBrk="1" hangingPunct="1"/>
            <a:r>
              <a:rPr lang="en-US" altLang="zh-CN" dirty="0" smtClean="0">
                <a:ea typeface="宋体" pitchFamily="2" charset="-122"/>
              </a:rPr>
              <a:t>No relationship between TU and PU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Suboptimal to allow TU larger than PU, minimal correlation across PU boundaries, but strong blocking artifact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Costly to implement in encoder with full RD mode decision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Increase complexity at decoder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09608E85-9E3A-4E56-9470-888ED23B8D1E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Proposed method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altLang="zh-CN" dirty="0" smtClean="0">
                <a:ea typeface="宋体" pitchFamily="2" charset="-122"/>
              </a:rPr>
              <a:t>Improve trade-off between coding efficiency and complexity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Fix TU size, TU size links to PU size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TU size equals PU size for a square (2Nx2N, </a:t>
            </a:r>
            <a:r>
              <a:rPr lang="en-US" altLang="zh-CN" dirty="0" err="1" smtClean="0">
                <a:ea typeface="宋体" pitchFamily="2" charset="-122"/>
              </a:rPr>
              <a:t>NxN</a:t>
            </a:r>
            <a:r>
              <a:rPr lang="en-US" altLang="zh-CN" dirty="0" smtClean="0">
                <a:ea typeface="宋体" pitchFamily="2" charset="-122"/>
              </a:rPr>
              <a:t>) PU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2 </a:t>
            </a:r>
            <a:r>
              <a:rPr lang="en-US" altLang="zh-CN" dirty="0" err="1" smtClean="0">
                <a:ea typeface="宋体" pitchFamily="2" charset="-122"/>
              </a:rPr>
              <a:t>NxN</a:t>
            </a:r>
            <a:r>
              <a:rPr lang="en-US" altLang="zh-CN" dirty="0" smtClean="0">
                <a:ea typeface="宋体" pitchFamily="2" charset="-122"/>
              </a:rPr>
              <a:t> TUs are selected for a non square (2NxN, Nx2N) PU 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No overhead for TU representation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Less complex encoder, no TU mode decision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AF55276-94FB-4E2B-B04E-D0A16924DF6D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TU partitioning in relation to CU and PU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6450F499-20FD-4C31-96F4-35728813D0D2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  <p:graphicFrame>
        <p:nvGraphicFramePr>
          <p:cNvPr id="6146" name="Object 6"/>
          <p:cNvGraphicFramePr>
            <a:graphicFrameLocks noChangeAspect="1"/>
          </p:cNvGraphicFramePr>
          <p:nvPr>
            <p:ph idx="1"/>
          </p:nvPr>
        </p:nvGraphicFramePr>
        <p:xfrm>
          <a:off x="1728083" y="1386840"/>
          <a:ext cx="6338084" cy="3810795"/>
        </p:xfrm>
        <a:graphic>
          <a:graphicData uri="http://schemas.openxmlformats.org/presentationml/2006/ole">
            <p:oleObj spid="_x0000_s6146" r:id="rId3" imgW="4052642" imgH="2436911" progId="">
              <p:embed/>
            </p:oleObj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1325880" y="5135880"/>
            <a:ext cx="63627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LcParenBoth"/>
            </a:pPr>
            <a:r>
              <a:rPr lang="en-US" dirty="0" smtClean="0"/>
              <a:t>an LCTB and its CU</a:t>
            </a:r>
          </a:p>
          <a:p>
            <a:pPr marL="342900" indent="-342900">
              <a:buAutoNum type="alphaLcParenBoth"/>
            </a:pPr>
            <a:r>
              <a:rPr lang="en-US" dirty="0" smtClean="0"/>
              <a:t>PU choice of a CU</a:t>
            </a:r>
          </a:p>
          <a:p>
            <a:pPr marL="342900" indent="-342900">
              <a:buAutoNum type="alphaLcParenBoth"/>
            </a:pPr>
            <a:r>
              <a:rPr lang="en-US" dirty="0" smtClean="0"/>
              <a:t>TU given a PU</a:t>
            </a:r>
            <a:endParaRPr lang="en-US" dirty="0"/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Experimental Results</a:t>
            </a:r>
            <a:br>
              <a:rPr lang="en-US" dirty="0" smtClean="0"/>
            </a:br>
            <a:r>
              <a:rPr lang="en-US" dirty="0" smtClean="0"/>
              <a:t>configuration settings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363538" y="1768475"/>
            <a:ext cx="8386762" cy="3933825"/>
          </a:xfrm>
        </p:spPr>
        <p:txBody>
          <a:bodyPr/>
          <a:lstStyle/>
          <a:p>
            <a:pPr eaLnBrk="1" hangingPunct="1"/>
            <a:r>
              <a:rPr lang="en-US" altLang="zh-CN" dirty="0" smtClean="0">
                <a:ea typeface="宋体" pitchFamily="2" charset="-122"/>
              </a:rPr>
              <a:t>Implemented in </a:t>
            </a:r>
            <a:r>
              <a:rPr lang="en-US" altLang="zh-CN" dirty="0" err="1" smtClean="0">
                <a:ea typeface="宋体" pitchFamily="2" charset="-122"/>
              </a:rPr>
              <a:t>TMuC</a:t>
            </a:r>
            <a:r>
              <a:rPr lang="en-US" altLang="zh-CN" dirty="0" smtClean="0">
                <a:ea typeface="宋体" pitchFamily="2" charset="-122"/>
              </a:rPr>
              <a:t> 0.9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Anchor using common test condition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TU size ranges from 32x32 to 4x4, similar to common test condition</a:t>
            </a:r>
          </a:p>
          <a:p>
            <a:pPr eaLnBrk="1" hangingPunct="1"/>
            <a:r>
              <a:rPr lang="en-US" altLang="zh-CN" dirty="0" smtClean="0">
                <a:ea typeface="宋体" pitchFamily="2" charset="-122"/>
              </a:rPr>
              <a:t>No change in intra coding</a:t>
            </a:r>
          </a:p>
          <a:p>
            <a:pPr eaLnBrk="1" hangingPunct="1">
              <a:buNone/>
            </a:pPr>
            <a:endParaRPr lang="en-US" altLang="zh-CN" dirty="0" smtClean="0">
              <a:ea typeface="宋体" pitchFamily="2" charset="-122"/>
            </a:endParaRPr>
          </a:p>
          <a:p>
            <a:pPr>
              <a:buNone/>
            </a:pP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092C2E9D-32A3-4217-9E43-830176E066F7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Experimental 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 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AF55276-94FB-4E2B-B04E-D0A16924DF6D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  <p:graphicFrame>
        <p:nvGraphicFramePr>
          <p:cNvPr id="21506" name="Object 2"/>
          <p:cNvGraphicFramePr>
            <a:graphicFrameLocks noChangeAspect="1"/>
          </p:cNvGraphicFramePr>
          <p:nvPr/>
        </p:nvGraphicFramePr>
        <p:xfrm>
          <a:off x="1900238" y="1600201"/>
          <a:ext cx="5348605" cy="1945958"/>
        </p:xfrm>
        <a:graphic>
          <a:graphicData uri="http://schemas.openxmlformats.org/presentationml/2006/ole">
            <p:oleObj spid="_x0000_s21506" name="Worksheet" r:id="rId3" imgW="4581525" imgH="1666875" progId="Excel.Sheet.8">
              <p:embed/>
            </p:oleObj>
          </a:graphicData>
        </a:graphic>
      </p:graphicFrame>
      <p:graphicFrame>
        <p:nvGraphicFramePr>
          <p:cNvPr id="21507" name="Object 3"/>
          <p:cNvGraphicFramePr>
            <a:graphicFrameLocks noChangeAspect="1"/>
          </p:cNvGraphicFramePr>
          <p:nvPr/>
        </p:nvGraphicFramePr>
        <p:xfrm>
          <a:off x="1915478" y="3967163"/>
          <a:ext cx="5369242" cy="1953467"/>
        </p:xfrm>
        <a:graphic>
          <a:graphicData uri="http://schemas.openxmlformats.org/presentationml/2006/ole">
            <p:oleObj spid="_x0000_s21507" name="Worksheet" r:id="rId4" imgW="4581525" imgH="1666875" progId="Excel.Sheet.8">
              <p:embed/>
            </p:oleObj>
          </a:graphicData>
        </a:graphic>
      </p:graphicFrame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Conclusions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>
          <a:xfrm>
            <a:off x="363538" y="1768475"/>
            <a:ext cx="8386762" cy="3933825"/>
          </a:xfrm>
        </p:spPr>
        <p:txBody>
          <a:bodyPr/>
          <a:lstStyle/>
          <a:p>
            <a:pPr eaLnBrk="1" hangingPunct="1"/>
            <a:r>
              <a:rPr lang="en-US" dirty="0" smtClean="0"/>
              <a:t>Current RQT syntax and mode decision operation is suboptimal</a:t>
            </a:r>
          </a:p>
          <a:p>
            <a:pPr eaLnBrk="1" hangingPunct="1"/>
            <a:r>
              <a:rPr lang="en-US" dirty="0" smtClean="0"/>
              <a:t>Implicit TU representation improves coding efficiency and complexity trade-off</a:t>
            </a:r>
          </a:p>
          <a:p>
            <a:pPr eaLnBrk="1" hangingPunct="1"/>
            <a:r>
              <a:rPr lang="en-US" dirty="0" smtClean="0"/>
              <a:t>TU size cannot be larger than PU size</a:t>
            </a:r>
          </a:p>
          <a:p>
            <a:pPr eaLnBrk="1" hangingPunct="1"/>
            <a:r>
              <a:rPr lang="en-US" dirty="0" smtClean="0"/>
              <a:t>TU size is predetermined for any given PU size</a:t>
            </a:r>
          </a:p>
          <a:p>
            <a:pPr eaLnBrk="1" hangingPunct="1"/>
            <a:r>
              <a:rPr lang="en-US" dirty="0" smtClean="0"/>
              <a:t>No QT overhead and no TU mode decision operation</a:t>
            </a:r>
          </a:p>
          <a:p>
            <a:pPr eaLnBrk="1" hangingPunct="1"/>
            <a:r>
              <a:rPr lang="en-US" dirty="0" smtClean="0"/>
              <a:t>Experimental results show complexity reduction in encoder </a:t>
            </a:r>
            <a:r>
              <a:rPr lang="en-US" dirty="0" smtClean="0"/>
              <a:t>(8-27%) with some </a:t>
            </a:r>
            <a:r>
              <a:rPr lang="en-US" dirty="0" smtClean="0"/>
              <a:t>coding efficiency loss</a:t>
            </a:r>
          </a:p>
          <a:p>
            <a:pPr eaLnBrk="1" hangingPunct="1"/>
            <a:r>
              <a:rPr lang="en-US" dirty="0" smtClean="0"/>
              <a:t>Recommend setting up a Core </a:t>
            </a:r>
            <a:r>
              <a:rPr lang="en-US" dirty="0" smtClean="0"/>
              <a:t>experiment on TU </a:t>
            </a:r>
            <a:r>
              <a:rPr lang="en-US" dirty="0" smtClean="0"/>
              <a:t>representation</a:t>
            </a:r>
            <a:endParaRPr lang="en-US" dirty="0" smtClean="0"/>
          </a:p>
          <a:p>
            <a:pPr eaLnBrk="1" hangingPunct="1">
              <a:buNone/>
            </a:pPr>
            <a:endParaRPr lang="en-US" altLang="zh-CN" dirty="0" smtClean="0">
              <a:ea typeface="宋体" pitchFamily="2" charset="-122"/>
            </a:endParaRPr>
          </a:p>
          <a:p>
            <a:pPr>
              <a:buNone/>
            </a:pP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8FA32241-EC74-4E2A-A5C4-FA706B556DAA}" type="datetime1">
              <a:rPr lang="en-US" smtClean="0"/>
              <a:pPr>
                <a:defRPr/>
              </a:pPr>
              <a:t>1/23/2011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© 2010 Motorola Mobility, Inc.</a:t>
            </a:r>
            <a:endParaRPr lang="en-US"/>
          </a:p>
        </p:txBody>
      </p:sp>
    </p:spTree>
  </p:cSld>
  <p:clrMapOvr>
    <a:masterClrMapping/>
  </p:clrMapOvr>
  <p:transition spd="med">
    <p:wipe dir="r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orola Master Presentation">
  <a:themeElements>
    <a:clrScheme name="Motorola 2010">
      <a:dk1>
        <a:srgbClr val="1E1E1E"/>
      </a:dk1>
      <a:lt1>
        <a:srgbClr val="FFFFFF"/>
      </a:lt1>
      <a:dk2>
        <a:srgbClr val="D52B1E"/>
      </a:dk2>
      <a:lt2>
        <a:srgbClr val="8A1F03"/>
      </a:lt2>
      <a:accent1>
        <a:srgbClr val="00728F"/>
      </a:accent1>
      <a:accent2>
        <a:srgbClr val="009AC7"/>
      </a:accent2>
      <a:accent3>
        <a:srgbClr val="757575"/>
      </a:accent3>
      <a:accent4>
        <a:srgbClr val="CCCCCC"/>
      </a:accent4>
      <a:accent5>
        <a:srgbClr val="439539"/>
      </a:accent5>
      <a:accent6>
        <a:srgbClr val="F58025"/>
      </a:accent6>
      <a:hlink>
        <a:srgbClr val="FFC222"/>
      </a:hlink>
      <a:folHlink>
        <a:srgbClr val="556292"/>
      </a:folHlink>
    </a:clrScheme>
    <a:fontScheme name="Blank Presentation">
      <a:majorFont>
        <a:latin typeface="Arial"/>
        <a:ea typeface="ＭＳ Ｐゴシック"/>
        <a:cs typeface="ＭＳ Ｐゴシック"/>
      </a:majorFont>
      <a:minorFont>
        <a:latin typeface="Arial"/>
        <a:ea typeface="ＭＳ Ｐゴシック"/>
        <a:cs typeface="ＭＳ Ｐゴシック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-106" charset="0"/>
            <a:ea typeface="ＭＳ Ｐゴシック" pitchFamily="-106" charset="-128"/>
            <a:cs typeface="ＭＳ Ｐゴシック" pitchFamily="-106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-106" charset="0"/>
            <a:ea typeface="ＭＳ Ｐゴシック" pitchFamily="-106" charset="-128"/>
            <a:cs typeface="ＭＳ Ｐゴシック" pitchFamily="-106" charset="-128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5288</TotalTime>
  <Words>359</Words>
  <Application>Microsoft Office PowerPoint</Application>
  <PresentationFormat>On-screen Show (4:3)</PresentationFormat>
  <Paragraphs>56</Paragraphs>
  <Slides>8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0" baseType="lpstr">
      <vt:lpstr>Motorola Master Presentation</vt:lpstr>
      <vt:lpstr>Microsoft Office Excel 97-2003 Worksheet</vt:lpstr>
      <vt:lpstr>Efficient Transform Unit Representation JCTVC-D250_r1</vt:lpstr>
      <vt:lpstr>TMuC Residual Quadtree (RQT) Inter Coding</vt:lpstr>
      <vt:lpstr>TMuC Residual Quadtree (RQT) Issues</vt:lpstr>
      <vt:lpstr>Proposed method</vt:lpstr>
      <vt:lpstr>TU partitioning in relation to CU and PU</vt:lpstr>
      <vt:lpstr>Experimental Results configuration settings</vt:lpstr>
      <vt:lpstr>Experimental results</vt:lpstr>
      <vt:lpstr>Conclusions</vt:lpstr>
    </vt:vector>
  </TitlesOfParts>
  <Company>Fine Point Productions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BUSINESS UNIT NAME</dc:title>
  <dc:creator>Amanda Cohen</dc:creator>
  <cp:lastModifiedBy>MGI1538</cp:lastModifiedBy>
  <cp:revision>595</cp:revision>
  <dcterms:created xsi:type="dcterms:W3CDTF">2009-05-06T22:14:02Z</dcterms:created>
  <dcterms:modified xsi:type="dcterms:W3CDTF">2011-01-22T21:35:24Z</dcterms:modified>
</cp:coreProperties>
</file>