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67" r:id="rId4"/>
    <p:sldId id="273" r:id="rId5"/>
    <p:sldId id="269" r:id="rId6"/>
    <p:sldId id="259" r:id="rId7"/>
    <p:sldId id="272" r:id="rId8"/>
    <p:sldId id="27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6292"/>
    <a:srgbClr val="666666"/>
    <a:srgbClr val="439539"/>
    <a:srgbClr val="00728F"/>
    <a:srgbClr val="B5121B"/>
    <a:srgbClr val="F60000"/>
    <a:srgbClr val="F0F0F0"/>
    <a:srgbClr val="E31B2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132" autoAdjust="0"/>
    <p:restoredTop sz="85882" autoAdjust="0"/>
  </p:normalViewPr>
  <p:slideViewPr>
    <p:cSldViewPr snapToGrid="0">
      <p:cViewPr>
        <p:scale>
          <a:sx n="125" d="100"/>
          <a:sy n="125" d="100"/>
        </p:scale>
        <p:origin x="-1134" y="1266"/>
      </p:cViewPr>
      <p:guideLst>
        <p:guide orient="horz" pos="2145"/>
        <p:guide orient="horz" pos="618"/>
        <p:guide orient="horz" pos="4245"/>
        <p:guide orient="horz" pos="3984"/>
        <p:guide orient="horz" pos="2587"/>
        <p:guide orient="horz" pos="991"/>
        <p:guide orient="horz" pos="3520"/>
        <p:guide orient="horz" pos="301"/>
        <p:guide pos="2880"/>
        <p:guide pos="79"/>
        <p:guide pos="5679"/>
        <p:guide pos="238"/>
        <p:guide pos="5521"/>
        <p:guide pos="2641"/>
        <p:guide pos="2793"/>
        <p:guide pos="13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A437901B-6AAF-44F3-88F0-3D128F815F2B}" type="datetimeFigureOut">
              <a:rPr lang="en-US"/>
              <a:pPr/>
              <a:t>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F57DA5D3-2C1E-444D-A772-0063AA714E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C17F15A-A19D-4141-972E-DDAA8C1798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Motorola Title Slid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27000" y="4102100"/>
            <a:ext cx="8888413" cy="2562225"/>
          </a:xfrm>
          <a:prstGeom prst="rect">
            <a:avLst/>
          </a:prstGeom>
          <a:solidFill>
            <a:srgbClr val="B5121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0F0F0"/>
              </a:solidFill>
            </a:endParaRPr>
          </a:p>
        </p:txBody>
      </p:sp>
      <p:grpSp>
        <p:nvGrpSpPr>
          <p:cNvPr id="5" name="Group 12"/>
          <p:cNvGrpSpPr>
            <a:grpSpLocks/>
          </p:cNvGrpSpPr>
          <p:nvPr userDrawn="1"/>
        </p:nvGrpSpPr>
        <p:grpSpPr bwMode="auto">
          <a:xfrm>
            <a:off x="8243888" y="4403725"/>
            <a:ext cx="519112" cy="522288"/>
            <a:chOff x="238" y="3985"/>
            <a:chExt cx="183" cy="184"/>
          </a:xfrm>
        </p:grpSpPr>
        <p:sp>
          <p:nvSpPr>
            <p:cNvPr id="6" name="Oval 13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7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latin typeface="Arial" charset="0"/>
                <a:ea typeface="ヒラギノ角ゴ Pro W3" pitchFamily="-105" charset="-128"/>
                <a:cs typeface="+mn-cs"/>
              </a:endParaRPr>
            </a:p>
          </p:txBody>
        </p:sp>
      </p:grp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377825" y="6323013"/>
            <a:ext cx="53721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800">
                <a:solidFill>
                  <a:schemeClr val="bg1"/>
                </a:solidFill>
              </a:rPr>
              <a:t>MOTOROLA and the Stylized M Logo are trademarks or registered trademarks of Motorola Trademark Holdings, LLC. All other trademarks are the property of their respective owners.  © 2010 Motorola Mobility, Inc.  All rights reserved.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20688"/>
            <a:ext cx="7772400" cy="889000"/>
          </a:xfrm>
        </p:spPr>
        <p:txBody>
          <a:bodyPr/>
          <a:lstStyle>
            <a:lvl1pPr>
              <a:defRPr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2454" y="4300538"/>
            <a:ext cx="7746050" cy="14478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ct val="0"/>
              </a:spcAft>
              <a:buFontTx/>
              <a:buNone/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59F6A-986C-4CF9-B979-9F636509D6CA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55276-94FB-4E2B-B04E-D0A16924DF6D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_12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 b="1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FAAA9-E355-445A-9B74-B72EA6E3A003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ormal Font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F3CCA-E9CC-40DA-8EA8-F0866C28B9D2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Small Fon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4B649-CA4C-41FA-A34E-F2060C5491CB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_No Header_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FCAB7-7B1E-4369-8F20-89327459F1A7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79CD3-21D0-4190-8589-12341D581C33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477838"/>
            <a:ext cx="838676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782763"/>
            <a:ext cx="83867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42900" y="57150"/>
            <a:ext cx="17478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 smtClean="0">
                <a:solidFill>
                  <a:srgbClr val="A6A6A6"/>
                </a:solidFill>
                <a:latin typeface="Arial" charset="0"/>
                <a:ea typeface="ＭＳ Ｐゴシック" pitchFamily="-105" charset="-128"/>
                <a:cs typeface="+mn-cs"/>
              </a:rPr>
              <a:t>Motorola</a:t>
            </a:r>
            <a:r>
              <a:rPr lang="en-US" sz="1000" b="1" baseline="0" dirty="0" smtClean="0">
                <a:solidFill>
                  <a:srgbClr val="A6A6A6"/>
                </a:solidFill>
                <a:latin typeface="Arial" charset="0"/>
                <a:ea typeface="ＭＳ Ｐゴシック" pitchFamily="-105" charset="-128"/>
                <a:cs typeface="+mn-cs"/>
              </a:rPr>
              <a:t> Mobility</a:t>
            </a:r>
            <a:endParaRPr lang="en-US" sz="1000" b="1" dirty="0">
              <a:solidFill>
                <a:srgbClr val="A6A6A6"/>
              </a:solidFill>
              <a:latin typeface="Arial" charset="0"/>
              <a:ea typeface="ＭＳ Ｐゴシック" pitchFamily="-105" charset="-128"/>
              <a:cs typeface="+mn-cs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09788" y="57150"/>
            <a:ext cx="39068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/>
            <a:r>
              <a:rPr lang="en-US" sz="1000" b="1" dirty="0" smtClean="0">
                <a:solidFill>
                  <a:srgbClr val="A6A6A6"/>
                </a:solidFill>
              </a:rPr>
              <a:t>Efficient</a:t>
            </a:r>
            <a:r>
              <a:rPr lang="en-US" sz="1000" b="1" baseline="0" dirty="0" smtClean="0">
                <a:solidFill>
                  <a:srgbClr val="A6A6A6"/>
                </a:solidFill>
              </a:rPr>
              <a:t> Transform Unit Representation</a:t>
            </a:r>
            <a:endParaRPr lang="en-US" sz="1000" b="1" dirty="0">
              <a:solidFill>
                <a:srgbClr val="00728F"/>
              </a:solidFill>
            </a:endParaRPr>
          </a:p>
        </p:txBody>
      </p:sp>
      <p:grpSp>
        <p:nvGrpSpPr>
          <p:cNvPr id="1030" name="Group 21"/>
          <p:cNvGrpSpPr>
            <a:grpSpLocks/>
          </p:cNvGrpSpPr>
          <p:nvPr/>
        </p:nvGrpSpPr>
        <p:grpSpPr bwMode="auto">
          <a:xfrm>
            <a:off x="381000" y="0"/>
            <a:ext cx="1768475" cy="458788"/>
            <a:chOff x="240" y="0"/>
            <a:chExt cx="1114" cy="245"/>
          </a:xfrm>
        </p:grpSpPr>
        <p:sp>
          <p:nvSpPr>
            <p:cNvPr id="1035" name="Line 11"/>
            <p:cNvSpPr>
              <a:spLocks noChangeShapeType="1"/>
            </p:cNvSpPr>
            <p:nvPr userDrawn="1"/>
          </p:nvSpPr>
          <p:spPr bwMode="auto">
            <a:xfrm flipV="1">
              <a:off x="240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+mn-cs"/>
              </a:endParaRPr>
            </a:p>
          </p:txBody>
        </p:sp>
        <p:sp>
          <p:nvSpPr>
            <p:cNvPr id="2" name="Line 12"/>
            <p:cNvSpPr>
              <a:spLocks noChangeShapeType="1"/>
            </p:cNvSpPr>
            <p:nvPr userDrawn="1"/>
          </p:nvSpPr>
          <p:spPr bwMode="auto">
            <a:xfrm flipV="1">
              <a:off x="1354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+mn-cs"/>
              </a:endParaRPr>
            </a:p>
          </p:txBody>
        </p:sp>
      </p:grp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659813" y="339725"/>
            <a:ext cx="214312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</a:pPr>
            <a:fld id="{CF12F8BE-6748-4334-B5F8-EC374F8CA36C}" type="slidenum">
              <a:rPr lang="en-US" sz="900">
                <a:solidFill>
                  <a:srgbClr val="F60000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endParaRPr lang="en-US" sz="900">
              <a:solidFill>
                <a:srgbClr val="F60000"/>
              </a:solidFill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8202613" y="303213"/>
            <a:ext cx="419100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eaLnBrk="0" hangingPunct="0">
              <a:defRPr/>
            </a:pPr>
            <a:r>
              <a:rPr lang="en-US" sz="900" dirty="0">
                <a:solidFill>
                  <a:srgbClr val="F60000"/>
                </a:solidFill>
                <a:latin typeface="Arial" charset="0"/>
                <a:ea typeface="ＭＳ Ｐゴシック" pitchFamily="-105" charset="-128"/>
                <a:cs typeface="+mn-cs"/>
              </a:rPr>
              <a:t>Page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58775" y="6343650"/>
            <a:ext cx="290513" cy="292100"/>
            <a:chOff x="238" y="3985"/>
            <a:chExt cx="183" cy="184"/>
          </a:xfrm>
        </p:grpSpPr>
        <p:sp>
          <p:nvSpPr>
            <p:cNvPr id="1043" name="Oval 19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rgbClr val="E31B23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latin typeface="Arial" charset="0"/>
                <a:ea typeface="ヒラギノ角ゴ Pro W3" pitchFamily="-105" charset="-128"/>
                <a:cs typeface="+mn-cs"/>
              </a:endParaRPr>
            </a:p>
          </p:txBody>
        </p:sp>
      </p:grpSp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12138" y="6359525"/>
            <a:ext cx="606425" cy="263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53D42F9A-5B5E-4EE8-9B19-5B5768D71855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790575" y="6350000"/>
            <a:ext cx="28956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5" r:id="rId2"/>
    <p:sldLayoutId id="2147483686" r:id="rId3"/>
    <p:sldLayoutId id="2147483687" r:id="rId4"/>
    <p:sldLayoutId id="2147483689" r:id="rId5"/>
    <p:sldLayoutId id="2147483690" r:id="rId6"/>
    <p:sldLayoutId id="2147483691" r:id="rId7"/>
    <p:sldLayoutId id="2147483692" r:id="rId8"/>
  </p:sldLayoutIdLst>
  <p:transition spd="med">
    <p:wipe dir="r"/>
  </p:transition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223838" indent="-223838" algn="l" rtl="0" eaLnBrk="0" fontAlgn="base" hangingPunct="0">
        <a:spcBef>
          <a:spcPts val="600"/>
        </a:spcBef>
        <a:spcAft>
          <a:spcPts val="6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921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9731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3160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4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16589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1161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5733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0305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4877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2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Efficient Transform Unit Representation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JCTVC-D250_r1</a:t>
            </a:r>
            <a:endParaRPr lang="en-US" dirty="0" smtClean="0"/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289560" y="4300538"/>
            <a:ext cx="7828915" cy="1447800"/>
          </a:xfrm>
        </p:spPr>
        <p:txBody>
          <a:bodyPr/>
          <a:lstStyle/>
          <a:p>
            <a:r>
              <a:rPr lang="en-US" sz="2400" dirty="0" err="1" smtClean="0"/>
              <a:t>Krit</a:t>
            </a:r>
            <a:r>
              <a:rPr lang="en-US" sz="2400" dirty="0" smtClean="0"/>
              <a:t> </a:t>
            </a:r>
            <a:r>
              <a:rPr lang="en-US" sz="2400" dirty="0" err="1" smtClean="0"/>
              <a:t>Panusopone</a:t>
            </a:r>
            <a:r>
              <a:rPr lang="en-US" sz="2400" dirty="0" smtClean="0"/>
              <a:t>, </a:t>
            </a:r>
            <a:r>
              <a:rPr lang="en-US" sz="2400" dirty="0" err="1" smtClean="0"/>
              <a:t>Xue</a:t>
            </a:r>
            <a:r>
              <a:rPr lang="en-US" sz="2400" dirty="0" smtClean="0"/>
              <a:t> Fang, </a:t>
            </a:r>
            <a:r>
              <a:rPr lang="en-US" sz="2400" dirty="0" err="1" smtClean="0"/>
              <a:t>Limin</a:t>
            </a:r>
            <a:r>
              <a:rPr lang="en-US" sz="2400" dirty="0" smtClean="0"/>
              <a:t> Wang</a:t>
            </a:r>
          </a:p>
          <a:p>
            <a:endParaRPr lang="en-US" sz="2400" dirty="0" smtClean="0"/>
          </a:p>
          <a:p>
            <a:r>
              <a:rPr lang="en-US" sz="2400" dirty="0" smtClean="0"/>
              <a:t>Motorola Mobility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TMuC</a:t>
            </a:r>
            <a:r>
              <a:rPr lang="en-US" dirty="0" smtClean="0"/>
              <a:t> Residual </a:t>
            </a:r>
            <a:r>
              <a:rPr lang="en-US" dirty="0" err="1" smtClean="0"/>
              <a:t>Quadtree</a:t>
            </a:r>
            <a:r>
              <a:rPr lang="en-US" dirty="0" smtClean="0"/>
              <a:t> (RQT)</a:t>
            </a:r>
            <a:br>
              <a:rPr lang="en-US" dirty="0" smtClean="0"/>
            </a:br>
            <a:r>
              <a:rPr lang="en-US" dirty="0" smtClean="0"/>
              <a:t>Inter Coding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QT for TU representation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RQT is applied to each CU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Leaf of QT becomes TU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RQT defined by 4 parameters; CU size, max TU size, min TU size, max RQT depth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Allow flexible representation for TU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TU split flag required for each RQT node (except node for min TU size)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2DF57DB-2E8C-4622-BDB4-FC18CA85F432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TMuC</a:t>
            </a:r>
            <a:r>
              <a:rPr lang="en-US" dirty="0" smtClean="0"/>
              <a:t> Residual </a:t>
            </a:r>
            <a:r>
              <a:rPr lang="en-US" dirty="0" err="1" smtClean="0"/>
              <a:t>Quadtree</a:t>
            </a:r>
            <a:r>
              <a:rPr lang="en-US" dirty="0" smtClean="0"/>
              <a:t> (RQT)</a:t>
            </a:r>
            <a:br>
              <a:rPr lang="en-US" dirty="0" smtClean="0"/>
            </a:br>
            <a:r>
              <a:rPr lang="en-US" dirty="0" smtClean="0"/>
              <a:t>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No relationship between TU and PU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Suboptimal to allow TU larger than PU, minimal correlation across PU boundaries, but strong blocking artifact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Costly to implement in encoder with full RD mode decision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Increase complexity at decoder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9608E85-9E3A-4E56-9470-888ED23B8D1E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Improve trade-off between coding efficiency and complexity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Fix TU size, TU size links to PU size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TU size equals PU size for a square (2Nx2N, </a:t>
            </a:r>
            <a:r>
              <a:rPr lang="en-US" altLang="zh-CN" dirty="0" err="1" smtClean="0">
                <a:ea typeface="宋体" pitchFamily="2" charset="-122"/>
              </a:rPr>
              <a:t>NxN</a:t>
            </a:r>
            <a:r>
              <a:rPr lang="en-US" altLang="zh-CN" dirty="0" smtClean="0">
                <a:ea typeface="宋体" pitchFamily="2" charset="-122"/>
              </a:rPr>
              <a:t>) PU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2 </a:t>
            </a:r>
            <a:r>
              <a:rPr lang="en-US" altLang="zh-CN" dirty="0" err="1" smtClean="0">
                <a:ea typeface="宋体" pitchFamily="2" charset="-122"/>
              </a:rPr>
              <a:t>NxN</a:t>
            </a:r>
            <a:r>
              <a:rPr lang="en-US" altLang="zh-CN" dirty="0" smtClean="0">
                <a:ea typeface="宋体" pitchFamily="2" charset="-122"/>
              </a:rPr>
              <a:t> TUs are selected for a non square (2NxN, Nx2N) PU 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No overhead for TU representation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Less complex encoder, no TU mode decision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F55276-94FB-4E2B-B04E-D0A16924DF6D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 partitioning in relation to CU and PU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450F499-20FD-4C31-96F4-35728813D0D2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>
            <p:ph idx="1"/>
          </p:nvPr>
        </p:nvGraphicFramePr>
        <p:xfrm>
          <a:off x="1728083" y="1386840"/>
          <a:ext cx="6338084" cy="3810795"/>
        </p:xfrm>
        <a:graphic>
          <a:graphicData uri="http://schemas.openxmlformats.org/presentationml/2006/ole">
            <p:oleObj spid="_x0000_s6146" r:id="rId3" imgW="4052642" imgH="2436911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25880" y="5135880"/>
            <a:ext cx="6362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dirty="0" smtClean="0"/>
              <a:t>an LCTB and its CU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PU choice of a CU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TU given a PU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br>
              <a:rPr lang="en-US" dirty="0" smtClean="0"/>
            </a:br>
            <a:r>
              <a:rPr lang="en-US" dirty="0" smtClean="0"/>
              <a:t>configuration settings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Implemented in </a:t>
            </a:r>
            <a:r>
              <a:rPr lang="en-US" altLang="zh-CN" dirty="0" err="1" smtClean="0">
                <a:ea typeface="宋体" pitchFamily="2" charset="-122"/>
              </a:rPr>
              <a:t>TMuC</a:t>
            </a:r>
            <a:r>
              <a:rPr lang="en-US" altLang="zh-CN" dirty="0" smtClean="0">
                <a:ea typeface="宋体" pitchFamily="2" charset="-122"/>
              </a:rPr>
              <a:t> 0.9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Anchor using common test condition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TU size ranges from 32x32 to 4x4, similar to common test condition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No change in intra coding</a:t>
            </a:r>
          </a:p>
          <a:p>
            <a:pPr eaLnBrk="1" hangingPunct="1">
              <a:buNone/>
            </a:pPr>
            <a:endParaRPr lang="en-US" altLang="zh-CN" dirty="0" smtClean="0">
              <a:ea typeface="宋体" pitchFamily="2" charset="-122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92C2E9D-32A3-4217-9E43-830176E066F7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F55276-94FB-4E2B-B04E-D0A16924DF6D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1900238" y="1600201"/>
          <a:ext cx="5348605" cy="1945958"/>
        </p:xfrm>
        <a:graphic>
          <a:graphicData uri="http://schemas.openxmlformats.org/presentationml/2006/ole">
            <p:oleObj spid="_x0000_s21506" name="Worksheet" r:id="rId3" imgW="4581525" imgH="1666875" progId="Excel.Sheet.8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915478" y="3967163"/>
          <a:ext cx="5369242" cy="1953467"/>
        </p:xfrm>
        <a:graphic>
          <a:graphicData uri="http://schemas.openxmlformats.org/presentationml/2006/ole">
            <p:oleObj spid="_x0000_s21507" name="Worksheet" r:id="rId4" imgW="4581525" imgH="1666875" progId="Excel.Sheet.8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dirty="0" smtClean="0"/>
              <a:t>Current RQT syntax and mode decision operation is suboptimal</a:t>
            </a:r>
          </a:p>
          <a:p>
            <a:pPr eaLnBrk="1" hangingPunct="1"/>
            <a:r>
              <a:rPr lang="en-US" dirty="0" smtClean="0"/>
              <a:t>Implicit TU representation improves coding efficiency and complexity trade-off</a:t>
            </a:r>
          </a:p>
          <a:p>
            <a:pPr eaLnBrk="1" hangingPunct="1"/>
            <a:r>
              <a:rPr lang="en-US" dirty="0" smtClean="0"/>
              <a:t>TU size cannot be larger than PU size</a:t>
            </a:r>
          </a:p>
          <a:p>
            <a:pPr eaLnBrk="1" hangingPunct="1"/>
            <a:r>
              <a:rPr lang="en-US" dirty="0" smtClean="0"/>
              <a:t>TU size is predetermined for any given PU size</a:t>
            </a:r>
          </a:p>
          <a:p>
            <a:pPr eaLnBrk="1" hangingPunct="1"/>
            <a:r>
              <a:rPr lang="en-US" dirty="0" smtClean="0"/>
              <a:t>No QT overhead and no TU mode decision operation</a:t>
            </a:r>
          </a:p>
          <a:p>
            <a:pPr eaLnBrk="1" hangingPunct="1"/>
            <a:r>
              <a:rPr lang="en-US" dirty="0" smtClean="0"/>
              <a:t>Experimental results show complexity reduction in encoder </a:t>
            </a:r>
            <a:r>
              <a:rPr lang="en-US" dirty="0" smtClean="0"/>
              <a:t>(8-27%) with some </a:t>
            </a:r>
            <a:r>
              <a:rPr lang="en-US" dirty="0" smtClean="0"/>
              <a:t>coding efficiency loss</a:t>
            </a:r>
          </a:p>
          <a:p>
            <a:pPr eaLnBrk="1" hangingPunct="1"/>
            <a:r>
              <a:rPr lang="en-US" dirty="0" smtClean="0"/>
              <a:t>Recommend setting up a Core </a:t>
            </a:r>
            <a:r>
              <a:rPr lang="en-US" dirty="0" smtClean="0"/>
              <a:t>experiment on TU </a:t>
            </a:r>
            <a:r>
              <a:rPr lang="en-US" dirty="0" smtClean="0"/>
              <a:t>representation</a:t>
            </a:r>
            <a:endParaRPr lang="en-US" dirty="0" smtClean="0"/>
          </a:p>
          <a:p>
            <a:pPr eaLnBrk="1" hangingPunct="1">
              <a:buNone/>
            </a:pPr>
            <a:endParaRPr lang="en-US" altLang="zh-CN" dirty="0" smtClean="0">
              <a:ea typeface="宋体" pitchFamily="2" charset="-122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FA32241-EC74-4E2A-A5C4-FA706B556DAA}" type="datetime1">
              <a:rPr lang="en-US" smtClean="0"/>
              <a:pPr>
                <a:defRPr/>
              </a:pPr>
              <a:t>1/23/2011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orola Master Presentation">
  <a:themeElements>
    <a:clrScheme name="Motorola 2010">
      <a:dk1>
        <a:srgbClr val="1E1E1E"/>
      </a:dk1>
      <a:lt1>
        <a:srgbClr val="FFFFFF"/>
      </a:lt1>
      <a:dk2>
        <a:srgbClr val="D52B1E"/>
      </a:dk2>
      <a:lt2>
        <a:srgbClr val="8A1F03"/>
      </a:lt2>
      <a:accent1>
        <a:srgbClr val="00728F"/>
      </a:accent1>
      <a:accent2>
        <a:srgbClr val="009AC7"/>
      </a:accent2>
      <a:accent3>
        <a:srgbClr val="757575"/>
      </a:accent3>
      <a:accent4>
        <a:srgbClr val="CCCCCC"/>
      </a:accent4>
      <a:accent5>
        <a:srgbClr val="439539"/>
      </a:accent5>
      <a:accent6>
        <a:srgbClr val="F58025"/>
      </a:accent6>
      <a:hlink>
        <a:srgbClr val="FFC222"/>
      </a:hlink>
      <a:folHlink>
        <a:srgbClr val="556292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5288</TotalTime>
  <Words>359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Motorola Master Presentation</vt:lpstr>
      <vt:lpstr>Microsoft Office Excel 97-2003 Worksheet</vt:lpstr>
      <vt:lpstr>Efficient Transform Unit Representation JCTVC-D250_r1</vt:lpstr>
      <vt:lpstr>TMuC Residual Quadtree (RQT) Inter Coding</vt:lpstr>
      <vt:lpstr>TMuC Residual Quadtree (RQT) Issues</vt:lpstr>
      <vt:lpstr>Proposed method</vt:lpstr>
      <vt:lpstr>TU partitioning in relation to CU and PU</vt:lpstr>
      <vt:lpstr>Experimental Results configuration settings</vt:lpstr>
      <vt:lpstr>Experimental results</vt:lpstr>
      <vt:lpstr>Conclusions</vt:lpstr>
    </vt:vector>
  </TitlesOfParts>
  <Company>Fine Point Productions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UNIT NAME</dc:title>
  <dc:creator>Amanda Cohen</dc:creator>
  <cp:lastModifiedBy>MGI1538</cp:lastModifiedBy>
  <cp:revision>595</cp:revision>
  <dcterms:created xsi:type="dcterms:W3CDTF">2009-05-06T22:14:02Z</dcterms:created>
  <dcterms:modified xsi:type="dcterms:W3CDTF">2011-01-22T21:35:24Z</dcterms:modified>
</cp:coreProperties>
</file>