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6292"/>
    <a:srgbClr val="666666"/>
    <a:srgbClr val="439539"/>
    <a:srgbClr val="00728F"/>
    <a:srgbClr val="B5121B"/>
    <a:srgbClr val="F60000"/>
    <a:srgbClr val="F0F0F0"/>
    <a:srgbClr val="E31B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125" d="100"/>
          <a:sy n="125" d="100"/>
        </p:scale>
        <p:origin x="-1134" y="930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A437901B-6AAF-44F3-88F0-3D128F815F2B}" type="datetimeFigureOut">
              <a:rPr lang="en-US"/>
              <a:pPr/>
              <a:t>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F57DA5D3-2C1E-444D-A772-0063AA714E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C17F15A-A19D-4141-972E-DDAA8C1798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7F15A-A19D-4141-972E-DDAA8C1798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0F0F0"/>
              </a:solidFill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800">
                <a:solidFill>
                  <a:schemeClr val="bg1"/>
                </a:solidFill>
              </a:rPr>
              <a:t>MOTOROLA and the Stylized M Logo are trademarks or registered trademarks of Motorola Trademark Holdings, LLC. All other trademarks are the property of their respective owners.  © 2010 Motorola Mobility, Inc.  All rights reserved.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694D3-DCAA-4C35-80F3-60719140799F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D0BAE-8472-4620-8624-78E2046E40C2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8AE0E-F269-4EE9-A279-E69E7B46451B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5E68F-CB55-4F72-B4D1-1D987B421140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AE575-20D0-41E0-BB86-282B850E3630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A53E-7968-4515-AC3D-511718E60835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030B8-8AA4-4ABC-B55B-F83808CF9FA6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Motorola</a:t>
            </a:r>
            <a:r>
              <a:rPr lang="en-US" sz="1000" b="1" baseline="0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 Mobility</a:t>
            </a:r>
            <a:endParaRPr lang="en-US" sz="1000" b="1" dirty="0">
              <a:solidFill>
                <a:srgbClr val="A6A6A6"/>
              </a:solidFill>
              <a:latin typeface="Arial" charset="0"/>
              <a:ea typeface="ＭＳ Ｐゴシック" pitchFamily="-105" charset="-128"/>
              <a:cs typeface="+mn-cs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/>
            <a:r>
              <a:rPr lang="en-US" sz="1000" b="1" dirty="0" smtClean="0">
                <a:solidFill>
                  <a:srgbClr val="A6A6A6"/>
                </a:solidFill>
              </a:rPr>
              <a:t>Super Large Coding Tree Block</a:t>
            </a:r>
            <a:endParaRPr lang="en-US" sz="1000" b="1" dirty="0">
              <a:solidFill>
                <a:srgbClr val="00728F"/>
              </a:solidFill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</a:pPr>
            <a:fld id="{CF12F8BE-6748-4334-B5F8-EC374F8CA36C}" type="slidenum">
              <a:rPr lang="en-US" sz="900">
                <a:solidFill>
                  <a:srgbClr val="F60000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US" sz="900">
              <a:solidFill>
                <a:srgbClr val="F6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latin typeface="Arial" charset="0"/>
                <a:ea typeface="ＭＳ Ｐゴシック" pitchFamily="-105" charset="-128"/>
                <a:cs typeface="+mn-cs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E306CB2F-30E9-4512-9B0D-524AF0C19706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  <p:sldLayoutId id="2147483692" r:id="rId8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JCTVC-D249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289560" y="4300538"/>
            <a:ext cx="7828915" cy="1447800"/>
          </a:xfrm>
        </p:spPr>
        <p:txBody>
          <a:bodyPr/>
          <a:lstStyle/>
          <a:p>
            <a:r>
              <a:rPr lang="en-US" dirty="0" smtClean="0"/>
              <a:t>Super Largest Coding Tree Block (SLCTB)</a:t>
            </a:r>
          </a:p>
          <a:p>
            <a:r>
              <a:rPr lang="en-US" sz="2800" dirty="0" err="1" smtClean="0"/>
              <a:t>Krit</a:t>
            </a:r>
            <a:r>
              <a:rPr lang="en-US" sz="2800" dirty="0" smtClean="0"/>
              <a:t> </a:t>
            </a:r>
            <a:r>
              <a:rPr lang="en-US" sz="2800" dirty="0" err="1" smtClean="0"/>
              <a:t>Panusopone</a:t>
            </a:r>
            <a:r>
              <a:rPr lang="en-US" sz="2800" dirty="0" smtClean="0"/>
              <a:t>, </a:t>
            </a:r>
            <a:r>
              <a:rPr lang="en-US" sz="2800" dirty="0" err="1" smtClean="0"/>
              <a:t>Xue</a:t>
            </a:r>
            <a:r>
              <a:rPr lang="en-US" sz="2800" dirty="0" smtClean="0"/>
              <a:t> Fang, </a:t>
            </a:r>
            <a:r>
              <a:rPr lang="en-US" sz="2800" dirty="0" err="1" smtClean="0"/>
              <a:t>Limin</a:t>
            </a:r>
            <a:r>
              <a:rPr lang="en-US" sz="2800" dirty="0" smtClean="0"/>
              <a:t> Wang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 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FD0BAE-8472-4620-8624-78E2046E40C2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44700" y="1626870"/>
          <a:ext cx="5156202" cy="2084070"/>
        </p:xfrm>
        <a:graphic>
          <a:graphicData uri="http://schemas.openxmlformats.org/drawingml/2006/table">
            <a:tbl>
              <a:tblPr/>
              <a:tblGrid>
                <a:gridCol w="968568"/>
                <a:gridCol w="697939"/>
                <a:gridCol w="697939"/>
                <a:gridCol w="697939"/>
                <a:gridCol w="697939"/>
                <a:gridCol w="697939"/>
                <a:gridCol w="697939"/>
              </a:tblGrid>
              <a:tr h="54318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88%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029460" y="3900487"/>
          <a:ext cx="5186681" cy="1913574"/>
        </p:xfrm>
        <a:graphic>
          <a:graphicData uri="http://schemas.openxmlformats.org/drawingml/2006/table">
            <a:tbl>
              <a:tblPr/>
              <a:tblGrid>
                <a:gridCol w="978347"/>
                <a:gridCol w="701389"/>
                <a:gridCol w="701389"/>
                <a:gridCol w="701389"/>
                <a:gridCol w="701389"/>
                <a:gridCol w="701389"/>
                <a:gridCol w="701389"/>
              </a:tblGrid>
              <a:tr h="2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07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89%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 LCTB syntax is inefficient for some test materials</a:t>
            </a:r>
          </a:p>
          <a:p>
            <a:pPr eaLnBrk="1" hangingPunct="1"/>
            <a:r>
              <a:rPr lang="en-US" dirty="0" smtClean="0"/>
              <a:t>SLCTB is introduced to reduce QT overhead when lots of LCTB size chosen</a:t>
            </a:r>
          </a:p>
          <a:p>
            <a:pPr eaLnBrk="1" hangingPunct="1"/>
            <a:r>
              <a:rPr lang="en-US" dirty="0" smtClean="0"/>
              <a:t>Four LCTB combined (2x2) to form SLCTB</a:t>
            </a:r>
          </a:p>
          <a:p>
            <a:pPr eaLnBrk="1" hangingPunct="1"/>
            <a:r>
              <a:rPr lang="en-US" dirty="0" smtClean="0"/>
              <a:t>Maintain most CU syntax and operations</a:t>
            </a:r>
          </a:p>
          <a:p>
            <a:pPr eaLnBrk="1" hangingPunct="1"/>
            <a:r>
              <a:rPr lang="en-US" dirty="0" smtClean="0"/>
              <a:t>Improve coding efficiency for large resolution (SLCTB size 128)</a:t>
            </a:r>
          </a:p>
          <a:p>
            <a:pPr eaLnBrk="1" hangingPunct="1"/>
            <a:r>
              <a:rPr lang="en-US" dirty="0" smtClean="0"/>
              <a:t>Reduce complexity for small resolution (SLCTB size 64)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7C293F-C23A-425F-BFF3-1C750069EEDF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TMuC</a:t>
            </a:r>
            <a:r>
              <a:rPr lang="en-US" dirty="0" smtClean="0"/>
              <a:t> Coding Tree Block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Input picture is first partitioned into LCTB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QT is applied to each LCTB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Leaf of QT becomes CU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CU then further splits into PU and TU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CU uses LCTB size (64x64) predominantly for some large resolution video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CU seldom uses LCTB size (64x64) for small resolution video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0138466-D585-4242-8990-4D05098B3848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Form SLCTB consisting of 2x2 regular LCTBs</a:t>
            </a:r>
          </a:p>
          <a:p>
            <a:pPr lvl="1" eaLnBrk="1" hangingPunct="1">
              <a:buNone/>
            </a:pPr>
            <a:r>
              <a:rPr lang="en-US" altLang="zh-CN" dirty="0" smtClean="0">
                <a:ea typeface="宋体" pitchFamily="2" charset="-122"/>
              </a:rPr>
              <a:t>- Processing order is different from normal LCTB order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Same split flat syntax for LCTB and below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New split flat syntax for SLCTB</a:t>
            </a:r>
          </a:p>
          <a:p>
            <a:pPr lvl="1" eaLnBrk="1" hangingPunct="1">
              <a:buNone/>
            </a:pPr>
            <a:r>
              <a:rPr lang="en-US" altLang="zh-CN" dirty="0" smtClean="0">
                <a:ea typeface="宋体" pitchFamily="2" charset="-122"/>
              </a:rPr>
              <a:t>- Split flat ‘0’ means all 4 CUs inside SLCTB choose LCTB size, no further bit transmitted</a:t>
            </a:r>
          </a:p>
          <a:p>
            <a:pPr lvl="1" eaLnBrk="1" hangingPunct="1">
              <a:buNone/>
            </a:pPr>
            <a:r>
              <a:rPr lang="en-US" altLang="zh-CN" dirty="0" smtClean="0">
                <a:ea typeface="宋体" pitchFamily="2" charset="-122"/>
              </a:rPr>
              <a:t>- Split flag ‘1’ means one of 4 CUs choose sub LCTB size, more split flag followed</a:t>
            </a:r>
          </a:p>
          <a:p>
            <a:pPr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EC01C63-F2FD-49CD-BAA4-C42247A9585C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processing order with SLCTB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BC0F81-66F5-4884-AE2F-67DFCABE5460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graphicFrame>
        <p:nvGraphicFramePr>
          <p:cNvPr id="1026" name="Object 47"/>
          <p:cNvGraphicFramePr>
            <a:graphicFrameLocks noChangeAspect="1"/>
          </p:cNvGraphicFramePr>
          <p:nvPr>
            <p:ph idx="1"/>
          </p:nvPr>
        </p:nvGraphicFramePr>
        <p:xfrm>
          <a:off x="1718771" y="1672885"/>
          <a:ext cx="5482129" cy="3296149"/>
        </p:xfrm>
        <a:graphic>
          <a:graphicData uri="http://schemas.openxmlformats.org/presentationml/2006/ole">
            <p:oleObj spid="_x0000_s1026" r:id="rId3" imgW="4052642" imgH="2436911" progId="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 SLCTB partitioning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F8664-28B1-4EB6-AB94-F97394048231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2286000" y="1501140"/>
          <a:ext cx="4953000" cy="5057775"/>
        </p:xfrm>
        <a:graphic>
          <a:graphicData uri="http://schemas.openxmlformats.org/presentationml/2006/ole">
            <p:oleObj spid="_x0000_s2051" r:id="rId3" imgW="4052642" imgH="4133791" progId="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QT overhead of the example partitioning</a:t>
            </a:r>
            <a:br>
              <a:rPr lang="en-US" dirty="0" smtClean="0"/>
            </a:br>
            <a:r>
              <a:rPr lang="en-US" dirty="0" smtClean="0"/>
              <a:t>(top) proposed method, (bottom) current 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378F-5222-4D57-B264-B03C35DFB7FD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762000" y="1714500"/>
          <a:ext cx="7337425" cy="2209800"/>
        </p:xfrm>
        <a:graphic>
          <a:graphicData uri="http://schemas.openxmlformats.org/presentationml/2006/ole">
            <p:oleObj spid="_x0000_s3075" r:id="rId3" imgW="4052642" imgH="1221146" progId="">
              <p:embed/>
            </p:oleObj>
          </a:graphicData>
        </a:graphic>
      </p:graphicFrame>
      <p:graphicFrame>
        <p:nvGraphicFramePr>
          <p:cNvPr id="3076" name="Object 10"/>
          <p:cNvGraphicFramePr>
            <a:graphicFrameLocks noChangeAspect="1"/>
          </p:cNvGraphicFramePr>
          <p:nvPr/>
        </p:nvGraphicFramePr>
        <p:xfrm>
          <a:off x="685800" y="4114800"/>
          <a:ext cx="7578725" cy="1676400"/>
        </p:xfrm>
        <a:graphic>
          <a:graphicData uri="http://schemas.openxmlformats.org/presentationml/2006/ole">
            <p:oleObj spid="_x0000_s3076" r:id="rId4" imgW="4052642" imgH="894494" progId="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 of a SLCTB partitioning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5A2D2B-5367-427A-82EB-760B74177C35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905000" y="1463040"/>
          <a:ext cx="4953000" cy="5057775"/>
        </p:xfrm>
        <a:graphic>
          <a:graphicData uri="http://schemas.openxmlformats.org/presentationml/2006/ole">
            <p:oleObj spid="_x0000_s4100" r:id="rId3" imgW="4052642" imgH="4133791" progId="">
              <p:embed/>
            </p:oleObj>
          </a:graphicData>
        </a:graphic>
      </p:graphicFrame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QT overhead of the example partitioning</a:t>
            </a:r>
            <a:br>
              <a:rPr lang="en-US" dirty="0" smtClean="0"/>
            </a:br>
            <a:r>
              <a:rPr lang="en-US" dirty="0" smtClean="0"/>
              <a:t>(top) proposed method, (bottom) current 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03741-3FB7-44F1-A286-B9D79B13BEF3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066800" y="1447800"/>
          <a:ext cx="6869113" cy="2667000"/>
        </p:xfrm>
        <a:graphic>
          <a:graphicData uri="http://schemas.openxmlformats.org/presentationml/2006/ole">
            <p:oleObj spid="_x0000_s5125" r:id="rId3" imgW="4052642" imgH="1572803" progId="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066800" y="4038600"/>
          <a:ext cx="6938963" cy="2057400"/>
        </p:xfrm>
        <a:graphic>
          <a:graphicData uri="http://schemas.openxmlformats.org/presentationml/2006/ole">
            <p:oleObj spid="_x0000_s5126" r:id="rId4" imgW="4052642" imgH="1204370" progId="">
              <p:embed/>
            </p:oleObj>
          </a:graphicData>
        </a:graphic>
      </p:graphicFrame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br>
              <a:rPr lang="en-US" dirty="0" smtClean="0"/>
            </a:br>
            <a:r>
              <a:rPr lang="en-US" dirty="0" smtClean="0"/>
              <a:t>configuration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Implemented in </a:t>
            </a:r>
            <a:r>
              <a:rPr lang="en-US" altLang="zh-CN" dirty="0" err="1" smtClean="0">
                <a:ea typeface="宋体" pitchFamily="2" charset="-122"/>
              </a:rPr>
              <a:t>TMuC</a:t>
            </a:r>
            <a:r>
              <a:rPr lang="en-US" altLang="zh-CN" dirty="0" smtClean="0">
                <a:ea typeface="宋体" pitchFamily="2" charset="-122"/>
              </a:rPr>
              <a:t> 0.9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Anchor using common test condition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SLCTB size </a:t>
            </a:r>
          </a:p>
          <a:p>
            <a:pPr lvl="1" eaLnBrk="1" hangingPunct="1"/>
            <a:r>
              <a:rPr lang="en-US" altLang="zh-CN" dirty="0" smtClean="0">
                <a:ea typeface="宋体" pitchFamily="2" charset="-122"/>
              </a:rPr>
              <a:t>128 for class A, B, E</a:t>
            </a:r>
          </a:p>
          <a:p>
            <a:pPr lvl="1" eaLnBrk="1" hangingPunct="1"/>
            <a:r>
              <a:rPr lang="en-US" altLang="zh-CN" dirty="0" smtClean="0">
                <a:ea typeface="宋体" pitchFamily="2" charset="-122"/>
              </a:rPr>
              <a:t>64 for class C, 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1CB887-BA3C-436A-AC11-BFEDB80BF543}" type="datetime1">
              <a:rPr lang="en-US" smtClean="0"/>
              <a:pPr>
                <a:defRPr/>
              </a:pPr>
              <a:t>1/22/2011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2010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5394</TotalTime>
  <Words>486</Words>
  <Application>Microsoft Office PowerPoint</Application>
  <PresentationFormat>On-screen Show (4:3)</PresentationFormat>
  <Paragraphs>171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Motorola Master Presentation</vt:lpstr>
      <vt:lpstr>JCTVC-D249</vt:lpstr>
      <vt:lpstr>TMuC Coding Tree Block</vt:lpstr>
      <vt:lpstr>Proposed method</vt:lpstr>
      <vt:lpstr>New processing order with SLCTB</vt:lpstr>
      <vt:lpstr>Example of a SLCTB partitioning</vt:lpstr>
      <vt:lpstr>QT overhead of the example partitioning (top) proposed method, (bottom) current method</vt:lpstr>
      <vt:lpstr>Another example of a SLCTB partitioning</vt:lpstr>
      <vt:lpstr>QT overhead of the example partitioning (top) proposed method, (bottom) current method</vt:lpstr>
      <vt:lpstr>Experimental Results configuration settings</vt:lpstr>
      <vt:lpstr>Experimental results</vt:lpstr>
      <vt:lpstr>Conclusions</vt:lpstr>
    </vt:vector>
  </TitlesOfParts>
  <Company>Fine Point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MGI1538</cp:lastModifiedBy>
  <cp:revision>601</cp:revision>
  <dcterms:created xsi:type="dcterms:W3CDTF">2009-05-06T22:14:02Z</dcterms:created>
  <dcterms:modified xsi:type="dcterms:W3CDTF">2011-01-22T03:10:50Z</dcterms:modified>
</cp:coreProperties>
</file>