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7" r:id="rId11"/>
    <p:sldId id="266" r:id="rId1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56292"/>
    <a:srgbClr val="666666"/>
    <a:srgbClr val="439539"/>
    <a:srgbClr val="00728F"/>
    <a:srgbClr val="B5121B"/>
    <a:srgbClr val="F60000"/>
    <a:srgbClr val="F0F0F0"/>
    <a:srgbClr val="E31B23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132" autoAdjust="0"/>
    <p:restoredTop sz="85882" autoAdjust="0"/>
  </p:normalViewPr>
  <p:slideViewPr>
    <p:cSldViewPr snapToGrid="0">
      <p:cViewPr>
        <p:scale>
          <a:sx n="125" d="100"/>
          <a:sy n="125" d="100"/>
        </p:scale>
        <p:origin x="-1134" y="930"/>
      </p:cViewPr>
      <p:guideLst>
        <p:guide orient="horz" pos="2145"/>
        <p:guide orient="horz" pos="618"/>
        <p:guide orient="horz" pos="4245"/>
        <p:guide orient="horz" pos="3984"/>
        <p:guide orient="horz" pos="2587"/>
        <p:guide orient="horz" pos="991"/>
        <p:guide orient="horz" pos="3520"/>
        <p:guide orient="horz" pos="301"/>
        <p:guide pos="2880"/>
        <p:guide pos="79"/>
        <p:guide pos="5679"/>
        <p:guide pos="238"/>
        <p:guide pos="5521"/>
        <p:guide pos="2641"/>
        <p:guide pos="2793"/>
        <p:guide pos="130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-3108" y="-84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5.v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image" Target="../media/image6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cs typeface="Arial" pitchFamily="34" charset="0"/>
              </a:defRPr>
            </a:lvl1pPr>
          </a:lstStyle>
          <a:p>
            <a:fld id="{A437901B-6AAF-44F3-88F0-3D128F815F2B}" type="datetimeFigureOut">
              <a:rPr lang="en-US"/>
              <a:pPr/>
              <a:t>1/22/2011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cs typeface="Arial" pitchFamily="34" charset="0"/>
              </a:defRPr>
            </a:lvl1pPr>
          </a:lstStyle>
          <a:p>
            <a:fld id="{F57DA5D3-2C1E-444D-A772-0063AA714EE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fld id="{9C17F15A-A19D-4141-972E-DDAA8C17982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 pitchFamily="-106" charset="-128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C17F15A-A19D-4141-972E-DDAA8C179821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showMasterPhAnim="0" type="title" preserve="1">
  <p:cSld name="Motorola Title Slide_Re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8"/>
          <p:cNvSpPr>
            <a:spLocks noChangeArrowheads="1"/>
          </p:cNvSpPr>
          <p:nvPr userDrawn="1"/>
        </p:nvSpPr>
        <p:spPr bwMode="auto">
          <a:xfrm>
            <a:off x="127000" y="4102100"/>
            <a:ext cx="8888413" cy="2562225"/>
          </a:xfrm>
          <a:prstGeom prst="rect">
            <a:avLst/>
          </a:prstGeom>
          <a:solidFill>
            <a:srgbClr val="B5121B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eaLnBrk="0" hangingPunct="0"/>
            <a:endParaRPr lang="en-US">
              <a:solidFill>
                <a:srgbClr val="F0F0F0"/>
              </a:solidFill>
            </a:endParaRPr>
          </a:p>
        </p:txBody>
      </p:sp>
      <p:grpSp>
        <p:nvGrpSpPr>
          <p:cNvPr id="5" name="Group 12"/>
          <p:cNvGrpSpPr>
            <a:grpSpLocks/>
          </p:cNvGrpSpPr>
          <p:nvPr userDrawn="1"/>
        </p:nvGrpSpPr>
        <p:grpSpPr bwMode="auto">
          <a:xfrm>
            <a:off x="8243888" y="4403725"/>
            <a:ext cx="519112" cy="522288"/>
            <a:chOff x="238" y="3985"/>
            <a:chExt cx="183" cy="184"/>
          </a:xfrm>
        </p:grpSpPr>
        <p:sp>
          <p:nvSpPr>
            <p:cNvPr id="6" name="Oval 13"/>
            <p:cNvSpPr>
              <a:spLocks noChangeArrowheads="1"/>
            </p:cNvSpPr>
            <p:nvPr userDrawn="1"/>
          </p:nvSpPr>
          <p:spPr bwMode="auto">
            <a:xfrm>
              <a:off x="247" y="3996"/>
              <a:ext cx="169" cy="163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eaLnBrk="0" hangingPunct="0"/>
              <a:endParaRPr lang="en-US"/>
            </a:p>
          </p:txBody>
        </p:sp>
        <p:sp>
          <p:nvSpPr>
            <p:cNvPr id="7" name="Freeform 22"/>
            <p:cNvSpPr>
              <a:spLocks noEditPoints="1"/>
            </p:cNvSpPr>
            <p:nvPr userDrawn="1"/>
          </p:nvSpPr>
          <p:spPr bwMode="auto">
            <a:xfrm>
              <a:off x="238" y="3985"/>
              <a:ext cx="183" cy="184"/>
            </a:xfrm>
            <a:custGeom>
              <a:avLst/>
              <a:gdLst>
                <a:gd name="T0" fmla="*/ 410606 w 508"/>
                <a:gd name="T1" fmla="*/ 0 h 508"/>
                <a:gd name="T2" fmla="*/ 0 w 508"/>
                <a:gd name="T3" fmla="*/ 415150 h 508"/>
                <a:gd name="T4" fmla="*/ 410606 w 508"/>
                <a:gd name="T5" fmla="*/ 828044 h 508"/>
                <a:gd name="T6" fmla="*/ 818969 w 508"/>
                <a:gd name="T7" fmla="*/ 415150 h 508"/>
                <a:gd name="T8" fmla="*/ 410606 w 508"/>
                <a:gd name="T9" fmla="*/ 0 h 508"/>
                <a:gd name="T10" fmla="*/ 643956 w 508"/>
                <a:gd name="T11" fmla="*/ 609188 h 508"/>
                <a:gd name="T12" fmla="*/ 596838 w 508"/>
                <a:gd name="T13" fmla="*/ 473813 h 508"/>
                <a:gd name="T14" fmla="*/ 520550 w 508"/>
                <a:gd name="T15" fmla="*/ 421919 h 508"/>
                <a:gd name="T16" fmla="*/ 448750 w 508"/>
                <a:gd name="T17" fmla="*/ 473813 h 508"/>
                <a:gd name="T18" fmla="*/ 410606 w 508"/>
                <a:gd name="T19" fmla="*/ 550525 h 508"/>
                <a:gd name="T20" fmla="*/ 370219 w 508"/>
                <a:gd name="T21" fmla="*/ 473813 h 508"/>
                <a:gd name="T22" fmla="*/ 298419 w 508"/>
                <a:gd name="T23" fmla="*/ 421919 h 508"/>
                <a:gd name="T24" fmla="*/ 222131 w 508"/>
                <a:gd name="T25" fmla="*/ 473813 h 508"/>
                <a:gd name="T26" fmla="*/ 172769 w 508"/>
                <a:gd name="T27" fmla="*/ 609188 h 508"/>
                <a:gd name="T28" fmla="*/ 145844 w 508"/>
                <a:gd name="T29" fmla="*/ 609188 h 508"/>
                <a:gd name="T30" fmla="*/ 293931 w 508"/>
                <a:gd name="T31" fmla="*/ 117325 h 508"/>
                <a:gd name="T32" fmla="*/ 408363 w 508"/>
                <a:gd name="T33" fmla="*/ 500888 h 508"/>
                <a:gd name="T34" fmla="*/ 410606 w 508"/>
                <a:gd name="T35" fmla="*/ 503144 h 508"/>
                <a:gd name="T36" fmla="*/ 410606 w 508"/>
                <a:gd name="T37" fmla="*/ 500888 h 508"/>
                <a:gd name="T38" fmla="*/ 525038 w 508"/>
                <a:gd name="T39" fmla="*/ 117325 h 508"/>
                <a:gd name="T40" fmla="*/ 673125 w 508"/>
                <a:gd name="T41" fmla="*/ 609188 h 508"/>
                <a:gd name="T42" fmla="*/ 643956 w 508"/>
                <a:gd name="T43" fmla="*/ 609188 h 508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w 508"/>
                <a:gd name="T67" fmla="*/ 0 h 508"/>
                <a:gd name="T68" fmla="*/ 508 w 508"/>
                <a:gd name="T69" fmla="*/ 508 h 508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T66" t="T67" r="T68" b="T69"/>
              <a:pathLst>
                <a:path w="508" h="508">
                  <a:moveTo>
                    <a:pt x="254" y="0"/>
                  </a:moveTo>
                  <a:cubicBezTo>
                    <a:pt x="114" y="0"/>
                    <a:pt x="0" y="114"/>
                    <a:pt x="0" y="254"/>
                  </a:cubicBezTo>
                  <a:cubicBezTo>
                    <a:pt x="0" y="395"/>
                    <a:pt x="114" y="508"/>
                    <a:pt x="254" y="508"/>
                  </a:cubicBezTo>
                  <a:cubicBezTo>
                    <a:pt x="394" y="508"/>
                    <a:pt x="508" y="395"/>
                    <a:pt x="508" y="254"/>
                  </a:cubicBezTo>
                  <a:cubicBezTo>
                    <a:pt x="508" y="115"/>
                    <a:pt x="396" y="0"/>
                    <a:pt x="254" y="0"/>
                  </a:cubicBezTo>
                  <a:close/>
                  <a:moveTo>
                    <a:pt x="400" y="374"/>
                  </a:moveTo>
                  <a:cubicBezTo>
                    <a:pt x="400" y="374"/>
                    <a:pt x="389" y="321"/>
                    <a:pt x="370" y="290"/>
                  </a:cubicBezTo>
                  <a:cubicBezTo>
                    <a:pt x="360" y="273"/>
                    <a:pt x="344" y="259"/>
                    <a:pt x="323" y="259"/>
                  </a:cubicBezTo>
                  <a:cubicBezTo>
                    <a:pt x="308" y="259"/>
                    <a:pt x="295" y="268"/>
                    <a:pt x="279" y="290"/>
                  </a:cubicBezTo>
                  <a:cubicBezTo>
                    <a:pt x="269" y="304"/>
                    <a:pt x="254" y="338"/>
                    <a:pt x="254" y="338"/>
                  </a:cubicBezTo>
                  <a:cubicBezTo>
                    <a:pt x="254" y="338"/>
                    <a:pt x="239" y="304"/>
                    <a:pt x="229" y="290"/>
                  </a:cubicBezTo>
                  <a:cubicBezTo>
                    <a:pt x="213" y="268"/>
                    <a:pt x="200" y="259"/>
                    <a:pt x="185" y="259"/>
                  </a:cubicBezTo>
                  <a:cubicBezTo>
                    <a:pt x="164" y="259"/>
                    <a:pt x="148" y="273"/>
                    <a:pt x="138" y="290"/>
                  </a:cubicBezTo>
                  <a:cubicBezTo>
                    <a:pt x="119" y="321"/>
                    <a:pt x="107" y="374"/>
                    <a:pt x="107" y="374"/>
                  </a:cubicBezTo>
                  <a:cubicBezTo>
                    <a:pt x="90" y="374"/>
                    <a:pt x="90" y="374"/>
                    <a:pt x="90" y="374"/>
                  </a:cubicBezTo>
                  <a:cubicBezTo>
                    <a:pt x="182" y="72"/>
                    <a:pt x="182" y="72"/>
                    <a:pt x="182" y="72"/>
                  </a:cubicBezTo>
                  <a:cubicBezTo>
                    <a:pt x="253" y="307"/>
                    <a:pt x="253" y="307"/>
                    <a:pt x="253" y="307"/>
                  </a:cubicBezTo>
                  <a:cubicBezTo>
                    <a:pt x="254" y="308"/>
                    <a:pt x="254" y="308"/>
                    <a:pt x="254" y="308"/>
                  </a:cubicBezTo>
                  <a:cubicBezTo>
                    <a:pt x="254" y="307"/>
                    <a:pt x="254" y="307"/>
                    <a:pt x="254" y="307"/>
                  </a:cubicBezTo>
                  <a:cubicBezTo>
                    <a:pt x="326" y="72"/>
                    <a:pt x="326" y="72"/>
                    <a:pt x="326" y="72"/>
                  </a:cubicBezTo>
                  <a:cubicBezTo>
                    <a:pt x="418" y="374"/>
                    <a:pt x="418" y="374"/>
                    <a:pt x="418" y="374"/>
                  </a:cubicBezTo>
                  <a:lnTo>
                    <a:pt x="400" y="374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 lIns="91431" tIns="45715" rIns="91431" bIns="45715"/>
            <a:lstStyle/>
            <a:p>
              <a:pPr>
                <a:defRPr/>
              </a:pPr>
              <a:endParaRPr lang="en-GB">
                <a:solidFill>
                  <a:schemeClr val="tx2"/>
                </a:solidFill>
                <a:latin typeface="Arial" charset="0"/>
                <a:ea typeface="ヒラギノ角ゴ Pro W3" pitchFamily="-105" charset="-128"/>
                <a:cs typeface="+mn-cs"/>
              </a:endParaRPr>
            </a:p>
          </p:txBody>
        </p:sp>
      </p:grpSp>
      <p:sp>
        <p:nvSpPr>
          <p:cNvPr id="8" name="Rectangle 20"/>
          <p:cNvSpPr>
            <a:spLocks noChangeArrowheads="1"/>
          </p:cNvSpPr>
          <p:nvPr userDrawn="1"/>
        </p:nvSpPr>
        <p:spPr bwMode="auto">
          <a:xfrm>
            <a:off x="377825" y="6323013"/>
            <a:ext cx="5372100" cy="322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r>
              <a:rPr lang="en-US" sz="800">
                <a:solidFill>
                  <a:schemeClr val="bg1"/>
                </a:solidFill>
              </a:rPr>
              <a:t>MOTOROLA and the Stylized M Logo are trademarks or registered trademarks of Motorola Trademark Holdings, LLC. All other trademarks are the property of their respective owners.  © 2010 Motorola Mobility, Inc.  All rights reserved.</a:t>
            </a:r>
            <a:endParaRPr lang="en-US" sz="800" b="1">
              <a:solidFill>
                <a:schemeClr val="bg1"/>
              </a:solidFill>
            </a:endParaRP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81000" y="420688"/>
            <a:ext cx="7772400" cy="889000"/>
          </a:xfrm>
        </p:spPr>
        <p:txBody>
          <a:bodyPr/>
          <a:lstStyle>
            <a:lvl1pPr>
              <a:defRPr>
                <a:solidFill>
                  <a:srgbClr val="B5121B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72454" y="4300538"/>
            <a:ext cx="7746050" cy="14478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ct val="0"/>
              </a:spcAft>
              <a:buFontTx/>
              <a:buNone/>
              <a:defRPr sz="4800" b="1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  <p:transition spd="med">
    <p:wipe dir="r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B694D3-DCAA-4C35-80F3-60719140799F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tandard Motorola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363537" y="1768475"/>
            <a:ext cx="8386763" cy="3933825"/>
          </a:xfrm>
        </p:spPr>
        <p:txBody>
          <a:bodyPr/>
          <a:lstStyle>
            <a:lvl1pPr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FD0BAE-8472-4620-8624-78E2046E40C2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6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tandard Motorola Layout_12 Pt Fo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363537" y="1768475"/>
            <a:ext cx="8386763" cy="3933825"/>
          </a:xfrm>
        </p:spPr>
        <p:txBody>
          <a:bodyPr/>
          <a:lstStyle>
            <a:lvl1pPr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defRPr sz="1200" b="1"/>
            </a:lvl1pPr>
            <a:lvl2pPr>
              <a:lnSpc>
                <a:spcPct val="100000"/>
              </a:lnSpc>
              <a:spcBef>
                <a:spcPts val="0"/>
              </a:spcBef>
              <a:defRPr sz="1200"/>
            </a:lvl2pPr>
            <a:lvl3pPr>
              <a:lnSpc>
                <a:spcPct val="100000"/>
              </a:lnSpc>
              <a:spcBef>
                <a:spcPts val="0"/>
              </a:spcBef>
              <a:defRPr sz="1200"/>
            </a:lvl3pPr>
            <a:lvl4pPr>
              <a:lnSpc>
                <a:spcPct val="100000"/>
              </a:lnSpc>
              <a:spcBef>
                <a:spcPts val="0"/>
              </a:spcBef>
              <a:defRPr sz="1200"/>
            </a:lvl4pPr>
            <a:lvl5pPr>
              <a:lnSpc>
                <a:spcPct val="100000"/>
              </a:lnSpc>
              <a:spcBef>
                <a:spcPts val="0"/>
              </a:spcBef>
              <a:defRPr sz="12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38AE0E-F269-4EE9-A279-E69E7B46451B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6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_Normal Font Header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8220075" y="6359525"/>
            <a:ext cx="608013" cy="2635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E5E68F-CB55-4F72-B4D1-1D987B421140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4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_Small Font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18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8220075" y="6359525"/>
            <a:ext cx="608013" cy="2635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8AE575-20D0-41E0-BB86-282B850E3630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4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 dirty="0"/>
          </a:p>
        </p:txBody>
      </p:sp>
    </p:spTree>
  </p:cSld>
  <p:clrMapOvr>
    <a:masterClrMapping/>
  </p:clrMapOvr>
  <p:transition spd="med">
    <p:wipe dir="r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Page_No Header_FreeFor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8220075" y="6359525"/>
            <a:ext cx="608013" cy="2635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4FA53E-7968-4515-AC3D-511718E60835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3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 dirty="0"/>
          </a:p>
        </p:txBody>
      </p:sp>
    </p:spTree>
  </p:cSld>
  <p:clrMapOvr>
    <a:masterClrMapping/>
  </p:clrMapOvr>
  <p:transition spd="med">
    <p:wipe dir="r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3030B8-8AA4-4ABC-B55B-F83808CF9FA6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3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82588" y="477838"/>
            <a:ext cx="8386762" cy="828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77825" y="1782763"/>
            <a:ext cx="8386763" cy="3933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342900" y="57150"/>
            <a:ext cx="1747838" cy="420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tIns="0" rIns="0" bIns="0" anchor="b"/>
          <a:lstStyle/>
          <a:p>
            <a:pPr eaLnBrk="0" hangingPunct="0">
              <a:defRPr/>
            </a:pPr>
            <a:r>
              <a:rPr lang="en-US" sz="1000" b="1" dirty="0" smtClean="0">
                <a:solidFill>
                  <a:srgbClr val="A6A6A6"/>
                </a:solidFill>
                <a:latin typeface="Arial" charset="0"/>
                <a:ea typeface="ＭＳ Ｐゴシック" pitchFamily="-105" charset="-128"/>
                <a:cs typeface="+mn-cs"/>
              </a:rPr>
              <a:t>Motorola</a:t>
            </a:r>
            <a:r>
              <a:rPr lang="en-US" sz="1000" b="1" baseline="0" dirty="0" smtClean="0">
                <a:solidFill>
                  <a:srgbClr val="A6A6A6"/>
                </a:solidFill>
                <a:latin typeface="Arial" charset="0"/>
                <a:ea typeface="ＭＳ Ｐゴシック" pitchFamily="-105" charset="-128"/>
                <a:cs typeface="+mn-cs"/>
              </a:rPr>
              <a:t> Mobility</a:t>
            </a:r>
            <a:endParaRPr lang="en-US" sz="1000" b="1" dirty="0">
              <a:solidFill>
                <a:srgbClr val="A6A6A6"/>
              </a:solidFill>
              <a:latin typeface="Arial" charset="0"/>
              <a:ea typeface="ＭＳ Ｐゴシック" pitchFamily="-105" charset="-128"/>
              <a:cs typeface="+mn-cs"/>
            </a:endParaRPr>
          </a:p>
        </p:txBody>
      </p:sp>
      <p:sp>
        <p:nvSpPr>
          <p:cNvPr id="1034" name="Rectangle 10"/>
          <p:cNvSpPr>
            <a:spLocks noChangeArrowheads="1"/>
          </p:cNvSpPr>
          <p:nvPr/>
        </p:nvSpPr>
        <p:spPr bwMode="auto">
          <a:xfrm>
            <a:off x="2109788" y="57150"/>
            <a:ext cx="3906837" cy="420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tIns="0" rIns="0" bIns="0" anchor="b"/>
          <a:lstStyle/>
          <a:p>
            <a:pPr eaLnBrk="0" hangingPunct="0"/>
            <a:r>
              <a:rPr lang="en-US" sz="1000" b="1" dirty="0" smtClean="0">
                <a:solidFill>
                  <a:srgbClr val="A6A6A6"/>
                </a:solidFill>
              </a:rPr>
              <a:t>Super Large Coding Tree Block</a:t>
            </a:r>
            <a:endParaRPr lang="en-US" sz="1000" b="1" dirty="0">
              <a:solidFill>
                <a:srgbClr val="00728F"/>
              </a:solidFill>
            </a:endParaRPr>
          </a:p>
        </p:txBody>
      </p:sp>
      <p:grpSp>
        <p:nvGrpSpPr>
          <p:cNvPr id="1030" name="Group 21"/>
          <p:cNvGrpSpPr>
            <a:grpSpLocks/>
          </p:cNvGrpSpPr>
          <p:nvPr/>
        </p:nvGrpSpPr>
        <p:grpSpPr bwMode="auto">
          <a:xfrm>
            <a:off x="381000" y="0"/>
            <a:ext cx="1768475" cy="458788"/>
            <a:chOff x="240" y="0"/>
            <a:chExt cx="1114" cy="245"/>
          </a:xfrm>
        </p:grpSpPr>
        <p:sp>
          <p:nvSpPr>
            <p:cNvPr id="1035" name="Line 11"/>
            <p:cNvSpPr>
              <a:spLocks noChangeShapeType="1"/>
            </p:cNvSpPr>
            <p:nvPr userDrawn="1"/>
          </p:nvSpPr>
          <p:spPr bwMode="auto">
            <a:xfrm flipV="1">
              <a:off x="240" y="0"/>
              <a:ext cx="0" cy="245"/>
            </a:xfrm>
            <a:prstGeom prst="line">
              <a:avLst/>
            </a:prstGeom>
            <a:noFill/>
            <a:ln w="9525">
              <a:solidFill>
                <a:srgbClr val="D2D2D2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eaLnBrk="0" hangingPunct="0">
                <a:defRPr/>
              </a:pPr>
              <a:endParaRPr lang="en-US">
                <a:latin typeface="Arial" pitchFamily="-106" charset="0"/>
                <a:ea typeface="ＭＳ Ｐゴシック" pitchFamily="-106" charset="-128"/>
                <a:cs typeface="+mn-cs"/>
              </a:endParaRPr>
            </a:p>
          </p:txBody>
        </p:sp>
        <p:sp>
          <p:nvSpPr>
            <p:cNvPr id="2" name="Line 12"/>
            <p:cNvSpPr>
              <a:spLocks noChangeShapeType="1"/>
            </p:cNvSpPr>
            <p:nvPr userDrawn="1"/>
          </p:nvSpPr>
          <p:spPr bwMode="auto">
            <a:xfrm flipV="1">
              <a:off x="1354" y="0"/>
              <a:ext cx="0" cy="245"/>
            </a:xfrm>
            <a:prstGeom prst="line">
              <a:avLst/>
            </a:prstGeom>
            <a:noFill/>
            <a:ln w="9525">
              <a:solidFill>
                <a:srgbClr val="D2D2D2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eaLnBrk="0" hangingPunct="0">
                <a:defRPr/>
              </a:pPr>
              <a:endParaRPr lang="en-US">
                <a:latin typeface="Arial" pitchFamily="-106" charset="0"/>
                <a:ea typeface="ＭＳ Ｐゴシック" pitchFamily="-106" charset="-128"/>
                <a:cs typeface="+mn-cs"/>
              </a:endParaRPr>
            </a:p>
          </p:txBody>
        </p:sp>
      </p:grpSp>
      <p:sp>
        <p:nvSpPr>
          <p:cNvPr id="1038" name="Text Box 14"/>
          <p:cNvSpPr txBox="1">
            <a:spLocks noChangeArrowheads="1"/>
          </p:cNvSpPr>
          <p:nvPr/>
        </p:nvSpPr>
        <p:spPr bwMode="auto">
          <a:xfrm>
            <a:off x="8659813" y="339725"/>
            <a:ext cx="214312" cy="138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b">
            <a:spAutoFit/>
          </a:bodyPr>
          <a:lstStyle/>
          <a:p>
            <a:pPr eaLnBrk="0" hangingPunct="0">
              <a:spcBef>
                <a:spcPct val="50000"/>
              </a:spcBef>
            </a:pPr>
            <a:fld id="{CF12F8BE-6748-4334-B5F8-EC374F8CA36C}" type="slidenum">
              <a:rPr lang="en-US" sz="900">
                <a:solidFill>
                  <a:srgbClr val="F60000"/>
                </a:solidFill>
              </a:rPr>
              <a:pPr eaLnBrk="0" hangingPunct="0">
                <a:spcBef>
                  <a:spcPct val="50000"/>
                </a:spcBef>
              </a:pPr>
              <a:t>‹#›</a:t>
            </a:fld>
            <a:endParaRPr lang="en-US" sz="900">
              <a:solidFill>
                <a:srgbClr val="F60000"/>
              </a:solidFill>
            </a:endParaRPr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8202613" y="303213"/>
            <a:ext cx="419100" cy="174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b"/>
          <a:lstStyle/>
          <a:p>
            <a:pPr algn="r" eaLnBrk="0" hangingPunct="0">
              <a:defRPr/>
            </a:pPr>
            <a:r>
              <a:rPr lang="en-US" sz="900" dirty="0">
                <a:solidFill>
                  <a:srgbClr val="F60000"/>
                </a:solidFill>
                <a:latin typeface="Arial" charset="0"/>
                <a:ea typeface="ＭＳ Ｐゴシック" pitchFamily="-105" charset="-128"/>
                <a:cs typeface="+mn-cs"/>
              </a:rPr>
              <a:t>Page</a:t>
            </a:r>
          </a:p>
        </p:txBody>
      </p:sp>
      <p:grpSp>
        <p:nvGrpSpPr>
          <p:cNvPr id="3" name="Group 18"/>
          <p:cNvGrpSpPr>
            <a:grpSpLocks/>
          </p:cNvGrpSpPr>
          <p:nvPr/>
        </p:nvGrpSpPr>
        <p:grpSpPr bwMode="auto">
          <a:xfrm>
            <a:off x="358775" y="6343650"/>
            <a:ext cx="290513" cy="292100"/>
            <a:chOff x="238" y="3985"/>
            <a:chExt cx="183" cy="184"/>
          </a:xfrm>
        </p:grpSpPr>
        <p:sp>
          <p:nvSpPr>
            <p:cNvPr id="1043" name="Oval 19"/>
            <p:cNvSpPr>
              <a:spLocks noChangeArrowheads="1"/>
            </p:cNvSpPr>
            <p:nvPr userDrawn="1"/>
          </p:nvSpPr>
          <p:spPr bwMode="auto">
            <a:xfrm>
              <a:off x="247" y="3996"/>
              <a:ext cx="169" cy="163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eaLnBrk="0" hangingPunct="0"/>
              <a:endParaRPr lang="en-US"/>
            </a:p>
          </p:txBody>
        </p:sp>
        <p:sp>
          <p:nvSpPr>
            <p:cNvPr id="1044" name="Freeform 22"/>
            <p:cNvSpPr>
              <a:spLocks noEditPoints="1"/>
            </p:cNvSpPr>
            <p:nvPr userDrawn="1"/>
          </p:nvSpPr>
          <p:spPr bwMode="auto">
            <a:xfrm>
              <a:off x="238" y="3985"/>
              <a:ext cx="183" cy="184"/>
            </a:xfrm>
            <a:custGeom>
              <a:avLst/>
              <a:gdLst>
                <a:gd name="T0" fmla="*/ 410606 w 508"/>
                <a:gd name="T1" fmla="*/ 0 h 508"/>
                <a:gd name="T2" fmla="*/ 0 w 508"/>
                <a:gd name="T3" fmla="*/ 415150 h 508"/>
                <a:gd name="T4" fmla="*/ 410606 w 508"/>
                <a:gd name="T5" fmla="*/ 828044 h 508"/>
                <a:gd name="T6" fmla="*/ 818969 w 508"/>
                <a:gd name="T7" fmla="*/ 415150 h 508"/>
                <a:gd name="T8" fmla="*/ 410606 w 508"/>
                <a:gd name="T9" fmla="*/ 0 h 508"/>
                <a:gd name="T10" fmla="*/ 643956 w 508"/>
                <a:gd name="T11" fmla="*/ 609188 h 508"/>
                <a:gd name="T12" fmla="*/ 596838 w 508"/>
                <a:gd name="T13" fmla="*/ 473813 h 508"/>
                <a:gd name="T14" fmla="*/ 520550 w 508"/>
                <a:gd name="T15" fmla="*/ 421919 h 508"/>
                <a:gd name="T16" fmla="*/ 448750 w 508"/>
                <a:gd name="T17" fmla="*/ 473813 h 508"/>
                <a:gd name="T18" fmla="*/ 410606 w 508"/>
                <a:gd name="T19" fmla="*/ 550525 h 508"/>
                <a:gd name="T20" fmla="*/ 370219 w 508"/>
                <a:gd name="T21" fmla="*/ 473813 h 508"/>
                <a:gd name="T22" fmla="*/ 298419 w 508"/>
                <a:gd name="T23" fmla="*/ 421919 h 508"/>
                <a:gd name="T24" fmla="*/ 222131 w 508"/>
                <a:gd name="T25" fmla="*/ 473813 h 508"/>
                <a:gd name="T26" fmla="*/ 172769 w 508"/>
                <a:gd name="T27" fmla="*/ 609188 h 508"/>
                <a:gd name="T28" fmla="*/ 145844 w 508"/>
                <a:gd name="T29" fmla="*/ 609188 h 508"/>
                <a:gd name="T30" fmla="*/ 293931 w 508"/>
                <a:gd name="T31" fmla="*/ 117325 h 508"/>
                <a:gd name="T32" fmla="*/ 408363 w 508"/>
                <a:gd name="T33" fmla="*/ 500888 h 508"/>
                <a:gd name="T34" fmla="*/ 410606 w 508"/>
                <a:gd name="T35" fmla="*/ 503144 h 508"/>
                <a:gd name="T36" fmla="*/ 410606 w 508"/>
                <a:gd name="T37" fmla="*/ 500888 h 508"/>
                <a:gd name="T38" fmla="*/ 525038 w 508"/>
                <a:gd name="T39" fmla="*/ 117325 h 508"/>
                <a:gd name="T40" fmla="*/ 673125 w 508"/>
                <a:gd name="T41" fmla="*/ 609188 h 508"/>
                <a:gd name="T42" fmla="*/ 643956 w 508"/>
                <a:gd name="T43" fmla="*/ 609188 h 508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w 508"/>
                <a:gd name="T67" fmla="*/ 0 h 508"/>
                <a:gd name="T68" fmla="*/ 508 w 508"/>
                <a:gd name="T69" fmla="*/ 508 h 508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T66" t="T67" r="T68" b="T69"/>
              <a:pathLst>
                <a:path w="508" h="508">
                  <a:moveTo>
                    <a:pt x="254" y="0"/>
                  </a:moveTo>
                  <a:cubicBezTo>
                    <a:pt x="114" y="0"/>
                    <a:pt x="0" y="114"/>
                    <a:pt x="0" y="254"/>
                  </a:cubicBezTo>
                  <a:cubicBezTo>
                    <a:pt x="0" y="395"/>
                    <a:pt x="114" y="508"/>
                    <a:pt x="254" y="508"/>
                  </a:cubicBezTo>
                  <a:cubicBezTo>
                    <a:pt x="394" y="508"/>
                    <a:pt x="508" y="395"/>
                    <a:pt x="508" y="254"/>
                  </a:cubicBezTo>
                  <a:cubicBezTo>
                    <a:pt x="508" y="115"/>
                    <a:pt x="396" y="0"/>
                    <a:pt x="254" y="0"/>
                  </a:cubicBezTo>
                  <a:close/>
                  <a:moveTo>
                    <a:pt x="400" y="374"/>
                  </a:moveTo>
                  <a:cubicBezTo>
                    <a:pt x="400" y="374"/>
                    <a:pt x="389" y="321"/>
                    <a:pt x="370" y="290"/>
                  </a:cubicBezTo>
                  <a:cubicBezTo>
                    <a:pt x="360" y="273"/>
                    <a:pt x="344" y="259"/>
                    <a:pt x="323" y="259"/>
                  </a:cubicBezTo>
                  <a:cubicBezTo>
                    <a:pt x="308" y="259"/>
                    <a:pt x="295" y="268"/>
                    <a:pt x="279" y="290"/>
                  </a:cubicBezTo>
                  <a:cubicBezTo>
                    <a:pt x="269" y="304"/>
                    <a:pt x="254" y="338"/>
                    <a:pt x="254" y="338"/>
                  </a:cubicBezTo>
                  <a:cubicBezTo>
                    <a:pt x="254" y="338"/>
                    <a:pt x="239" y="304"/>
                    <a:pt x="229" y="290"/>
                  </a:cubicBezTo>
                  <a:cubicBezTo>
                    <a:pt x="213" y="268"/>
                    <a:pt x="200" y="259"/>
                    <a:pt x="185" y="259"/>
                  </a:cubicBezTo>
                  <a:cubicBezTo>
                    <a:pt x="164" y="259"/>
                    <a:pt x="148" y="273"/>
                    <a:pt x="138" y="290"/>
                  </a:cubicBezTo>
                  <a:cubicBezTo>
                    <a:pt x="119" y="321"/>
                    <a:pt x="107" y="374"/>
                    <a:pt x="107" y="374"/>
                  </a:cubicBezTo>
                  <a:cubicBezTo>
                    <a:pt x="90" y="374"/>
                    <a:pt x="90" y="374"/>
                    <a:pt x="90" y="374"/>
                  </a:cubicBezTo>
                  <a:cubicBezTo>
                    <a:pt x="182" y="72"/>
                    <a:pt x="182" y="72"/>
                    <a:pt x="182" y="72"/>
                  </a:cubicBezTo>
                  <a:cubicBezTo>
                    <a:pt x="253" y="307"/>
                    <a:pt x="253" y="307"/>
                    <a:pt x="253" y="307"/>
                  </a:cubicBezTo>
                  <a:cubicBezTo>
                    <a:pt x="254" y="308"/>
                    <a:pt x="254" y="308"/>
                    <a:pt x="254" y="308"/>
                  </a:cubicBezTo>
                  <a:cubicBezTo>
                    <a:pt x="254" y="307"/>
                    <a:pt x="254" y="307"/>
                    <a:pt x="254" y="307"/>
                  </a:cubicBezTo>
                  <a:cubicBezTo>
                    <a:pt x="326" y="72"/>
                    <a:pt x="326" y="72"/>
                    <a:pt x="326" y="72"/>
                  </a:cubicBezTo>
                  <a:cubicBezTo>
                    <a:pt x="418" y="374"/>
                    <a:pt x="418" y="374"/>
                    <a:pt x="418" y="374"/>
                  </a:cubicBezTo>
                  <a:lnTo>
                    <a:pt x="400" y="374"/>
                  </a:lnTo>
                  <a:close/>
                </a:path>
              </a:pathLst>
            </a:custGeom>
            <a:solidFill>
              <a:srgbClr val="E31B23"/>
            </a:solidFill>
            <a:ln w="9525">
              <a:noFill/>
              <a:round/>
              <a:headEnd/>
              <a:tailEnd/>
            </a:ln>
          </p:spPr>
          <p:txBody>
            <a:bodyPr lIns="91431" tIns="45715" rIns="91431" bIns="45715"/>
            <a:lstStyle/>
            <a:p>
              <a:pPr>
                <a:defRPr/>
              </a:pPr>
              <a:endParaRPr lang="en-GB">
                <a:solidFill>
                  <a:schemeClr val="tx2"/>
                </a:solidFill>
                <a:latin typeface="Arial" charset="0"/>
                <a:ea typeface="ヒラギノ角ゴ Pro W3" pitchFamily="-105" charset="-128"/>
                <a:cs typeface="+mn-cs"/>
              </a:endParaRPr>
            </a:p>
          </p:txBody>
        </p:sp>
      </p:grpSp>
      <p:sp>
        <p:nvSpPr>
          <p:cNvPr id="1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212138" y="6359525"/>
            <a:ext cx="606425" cy="263525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>
            <a:lvl1pPr algn="ctr" eaLnBrk="0" hangingPunct="0">
              <a:defRPr sz="800">
                <a:solidFill>
                  <a:schemeClr val="bg1">
                    <a:lumMod val="50000"/>
                  </a:schemeClr>
                </a:solidFill>
                <a:latin typeface="Arial" charset="0"/>
                <a:ea typeface="ＭＳ Ｐゴシック" pitchFamily="-105" charset="-128"/>
                <a:cs typeface="+mn-cs"/>
              </a:defRPr>
            </a:lvl1pPr>
          </a:lstStyle>
          <a:p>
            <a:pPr>
              <a:defRPr/>
            </a:pPr>
            <a:fld id="{E306CB2F-30E9-4512-9B0D-524AF0C19706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3"/>
          </p:nvPr>
        </p:nvSpPr>
        <p:spPr>
          <a:xfrm>
            <a:off x="790575" y="6350000"/>
            <a:ext cx="2895600" cy="2651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  <a:latin typeface="Arial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5" r:id="rId2"/>
    <p:sldLayoutId id="2147483686" r:id="rId3"/>
    <p:sldLayoutId id="2147483687" r:id="rId4"/>
    <p:sldLayoutId id="2147483689" r:id="rId5"/>
    <p:sldLayoutId id="2147483690" r:id="rId6"/>
    <p:sldLayoutId id="2147483691" r:id="rId7"/>
    <p:sldLayoutId id="2147483692" r:id="rId8"/>
  </p:sldLayoutIdLst>
  <p:transition spd="med">
    <p:wipe dir="r"/>
  </p:transition>
  <p:timing>
    <p:tnLst>
      <p:par>
        <p:cTn id="1" dur="indefinite" restart="never" nodeType="tmRoot"/>
      </p:par>
    </p:tnLst>
  </p:timing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5pPr>
      <a:lvl6pPr marL="457200" algn="l" rtl="0" fontAlgn="base">
        <a:spcBef>
          <a:spcPct val="0"/>
        </a:spcBef>
        <a:spcAft>
          <a:spcPct val="0"/>
        </a:spcAft>
        <a:defRPr sz="2400" b="1">
          <a:solidFill>
            <a:srgbClr val="9FA617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6pPr>
      <a:lvl7pPr marL="914400" algn="l" rtl="0" fontAlgn="base">
        <a:spcBef>
          <a:spcPct val="0"/>
        </a:spcBef>
        <a:spcAft>
          <a:spcPct val="0"/>
        </a:spcAft>
        <a:defRPr sz="2400" b="1">
          <a:solidFill>
            <a:srgbClr val="9FA617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sz="2400" b="1">
          <a:solidFill>
            <a:srgbClr val="9FA617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sz="2400" b="1">
          <a:solidFill>
            <a:srgbClr val="9FA617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9pPr>
    </p:titleStyle>
    <p:bodyStyle>
      <a:lvl1pPr marL="223838" indent="-223838" algn="l" rtl="0" eaLnBrk="0" fontAlgn="base" hangingPunct="0">
        <a:spcBef>
          <a:spcPts val="600"/>
        </a:spcBef>
        <a:spcAft>
          <a:spcPts val="600"/>
        </a:spcAft>
        <a:buClr>
          <a:schemeClr val="tx1"/>
        </a:buClr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1pPr>
      <a:lvl2pPr marL="630238" indent="-292100" algn="l" rtl="0" eaLnBrk="0" fontAlgn="base" hangingPunct="0">
        <a:spcBef>
          <a:spcPct val="0"/>
        </a:spcBef>
        <a:spcAft>
          <a:spcPct val="0"/>
        </a:spcAft>
        <a:buClr>
          <a:schemeClr val="tx1"/>
        </a:buClr>
        <a:buChar char="–"/>
        <a:defRPr>
          <a:solidFill>
            <a:schemeClr val="tx1"/>
          </a:solidFill>
          <a:latin typeface="+mn-lt"/>
          <a:ea typeface="+mn-ea"/>
          <a:cs typeface="ＭＳ Ｐゴシック"/>
        </a:defRPr>
      </a:lvl2pPr>
      <a:lvl3pPr marL="973138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•"/>
        <a:defRPr sz="1600">
          <a:solidFill>
            <a:schemeClr val="tx1"/>
          </a:solidFill>
          <a:latin typeface="+mn-lt"/>
          <a:ea typeface="+mn-ea"/>
          <a:cs typeface="ＭＳ Ｐゴシック"/>
        </a:defRPr>
      </a:lvl3pPr>
      <a:lvl4pPr marL="1316038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1400">
          <a:solidFill>
            <a:schemeClr val="tx1"/>
          </a:solidFill>
          <a:latin typeface="+mn-lt"/>
          <a:ea typeface="+mn-ea"/>
          <a:cs typeface="ＭＳ Ｐゴシック"/>
        </a:defRPr>
      </a:lvl4pPr>
      <a:lvl5pPr marL="1658938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Font typeface="Times" pitchFamily="18" charset="0"/>
        <a:buChar char="•"/>
        <a:defRPr sz="1400">
          <a:solidFill>
            <a:schemeClr val="tx1"/>
          </a:solidFill>
          <a:latin typeface="+mn-lt"/>
          <a:ea typeface="+mn-ea"/>
          <a:cs typeface="ＭＳ Ｐゴシック"/>
        </a:defRPr>
      </a:lvl5pPr>
      <a:lvl6pPr marL="2116138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Times" pitchFamily="-106" charset="0"/>
        <a:buChar char="•"/>
        <a:defRPr sz="1400">
          <a:solidFill>
            <a:schemeClr val="tx1"/>
          </a:solidFill>
          <a:latin typeface="+mn-lt"/>
          <a:ea typeface="+mn-ea"/>
        </a:defRPr>
      </a:lvl6pPr>
      <a:lvl7pPr marL="2573338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Times" pitchFamily="-106" charset="0"/>
        <a:buChar char="•"/>
        <a:defRPr sz="1400">
          <a:solidFill>
            <a:schemeClr val="tx1"/>
          </a:solidFill>
          <a:latin typeface="+mn-lt"/>
          <a:ea typeface="+mn-ea"/>
        </a:defRPr>
      </a:lvl7pPr>
      <a:lvl8pPr marL="3030538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Times" pitchFamily="-106" charset="0"/>
        <a:buChar char="•"/>
        <a:defRPr sz="1400">
          <a:solidFill>
            <a:schemeClr val="tx1"/>
          </a:solidFill>
          <a:latin typeface="+mn-lt"/>
          <a:ea typeface="+mn-ea"/>
        </a:defRPr>
      </a:lvl8pPr>
      <a:lvl9pPr marL="3487738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Times" pitchFamily="-106" charset="0"/>
        <a:buChar char="•"/>
        <a:defRPr sz="14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2.v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4.bin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4.v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5.vml"/><Relationship Id="rId4" Type="http://schemas.openxmlformats.org/officeDocument/2006/relationships/oleObject" Target="../embeddings/oleObject7.bin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JCTVC-D249</a:t>
            </a:r>
          </a:p>
        </p:txBody>
      </p:sp>
      <p:sp>
        <p:nvSpPr>
          <p:cNvPr id="7171" name="Subtitle 2"/>
          <p:cNvSpPr>
            <a:spLocks noGrp="1"/>
          </p:cNvSpPr>
          <p:nvPr>
            <p:ph type="subTitle" idx="1"/>
          </p:nvPr>
        </p:nvSpPr>
        <p:spPr>
          <a:xfrm>
            <a:off x="289560" y="4300538"/>
            <a:ext cx="7828915" cy="1447800"/>
          </a:xfrm>
        </p:spPr>
        <p:txBody>
          <a:bodyPr/>
          <a:lstStyle/>
          <a:p>
            <a:r>
              <a:rPr lang="en-US" dirty="0" smtClean="0"/>
              <a:t>Super Largest Coding Tree Block (SLCTB)</a:t>
            </a:r>
          </a:p>
          <a:p>
            <a:r>
              <a:rPr lang="en-US" sz="2800" dirty="0" err="1" smtClean="0"/>
              <a:t>Krit</a:t>
            </a:r>
            <a:r>
              <a:rPr lang="en-US" sz="2800" dirty="0" smtClean="0"/>
              <a:t> </a:t>
            </a:r>
            <a:r>
              <a:rPr lang="en-US" sz="2800" dirty="0" err="1" smtClean="0"/>
              <a:t>Panusopone</a:t>
            </a:r>
            <a:r>
              <a:rPr lang="en-US" sz="2800" dirty="0" smtClean="0"/>
              <a:t>, </a:t>
            </a:r>
            <a:r>
              <a:rPr lang="en-US" sz="2800" dirty="0" err="1" smtClean="0"/>
              <a:t>Xue</a:t>
            </a:r>
            <a:r>
              <a:rPr lang="en-US" sz="2800" dirty="0" smtClean="0"/>
              <a:t> Fang, </a:t>
            </a:r>
            <a:r>
              <a:rPr lang="en-US" sz="2800" dirty="0" err="1" smtClean="0"/>
              <a:t>Limin</a:t>
            </a:r>
            <a:r>
              <a:rPr lang="en-US" sz="2800" dirty="0" smtClean="0"/>
              <a:t> Wang</a:t>
            </a:r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Experimental 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   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CFD0BAE-8472-4620-8624-78E2046E40C2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2044700" y="1626870"/>
          <a:ext cx="5156202" cy="2084070"/>
        </p:xfrm>
        <a:graphic>
          <a:graphicData uri="http://schemas.openxmlformats.org/drawingml/2006/table">
            <a:tbl>
              <a:tblPr/>
              <a:tblGrid>
                <a:gridCol w="968568"/>
                <a:gridCol w="697939"/>
                <a:gridCol w="697939"/>
                <a:gridCol w="697939"/>
                <a:gridCol w="697939"/>
                <a:gridCol w="697939"/>
                <a:gridCol w="697939"/>
              </a:tblGrid>
              <a:tr h="543188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Random access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Random access LoCo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9539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845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 dirty="0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8845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845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0.8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0.9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1.1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845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845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</a:tr>
              <a:tr h="199539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0.3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9539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Enc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88%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Arial"/>
                        </a:rPr>
                        <a:t>93%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2029460" y="3900487"/>
          <a:ext cx="5186681" cy="1913574"/>
        </p:xfrm>
        <a:graphic>
          <a:graphicData uri="http://schemas.openxmlformats.org/drawingml/2006/table">
            <a:tbl>
              <a:tblPr/>
              <a:tblGrid>
                <a:gridCol w="978347"/>
                <a:gridCol w="701389"/>
                <a:gridCol w="701389"/>
                <a:gridCol w="701389"/>
                <a:gridCol w="701389"/>
                <a:gridCol w="701389"/>
                <a:gridCol w="701389"/>
              </a:tblGrid>
              <a:tr h="219391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Low delay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Low delay LoCo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19391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7202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</a:tr>
              <a:tr h="207202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 dirty="0">
                          <a:latin typeface="Arial"/>
                        </a:rPr>
                        <a:t>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7202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7202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 dirty="0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7202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9391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>
                          <a:latin typeface="Arial"/>
                        </a:rPr>
                        <a:t>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0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9391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Arial"/>
                        </a:rPr>
                        <a:t>Enc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Arial"/>
                        </a:rPr>
                        <a:t>89%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Arial"/>
                        </a:rPr>
                        <a:t>95%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 spd="med">
    <p:wipe dir="r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Current LCTB syntax is inefficient for some test materials</a:t>
            </a:r>
          </a:p>
          <a:p>
            <a:pPr eaLnBrk="1" hangingPunct="1"/>
            <a:r>
              <a:rPr lang="en-US" dirty="0" smtClean="0"/>
              <a:t>SLCTB is introduced to reduce QT overhead when lots of LCTB size chosen</a:t>
            </a:r>
          </a:p>
          <a:p>
            <a:pPr eaLnBrk="1" hangingPunct="1"/>
            <a:r>
              <a:rPr lang="en-US" dirty="0" smtClean="0"/>
              <a:t>Four LCTB combined (2x2) to form SLCTB</a:t>
            </a:r>
          </a:p>
          <a:p>
            <a:pPr eaLnBrk="1" hangingPunct="1"/>
            <a:r>
              <a:rPr lang="en-US" dirty="0" smtClean="0"/>
              <a:t>Maintain most CU syntax and operations</a:t>
            </a:r>
          </a:p>
          <a:p>
            <a:pPr eaLnBrk="1" hangingPunct="1"/>
            <a:r>
              <a:rPr lang="en-US" dirty="0" smtClean="0"/>
              <a:t>Improve coding efficiency for large resolution (SLCTB size 128)</a:t>
            </a:r>
          </a:p>
          <a:p>
            <a:pPr eaLnBrk="1" hangingPunct="1"/>
            <a:r>
              <a:rPr lang="en-US" dirty="0" smtClean="0"/>
              <a:t>Reduce complexity for small resolution (SLCTB size 64)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D7C293F-C23A-425F-BFF3-1C750069EEDF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TMuC</a:t>
            </a:r>
            <a:r>
              <a:rPr lang="en-US" dirty="0" smtClean="0"/>
              <a:t> Coding Tree Block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363538" y="1768475"/>
            <a:ext cx="8386762" cy="3933825"/>
          </a:xfrm>
        </p:spPr>
        <p:txBody>
          <a:bodyPr/>
          <a:lstStyle/>
          <a:p>
            <a:pPr eaLnBrk="1" hangingPunct="1"/>
            <a:r>
              <a:rPr lang="en-US" altLang="zh-CN" dirty="0" smtClean="0">
                <a:ea typeface="宋体" pitchFamily="2" charset="-122"/>
              </a:rPr>
              <a:t>Input picture is first partitioned into LCTB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QT is applied to each LCTB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Leaf of QT becomes CU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CU then further splits into PU and TU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CU uses LCTB size (64x64) predominantly for some large resolution video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CU seldom uses LCTB size (64x64) for small resolution video</a:t>
            </a:r>
          </a:p>
          <a:p>
            <a:pPr>
              <a:buNone/>
            </a:pP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C0138466-D585-4242-8990-4D05098B3848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Proposed method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363538" y="1768475"/>
            <a:ext cx="8386762" cy="3933825"/>
          </a:xfrm>
        </p:spPr>
        <p:txBody>
          <a:bodyPr/>
          <a:lstStyle/>
          <a:p>
            <a:pPr eaLnBrk="1" hangingPunct="1"/>
            <a:r>
              <a:rPr lang="en-US" altLang="zh-CN" dirty="0" smtClean="0">
                <a:ea typeface="宋体" pitchFamily="2" charset="-122"/>
              </a:rPr>
              <a:t>Form SLCTB consisting of 2x2 regular LCTBs</a:t>
            </a:r>
          </a:p>
          <a:p>
            <a:pPr lvl="1" eaLnBrk="1" hangingPunct="1">
              <a:buNone/>
            </a:pPr>
            <a:r>
              <a:rPr lang="en-US" altLang="zh-CN" dirty="0" smtClean="0">
                <a:ea typeface="宋体" pitchFamily="2" charset="-122"/>
              </a:rPr>
              <a:t>- Processing order is different from normal LCTB order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Same split flat syntax for LCTB and below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New split flat syntax for SLCTB</a:t>
            </a:r>
          </a:p>
          <a:p>
            <a:pPr lvl="1" eaLnBrk="1" hangingPunct="1">
              <a:buNone/>
            </a:pPr>
            <a:r>
              <a:rPr lang="en-US" altLang="zh-CN" dirty="0" smtClean="0">
                <a:ea typeface="宋体" pitchFamily="2" charset="-122"/>
              </a:rPr>
              <a:t>- Split flat ‘0’ means all 4 CUs inside SLCTB choose LCTB size, no further bit transmitted</a:t>
            </a:r>
          </a:p>
          <a:p>
            <a:pPr lvl="1" eaLnBrk="1" hangingPunct="1">
              <a:buNone/>
            </a:pPr>
            <a:r>
              <a:rPr lang="en-US" altLang="zh-CN" dirty="0" smtClean="0">
                <a:ea typeface="宋体" pitchFamily="2" charset="-122"/>
              </a:rPr>
              <a:t>- Split flag ‘1’ means one of 4 CUs choose sub LCTB size, more split flag followed</a:t>
            </a:r>
          </a:p>
          <a:p>
            <a:pPr eaLnBrk="1" hangingPunct="1">
              <a:buNone/>
            </a:pPr>
            <a:endParaRPr lang="en-US" altLang="zh-CN" dirty="0" smtClean="0">
              <a:ea typeface="宋体" pitchFamily="2" charset="-122"/>
            </a:endParaRPr>
          </a:p>
          <a:p>
            <a:pPr>
              <a:buNone/>
            </a:pP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7EC01C63-F2FD-49CD-BAA4-C42247A9585C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 processing order with SLCTB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DBC0F81-66F5-4884-AE2F-67DFCABE5460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  <p:graphicFrame>
        <p:nvGraphicFramePr>
          <p:cNvPr id="1026" name="Object 47"/>
          <p:cNvGraphicFramePr>
            <a:graphicFrameLocks noChangeAspect="1"/>
          </p:cNvGraphicFramePr>
          <p:nvPr>
            <p:ph idx="1"/>
          </p:nvPr>
        </p:nvGraphicFramePr>
        <p:xfrm>
          <a:off x="1718771" y="1672885"/>
          <a:ext cx="5482129" cy="3296149"/>
        </p:xfrm>
        <a:graphic>
          <a:graphicData uri="http://schemas.openxmlformats.org/presentationml/2006/ole">
            <p:oleObj spid="_x0000_s1026" r:id="rId3" imgW="4052642" imgH="2436911" progId="">
              <p:embed/>
            </p:oleObj>
          </a:graphicData>
        </a:graphic>
      </p:graphicFrame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of a SLCTB partitioning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28F8664-28B1-4EB6-AB94-F97394048231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  <p:graphicFrame>
        <p:nvGraphicFramePr>
          <p:cNvPr id="2051" name="Object 9"/>
          <p:cNvGraphicFramePr>
            <a:graphicFrameLocks noChangeAspect="1"/>
          </p:cNvGraphicFramePr>
          <p:nvPr/>
        </p:nvGraphicFramePr>
        <p:xfrm>
          <a:off x="2286000" y="1501140"/>
          <a:ext cx="4953000" cy="5057775"/>
        </p:xfrm>
        <a:graphic>
          <a:graphicData uri="http://schemas.openxmlformats.org/presentationml/2006/ole">
            <p:oleObj spid="_x0000_s2051" r:id="rId3" imgW="4052642" imgH="4133791" progId="">
              <p:embed/>
            </p:oleObj>
          </a:graphicData>
        </a:graphic>
      </p:graphicFrame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QT overhead of the example partitioning</a:t>
            </a:r>
            <a:br>
              <a:rPr lang="en-US" dirty="0" smtClean="0"/>
            </a:br>
            <a:r>
              <a:rPr lang="en-US" dirty="0" smtClean="0"/>
              <a:t>(top) proposed method, (bottom) current method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AC4378F-5222-4D57-B264-B03C35DFB7FD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  <p:graphicFrame>
        <p:nvGraphicFramePr>
          <p:cNvPr id="3075" name="Object 8"/>
          <p:cNvGraphicFramePr>
            <a:graphicFrameLocks noChangeAspect="1"/>
          </p:cNvGraphicFramePr>
          <p:nvPr/>
        </p:nvGraphicFramePr>
        <p:xfrm>
          <a:off x="762000" y="1714500"/>
          <a:ext cx="7337425" cy="2209800"/>
        </p:xfrm>
        <a:graphic>
          <a:graphicData uri="http://schemas.openxmlformats.org/presentationml/2006/ole">
            <p:oleObj spid="_x0000_s3075" r:id="rId3" imgW="4052642" imgH="1221146" progId="">
              <p:embed/>
            </p:oleObj>
          </a:graphicData>
        </a:graphic>
      </p:graphicFrame>
      <p:graphicFrame>
        <p:nvGraphicFramePr>
          <p:cNvPr id="3076" name="Object 10"/>
          <p:cNvGraphicFramePr>
            <a:graphicFrameLocks noChangeAspect="1"/>
          </p:cNvGraphicFramePr>
          <p:nvPr/>
        </p:nvGraphicFramePr>
        <p:xfrm>
          <a:off x="685800" y="4114800"/>
          <a:ext cx="7578725" cy="1676400"/>
        </p:xfrm>
        <a:graphic>
          <a:graphicData uri="http://schemas.openxmlformats.org/presentationml/2006/ole">
            <p:oleObj spid="_x0000_s3076" r:id="rId4" imgW="4052642" imgH="894494" progId="">
              <p:embed/>
            </p:oleObj>
          </a:graphicData>
        </a:graphic>
      </p:graphicFrame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Another example of a SLCTB partitioning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7D5A2D2B-5367-427A-82EB-760B74177C35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  <p:graphicFrame>
        <p:nvGraphicFramePr>
          <p:cNvPr id="4100" name="Object 4"/>
          <p:cNvGraphicFramePr>
            <a:graphicFrameLocks noChangeAspect="1"/>
          </p:cNvGraphicFramePr>
          <p:nvPr/>
        </p:nvGraphicFramePr>
        <p:xfrm>
          <a:off x="1905000" y="1463040"/>
          <a:ext cx="4953000" cy="5057775"/>
        </p:xfrm>
        <a:graphic>
          <a:graphicData uri="http://schemas.openxmlformats.org/presentationml/2006/ole">
            <p:oleObj spid="_x0000_s4100" r:id="rId3" imgW="4052642" imgH="4133791" progId="">
              <p:embed/>
            </p:oleObj>
          </a:graphicData>
        </a:graphic>
      </p:graphicFrame>
    </p:spTree>
  </p:cSld>
  <p:clrMapOvr>
    <a:masterClrMapping/>
  </p:clrMapOvr>
  <p:transition spd="med">
    <p:wipe dir="r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QT overhead of the example partitioning</a:t>
            </a:r>
            <a:br>
              <a:rPr lang="en-US" dirty="0" smtClean="0"/>
            </a:br>
            <a:r>
              <a:rPr lang="en-US" dirty="0" smtClean="0"/>
              <a:t>(top) proposed method, (bottom) current method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303741-3FB7-44F1-A286-B9D79B13BEF3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  <p:graphicFrame>
        <p:nvGraphicFramePr>
          <p:cNvPr id="5125" name="Object 4"/>
          <p:cNvGraphicFramePr>
            <a:graphicFrameLocks noChangeAspect="1"/>
          </p:cNvGraphicFramePr>
          <p:nvPr/>
        </p:nvGraphicFramePr>
        <p:xfrm>
          <a:off x="1066800" y="1447800"/>
          <a:ext cx="6869113" cy="2667000"/>
        </p:xfrm>
        <a:graphic>
          <a:graphicData uri="http://schemas.openxmlformats.org/presentationml/2006/ole">
            <p:oleObj spid="_x0000_s5125" r:id="rId3" imgW="4052642" imgH="1572803" progId="">
              <p:embed/>
            </p:oleObj>
          </a:graphicData>
        </a:graphic>
      </p:graphicFrame>
      <p:graphicFrame>
        <p:nvGraphicFramePr>
          <p:cNvPr id="5126" name="Object 6"/>
          <p:cNvGraphicFramePr>
            <a:graphicFrameLocks noChangeAspect="1"/>
          </p:cNvGraphicFramePr>
          <p:nvPr/>
        </p:nvGraphicFramePr>
        <p:xfrm>
          <a:off x="1066800" y="4038600"/>
          <a:ext cx="6938963" cy="2057400"/>
        </p:xfrm>
        <a:graphic>
          <a:graphicData uri="http://schemas.openxmlformats.org/presentationml/2006/ole">
            <p:oleObj spid="_x0000_s5126" r:id="rId4" imgW="4052642" imgH="1204370" progId="">
              <p:embed/>
            </p:oleObj>
          </a:graphicData>
        </a:graphic>
      </p:graphicFrame>
    </p:spTree>
  </p:cSld>
  <p:clrMapOvr>
    <a:masterClrMapping/>
  </p:clrMapOvr>
  <p:transition spd="med">
    <p:wipe dir="r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Experimental Results</a:t>
            </a:r>
            <a:br>
              <a:rPr lang="en-US" dirty="0" smtClean="0"/>
            </a:br>
            <a:r>
              <a:rPr lang="en-US" dirty="0" smtClean="0"/>
              <a:t>configuration settings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altLang="zh-CN" dirty="0" smtClean="0">
                <a:ea typeface="宋体" pitchFamily="2" charset="-122"/>
              </a:rPr>
              <a:t>Implemented in </a:t>
            </a:r>
            <a:r>
              <a:rPr lang="en-US" altLang="zh-CN" dirty="0" err="1" smtClean="0">
                <a:ea typeface="宋体" pitchFamily="2" charset="-122"/>
              </a:rPr>
              <a:t>TMuC</a:t>
            </a:r>
            <a:r>
              <a:rPr lang="en-US" altLang="zh-CN" dirty="0" smtClean="0">
                <a:ea typeface="宋体" pitchFamily="2" charset="-122"/>
              </a:rPr>
              <a:t> 0.9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Anchor using common test condition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SLCTB size </a:t>
            </a:r>
          </a:p>
          <a:p>
            <a:pPr lvl="1" eaLnBrk="1" hangingPunct="1"/>
            <a:r>
              <a:rPr lang="en-US" altLang="zh-CN" dirty="0" smtClean="0">
                <a:ea typeface="宋体" pitchFamily="2" charset="-122"/>
              </a:rPr>
              <a:t>128 for class A, B, E</a:t>
            </a:r>
          </a:p>
          <a:p>
            <a:pPr lvl="1" eaLnBrk="1" hangingPunct="1"/>
            <a:r>
              <a:rPr lang="en-US" altLang="zh-CN" dirty="0" smtClean="0">
                <a:ea typeface="宋体" pitchFamily="2" charset="-122"/>
              </a:rPr>
              <a:t>64 for class C, D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7E1CB887-BA3C-436A-AC11-BFEDB80BF543}" type="datetime1">
              <a:rPr lang="en-US" smtClean="0"/>
              <a:pPr>
                <a:defRPr/>
              </a:pPr>
              <a:t>1/22/2011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>
</file>

<file path=ppt/theme/theme1.xml><?xml version="1.0" encoding="utf-8"?>
<a:theme xmlns:a="http://schemas.openxmlformats.org/drawingml/2006/main" name="Motorola Master Presentation">
  <a:themeElements>
    <a:clrScheme name="Motorola 2010">
      <a:dk1>
        <a:srgbClr val="1E1E1E"/>
      </a:dk1>
      <a:lt1>
        <a:srgbClr val="FFFFFF"/>
      </a:lt1>
      <a:dk2>
        <a:srgbClr val="D52B1E"/>
      </a:dk2>
      <a:lt2>
        <a:srgbClr val="8A1F03"/>
      </a:lt2>
      <a:accent1>
        <a:srgbClr val="00728F"/>
      </a:accent1>
      <a:accent2>
        <a:srgbClr val="009AC7"/>
      </a:accent2>
      <a:accent3>
        <a:srgbClr val="757575"/>
      </a:accent3>
      <a:accent4>
        <a:srgbClr val="CCCCCC"/>
      </a:accent4>
      <a:accent5>
        <a:srgbClr val="439539"/>
      </a:accent5>
      <a:accent6>
        <a:srgbClr val="F58025"/>
      </a:accent6>
      <a:hlink>
        <a:srgbClr val="FFC222"/>
      </a:hlink>
      <a:folHlink>
        <a:srgbClr val="556292"/>
      </a:folHlink>
    </a:clrScheme>
    <a:fontScheme name="Blank Presentation">
      <a:majorFont>
        <a:latin typeface="Arial"/>
        <a:ea typeface="ＭＳ Ｐゴシック"/>
        <a:cs typeface="ＭＳ Ｐゴシック"/>
      </a:majorFont>
      <a:minorFont>
        <a:latin typeface="Arial"/>
        <a:ea typeface="ＭＳ Ｐゴシック"/>
        <a:cs typeface="ＭＳ Ｐゴシック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-106" charset="0"/>
            <a:ea typeface="ＭＳ Ｐゴシック" pitchFamily="-106" charset="-128"/>
            <a:cs typeface="ＭＳ Ｐゴシック" pitchFamily="-106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-106" charset="0"/>
            <a:ea typeface="ＭＳ Ｐゴシック" pitchFamily="-106" charset="-128"/>
            <a:cs typeface="ＭＳ Ｐゴシック" pitchFamily="-106" charset="-128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5394</TotalTime>
  <Words>486</Words>
  <Application>Microsoft Office PowerPoint</Application>
  <PresentationFormat>On-screen Show (4:3)</PresentationFormat>
  <Paragraphs>171</Paragraphs>
  <Slides>11</Slides>
  <Notes>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0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Motorola Master Presentation</vt:lpstr>
      <vt:lpstr>JCTVC-D249</vt:lpstr>
      <vt:lpstr>TMuC Coding Tree Block</vt:lpstr>
      <vt:lpstr>Proposed method</vt:lpstr>
      <vt:lpstr>New processing order with SLCTB</vt:lpstr>
      <vt:lpstr>Example of a SLCTB partitioning</vt:lpstr>
      <vt:lpstr>QT overhead of the example partitioning (top) proposed method, (bottom) current method</vt:lpstr>
      <vt:lpstr>Another example of a SLCTB partitioning</vt:lpstr>
      <vt:lpstr>QT overhead of the example partitioning (top) proposed method, (bottom) current method</vt:lpstr>
      <vt:lpstr>Experimental Results configuration settings</vt:lpstr>
      <vt:lpstr>Experimental results</vt:lpstr>
      <vt:lpstr>Conclusions</vt:lpstr>
    </vt:vector>
  </TitlesOfParts>
  <Company>Fine Point Productions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BUSINESS UNIT NAME</dc:title>
  <dc:creator>Amanda Cohen</dc:creator>
  <cp:lastModifiedBy>MGI1538</cp:lastModifiedBy>
  <cp:revision>601</cp:revision>
  <dcterms:created xsi:type="dcterms:W3CDTF">2009-05-06T22:14:02Z</dcterms:created>
  <dcterms:modified xsi:type="dcterms:W3CDTF">2011-01-22T03:10:50Z</dcterms:modified>
</cp:coreProperties>
</file>