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1"/>
    <p:sldMasterId id="2147483660" r:id="rId2"/>
  </p:sldMasterIdLst>
  <p:notesMasterIdLst>
    <p:notesMasterId r:id="rId17"/>
  </p:notesMasterIdLst>
  <p:handoutMasterIdLst>
    <p:handoutMasterId r:id="rId18"/>
  </p:handoutMasterIdLst>
  <p:sldIdLst>
    <p:sldId id="672" r:id="rId3"/>
    <p:sldId id="677" r:id="rId4"/>
    <p:sldId id="678" r:id="rId5"/>
    <p:sldId id="679" r:id="rId6"/>
    <p:sldId id="692" r:id="rId7"/>
    <p:sldId id="682" r:id="rId8"/>
    <p:sldId id="681" r:id="rId9"/>
    <p:sldId id="687" r:id="rId10"/>
    <p:sldId id="690" r:id="rId11"/>
    <p:sldId id="691" r:id="rId12"/>
    <p:sldId id="688" r:id="rId13"/>
    <p:sldId id="689" r:id="rId14"/>
    <p:sldId id="693" r:id="rId15"/>
    <p:sldId id="685" r:id="rId16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599"/>
    <a:srgbClr val="F3BF2D"/>
    <a:srgbClr val="999999"/>
    <a:srgbClr val="E1E1E1"/>
    <a:srgbClr val="C9C9C9"/>
    <a:srgbClr val="9999CC"/>
    <a:srgbClr val="3E3E5C"/>
    <a:srgbClr val="015F8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aks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iddels stil 1 - aks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36" autoAdjust="0"/>
    <p:restoredTop sz="99820" autoAdjust="0"/>
  </p:normalViewPr>
  <p:slideViewPr>
    <p:cSldViewPr>
      <p:cViewPr>
        <p:scale>
          <a:sx n="100" d="100"/>
          <a:sy n="100" d="100"/>
        </p:scale>
        <p:origin x="-5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1608" y="-102"/>
      </p:cViewPr>
      <p:guideLst>
        <p:guide orient="horz" pos="2924"/>
        <p:guide pos="22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7150" y="8956675"/>
            <a:ext cx="6850063" cy="22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959" tIns="50862" rIns="96959" bIns="50862">
            <a:spAutoFit/>
          </a:bodyPr>
          <a:lstStyle/>
          <a:p>
            <a:pPr defTabSz="619125" eaLnBrk="0" hangingPunct="0">
              <a:tabLst>
                <a:tab pos="2420938" algn="l"/>
                <a:tab pos="4897438" algn="l"/>
              </a:tabLst>
              <a:defRPr/>
            </a:pPr>
            <a:r>
              <a:rPr lang="en-US" sz="800">
                <a:cs typeface="+mn-cs"/>
              </a:rPr>
              <a:t>© 2006, Cisco Systems, Inc. All rights reserved. Printed in USA.</a:t>
            </a:r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153988" y="8970963"/>
            <a:ext cx="66881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7939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4" name="Rectangle 8"/>
          <p:cNvSpPr>
            <a:spLocks noChangeArrowheads="1"/>
          </p:cNvSpPr>
          <p:nvPr/>
        </p:nvSpPr>
        <p:spPr bwMode="auto">
          <a:xfrm>
            <a:off x="6238875" y="8597900"/>
            <a:ext cx="447675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cs typeface="+mn-cs"/>
            </a:endParaRPr>
          </a:p>
        </p:txBody>
      </p:sp>
      <p:sp>
        <p:nvSpPr>
          <p:cNvPr id="183305" name="Rectangle 9"/>
          <p:cNvSpPr>
            <a:spLocks noChangeArrowheads="1"/>
          </p:cNvSpPr>
          <p:nvPr/>
        </p:nvSpPr>
        <p:spPr bwMode="auto">
          <a:xfrm>
            <a:off x="57150" y="8772525"/>
            <a:ext cx="2614613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514" tIns="50105" rIns="95514" bIns="50105">
            <a:spAutoFit/>
          </a:bodyPr>
          <a:lstStyle/>
          <a:p>
            <a:pPr defTabSz="609600" eaLnBrk="0" hangingPunct="0">
              <a:tabLst>
                <a:tab pos="2384425" algn="l"/>
                <a:tab pos="4822825" algn="l"/>
              </a:tabLst>
              <a:defRPr/>
            </a:pPr>
            <a:r>
              <a:rPr lang="en-US" sz="800">
                <a:cs typeface="+mn-cs"/>
              </a:rPr>
              <a:t>© 2006, Cisco Systems, Inc. All rights reserved.</a:t>
            </a:r>
          </a:p>
          <a:p>
            <a:pPr defTabSz="609600" eaLnBrk="0" hangingPunct="0">
              <a:tabLst>
                <a:tab pos="2384425" algn="l"/>
                <a:tab pos="4822825" algn="l"/>
              </a:tabLst>
              <a:defRPr/>
            </a:pPr>
            <a:r>
              <a:rPr lang="en-US" sz="800">
                <a:cs typeface="+mn-cs"/>
              </a:rPr>
              <a:t>Presentation_ID.scr</a:t>
            </a:r>
          </a:p>
        </p:txBody>
      </p:sp>
      <p:sp>
        <p:nvSpPr>
          <p:cNvPr id="183306" name="Line 10"/>
          <p:cNvSpPr>
            <a:spLocks noChangeShapeType="1"/>
          </p:cNvSpPr>
          <p:nvPr/>
        </p:nvSpPr>
        <p:spPr bwMode="auto">
          <a:xfrm>
            <a:off x="152400" y="8786813"/>
            <a:ext cx="66405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cs typeface="+mn-cs"/>
            </a:endParaRPr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18200" y="8669338"/>
            <a:ext cx="81121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789" tIns="0" rIns="18789" bIns="0" numCol="1" anchor="b" anchorCtr="0" compatLnSpc="1">
            <a:prstTxWarp prst="textNoShape">
              <a:avLst/>
            </a:prstTxWarp>
          </a:bodyPr>
          <a:lstStyle>
            <a:lvl1pPr algn="r" defTabSz="901700" eaLnBrk="0" hangingPunct="0">
              <a:lnSpc>
                <a:spcPct val="100000"/>
              </a:lnSpc>
              <a:defRPr sz="800" b="0">
                <a:cs typeface="+mn-cs"/>
              </a:defRPr>
            </a:lvl1pPr>
          </a:lstStyle>
          <a:p>
            <a:pPr>
              <a:defRPr/>
            </a:pPr>
            <a:fld id="{2C2C59C6-DACC-4BFA-A270-24BB9770C6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7654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1538" y="244475"/>
            <a:ext cx="5313362" cy="3984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04813" y="4371975"/>
            <a:ext cx="6110287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14" tIns="50105" rIns="95514" bIns="501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1072473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82600" indent="-120650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onetandberg/C10/C6/Quick%20Set%20C20/Quick%20Set%20C20%20Inuse%20Images/C20_In_Use_Standard_Conf_136.jpg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54"/>
          <p:cNvSpPr>
            <a:spLocks noChangeArrowheads="1"/>
          </p:cNvSpPr>
          <p:nvPr/>
        </p:nvSpPr>
        <p:spPr bwMode="auto">
          <a:xfrm>
            <a:off x="0" y="0"/>
            <a:ext cx="5257800" cy="3124200"/>
          </a:xfrm>
          <a:prstGeom prst="rect">
            <a:avLst/>
          </a:prstGeom>
          <a:solidFill>
            <a:srgbClr val="015F85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cs typeface="+mn-cs"/>
            </a:endParaRPr>
          </a:p>
        </p:txBody>
      </p:sp>
      <p:sp>
        <p:nvSpPr>
          <p:cNvPr id="5" name="Rectangle 256"/>
          <p:cNvSpPr>
            <a:spLocks noChangeArrowheads="1"/>
          </p:cNvSpPr>
          <p:nvPr/>
        </p:nvSpPr>
        <p:spPr bwMode="auto">
          <a:xfrm>
            <a:off x="277813" y="6672263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>
              <a:defRPr/>
            </a:pPr>
            <a:r>
              <a:rPr lang="en-US" sz="700" b="0">
                <a:solidFill>
                  <a:srgbClr val="999999"/>
                </a:solidFill>
                <a:cs typeface="+mn-cs"/>
              </a:rPr>
              <a:t>© 2006 Cisco Systems, Inc. All rights reserved.</a:t>
            </a:r>
          </a:p>
        </p:txBody>
      </p:sp>
      <p:sp>
        <p:nvSpPr>
          <p:cNvPr id="6" name="Rectangle 257"/>
          <p:cNvSpPr>
            <a:spLocks noChangeArrowheads="1"/>
          </p:cNvSpPr>
          <p:nvPr userDrawn="1"/>
        </p:nvSpPr>
        <p:spPr bwMode="auto">
          <a:xfrm>
            <a:off x="8642350" y="6672263"/>
            <a:ext cx="274638" cy="188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defRPr/>
            </a:pPr>
            <a:fld id="{205C4A97-3673-4AE4-A041-CBC7D5162B08}" type="slidenum">
              <a:rPr lang="en-US" sz="700" b="0">
                <a:solidFill>
                  <a:srgbClr val="999999"/>
                </a:solidFill>
                <a:cs typeface="+mn-cs"/>
              </a:rPr>
              <a:pPr algn="r" defTabSz="814388" eaLnBrk="0" hangingPunct="0">
                <a:defRPr/>
              </a:pPr>
              <a:t>‹#›</a:t>
            </a:fld>
            <a:endParaRPr lang="en-US" sz="700" b="0">
              <a:solidFill>
                <a:srgbClr val="999999"/>
              </a:solidFill>
              <a:cs typeface="+mn-cs"/>
            </a:endParaRPr>
          </a:p>
        </p:txBody>
      </p:sp>
      <p:pic>
        <p:nvPicPr>
          <p:cNvPr id="7" name="Picture 6" descr="Click to view original image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/>
          <a:srcRect b="7845"/>
          <a:stretch>
            <a:fillRect/>
          </a:stretch>
        </p:blipFill>
        <p:spPr bwMode="auto">
          <a:xfrm>
            <a:off x="4895850" y="0"/>
            <a:ext cx="424815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9926" name="Rectangle 262"/>
          <p:cNvSpPr>
            <a:spLocks noGrp="1" noChangeArrowheads="1"/>
          </p:cNvSpPr>
          <p:nvPr>
            <p:ph type="ctrTitle"/>
          </p:nvPr>
        </p:nvSpPr>
        <p:spPr bwMode="white">
          <a:xfrm>
            <a:off x="650875" y="3390900"/>
            <a:ext cx="6937375" cy="420688"/>
          </a:xfrm>
          <a:ln/>
        </p:spPr>
        <p:txBody>
          <a:bodyPr anchor="t"/>
          <a:lstStyle>
            <a:lvl1pPr>
              <a:defRPr sz="2000">
                <a:solidFill>
                  <a:schemeClr val="bg2"/>
                </a:solidFill>
              </a:defRPr>
            </a:lvl1pPr>
          </a:lstStyle>
          <a:p>
            <a:r>
              <a:rPr lang="en-US"/>
              <a:t>Module Title, Size 20</a:t>
            </a:r>
          </a:p>
        </p:txBody>
      </p:sp>
      <p:sp>
        <p:nvSpPr>
          <p:cNvPr id="369927" name="Rectangle 263"/>
          <p:cNvSpPr>
            <a:spLocks noGrp="1" noChangeArrowheads="1"/>
          </p:cNvSpPr>
          <p:nvPr>
            <p:ph type="subTitle" idx="1"/>
          </p:nvPr>
        </p:nvSpPr>
        <p:spPr>
          <a:xfrm>
            <a:off x="650875" y="1312863"/>
            <a:ext cx="3546475" cy="841375"/>
          </a:xfrm>
          <a:ln/>
        </p:spPr>
        <p:txBody>
          <a:bodyPr anchor="ctr"/>
          <a:lstStyle>
            <a:lvl1pPr>
              <a:lnSpc>
                <a:spcPct val="90000"/>
              </a:lnSpc>
              <a:spcBef>
                <a:spcPct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Lesson Title,</a:t>
            </a:r>
            <a:br>
              <a:rPr lang="en-US"/>
            </a:br>
            <a:r>
              <a:rPr lang="en-US"/>
              <a:t>Size 30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457200"/>
            <a:ext cx="2035175" cy="4895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457200"/>
            <a:ext cx="5957887" cy="4895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457200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55638" y="1781175"/>
            <a:ext cx="7940675" cy="17097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5638" y="3643313"/>
            <a:ext cx="7940675" cy="1709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457200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55638" y="1781175"/>
            <a:ext cx="3894137" cy="3571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781175"/>
            <a:ext cx="3894138" cy="3571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2286000"/>
            <a:ext cx="18288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0" y="2286000"/>
            <a:ext cx="18288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274638"/>
            <a:ext cx="2095500" cy="36115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74638"/>
            <a:ext cx="6134100" cy="3611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1781175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781175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284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457200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368782" name="Rectangle 6286"/>
          <p:cNvSpPr>
            <a:spLocks noChangeArrowheads="1"/>
          </p:cNvSpPr>
          <p:nvPr/>
        </p:nvSpPr>
        <p:spPr bwMode="auto">
          <a:xfrm>
            <a:off x="0" y="0"/>
            <a:ext cx="9144000" cy="177800"/>
          </a:xfrm>
          <a:prstGeom prst="rect">
            <a:avLst/>
          </a:prstGeom>
          <a:solidFill>
            <a:srgbClr val="015F85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cs typeface="+mn-cs"/>
            </a:endParaRPr>
          </a:p>
        </p:txBody>
      </p:sp>
      <p:sp>
        <p:nvSpPr>
          <p:cNvPr id="368783" name="Rectangle 6287"/>
          <p:cNvSpPr>
            <a:spLocks noChangeArrowheads="1"/>
          </p:cNvSpPr>
          <p:nvPr/>
        </p:nvSpPr>
        <p:spPr bwMode="auto">
          <a:xfrm>
            <a:off x="277813" y="6672263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>
              <a:defRPr/>
            </a:pPr>
            <a:r>
              <a:rPr lang="en-US" sz="700" b="0">
                <a:solidFill>
                  <a:srgbClr val="999999"/>
                </a:solidFill>
                <a:cs typeface="+mn-cs"/>
              </a:rPr>
              <a:t>© 2006 Cisco Systems, Inc. All rights reserved.</a:t>
            </a:r>
          </a:p>
        </p:txBody>
      </p:sp>
      <p:sp>
        <p:nvSpPr>
          <p:cNvPr id="368784" name="Rectangle 6288"/>
          <p:cNvSpPr>
            <a:spLocks noChangeArrowheads="1"/>
          </p:cNvSpPr>
          <p:nvPr/>
        </p:nvSpPr>
        <p:spPr bwMode="auto">
          <a:xfrm>
            <a:off x="8642350" y="6672263"/>
            <a:ext cx="274638" cy="188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defRPr/>
            </a:pPr>
            <a:fld id="{61DA7A4D-7CE1-4ADF-81E0-2A1DB1BBBFEC}" type="slidenum">
              <a:rPr lang="en-US" sz="700" b="0">
                <a:solidFill>
                  <a:srgbClr val="999999"/>
                </a:solidFill>
                <a:cs typeface="+mn-cs"/>
              </a:rPr>
              <a:pPr algn="r" defTabSz="814388" eaLnBrk="0" hangingPunct="0">
                <a:defRPr/>
              </a:pPr>
              <a:t>‹#›</a:t>
            </a:fld>
            <a:endParaRPr lang="en-US" sz="700" b="0">
              <a:solidFill>
                <a:srgbClr val="999999"/>
              </a:solidFill>
              <a:cs typeface="+mn-cs"/>
            </a:endParaRPr>
          </a:p>
        </p:txBody>
      </p:sp>
      <p:sp>
        <p:nvSpPr>
          <p:cNvPr id="1030" name="Rectangle 628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1781175"/>
            <a:ext cx="7940675" cy="3571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73" r:id="rId2"/>
    <p:sldLayoutId id="2147483672" r:id="rId3"/>
    <p:sldLayoutId id="2147483671" r:id="rId4"/>
    <p:sldLayoutId id="2147483670" r:id="rId5"/>
    <p:sldLayoutId id="2147483669" r:id="rId6"/>
    <p:sldLayoutId id="2147483668" r:id="rId7"/>
    <p:sldLayoutId id="2147483667" r:id="rId8"/>
    <p:sldLayoutId id="2147483666" r:id="rId9"/>
    <p:sldLayoutId id="2147483665" r:id="rId10"/>
    <p:sldLayoutId id="2147483664" r:id="rId11"/>
    <p:sldLayoutId id="2147483663" r:id="rId12"/>
    <p:sldLayoutId id="2147483662" r:id="rId13"/>
  </p:sldLayoutIdLst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3429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2pPr>
      <a:lvl3pPr marL="6858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</a:defRPr>
      </a:lvl3pPr>
      <a:lvl4pPr marL="10287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4pPr>
      <a:lvl5pPr marL="13716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</a:defRPr>
      </a:lvl5pPr>
      <a:lvl6pPr marL="18288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</a:defRPr>
      </a:lvl6pPr>
      <a:lvl7pPr marL="22860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</a:defRPr>
      </a:lvl7pPr>
      <a:lvl8pPr marL="27432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</a:defRPr>
      </a:lvl8pPr>
      <a:lvl9pPr marL="32004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7"/>
          <p:cNvGrpSpPr>
            <a:grpSpLocks/>
          </p:cNvGrpSpPr>
          <p:nvPr userDrawn="1"/>
        </p:nvGrpSpPr>
        <p:grpSpPr bwMode="auto">
          <a:xfrm>
            <a:off x="0" y="1477963"/>
            <a:ext cx="9144000" cy="2743200"/>
            <a:chOff x="0" y="1027"/>
            <a:chExt cx="5760" cy="1728"/>
          </a:xfrm>
        </p:grpSpPr>
        <p:sp>
          <p:nvSpPr>
            <p:cNvPr id="1305608" name="Rectangle 8"/>
            <p:cNvSpPr>
              <a:spLocks noChangeArrowheads="1"/>
            </p:cNvSpPr>
            <p:nvPr/>
          </p:nvSpPr>
          <p:spPr bwMode="auto">
            <a:xfrm rot="16200000">
              <a:off x="2016" y="-989"/>
              <a:ext cx="1728" cy="5760"/>
            </a:xfrm>
            <a:prstGeom prst="rect">
              <a:avLst/>
            </a:prstGeom>
            <a:solidFill>
              <a:srgbClr val="015F85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 anchor="ctr"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pic>
          <p:nvPicPr>
            <p:cNvPr id="15383" name="Picture 9" descr="MAE17639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2881" y="1027"/>
              <a:ext cx="2879" cy="1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5363" name="Group 17"/>
          <p:cNvGrpSpPr>
            <a:grpSpLocks/>
          </p:cNvGrpSpPr>
          <p:nvPr userDrawn="1"/>
        </p:nvGrpSpPr>
        <p:grpSpPr bwMode="auto">
          <a:xfrm>
            <a:off x="609600" y="373063"/>
            <a:ext cx="1447800" cy="769937"/>
            <a:chOff x="3272" y="1316"/>
            <a:chExt cx="1889" cy="1002"/>
          </a:xfrm>
        </p:grpSpPr>
        <p:sp>
          <p:nvSpPr>
            <p:cNvPr id="1305618" name="AutoShape 18"/>
            <p:cNvSpPr>
              <a:spLocks noChangeAspect="1" noChangeArrowheads="1" noTextEdit="1"/>
            </p:cNvSpPr>
            <p:nvPr userDrawn="1"/>
          </p:nvSpPr>
          <p:spPr bwMode="auto">
            <a:xfrm>
              <a:off x="3272" y="1316"/>
              <a:ext cx="1889" cy="1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19" name="Rectangle 19"/>
            <p:cNvSpPr>
              <a:spLocks noChangeArrowheads="1"/>
            </p:cNvSpPr>
            <p:nvPr userDrawn="1"/>
          </p:nvSpPr>
          <p:spPr bwMode="auto">
            <a:xfrm>
              <a:off x="3802" y="1979"/>
              <a:ext cx="87" cy="326"/>
            </a:xfrm>
            <a:prstGeom prst="rect">
              <a:avLst/>
            </a:prstGeom>
            <a:solidFill>
              <a:srgbClr val="B21A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0" name="Freeform 20"/>
            <p:cNvSpPr>
              <a:spLocks/>
            </p:cNvSpPr>
            <p:nvPr userDrawn="1"/>
          </p:nvSpPr>
          <p:spPr bwMode="auto">
            <a:xfrm>
              <a:off x="4303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1" name="Freeform 21"/>
            <p:cNvSpPr>
              <a:spLocks/>
            </p:cNvSpPr>
            <p:nvPr userDrawn="1"/>
          </p:nvSpPr>
          <p:spPr bwMode="auto">
            <a:xfrm>
              <a:off x="3444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2" name="Freeform 22"/>
            <p:cNvSpPr>
              <a:spLocks noEditPoints="1"/>
            </p:cNvSpPr>
            <p:nvPr userDrawn="1"/>
          </p:nvSpPr>
          <p:spPr bwMode="auto">
            <a:xfrm>
              <a:off x="4643" y="1971"/>
              <a:ext cx="342" cy="343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3" name="Freeform 23"/>
            <p:cNvSpPr>
              <a:spLocks/>
            </p:cNvSpPr>
            <p:nvPr userDrawn="1"/>
          </p:nvSpPr>
          <p:spPr bwMode="auto">
            <a:xfrm>
              <a:off x="3999" y="1971"/>
              <a:ext cx="224" cy="343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4" name="Freeform 24"/>
            <p:cNvSpPr>
              <a:spLocks/>
            </p:cNvSpPr>
            <p:nvPr userDrawn="1"/>
          </p:nvSpPr>
          <p:spPr bwMode="auto">
            <a:xfrm>
              <a:off x="3272" y="1587"/>
              <a:ext cx="81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5" name="Freeform 25"/>
            <p:cNvSpPr>
              <a:spLocks/>
            </p:cNvSpPr>
            <p:nvPr userDrawn="1"/>
          </p:nvSpPr>
          <p:spPr bwMode="auto">
            <a:xfrm>
              <a:off x="3500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6" name="Freeform 26"/>
            <p:cNvSpPr>
              <a:spLocks/>
            </p:cNvSpPr>
            <p:nvPr userDrawn="1"/>
          </p:nvSpPr>
          <p:spPr bwMode="auto">
            <a:xfrm>
              <a:off x="3721" y="1320"/>
              <a:ext cx="81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7" name="Freeform 27"/>
            <p:cNvSpPr>
              <a:spLocks/>
            </p:cNvSpPr>
            <p:nvPr userDrawn="1"/>
          </p:nvSpPr>
          <p:spPr bwMode="auto">
            <a:xfrm>
              <a:off x="3949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8" name="Freeform 28"/>
            <p:cNvSpPr>
              <a:spLocks/>
            </p:cNvSpPr>
            <p:nvPr userDrawn="1"/>
          </p:nvSpPr>
          <p:spPr bwMode="auto">
            <a:xfrm>
              <a:off x="4171" y="1587"/>
              <a:ext cx="87" cy="167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9" name="Freeform 29"/>
            <p:cNvSpPr>
              <a:spLocks/>
            </p:cNvSpPr>
            <p:nvPr userDrawn="1"/>
          </p:nvSpPr>
          <p:spPr bwMode="auto">
            <a:xfrm>
              <a:off x="4399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30" name="Freeform 30"/>
            <p:cNvSpPr>
              <a:spLocks/>
            </p:cNvSpPr>
            <p:nvPr userDrawn="1"/>
          </p:nvSpPr>
          <p:spPr bwMode="auto">
            <a:xfrm>
              <a:off x="4625" y="1320"/>
              <a:ext cx="83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31" name="Freeform 31"/>
            <p:cNvSpPr>
              <a:spLocks/>
            </p:cNvSpPr>
            <p:nvPr userDrawn="1"/>
          </p:nvSpPr>
          <p:spPr bwMode="auto">
            <a:xfrm>
              <a:off x="4848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32" name="Freeform 32"/>
            <p:cNvSpPr>
              <a:spLocks/>
            </p:cNvSpPr>
            <p:nvPr userDrawn="1"/>
          </p:nvSpPr>
          <p:spPr bwMode="auto">
            <a:xfrm>
              <a:off x="5074" y="1587"/>
              <a:ext cx="83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1305633" name="Rectangle 33"/>
          <p:cNvSpPr>
            <a:spLocks noChangeArrowheads="1"/>
          </p:cNvSpPr>
          <p:nvPr userDrawn="1"/>
        </p:nvSpPr>
        <p:spPr bwMode="auto">
          <a:xfrm>
            <a:off x="277813" y="6592888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>
              <a:defRPr/>
            </a:pPr>
            <a:r>
              <a:rPr lang="en-US" sz="700" b="0">
                <a:solidFill>
                  <a:srgbClr val="999999"/>
                </a:solidFill>
                <a:cs typeface="+mn-cs"/>
              </a:rPr>
              <a:t>© 2006 Cisco Systems, Inc. All rights reserved.</a:t>
            </a:r>
          </a:p>
        </p:txBody>
      </p:sp>
      <p:sp>
        <p:nvSpPr>
          <p:cNvPr id="1305634" name="Rectangle 34"/>
          <p:cNvSpPr>
            <a:spLocks noChangeArrowheads="1"/>
          </p:cNvSpPr>
          <p:nvPr userDrawn="1"/>
        </p:nvSpPr>
        <p:spPr bwMode="auto">
          <a:xfrm>
            <a:off x="8642350" y="6592888"/>
            <a:ext cx="274638" cy="188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defRPr/>
            </a:pPr>
            <a:fld id="{3FA77729-BFD9-4866-9C8F-BA05B934AC6E}" type="slidenum">
              <a:rPr lang="en-US" sz="700" b="0">
                <a:solidFill>
                  <a:srgbClr val="999999"/>
                </a:solidFill>
                <a:cs typeface="+mn-cs"/>
              </a:rPr>
              <a:pPr algn="r" defTabSz="814388" eaLnBrk="0" hangingPunct="0">
                <a:defRPr/>
              </a:pPr>
              <a:t>‹#›</a:t>
            </a:fld>
            <a:endParaRPr lang="en-US" sz="700" b="0">
              <a:solidFill>
                <a:srgbClr val="999999"/>
              </a:solidFill>
              <a:cs typeface="+mn-cs"/>
            </a:endParaRP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2286000"/>
            <a:ext cx="3810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Course Title,</a:t>
            </a:r>
            <a:br>
              <a:rPr lang="en-US" smtClean="0"/>
            </a:br>
            <a:r>
              <a:rPr lang="en-US" smtClean="0"/>
              <a:t>Size 30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2" r:id="rId3"/>
    <p:sldLayoutId id="2147483681" r:id="rId4"/>
    <p:sldLayoutId id="2147483680" r:id="rId5"/>
    <p:sldLayoutId id="2147483679" r:id="rId6"/>
    <p:sldLayoutId id="2147483678" r:id="rId7"/>
    <p:sldLayoutId id="2147483677" r:id="rId8"/>
    <p:sldLayoutId id="2147483676" r:id="rId9"/>
    <p:sldLayoutId id="2147483675" r:id="rId10"/>
    <p:sldLayoutId id="21474836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0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sz="4000" dirty="0" err="1" smtClean="0"/>
              <a:t>JCTVC-D227</a:t>
            </a:r>
            <a:endParaRPr lang="en-US" sz="40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>
              <a:lnSpc>
                <a:spcPct val="90000"/>
              </a:lnSpc>
              <a:buNone/>
            </a:pPr>
            <a:r>
              <a:rPr lang="en-US" b="1" dirty="0" smtClean="0"/>
              <a:t>Replacing slices with tiles for high level parallelism</a:t>
            </a:r>
          </a:p>
          <a:p>
            <a:pPr>
              <a:lnSpc>
                <a:spcPct val="90000"/>
              </a:lnSpc>
              <a:buNone/>
            </a:pPr>
            <a:endParaRPr lang="en-US" b="1" dirty="0" smtClean="0"/>
          </a:p>
          <a:p>
            <a:pPr>
              <a:lnSpc>
                <a:spcPct val="90000"/>
              </a:lnSpc>
              <a:buNone/>
            </a:pPr>
            <a:endParaRPr lang="en-US" b="1" dirty="0" smtClean="0"/>
          </a:p>
          <a:p>
            <a:pPr>
              <a:lnSpc>
                <a:spcPct val="90000"/>
              </a:lnSpc>
              <a:buNone/>
            </a:pPr>
            <a:r>
              <a:rPr lang="en-US" b="1" dirty="0" err="1" smtClean="0"/>
              <a:t>Arild</a:t>
            </a:r>
            <a:r>
              <a:rPr lang="en-US" b="1" dirty="0" smtClean="0"/>
              <a:t> </a:t>
            </a:r>
            <a:r>
              <a:rPr lang="en-US" b="1" dirty="0" err="1" smtClean="0"/>
              <a:t>Fuldseth</a:t>
            </a:r>
            <a:r>
              <a:rPr lang="en-US" b="1" dirty="0" smtClean="0"/>
              <a:t>  </a:t>
            </a:r>
          </a:p>
          <a:p>
            <a:pPr>
              <a:lnSpc>
                <a:spcPct val="90000"/>
              </a:lnSpc>
              <a:buNone/>
            </a:pPr>
            <a:endParaRPr lang="en-US" b="1" dirty="0" smtClean="0"/>
          </a:p>
          <a:p>
            <a:pPr>
              <a:lnSpc>
                <a:spcPct val="90000"/>
              </a:lnSpc>
              <a:buNone/>
            </a:pPr>
            <a:r>
              <a:rPr lang="en-US" b="1" dirty="0" smtClean="0"/>
              <a:t>Cisco</a:t>
            </a:r>
            <a:r>
              <a:rPr lang="en-US" b="1" dirty="0"/>
              <a:t>	</a:t>
            </a:r>
          </a:p>
        </p:txBody>
      </p:sp>
    </p:spTree>
    <p:extLst>
      <p:ext uri="{BB962C8B-B14F-4D97-AF65-F5344CB8AC3E}">
        <p14:creationId xmlns="" xmlns:p14="http://schemas.microsoft.com/office/powerpoint/2010/main" val="427240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3600" dirty="0" smtClean="0"/>
              <a:t>Slices, slice groups (FMO), and tiles</a:t>
            </a:r>
            <a:endParaRPr lang="en-US" sz="36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2438400"/>
          <a:ext cx="7619999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  <a:gridCol w="1066800"/>
                <a:gridCol w="914400"/>
                <a:gridCol w="1600199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Feature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Tiles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Slices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Slice groups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Slice header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Raster scan order within the picture</a:t>
                      </a:r>
                      <a:r>
                        <a:rPr kumimoji="0" lang="nb-N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Dependency breaks at column boundaries</a:t>
                      </a:r>
                      <a:r>
                        <a:rPr kumimoji="0" lang="nb-N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Maximum umber of partitions supported</a:t>
                      </a:r>
                      <a:r>
                        <a:rPr kumimoji="0" lang="nb-NO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&gt;8</a:t>
                      </a: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&gt;8</a:t>
                      </a: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Experiment</a:t>
            </a:r>
            <a:endParaRPr lang="en-US" sz="40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655638" y="1781175"/>
            <a:ext cx="7940675" cy="4238625"/>
          </a:xfrm>
        </p:spPr>
        <p:txBody>
          <a:bodyPr/>
          <a:lstStyle/>
          <a:p>
            <a:pPr marL="342000" indent="-342000">
              <a:buFontTx/>
              <a:buChar char="•"/>
            </a:pPr>
            <a:r>
              <a:rPr lang="nb-NO" dirty="0" smtClean="0"/>
              <a:t>Software:	0.9-ahg-slices</a:t>
            </a:r>
          </a:p>
          <a:p>
            <a:pPr marL="342000" indent="-342000">
              <a:buFontTx/>
              <a:buChar char="•"/>
            </a:pPr>
            <a:endParaRPr lang="nb-NO" dirty="0" smtClean="0"/>
          </a:p>
          <a:p>
            <a:pPr marL="342000" indent="-342000">
              <a:buFontTx/>
              <a:buChar char="•"/>
            </a:pPr>
            <a:r>
              <a:rPr lang="nb-NO" dirty="0" smtClean="0"/>
              <a:t>Configuration:	One slice per LCU row</a:t>
            </a:r>
          </a:p>
          <a:p>
            <a:pPr marL="342000" indent="-342000">
              <a:buFontTx/>
              <a:buChar char="•"/>
            </a:pPr>
            <a:endParaRPr lang="nb-NO" dirty="0" smtClean="0"/>
          </a:p>
          <a:p>
            <a:pPr marL="342000" indent="-342000">
              <a:buFontTx/>
              <a:buChar char="•"/>
            </a:pPr>
            <a:r>
              <a:rPr lang="nb-NO" dirty="0" smtClean="0"/>
              <a:t>Two modes:</a:t>
            </a:r>
          </a:p>
          <a:p>
            <a:pPr marL="684900" lvl="2" indent="-342000">
              <a:buFontTx/>
              <a:buChar char="•"/>
            </a:pPr>
            <a:r>
              <a:rPr lang="nb-NO" dirty="0" smtClean="0"/>
              <a:t>Slice mode: 	Slice header for all slices</a:t>
            </a:r>
          </a:p>
          <a:p>
            <a:pPr marL="684900" lvl="2" indent="-342000">
              <a:buFontTx/>
              <a:buChar char="•"/>
            </a:pPr>
            <a:r>
              <a:rPr lang="nb-NO" dirty="0" smtClean="0"/>
              <a:t>Tile mode:	Slice header only for </a:t>
            </a:r>
            <a:r>
              <a:rPr lang="nb-NO" dirty="0" smtClean="0"/>
              <a:t>the first </a:t>
            </a:r>
            <a:r>
              <a:rPr lang="nb-NO" dirty="0" smtClean="0"/>
              <a:t>slice</a:t>
            </a:r>
            <a:endParaRPr lang="nb-NO" dirty="0"/>
          </a:p>
        </p:txBody>
      </p:sp>
    </p:spTree>
    <p:extLst>
      <p:ext uri="{BB962C8B-B14F-4D97-AF65-F5344CB8AC3E}">
        <p14:creationId xmlns="" xmlns:p14="http://schemas.microsoft.com/office/powerpoint/2010/main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BD-rate results</a:t>
            </a:r>
            <a:endParaRPr lang="en-US" sz="4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2438400"/>
          <a:ext cx="7924797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598"/>
                <a:gridCol w="838200"/>
                <a:gridCol w="1066800"/>
                <a:gridCol w="1219200"/>
                <a:gridCol w="838200"/>
                <a:gridCol w="1077685"/>
                <a:gridCol w="1132114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Slice </a:t>
                      </a: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mode</a:t>
                      </a:r>
                      <a:endParaRPr kumimoji="0" lang="nb-NO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Tile </a:t>
                      </a: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mode</a:t>
                      </a:r>
                      <a:endParaRPr kumimoji="0" lang="nb-NO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Sequence</a:t>
                      </a:r>
                      <a:endParaRPr kumimoji="0" lang="nb-NO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BDR</a:t>
                      </a:r>
                      <a:endParaRPr kumimoji="0" lang="nb-NO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BDR-low</a:t>
                      </a:r>
                      <a:endParaRPr kumimoji="0" lang="nb-NO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BDR-high</a:t>
                      </a:r>
                      <a:endParaRPr kumimoji="0" lang="nb-NO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BDR</a:t>
                      </a:r>
                      <a:endParaRPr kumimoji="0" lang="nb-NO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BDR-low</a:t>
                      </a:r>
                      <a:endParaRPr kumimoji="0" lang="nb-NO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BDR-high</a:t>
                      </a:r>
                      <a:endParaRPr kumimoji="0" lang="nb-NO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class </a:t>
                      </a: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 average</a:t>
                      </a:r>
                      <a:endParaRPr kumimoji="0" lang="nb-NO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3,9</a:t>
                      </a:r>
                      <a:endParaRPr kumimoji="0" lang="nb-NO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6,1</a:t>
                      </a:r>
                      <a:endParaRPr kumimoji="0" lang="nb-NO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2,4</a:t>
                      </a:r>
                      <a:endParaRPr kumimoji="0" lang="nb-NO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2,7</a:t>
                      </a:r>
                      <a:endParaRPr kumimoji="0" lang="nb-NO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3,6</a:t>
                      </a:r>
                      <a:endParaRPr kumimoji="0" lang="nb-NO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2,0</a:t>
                      </a:r>
                      <a:endParaRPr kumimoji="0" lang="nb-NO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class C average</a:t>
                      </a:r>
                      <a:endParaRPr kumimoji="0" lang="nb-NO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4,5</a:t>
                      </a:r>
                      <a:endParaRPr kumimoji="0" lang="nb-NO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6,6</a:t>
                      </a:r>
                      <a:endParaRPr kumimoji="0" lang="nb-NO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2,8</a:t>
                      </a:r>
                      <a:endParaRPr kumimoji="0" lang="nb-NO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3,3</a:t>
                      </a:r>
                      <a:endParaRPr kumimoji="0" lang="nb-NO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4,4</a:t>
                      </a:r>
                      <a:endParaRPr kumimoji="0" lang="nb-NO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2,4</a:t>
                      </a:r>
                      <a:endParaRPr kumimoji="0" lang="nb-NO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class B average</a:t>
                      </a:r>
                      <a:endParaRPr kumimoji="0" lang="nb-NO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5,3</a:t>
                      </a:r>
                      <a:endParaRPr kumimoji="0" lang="nb-NO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7,6</a:t>
                      </a:r>
                      <a:endParaRPr kumimoji="0" lang="nb-NO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3,5</a:t>
                      </a:r>
                      <a:endParaRPr kumimoji="0" lang="nb-NO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4,0</a:t>
                      </a:r>
                      <a:endParaRPr kumimoji="0" lang="nb-NO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5,1</a:t>
                      </a:r>
                      <a:endParaRPr kumimoji="0" lang="nb-NO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3,2</a:t>
                      </a:r>
                      <a:endParaRPr kumimoji="0" lang="nb-NO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class E average</a:t>
                      </a:r>
                      <a:endParaRPr kumimoji="0" lang="nb-NO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13,4</a:t>
                      </a:r>
                      <a:endParaRPr kumimoji="0" lang="nb-NO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21,6</a:t>
                      </a:r>
                      <a:endParaRPr kumimoji="0" lang="nb-NO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6,1</a:t>
                      </a:r>
                      <a:endParaRPr kumimoji="0" lang="nb-NO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6,3</a:t>
                      </a:r>
                      <a:endParaRPr kumimoji="0" lang="nb-NO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9,1</a:t>
                      </a:r>
                      <a:endParaRPr kumimoji="0" lang="nb-NO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3,6</a:t>
                      </a:r>
                      <a:endParaRPr kumimoji="0" lang="nb-NO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Average</a:t>
                      </a:r>
                      <a:endParaRPr kumimoji="0" lang="nb-NO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6,2</a:t>
                      </a:r>
                      <a:endParaRPr kumimoji="0" lang="nb-NO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9,6</a:t>
                      </a:r>
                      <a:endParaRPr kumimoji="0" lang="nb-NO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3,6</a:t>
                      </a:r>
                      <a:endParaRPr kumimoji="0" lang="nb-NO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3,9</a:t>
                      </a:r>
                      <a:endParaRPr kumimoji="0" lang="nb-NO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5,3</a:t>
                      </a:r>
                      <a:endParaRPr kumimoji="0" lang="nb-NO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2,8</a:t>
                      </a:r>
                      <a:endParaRPr kumimoji="0" lang="nb-NO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4800" y="1676400"/>
            <a:ext cx="648446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b="0" dirty="0" smtClean="0"/>
              <a:t>Slice mode and tile mode vs. </a:t>
            </a:r>
            <a:r>
              <a:rPr lang="nb-NO" b="0" dirty="0" smtClean="0"/>
              <a:t>a</a:t>
            </a:r>
            <a:r>
              <a:rPr lang="nb-NO" b="0" dirty="0" smtClean="0"/>
              <a:t>nchor:</a:t>
            </a:r>
            <a:endParaRPr lang="nb-NO" b="0" dirty="0"/>
          </a:p>
        </p:txBody>
      </p:sp>
    </p:spTree>
    <p:extLst>
      <p:ext uri="{BB962C8B-B14F-4D97-AF65-F5344CB8AC3E}">
        <p14:creationId xmlns="" xmlns:p14="http://schemas.microsoft.com/office/powerpoint/2010/main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BD-rate results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676400"/>
            <a:ext cx="456407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b="0" dirty="0" smtClean="0"/>
              <a:t>Slice mode vs. tile mode:</a:t>
            </a:r>
            <a:endParaRPr lang="nb-NO" b="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0" y="2438400"/>
          <a:ext cx="487679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598"/>
                <a:gridCol w="838200"/>
                <a:gridCol w="1066800"/>
                <a:gridCol w="121920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Sequence</a:t>
                      </a:r>
                      <a:endParaRPr kumimoji="0" lang="nb-NO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BDR</a:t>
                      </a:r>
                      <a:endParaRPr kumimoji="0" lang="nb-NO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BDR-low</a:t>
                      </a:r>
                      <a:endParaRPr kumimoji="0" lang="nb-NO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49263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BDR-high</a:t>
                      </a:r>
                      <a:endParaRPr kumimoji="0" lang="nb-NO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</a:tr>
              <a:tr h="37084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600" b="1" dirty="0">
                          <a:latin typeface="Arial"/>
                          <a:ea typeface="Times New Roman"/>
                        </a:rPr>
                        <a:t>class D average</a:t>
                      </a:r>
                      <a:endParaRPr lang="nb-NO" sz="16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600" b="1">
                          <a:latin typeface="Arial"/>
                          <a:ea typeface="Times New Roman"/>
                        </a:rPr>
                        <a:t>-1,2</a:t>
                      </a:r>
                      <a:endParaRPr lang="nb-NO" sz="16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600" b="1">
                          <a:latin typeface="Arial"/>
                          <a:ea typeface="Times New Roman"/>
                        </a:rPr>
                        <a:t>-2,3</a:t>
                      </a:r>
                      <a:endParaRPr lang="nb-NO" sz="16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600" b="1">
                          <a:latin typeface="Arial"/>
                          <a:ea typeface="Times New Roman"/>
                        </a:rPr>
                        <a:t>-0,4</a:t>
                      </a:r>
                      <a:endParaRPr lang="nb-NO" sz="16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600" b="1" dirty="0">
                          <a:latin typeface="Arial"/>
                          <a:ea typeface="Times New Roman"/>
                        </a:rPr>
                        <a:t>class C average</a:t>
                      </a:r>
                      <a:endParaRPr lang="nb-NO" sz="16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600" b="1">
                          <a:latin typeface="Arial"/>
                          <a:ea typeface="Times New Roman"/>
                        </a:rPr>
                        <a:t>-1,1</a:t>
                      </a:r>
                      <a:endParaRPr lang="nb-NO" sz="16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600" b="1">
                          <a:latin typeface="Arial"/>
                          <a:ea typeface="Times New Roman"/>
                        </a:rPr>
                        <a:t>-2,1</a:t>
                      </a:r>
                      <a:endParaRPr lang="nb-NO" sz="16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600" b="1">
                          <a:latin typeface="Arial"/>
                          <a:ea typeface="Times New Roman"/>
                        </a:rPr>
                        <a:t>-0,4</a:t>
                      </a:r>
                      <a:endParaRPr lang="nb-NO" sz="16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600" b="1" dirty="0">
                          <a:latin typeface="Arial"/>
                          <a:ea typeface="Times New Roman"/>
                        </a:rPr>
                        <a:t>class B average</a:t>
                      </a:r>
                      <a:endParaRPr lang="nb-NO" sz="16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600" b="1" dirty="0">
                          <a:latin typeface="Arial"/>
                          <a:ea typeface="Times New Roman"/>
                        </a:rPr>
                        <a:t>-1,2</a:t>
                      </a:r>
                      <a:endParaRPr lang="nb-NO" sz="16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600" b="1" dirty="0">
                          <a:latin typeface="Arial"/>
                          <a:ea typeface="Times New Roman"/>
                        </a:rPr>
                        <a:t>-2,3</a:t>
                      </a:r>
                      <a:endParaRPr lang="nb-NO" sz="16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600" b="1">
                          <a:latin typeface="Arial"/>
                          <a:ea typeface="Times New Roman"/>
                        </a:rPr>
                        <a:t>-0,4</a:t>
                      </a:r>
                      <a:endParaRPr lang="nb-NO" sz="16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600" b="1">
                          <a:latin typeface="Arial"/>
                          <a:ea typeface="Times New Roman"/>
                        </a:rPr>
                        <a:t>class E average</a:t>
                      </a:r>
                      <a:endParaRPr lang="nb-NO" sz="16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600" b="1">
                          <a:latin typeface="Arial"/>
                          <a:ea typeface="Times New Roman"/>
                        </a:rPr>
                        <a:t>-6,3</a:t>
                      </a:r>
                      <a:endParaRPr lang="nb-NO" sz="16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600" b="1" dirty="0">
                          <a:latin typeface="Arial"/>
                          <a:ea typeface="Times New Roman"/>
                        </a:rPr>
                        <a:t>-10,3</a:t>
                      </a:r>
                      <a:endParaRPr lang="nb-NO" sz="16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600" b="1" dirty="0">
                          <a:latin typeface="Arial"/>
                          <a:ea typeface="Times New Roman"/>
                        </a:rPr>
                        <a:t>-2,4</a:t>
                      </a:r>
                      <a:endParaRPr lang="nb-NO" sz="16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600" b="1">
                          <a:latin typeface="Arial"/>
                          <a:ea typeface="Times New Roman"/>
                        </a:rPr>
                        <a:t>Average</a:t>
                      </a:r>
                      <a:endParaRPr lang="nb-NO" sz="16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600" b="1">
                          <a:latin typeface="Arial"/>
                          <a:ea typeface="Times New Roman"/>
                        </a:rPr>
                        <a:t>-2,1</a:t>
                      </a:r>
                      <a:endParaRPr lang="nb-NO" sz="16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600" b="1">
                          <a:latin typeface="Arial"/>
                          <a:ea typeface="Times New Roman"/>
                        </a:rPr>
                        <a:t>-3,8</a:t>
                      </a:r>
                      <a:endParaRPr lang="nb-NO" sz="16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600" b="1" dirty="0">
                          <a:latin typeface="Arial"/>
                          <a:ea typeface="Times New Roman"/>
                        </a:rPr>
                        <a:t>-0,8</a:t>
                      </a:r>
                      <a:endParaRPr lang="nb-NO" sz="16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Conclusion</a:t>
            </a:r>
            <a:endParaRPr lang="en-US" sz="40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dirty="0" smtClean="0"/>
              <a:t>Tiles as an alternative to slices for high level parallelism</a:t>
            </a:r>
            <a:endParaRPr lang="en-US" b="1" dirty="0" smtClean="0"/>
          </a:p>
          <a:p>
            <a:pPr>
              <a:buFontTx/>
              <a:buChar char="•"/>
            </a:pPr>
            <a:endParaRPr lang="en-US" dirty="0" smtClean="0"/>
          </a:p>
          <a:p>
            <a:pPr>
              <a:buFontTx/>
              <a:buChar char="•"/>
            </a:pPr>
            <a:r>
              <a:rPr lang="en-US" dirty="0" smtClean="0"/>
              <a:t>Significant gain by eliminating slice headers</a:t>
            </a:r>
          </a:p>
          <a:p>
            <a:pPr>
              <a:buFontTx/>
              <a:buChar char="•"/>
            </a:pPr>
            <a:endParaRPr lang="en-US" dirty="0" smtClean="0"/>
          </a:p>
          <a:p>
            <a:pPr>
              <a:buFontTx/>
              <a:buChar char="•"/>
            </a:pPr>
            <a:r>
              <a:rPr lang="en-US" dirty="0" smtClean="0"/>
              <a:t>Propose to study tiles in coordination with other proposals for parallel processing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sz="4000" dirty="0" smtClean="0"/>
              <a:t>Summary</a:t>
            </a:r>
            <a:endParaRPr lang="en-US" sz="40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655638" y="1781175"/>
            <a:ext cx="7940675" cy="4238625"/>
          </a:xfrm>
        </p:spPr>
        <p:txBody>
          <a:bodyPr/>
          <a:lstStyle/>
          <a:p>
            <a:pPr>
              <a:buFontTx/>
              <a:buChar char="•"/>
            </a:pPr>
            <a:r>
              <a:rPr lang="nb-NO" dirty="0" smtClean="0"/>
              <a:t>AVC:</a:t>
            </a:r>
          </a:p>
          <a:p>
            <a:pPr lvl="2">
              <a:buFontTx/>
              <a:buChar char="•"/>
            </a:pPr>
            <a:r>
              <a:rPr lang="nb-NO" sz="2400" dirty="0" smtClean="0"/>
              <a:t>Packetization:		slices</a:t>
            </a:r>
          </a:p>
          <a:p>
            <a:pPr lvl="2">
              <a:buFontTx/>
              <a:buChar char="•"/>
            </a:pPr>
            <a:r>
              <a:rPr lang="nb-NO" sz="2400" dirty="0" smtClean="0"/>
              <a:t>Parallel processing:	slices</a:t>
            </a:r>
          </a:p>
          <a:p>
            <a:pPr lvl="1">
              <a:buFontTx/>
              <a:buChar char="•"/>
            </a:pPr>
            <a:endParaRPr lang="en-US" sz="2400" dirty="0" smtClean="0">
              <a:solidFill>
                <a:schemeClr val="accent1"/>
              </a:solidFill>
            </a:endParaRPr>
          </a:p>
          <a:p>
            <a:pPr>
              <a:buFontTx/>
              <a:buChar char="•"/>
            </a:pPr>
            <a:r>
              <a:rPr lang="nb-NO" dirty="0" smtClean="0"/>
              <a:t>Proposal for HEVC:</a:t>
            </a:r>
          </a:p>
          <a:p>
            <a:pPr lvl="2">
              <a:buFontTx/>
              <a:buChar char="•"/>
            </a:pPr>
            <a:r>
              <a:rPr lang="nb-NO" sz="2400" dirty="0" smtClean="0"/>
              <a:t>Packetization:		slices</a:t>
            </a:r>
          </a:p>
          <a:p>
            <a:pPr lvl="2">
              <a:buFontTx/>
              <a:buChar char="•"/>
            </a:pPr>
            <a:r>
              <a:rPr lang="nb-NO" sz="2400" dirty="0" smtClean="0"/>
              <a:t>Parallel processing:	</a:t>
            </a:r>
            <a:r>
              <a:rPr lang="nb-NO" sz="2400" b="1" dirty="0" smtClean="0">
                <a:solidFill>
                  <a:schemeClr val="tx2"/>
                </a:solidFill>
              </a:rPr>
              <a:t>tiles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Architecture</a:t>
            </a:r>
            <a:endParaRPr lang="en-US" sz="40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655638" y="1781175"/>
            <a:ext cx="7940675" cy="3705225"/>
          </a:xfrm>
        </p:spPr>
        <p:txBody>
          <a:bodyPr/>
          <a:lstStyle/>
          <a:p>
            <a:pPr marL="342000" indent="-342000"/>
            <a:r>
              <a:rPr lang="nb-NO" dirty="0" smtClean="0"/>
              <a:t>Multiple processing cores</a:t>
            </a:r>
          </a:p>
          <a:p>
            <a:pPr marL="342000" indent="-342000">
              <a:buFontTx/>
              <a:buChar char="•"/>
            </a:pPr>
            <a:endParaRPr lang="nb-NO" dirty="0" smtClean="0"/>
          </a:p>
          <a:p>
            <a:pPr marL="342000" indent="-342000"/>
            <a:r>
              <a:rPr lang="nb-NO" dirty="0" smtClean="0"/>
              <a:t>Typical number of cores: 2-100</a:t>
            </a:r>
          </a:p>
          <a:p>
            <a:pPr marL="342000" indent="-342000">
              <a:buFontTx/>
              <a:buChar char="•"/>
            </a:pPr>
            <a:endParaRPr lang="nb-NO" dirty="0" smtClean="0"/>
          </a:p>
          <a:p>
            <a:pPr marL="342000" indent="-342000"/>
            <a:r>
              <a:rPr lang="nb-NO" dirty="0" smtClean="0"/>
              <a:t>Shared memory</a:t>
            </a:r>
            <a:br>
              <a:rPr lang="nb-NO" dirty="0" smtClean="0"/>
            </a:br>
            <a:r>
              <a:rPr lang="nb-NO" dirty="0" smtClean="0"/>
              <a:t>(for e.g reference frames)</a:t>
            </a:r>
            <a:endParaRPr lang="nb-NO" dirty="0"/>
          </a:p>
        </p:txBody>
      </p:sp>
    </p:spTree>
    <p:extLst>
      <p:ext uri="{BB962C8B-B14F-4D97-AF65-F5344CB8AC3E}">
        <p14:creationId xmlns="" xmlns:p14="http://schemas.microsoft.com/office/powerpoint/2010/main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Slices and slice groups (FMO)</a:t>
            </a:r>
            <a:endParaRPr lang="en-US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nb-NO" dirty="0" smtClean="0"/>
              <a:t>Some undesired properties for parallel processing:</a:t>
            </a:r>
          </a:p>
          <a:p>
            <a:pPr lvl="2">
              <a:buFontTx/>
              <a:buChar char="•"/>
            </a:pPr>
            <a:endParaRPr lang="nb-NO" dirty="0" smtClean="0"/>
          </a:p>
          <a:p>
            <a:pPr lvl="2">
              <a:buFontTx/>
              <a:buChar char="•"/>
            </a:pPr>
            <a:r>
              <a:rPr lang="nb-NO" dirty="0" smtClean="0"/>
              <a:t>Slice </a:t>
            </a:r>
            <a:r>
              <a:rPr lang="nb-NO" dirty="0" smtClean="0"/>
              <a:t>header overhead</a:t>
            </a:r>
          </a:p>
          <a:p>
            <a:pPr lvl="2">
              <a:buFontTx/>
              <a:buChar char="•"/>
            </a:pPr>
            <a:endParaRPr lang="nb-NO" dirty="0" smtClean="0"/>
          </a:p>
          <a:p>
            <a:pPr lvl="2">
              <a:buFontTx/>
              <a:buChar char="•"/>
            </a:pPr>
            <a:r>
              <a:rPr lang="nb-NO" dirty="0" smtClean="0"/>
              <a:t>Dependency </a:t>
            </a:r>
            <a:r>
              <a:rPr lang="nb-NO" dirty="0" smtClean="0"/>
              <a:t>on raster scan order</a:t>
            </a:r>
            <a:endParaRPr lang="nb-NO" dirty="0"/>
          </a:p>
        </p:txBody>
      </p:sp>
    </p:spTree>
    <p:extLst>
      <p:ext uri="{BB962C8B-B14F-4D97-AF65-F5344CB8AC3E}">
        <p14:creationId xmlns="" xmlns:p14="http://schemas.microsoft.com/office/powerpoint/2010/main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Slices vs. tiles</a:t>
            </a:r>
            <a:endParaRPr lang="en-US" sz="4000" dirty="0"/>
          </a:p>
        </p:txBody>
      </p:sp>
      <p:sp>
        <p:nvSpPr>
          <p:cNvPr id="4" name="Rectangle 3"/>
          <p:cNvSpPr/>
          <p:nvPr/>
        </p:nvSpPr>
        <p:spPr bwMode="auto">
          <a:xfrm>
            <a:off x="838200" y="2667000"/>
            <a:ext cx="3505200" cy="2133600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82124" tIns="41061" rIns="82124" bIns="4106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b-NO" sz="3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9" name="Elbow Connector 18"/>
          <p:cNvCxnSpPr/>
          <p:nvPr/>
        </p:nvCxnSpPr>
        <p:spPr bwMode="auto">
          <a:xfrm>
            <a:off x="838200" y="3200400"/>
            <a:ext cx="1371600" cy="1588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Elbow Connector 18"/>
          <p:cNvCxnSpPr/>
          <p:nvPr/>
        </p:nvCxnSpPr>
        <p:spPr bwMode="auto">
          <a:xfrm>
            <a:off x="2209800" y="3048000"/>
            <a:ext cx="2133600" cy="1588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 rot="5400000">
            <a:off x="2134394" y="3124200"/>
            <a:ext cx="151606" cy="794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Elbow Connector 18"/>
          <p:cNvCxnSpPr/>
          <p:nvPr/>
        </p:nvCxnSpPr>
        <p:spPr bwMode="auto">
          <a:xfrm>
            <a:off x="838200" y="3733800"/>
            <a:ext cx="1981200" cy="1588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Elbow Connector 18"/>
          <p:cNvCxnSpPr/>
          <p:nvPr/>
        </p:nvCxnSpPr>
        <p:spPr bwMode="auto">
          <a:xfrm>
            <a:off x="2819400" y="3581400"/>
            <a:ext cx="1524000" cy="1588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 rot="5400000">
            <a:off x="2743597" y="3657203"/>
            <a:ext cx="152400" cy="794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Elbow Connector 18"/>
          <p:cNvCxnSpPr/>
          <p:nvPr/>
        </p:nvCxnSpPr>
        <p:spPr bwMode="auto">
          <a:xfrm>
            <a:off x="838200" y="4343400"/>
            <a:ext cx="838200" cy="1588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Elbow Connector 18"/>
          <p:cNvCxnSpPr/>
          <p:nvPr/>
        </p:nvCxnSpPr>
        <p:spPr bwMode="auto">
          <a:xfrm>
            <a:off x="1676400" y="4191000"/>
            <a:ext cx="2667000" cy="1588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 rot="5400000">
            <a:off x="1600597" y="4266803"/>
            <a:ext cx="152400" cy="794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Rectangle 40"/>
          <p:cNvSpPr/>
          <p:nvPr/>
        </p:nvSpPr>
        <p:spPr bwMode="auto">
          <a:xfrm>
            <a:off x="4800600" y="2667000"/>
            <a:ext cx="3505200" cy="2133600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82124" tIns="41061" rIns="82124" bIns="4106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b-NO" sz="3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2" name="Straight Connector 51"/>
          <p:cNvCxnSpPr/>
          <p:nvPr/>
        </p:nvCxnSpPr>
        <p:spPr bwMode="auto">
          <a:xfrm>
            <a:off x="4800600" y="3390900"/>
            <a:ext cx="3505200" cy="1588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>
            <a:off x="4800600" y="3743325"/>
            <a:ext cx="3505200" cy="1588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>
            <a:off x="4800600" y="4086225"/>
            <a:ext cx="3505200" cy="1588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Straight Connector 54"/>
          <p:cNvCxnSpPr/>
          <p:nvPr/>
        </p:nvCxnSpPr>
        <p:spPr bwMode="auto">
          <a:xfrm>
            <a:off x="4800600" y="4429125"/>
            <a:ext cx="3505200" cy="1588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>
            <a:off x="4800600" y="3028950"/>
            <a:ext cx="3505200" cy="1588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 rot="5400000">
            <a:off x="5419725" y="3733800"/>
            <a:ext cx="2133600" cy="1588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 rot="5400000">
            <a:off x="6315869" y="3733006"/>
            <a:ext cx="2133600" cy="1588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 rot="5400000">
            <a:off x="4553744" y="3733006"/>
            <a:ext cx="2133600" cy="1588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TextBox 60"/>
          <p:cNvSpPr txBox="1"/>
          <p:nvPr/>
        </p:nvSpPr>
        <p:spPr>
          <a:xfrm>
            <a:off x="1676400" y="1752600"/>
            <a:ext cx="1752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dirty="0" smtClean="0"/>
              <a:t>Slices</a:t>
            </a:r>
            <a:endParaRPr lang="nb-NO" dirty="0"/>
          </a:p>
        </p:txBody>
      </p:sp>
      <p:sp>
        <p:nvSpPr>
          <p:cNvPr id="62" name="TextBox 61"/>
          <p:cNvSpPr txBox="1"/>
          <p:nvPr/>
        </p:nvSpPr>
        <p:spPr>
          <a:xfrm>
            <a:off x="5638800" y="1828800"/>
            <a:ext cx="1752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dirty="0" smtClean="0"/>
              <a:t>Tiles</a:t>
            </a:r>
            <a:endParaRPr lang="nb-NO" dirty="0"/>
          </a:p>
        </p:txBody>
      </p:sp>
    </p:spTree>
    <p:extLst>
      <p:ext uri="{BB962C8B-B14F-4D97-AF65-F5344CB8AC3E}">
        <p14:creationId xmlns="" xmlns:p14="http://schemas.microsoft.com/office/powerpoint/2010/main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dirty="0" smtClean="0"/>
              <a:t>Tiles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sz="2000" dirty="0" smtClean="0"/>
              <a:t>Rectangular shape</a:t>
            </a:r>
          </a:p>
          <a:p>
            <a:pPr>
              <a:buFontTx/>
              <a:buChar char="•"/>
            </a:pPr>
            <a:r>
              <a:rPr lang="en-US" sz="2000" dirty="0" smtClean="0"/>
              <a:t>Fixed number of </a:t>
            </a:r>
            <a:r>
              <a:rPr lang="en-US" sz="2000" dirty="0" err="1" smtClean="0"/>
              <a:t>LCUs</a:t>
            </a:r>
            <a:r>
              <a:rPr lang="en-US" sz="2000" dirty="0" smtClean="0"/>
              <a:t> per tile</a:t>
            </a:r>
          </a:p>
          <a:p>
            <a:pPr>
              <a:buFontTx/>
              <a:buChar char="•"/>
            </a:pPr>
            <a:r>
              <a:rPr lang="en-US" sz="2000" dirty="0" smtClean="0"/>
              <a:t>Width and height are </a:t>
            </a:r>
            <a:r>
              <a:rPr lang="en-US" sz="2000" dirty="0" smtClean="0"/>
              <a:t>signaled </a:t>
            </a:r>
            <a:r>
              <a:rPr lang="en-US" sz="2000" dirty="0" smtClean="0"/>
              <a:t>in the </a:t>
            </a:r>
            <a:r>
              <a:rPr lang="en-US" sz="2000" dirty="0" err="1" smtClean="0"/>
              <a:t>SPS</a:t>
            </a:r>
            <a:r>
              <a:rPr lang="en-US" sz="2000" dirty="0" smtClean="0"/>
              <a:t> or in the PPS</a:t>
            </a:r>
          </a:p>
          <a:p>
            <a:pPr>
              <a:buFontTx/>
              <a:buChar char="•"/>
            </a:pPr>
            <a:r>
              <a:rPr lang="en-US" sz="2000" dirty="0" smtClean="0"/>
              <a:t>Same dependency breaks as for </a:t>
            </a:r>
            <a:r>
              <a:rPr lang="en-US" sz="2000" dirty="0" smtClean="0"/>
              <a:t>slices</a:t>
            </a:r>
            <a:endParaRPr lang="en-US" sz="2000" dirty="0" smtClean="0"/>
          </a:p>
          <a:p>
            <a:pPr>
              <a:buFontTx/>
              <a:buChar char="•"/>
            </a:pPr>
            <a:r>
              <a:rPr lang="en-US" sz="2000" dirty="0" smtClean="0"/>
              <a:t>Tiles do </a:t>
            </a:r>
            <a:r>
              <a:rPr lang="en-US" sz="2000" i="1" dirty="0" smtClean="0"/>
              <a:t>not</a:t>
            </a:r>
            <a:r>
              <a:rPr lang="en-US" sz="2000" dirty="0" smtClean="0"/>
              <a:t> alter the raster-scan transmission order </a:t>
            </a:r>
          </a:p>
          <a:p>
            <a:pPr>
              <a:buFontTx/>
              <a:buChar char="•"/>
            </a:pPr>
            <a:r>
              <a:rPr lang="en-US" sz="2000" dirty="0" smtClean="0"/>
              <a:t>Tiles can co-exist with slices in the same frame</a:t>
            </a:r>
          </a:p>
          <a:p>
            <a:pPr>
              <a:buFontTx/>
              <a:buChar char="•"/>
            </a:pPr>
            <a:r>
              <a:rPr lang="en-US" sz="2000" dirty="0" smtClean="0"/>
              <a:t>Tiles are optional on the encoder side</a:t>
            </a:r>
          </a:p>
          <a:p>
            <a:pPr>
              <a:buFontTx/>
              <a:buChar char="•"/>
            </a:pPr>
            <a:r>
              <a:rPr lang="en-US" sz="2000" dirty="0" smtClean="0"/>
              <a:t>Marginal impact on decoder (additional dependency breaks)</a:t>
            </a:r>
            <a:endParaRPr lang="nb-NO" sz="2000" dirty="0" smtClean="0"/>
          </a:p>
          <a:p>
            <a:endParaRPr lang="nb-NO" dirty="0"/>
          </a:p>
        </p:txBody>
      </p:sp>
    </p:spTree>
    <p:extLst>
      <p:ext uri="{BB962C8B-B14F-4D97-AF65-F5344CB8AC3E}">
        <p14:creationId xmlns="" xmlns:p14="http://schemas.microsoft.com/office/powerpoint/2010/main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Advantages of tiles over slices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Tx/>
              <a:buChar char="•"/>
            </a:pPr>
            <a:r>
              <a:rPr lang="en-US" sz="2000" dirty="0" smtClean="0"/>
              <a:t>No overhead due to slice headers</a:t>
            </a:r>
          </a:p>
          <a:p>
            <a:pPr marL="571500" indent="-571500">
              <a:buFontTx/>
              <a:buChar char="•"/>
            </a:pPr>
            <a:endParaRPr lang="en-US" sz="2000" dirty="0" smtClean="0"/>
          </a:p>
          <a:p>
            <a:pPr marL="571500" indent="-571500">
              <a:buFontTx/>
              <a:buChar char="•"/>
            </a:pPr>
            <a:r>
              <a:rPr lang="en-US" sz="2000" dirty="0" smtClean="0"/>
              <a:t>More flexibility in frame partitioning </a:t>
            </a:r>
          </a:p>
          <a:p>
            <a:pPr marL="571500" indent="-571500">
              <a:buFontTx/>
              <a:buChar char="•"/>
            </a:pPr>
            <a:endParaRPr lang="en-US" sz="2000" dirty="0" smtClean="0"/>
          </a:p>
          <a:p>
            <a:pPr marL="571500" indent="-571500">
              <a:buFontTx/>
              <a:buChar char="•"/>
            </a:pPr>
            <a:r>
              <a:rPr lang="en-US" sz="2000" dirty="0" smtClean="0"/>
              <a:t>Partitioning is independent of the raster-scan </a:t>
            </a:r>
            <a:r>
              <a:rPr lang="en-US" sz="2000" dirty="0" smtClean="0"/>
              <a:t>order</a:t>
            </a:r>
            <a:endParaRPr lang="en-US" sz="2000" dirty="0" smtClean="0"/>
          </a:p>
          <a:p>
            <a:pPr marL="571500" indent="-571500">
              <a:buFontTx/>
              <a:buChar char="•"/>
            </a:pPr>
            <a:endParaRPr lang="en-US" sz="2000" dirty="0" smtClean="0"/>
          </a:p>
          <a:p>
            <a:pPr marL="571500" indent="-571500">
              <a:buFontTx/>
              <a:buChar char="•"/>
            </a:pPr>
            <a:r>
              <a:rPr lang="en-US" sz="2000" dirty="0" smtClean="0"/>
              <a:t>Support for independent mechanisms for frame partitioning:</a:t>
            </a:r>
          </a:p>
          <a:p>
            <a:pPr marL="1028700" lvl="1" indent="-571500">
              <a:buFontTx/>
              <a:buChar char="•"/>
            </a:pPr>
            <a:r>
              <a:rPr lang="en-US" dirty="0" err="1" smtClean="0"/>
              <a:t>packetization</a:t>
            </a:r>
            <a:r>
              <a:rPr lang="en-US" dirty="0" smtClean="0"/>
              <a:t> needs </a:t>
            </a:r>
          </a:p>
          <a:p>
            <a:pPr marL="1028700" lvl="1" indent="-571500">
              <a:buFontTx/>
              <a:buChar char="•"/>
            </a:pPr>
            <a:r>
              <a:rPr lang="en-US" dirty="0" smtClean="0"/>
              <a:t>parallelization needs</a:t>
            </a:r>
            <a:endParaRPr lang="nb-NO" dirty="0"/>
          </a:p>
        </p:txBody>
      </p:sp>
    </p:spTree>
    <p:extLst>
      <p:ext uri="{BB962C8B-B14F-4D97-AF65-F5344CB8AC3E}">
        <p14:creationId xmlns="" xmlns:p14="http://schemas.microsoft.com/office/powerpoint/2010/main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Vertical dependency breaks</a:t>
            </a:r>
            <a:endParaRPr lang="en-US" sz="40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655638" y="1781175"/>
            <a:ext cx="7940675" cy="4238625"/>
          </a:xfrm>
        </p:spPr>
        <p:txBody>
          <a:bodyPr/>
          <a:lstStyle/>
          <a:p>
            <a:pPr marL="342000" indent="-342000">
              <a:buFontTx/>
              <a:buChar char="•"/>
            </a:pPr>
            <a:r>
              <a:rPr lang="en-US" dirty="0" smtClean="0"/>
              <a:t>Vertical boundaries tend to be shorter than horizontal boundaries (e.g. 16:9 aspect ratio)</a:t>
            </a:r>
          </a:p>
          <a:p>
            <a:pPr marL="342000" indent="-342000">
              <a:buFontTx/>
              <a:buChar char="•"/>
            </a:pPr>
            <a:endParaRPr lang="en-US" dirty="0" smtClean="0"/>
          </a:p>
          <a:p>
            <a:pPr marL="342000" indent="-342000">
              <a:buFontTx/>
              <a:buChar char="•"/>
            </a:pPr>
            <a:r>
              <a:rPr lang="en-US" dirty="0" smtClean="0"/>
              <a:t>Reduced delay: N cores can start working on a new row as it arrives from camera </a:t>
            </a:r>
          </a:p>
          <a:p>
            <a:pPr marL="342000" indent="-342000">
              <a:buFontTx/>
              <a:buChar char="•"/>
            </a:pPr>
            <a:endParaRPr lang="en-US" dirty="0" smtClean="0"/>
          </a:p>
          <a:p>
            <a:pPr marL="342000" indent="-342000">
              <a:buFontTx/>
              <a:buChar char="•"/>
            </a:pPr>
            <a:r>
              <a:rPr lang="en-US" dirty="0" smtClean="0"/>
              <a:t>Finer grained parallelism and load balancing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3600" dirty="0" smtClean="0"/>
              <a:t>Advantages of tiles for single-core</a:t>
            </a:r>
            <a:endParaRPr lang="en-US" sz="36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940675" cy="4543425"/>
          </a:xfrm>
        </p:spPr>
        <p:txBody>
          <a:bodyPr/>
          <a:lstStyle/>
          <a:p>
            <a:pPr marL="342000" indent="-342000"/>
            <a:r>
              <a:rPr lang="nb-NO" dirty="0" smtClean="0"/>
              <a:t>Decoupling encoding and packetization in (alomost) fixed-sized packets</a:t>
            </a:r>
          </a:p>
          <a:p>
            <a:pPr marL="342000" indent="-342000"/>
            <a:endParaRPr lang="nb-NO" dirty="0" smtClean="0"/>
          </a:p>
          <a:p>
            <a:pPr marL="342000" indent="-342000"/>
            <a:r>
              <a:rPr lang="nb-NO" dirty="0" smtClean="0"/>
              <a:t>Flexibility to do </a:t>
            </a:r>
            <a:r>
              <a:rPr lang="nb-NO" dirty="0" smtClean="0"/>
              <a:t>”stiching” </a:t>
            </a:r>
            <a:r>
              <a:rPr lang="nb-NO" dirty="0" smtClean="0"/>
              <a:t>in compressed domain</a:t>
            </a:r>
          </a:p>
          <a:p>
            <a:pPr marL="342000" indent="-342000"/>
            <a:endParaRPr lang="nb-NO" dirty="0" smtClean="0"/>
          </a:p>
          <a:p>
            <a:pPr marL="342000" indent="-342000"/>
            <a:r>
              <a:rPr lang="nb-NO" dirty="0" smtClean="0"/>
              <a:t>Reduced memory bandwidth by processing in smaller widths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MP-DEV-PPT-v8.0">
  <a:themeElements>
    <a:clrScheme name="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TMP-DEV-PPT-v8.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MP-DEV-PPT-v8.0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MP-DEV-PPT-v8.0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8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FF99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9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0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1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2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06774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B8BC"/>
        </a:accent5>
        <a:accent6>
          <a:srgbClr val="A72632"/>
        </a:accent6>
        <a:hlink>
          <a:srgbClr val="9999CC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3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06774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B8BC"/>
        </a:accent5>
        <a:accent6>
          <a:srgbClr val="A72632"/>
        </a:accent6>
        <a:hlink>
          <a:srgbClr val="336599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4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06774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B8BC"/>
        </a:accent5>
        <a:accent6>
          <a:srgbClr val="A72632"/>
        </a:accent6>
        <a:hlink>
          <a:srgbClr val="4B87C3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5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72632"/>
        </a:accent6>
        <a:hlink>
          <a:srgbClr val="4B87C3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6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4B87C3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TMP-DEV-PPT-v8.0</Template>
  <TotalTime>636</TotalTime>
  <Pages>28</Pages>
  <Words>426</Words>
  <Application>Microsoft Office PowerPoint</Application>
  <PresentationFormat>On-screen Show (4:3)</PresentationFormat>
  <Paragraphs>169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TMP-DEV-PPT-v8.0</vt:lpstr>
      <vt:lpstr>Custom Design</vt:lpstr>
      <vt:lpstr>JCTVC-D227</vt:lpstr>
      <vt:lpstr>Summary</vt:lpstr>
      <vt:lpstr>Architecture</vt:lpstr>
      <vt:lpstr>Slices and slice groups (FMO)</vt:lpstr>
      <vt:lpstr>Slices vs. tiles</vt:lpstr>
      <vt:lpstr>Tiles</vt:lpstr>
      <vt:lpstr>Advantages of tiles over slices</vt:lpstr>
      <vt:lpstr>Vertical dependency breaks</vt:lpstr>
      <vt:lpstr>Advantages of tiles for single-core</vt:lpstr>
      <vt:lpstr>Slices, slice groups (FMO), and tiles</vt:lpstr>
      <vt:lpstr>Experiment</vt:lpstr>
      <vt:lpstr>BD-rate results</vt:lpstr>
      <vt:lpstr>BD-rate results</vt:lpstr>
      <vt:lpstr>Conclusion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 Technical Support Training NPI Template Usage Guidelines       EDCS-149345</dc:title>
  <dc:subject>Guide for Creating Powerpoint Presentations</dc:subject>
  <dc:creator>Cisco Systems, Inc.</dc:creator>
  <cp:lastModifiedBy>Arild Fuldseth</cp:lastModifiedBy>
  <cp:revision>60</cp:revision>
  <cp:lastPrinted>1999-01-27T00:54:54Z</cp:lastPrinted>
  <dcterms:created xsi:type="dcterms:W3CDTF">2006-10-25T20:17:33Z</dcterms:created>
  <dcterms:modified xsi:type="dcterms:W3CDTF">2011-01-21T02:39:41Z</dcterms:modified>
</cp:coreProperties>
</file>