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672" r:id="rId3"/>
    <p:sldId id="677" r:id="rId4"/>
    <p:sldId id="678" r:id="rId5"/>
    <p:sldId id="687" r:id="rId6"/>
    <p:sldId id="690" r:id="rId7"/>
    <p:sldId id="688" r:id="rId8"/>
    <p:sldId id="689" r:id="rId9"/>
    <p:sldId id="685" r:id="rId10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599"/>
    <a:srgbClr val="F3BF2D"/>
    <a:srgbClr val="999999"/>
    <a:srgbClr val="E1E1E1"/>
    <a:srgbClr val="C9C9C9"/>
    <a:srgbClr val="9999CC"/>
    <a:srgbClr val="3E3E5C"/>
    <a:srgbClr val="015F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ddels stil 1 - aks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6" autoAdjust="0"/>
    <p:restoredTop sz="99820" autoAdjust="0"/>
  </p:normalViewPr>
  <p:slideViewPr>
    <p:cSldViewPr>
      <p:cViewPr>
        <p:scale>
          <a:sx n="100" d="100"/>
          <a:sy n="100" d="100"/>
        </p:scale>
        <p:origin x="-31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608" y="-102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56675"/>
            <a:ext cx="685006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59" tIns="50862" rIns="96959" bIns="50862">
            <a:spAutoFit/>
          </a:bodyPr>
          <a:lstStyle/>
          <a:p>
            <a:pPr defTabSz="619125" eaLnBrk="0" hangingPunct="0">
              <a:tabLst>
                <a:tab pos="2420938" algn="l"/>
                <a:tab pos="4897438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 Printed in USA.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70963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793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97900"/>
            <a:ext cx="4476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72525"/>
            <a:ext cx="26146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14" tIns="50105" rIns="95514" bIns="50105">
            <a:spAutoFit/>
          </a:bodyPr>
          <a:lstStyle/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</a:t>
            </a:r>
          </a:p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86813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69338"/>
            <a:ext cx="811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89" tIns="0" rIns="18789" bIns="0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lnSpc>
                <a:spcPct val="100000"/>
              </a:lnSpc>
              <a:defRPr sz="800" b="0">
                <a:cs typeface="+mn-cs"/>
              </a:defRPr>
            </a:lvl1pPr>
          </a:lstStyle>
          <a:p>
            <a:pPr>
              <a:defRPr/>
            </a:pPr>
            <a:fld id="{2C2C59C6-DACC-4BFA-A270-24BB9770C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4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244475"/>
            <a:ext cx="5313362" cy="3984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4371975"/>
            <a:ext cx="6110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4" tIns="50105" rIns="95514" bIns="50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07247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onetandberg/C10/C6/Quick%20Set%20C20/Quick%20Set%20C20%20Inuse%20Images/C20_In_Use_Standard_Conf_136.jpg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4"/>
          <p:cNvSpPr>
            <a:spLocks noChangeArrowheads="1"/>
          </p:cNvSpPr>
          <p:nvPr/>
        </p:nvSpPr>
        <p:spPr bwMode="auto">
          <a:xfrm>
            <a:off x="0" y="0"/>
            <a:ext cx="5257800" cy="31242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256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6" name="Rectangle 257"/>
          <p:cNvSpPr>
            <a:spLocks noChangeArrowheads="1"/>
          </p:cNvSpPr>
          <p:nvPr userDrawn="1"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205C4A97-3673-4AE4-A041-CBC7D5162B08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pic>
        <p:nvPicPr>
          <p:cNvPr id="7" name="Picture 6" descr="Click to view original image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b="7845"/>
          <a:stretch>
            <a:fillRect/>
          </a:stretch>
        </p:blipFill>
        <p:spPr bwMode="auto">
          <a:xfrm>
            <a:off x="4895850" y="0"/>
            <a:ext cx="4248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926" name="Rectangle 262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3390900"/>
            <a:ext cx="6937375" cy="420688"/>
          </a:xfrm>
          <a:ln/>
        </p:spPr>
        <p:txBody>
          <a:bodyPr anchor="t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Module Title, Size 20</a:t>
            </a:r>
          </a:p>
        </p:txBody>
      </p:sp>
      <p:sp>
        <p:nvSpPr>
          <p:cNvPr id="369927" name="Rectangle 26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1312863"/>
            <a:ext cx="3546475" cy="841375"/>
          </a:xfrm>
          <a:ln/>
        </p:spPr>
        <p:txBody>
          <a:bodyPr anchor="ctr"/>
          <a:lstStyle>
            <a:lvl1pPr>
              <a:lnSpc>
                <a:spcPct val="90000"/>
              </a:lnSpc>
              <a:spcBef>
                <a:spcPct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Lesson Title,</a:t>
            </a:r>
            <a:br>
              <a:rPr lang="en-US"/>
            </a:br>
            <a:r>
              <a:rPr lang="en-US"/>
              <a:t>Size 30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457200"/>
            <a:ext cx="2035175" cy="489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457200"/>
            <a:ext cx="5957887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7940675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643313"/>
            <a:ext cx="7940675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36115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3611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284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5720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82" name="Rectangle 6286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368783" name="Rectangle 6287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368784" name="Rectangle 6288"/>
          <p:cNvSpPr>
            <a:spLocks noChangeArrowheads="1"/>
          </p:cNvSpPr>
          <p:nvPr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1DA7A4D-7CE1-4ADF-81E0-2A1DB1BBBFEC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030" name="Rectangle 62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685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3pPr>
      <a:lvl4pPr marL="10287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13716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5pPr>
      <a:lvl6pPr marL="1828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6pPr>
      <a:lvl7pPr marL="22860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7pPr>
      <a:lvl8pPr marL="27432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8pPr>
      <a:lvl9pPr marL="32004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7"/>
          <p:cNvGrpSpPr>
            <a:grpSpLocks/>
          </p:cNvGrpSpPr>
          <p:nvPr userDrawn="1"/>
        </p:nvGrpSpPr>
        <p:grpSpPr bwMode="auto">
          <a:xfrm>
            <a:off x="0" y="1477963"/>
            <a:ext cx="9144000" cy="2743200"/>
            <a:chOff x="0" y="1027"/>
            <a:chExt cx="5760" cy="1728"/>
          </a:xfrm>
        </p:grpSpPr>
        <p:sp>
          <p:nvSpPr>
            <p:cNvPr id="1305608" name="Rectangle 8"/>
            <p:cNvSpPr>
              <a:spLocks noChangeArrowheads="1"/>
            </p:cNvSpPr>
            <p:nvPr/>
          </p:nvSpPr>
          <p:spPr bwMode="auto">
            <a:xfrm rot="16200000">
              <a:off x="2016" y="-989"/>
              <a:ext cx="1728" cy="5760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5383" name="Picture 9" descr="MAE1763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81" y="1027"/>
              <a:ext cx="2879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3" name="Group 17"/>
          <p:cNvGrpSpPr>
            <a:grpSpLocks/>
          </p:cNvGrpSpPr>
          <p:nvPr userDrawn="1"/>
        </p:nvGrpSpPr>
        <p:grpSpPr bwMode="auto">
          <a:xfrm>
            <a:off x="609600" y="373063"/>
            <a:ext cx="1447800" cy="769937"/>
            <a:chOff x="3272" y="1316"/>
            <a:chExt cx="1889" cy="1002"/>
          </a:xfrm>
        </p:grpSpPr>
        <p:sp>
          <p:nvSpPr>
            <p:cNvPr id="1305618" name="AutoShape 18"/>
            <p:cNvSpPr>
              <a:spLocks noChangeAspect="1" noChangeArrowheads="1" noTextEdit="1"/>
            </p:cNvSpPr>
            <p:nvPr userDrawn="1"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19" name="Rectangle 19"/>
            <p:cNvSpPr>
              <a:spLocks noChangeArrowheads="1"/>
            </p:cNvSpPr>
            <p:nvPr userDrawn="1"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0" name="Freeform 20"/>
            <p:cNvSpPr>
              <a:spLocks/>
            </p:cNvSpPr>
            <p:nvPr userDrawn="1"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1" name="Freeform 21"/>
            <p:cNvSpPr>
              <a:spLocks/>
            </p:cNvSpPr>
            <p:nvPr userDrawn="1"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2" name="Freeform 22"/>
            <p:cNvSpPr>
              <a:spLocks noEditPoints="1"/>
            </p:cNvSpPr>
            <p:nvPr userDrawn="1"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3" name="Freeform 23"/>
            <p:cNvSpPr>
              <a:spLocks/>
            </p:cNvSpPr>
            <p:nvPr userDrawn="1"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4" name="Freeform 24"/>
            <p:cNvSpPr>
              <a:spLocks/>
            </p:cNvSpPr>
            <p:nvPr userDrawn="1"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5" name="Freeform 25"/>
            <p:cNvSpPr>
              <a:spLocks/>
            </p:cNvSpPr>
            <p:nvPr userDrawn="1"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6" name="Freeform 26"/>
            <p:cNvSpPr>
              <a:spLocks/>
            </p:cNvSpPr>
            <p:nvPr userDrawn="1"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7" name="Freeform 27"/>
            <p:cNvSpPr>
              <a:spLocks/>
            </p:cNvSpPr>
            <p:nvPr userDrawn="1"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8" name="Freeform 28"/>
            <p:cNvSpPr>
              <a:spLocks/>
            </p:cNvSpPr>
            <p:nvPr userDrawn="1"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9" name="Freeform 29"/>
            <p:cNvSpPr>
              <a:spLocks/>
            </p:cNvSpPr>
            <p:nvPr userDrawn="1"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0" name="Freeform 30"/>
            <p:cNvSpPr>
              <a:spLocks/>
            </p:cNvSpPr>
            <p:nvPr userDrawn="1"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1" name="Freeform 31"/>
            <p:cNvSpPr>
              <a:spLocks/>
            </p:cNvSpPr>
            <p:nvPr userDrawn="1"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2" name="Freeform 32"/>
            <p:cNvSpPr>
              <a:spLocks/>
            </p:cNvSpPr>
            <p:nvPr userDrawn="1"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305633" name="Rectangle 33"/>
          <p:cNvSpPr>
            <a:spLocks noChangeArrowheads="1"/>
          </p:cNvSpPr>
          <p:nvPr userDrawn="1"/>
        </p:nvSpPr>
        <p:spPr bwMode="auto">
          <a:xfrm>
            <a:off x="277813" y="6592888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1305634" name="Rectangle 34"/>
          <p:cNvSpPr>
            <a:spLocks noChangeArrowheads="1"/>
          </p:cNvSpPr>
          <p:nvPr userDrawn="1"/>
        </p:nvSpPr>
        <p:spPr bwMode="auto">
          <a:xfrm>
            <a:off x="8642350" y="6592888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3FA77729-BFD9-4866-9C8F-BA05B934AC6E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Course Title,</a:t>
            </a:r>
            <a:br>
              <a:rPr lang="en-US" smtClean="0"/>
            </a:br>
            <a:r>
              <a:rPr lang="en-US" smtClean="0"/>
              <a:t>Size 30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err="1" smtClean="0"/>
              <a:t>JCTVC-D226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lnSpc>
                <a:spcPct val="90000"/>
              </a:lnSpc>
              <a:buNone/>
            </a:pPr>
            <a:r>
              <a:rPr lang="en-US" b="1" dirty="0" smtClean="0"/>
              <a:t>Reducing the table sizes for </a:t>
            </a:r>
            <a:r>
              <a:rPr lang="en-US" b="1" dirty="0" err="1" smtClean="0"/>
              <a:t>LCEC</a:t>
            </a:r>
            <a:endParaRPr lang="en-US" b="1" dirty="0" smtClean="0"/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Arild</a:t>
            </a:r>
            <a:r>
              <a:rPr lang="en-US" b="1" dirty="0" smtClean="0"/>
              <a:t> </a:t>
            </a:r>
            <a:r>
              <a:rPr lang="en-US" b="1" dirty="0" err="1" smtClean="0"/>
              <a:t>Fuldseth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Cisco</a:t>
            </a: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4272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Table size for last_pos_and_one syntax element: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Current size:		</a:t>
            </a:r>
            <a:r>
              <a:rPr lang="en-US" sz="2400" dirty="0" smtClean="0"/>
              <a:t>1120 bytes</a:t>
            </a:r>
          </a:p>
          <a:p>
            <a:pPr lvl="2">
              <a:buFontTx/>
              <a:buChar char="•"/>
            </a:pPr>
            <a:r>
              <a:rPr lang="en-US" sz="2400" dirty="0" smtClean="0"/>
              <a:t>New size: 		352 bytes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BDR loss:</a:t>
            </a:r>
          </a:p>
          <a:p>
            <a:pPr lvl="2">
              <a:buFontTx/>
              <a:buChar char="•"/>
            </a:pPr>
            <a:r>
              <a:rPr lang="nb-NO" sz="2400" dirty="0" smtClean="0"/>
              <a:t>Intra:			0.7%</a:t>
            </a:r>
          </a:p>
          <a:p>
            <a:pPr lvl="2">
              <a:buFontTx/>
              <a:buChar char="•"/>
            </a:pPr>
            <a:r>
              <a:rPr lang="nb-NO" sz="2400" dirty="0" smtClean="0"/>
              <a:t>Random acess:	0.2%</a:t>
            </a:r>
          </a:p>
          <a:p>
            <a:pPr lvl="2">
              <a:buFontTx/>
              <a:buChar char="•"/>
            </a:pPr>
            <a:r>
              <a:rPr lang="nb-NO" sz="2400" dirty="0" smtClean="0"/>
              <a:t>Low delay:		0.1%</a:t>
            </a:r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Coefficient coding by LCEC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3705225"/>
          </a:xfrm>
        </p:spPr>
        <p:txBody>
          <a:bodyPr/>
          <a:lstStyle/>
          <a:p>
            <a:pPr marL="571500" indent="-571500">
              <a:buFontTx/>
              <a:buAutoNum type="arabicPeriod"/>
            </a:pPr>
            <a:r>
              <a:rPr lang="nb-NO" dirty="0" smtClean="0"/>
              <a:t>Joint coding of last significant postion and level</a:t>
            </a:r>
          </a:p>
          <a:p>
            <a:pPr marL="1371600" lvl="2" indent="-571500">
              <a:buNone/>
            </a:pPr>
            <a:r>
              <a:rPr lang="nb-NO" b="1" dirty="0" smtClean="0"/>
              <a:t>last_pos_level_one</a:t>
            </a:r>
            <a:r>
              <a:rPr lang="nb-NO" dirty="0" smtClean="0"/>
              <a:t> 	(last significant possition &amp; level&gt;1)</a:t>
            </a:r>
          </a:p>
          <a:p>
            <a:pPr marL="1371600" lvl="2" indent="-571500">
              <a:buNone/>
            </a:pPr>
            <a:r>
              <a:rPr lang="nb-NO" dirty="0" smtClean="0"/>
              <a:t>if (Ievel &gt; 1)</a:t>
            </a:r>
          </a:p>
          <a:p>
            <a:pPr marL="1828800" lvl="3" indent="-571500">
              <a:buNone/>
            </a:pPr>
            <a:r>
              <a:rPr lang="nb-NO" dirty="0" smtClean="0"/>
              <a:t>level-2</a:t>
            </a:r>
          </a:p>
          <a:p>
            <a:pPr marL="1371600" lvl="2" indent="-571500">
              <a:buNone/>
            </a:pPr>
            <a:r>
              <a:rPr lang="nb-NO" dirty="0" smtClean="0"/>
              <a:t>sign</a:t>
            </a:r>
          </a:p>
          <a:p>
            <a:pPr marL="571500" indent="-571500">
              <a:buFontTx/>
              <a:buAutoNum type="arabicPeriod"/>
            </a:pPr>
            <a:r>
              <a:rPr lang="nb-NO" dirty="0" smtClean="0"/>
              <a:t>Run mode</a:t>
            </a:r>
          </a:p>
          <a:p>
            <a:pPr marL="571500" indent="-571500">
              <a:buFontTx/>
              <a:buAutoNum type="arabicPeriod"/>
            </a:pPr>
            <a:r>
              <a:rPr lang="nb-NO" dirty="0" smtClean="0"/>
              <a:t>Level mode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last_pos_level_one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Lookup in adaptive ranking table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Map to binary codeword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Table size for 8x8 block:	2*8*8 = 128 bytes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Table size for 4x4 block	2*4*4 = 32 bytes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3600" dirty="0" smtClean="0"/>
              <a:t>HM1.0</a:t>
            </a:r>
            <a:endParaRPr lang="en-US" sz="36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40675" cy="4543425"/>
          </a:xfrm>
        </p:spPr>
        <p:txBody>
          <a:bodyPr/>
          <a:lstStyle/>
          <a:p>
            <a:pPr marL="571500" indent="-571500">
              <a:buFontTx/>
              <a:buChar char="•"/>
            </a:pPr>
            <a:r>
              <a:rPr lang="en-US" sz="2000" dirty="0" err="1" smtClean="0"/>
              <a:t>4x4</a:t>
            </a:r>
            <a:r>
              <a:rPr lang="en-US" sz="2000" dirty="0" smtClean="0"/>
              <a:t> blocks (32 bytes each):</a:t>
            </a:r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Intra blocks	</a:t>
            </a:r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Inter blocks in P slices	</a:t>
            </a:r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Inter blocks in B slices</a:t>
            </a:r>
          </a:p>
          <a:p>
            <a:pPr marL="571500" indent="-571500">
              <a:buFontTx/>
              <a:buChar char="•"/>
            </a:pPr>
            <a:r>
              <a:rPr lang="en-US" sz="2000" dirty="0" err="1" smtClean="0"/>
              <a:t>8x8</a:t>
            </a:r>
            <a:r>
              <a:rPr lang="en-US" sz="2000" dirty="0" smtClean="0"/>
              <a:t> blocks (128 bytes each):</a:t>
            </a:r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U</a:t>
            </a:r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V</a:t>
            </a:r>
            <a:endParaRPr lang="sv-SE" sz="1800" dirty="0" smtClean="0"/>
          </a:p>
          <a:p>
            <a:pPr marL="1028700" lvl="1" indent="-571500">
              <a:buFontTx/>
              <a:buChar char="•"/>
            </a:pPr>
            <a:r>
              <a:rPr lang="sv-SE" sz="1800" dirty="0" smtClean="0"/>
              <a:t>Y, intra blocks, 		8x8 transform</a:t>
            </a:r>
            <a:endParaRPr lang="en-US" sz="1800" dirty="0" smtClean="0"/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Y, inter blocks in P slices, 	</a:t>
            </a:r>
            <a:r>
              <a:rPr lang="en-US" sz="1800" dirty="0" err="1" smtClean="0"/>
              <a:t>8x8</a:t>
            </a:r>
            <a:r>
              <a:rPr lang="en-US" sz="1800" dirty="0" smtClean="0"/>
              <a:t> transform</a:t>
            </a:r>
          </a:p>
          <a:p>
            <a:pPr marL="1028700" lvl="1" indent="-571500">
              <a:buFontTx/>
              <a:buChar char="•"/>
            </a:pPr>
            <a:r>
              <a:rPr lang="en-US" sz="1800" dirty="0" smtClean="0"/>
              <a:t>Y, inter blocks in B slices, 	</a:t>
            </a:r>
            <a:r>
              <a:rPr lang="en-US" sz="1800" dirty="0" err="1" smtClean="0"/>
              <a:t>8x8</a:t>
            </a:r>
            <a:r>
              <a:rPr lang="en-US" sz="1800" dirty="0" smtClean="0"/>
              <a:t> transform</a:t>
            </a:r>
            <a:endParaRPr lang="fr-FR" sz="1800" dirty="0" smtClean="0"/>
          </a:p>
          <a:p>
            <a:pPr marL="1028700" lvl="1" indent="-571500">
              <a:buFontTx/>
              <a:buChar char="•"/>
            </a:pPr>
            <a:r>
              <a:rPr lang="fr-FR" sz="1800" dirty="0" smtClean="0"/>
              <a:t>Y, </a:t>
            </a:r>
            <a:r>
              <a:rPr lang="sv-SE" sz="1800" dirty="0" smtClean="0"/>
              <a:t>intra blocks</a:t>
            </a:r>
            <a:r>
              <a:rPr lang="fr-FR" sz="1800" dirty="0" smtClean="0"/>
              <a:t>, 		&gt;8x8 partial </a:t>
            </a:r>
            <a:r>
              <a:rPr lang="fr-FR" sz="1800" dirty="0" err="1" smtClean="0"/>
              <a:t>transform</a:t>
            </a:r>
            <a:endParaRPr lang="fr-FR" sz="1800" dirty="0" smtClean="0"/>
          </a:p>
          <a:p>
            <a:pPr marL="1028700" lvl="1" indent="-571500">
              <a:buFontTx/>
              <a:buChar char="•"/>
            </a:pPr>
            <a:r>
              <a:rPr lang="fr-FR" sz="1800" dirty="0" smtClean="0"/>
              <a:t>Y, </a:t>
            </a:r>
            <a:r>
              <a:rPr lang="en-US" sz="1800" dirty="0" smtClean="0"/>
              <a:t>inter blocks in </a:t>
            </a:r>
            <a:r>
              <a:rPr lang="fr-FR" sz="1800" dirty="0" smtClean="0"/>
              <a:t>P slices, 	&gt;8x8 partial </a:t>
            </a:r>
            <a:r>
              <a:rPr lang="fr-FR" sz="1800" dirty="0" err="1" smtClean="0"/>
              <a:t>transform</a:t>
            </a:r>
            <a:endParaRPr lang="fr-FR" sz="1800" dirty="0" smtClean="0"/>
          </a:p>
          <a:p>
            <a:pPr marL="1028700" lvl="1" indent="-571500">
              <a:buFontTx/>
              <a:buChar char="•"/>
            </a:pPr>
            <a:r>
              <a:rPr lang="fr-FR" sz="1800" dirty="0" smtClean="0"/>
              <a:t>Y, </a:t>
            </a:r>
            <a:r>
              <a:rPr lang="en-US" sz="1800" dirty="0" smtClean="0"/>
              <a:t>inter blocks in </a:t>
            </a:r>
            <a:r>
              <a:rPr lang="fr-FR" sz="1800" dirty="0" smtClean="0"/>
              <a:t>B slices, 	&gt;8x8 partial </a:t>
            </a:r>
            <a:r>
              <a:rPr lang="fr-FR" sz="1800" dirty="0" err="1" smtClean="0"/>
              <a:t>transform</a:t>
            </a:r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Reduced table sizes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 marL="571500" indent="-571500">
              <a:buFontTx/>
              <a:buChar char="•"/>
            </a:pPr>
            <a:r>
              <a:rPr lang="en-US" sz="2000" dirty="0" err="1" smtClean="0"/>
              <a:t>4x4</a:t>
            </a:r>
            <a:r>
              <a:rPr lang="en-US" sz="2000" dirty="0" smtClean="0"/>
              <a:t> blocks (32 bytes each):</a:t>
            </a:r>
          </a:p>
          <a:p>
            <a:pPr marL="1371600" lvl="2" indent="-571500">
              <a:buFontTx/>
              <a:buChar char="•"/>
            </a:pPr>
            <a:r>
              <a:rPr lang="en-US" dirty="0" smtClean="0"/>
              <a:t>U, V</a:t>
            </a:r>
          </a:p>
          <a:p>
            <a:pPr marL="1371600" lvl="2" indent="-571500">
              <a:buFontTx/>
              <a:buChar char="•"/>
            </a:pPr>
            <a:r>
              <a:rPr lang="en-US" dirty="0" smtClean="0"/>
              <a:t>Y, intra blocks</a:t>
            </a:r>
          </a:p>
          <a:p>
            <a:pPr marL="1371600" lvl="2" indent="-571500">
              <a:buFontTx/>
              <a:buChar char="•"/>
            </a:pPr>
            <a:r>
              <a:rPr lang="en-US" dirty="0" smtClean="0"/>
              <a:t>Y, inter blocks</a:t>
            </a:r>
          </a:p>
          <a:p>
            <a:pPr marL="1371600" lvl="2" indent="-571500">
              <a:buFontTx/>
              <a:buChar char="•"/>
            </a:pPr>
            <a:endParaRPr lang="en-US" dirty="0" smtClean="0"/>
          </a:p>
          <a:p>
            <a:pPr marL="571500" indent="-571500">
              <a:buFontTx/>
              <a:buChar char="•"/>
            </a:pPr>
            <a:r>
              <a:rPr lang="en-US" sz="2000" dirty="0" err="1" smtClean="0"/>
              <a:t>8x8</a:t>
            </a:r>
            <a:r>
              <a:rPr lang="en-US" sz="2000" dirty="0" smtClean="0"/>
              <a:t> blocks (128 bytes each):</a:t>
            </a:r>
          </a:p>
          <a:p>
            <a:pPr marL="1371600" lvl="2" indent="-571500">
              <a:buFontTx/>
              <a:buChar char="•"/>
            </a:pPr>
            <a:r>
              <a:rPr lang="en-US" dirty="0" smtClean="0"/>
              <a:t>U, V</a:t>
            </a:r>
            <a:endParaRPr lang="sv-SE" dirty="0" smtClean="0"/>
          </a:p>
          <a:p>
            <a:pPr marL="1371600" lvl="2" indent="-571500">
              <a:buFontTx/>
              <a:buChar char="•"/>
            </a:pPr>
            <a:r>
              <a:rPr lang="sv-SE" dirty="0" smtClean="0"/>
              <a:t>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BD-rate results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55638" y="1781175"/>
          <a:ext cx="7940676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562"/>
                <a:gridCol w="1981200"/>
                <a:gridCol w="2267745"/>
                <a:gridCol w="1985169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Intra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Random Access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Low Delay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0,3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C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0,0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-0,1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0,3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Average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0,1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Conclusion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Significant reduction in table sizes for </a:t>
            </a:r>
            <a:r>
              <a:rPr lang="en-US" dirty="0" err="1" smtClean="0"/>
              <a:t>last_pos_level_one</a:t>
            </a:r>
            <a:endParaRPr lang="en-US" dirty="0" smtClean="0"/>
          </a:p>
          <a:p>
            <a:pPr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dirty="0" smtClean="0"/>
              <a:t>Small coding loss</a:t>
            </a:r>
          </a:p>
          <a:p>
            <a:pPr lvl="1">
              <a:buFontTx/>
              <a:buChar char="•"/>
            </a:pPr>
            <a:endParaRPr lang="en-US" sz="2400" dirty="0" smtClean="0"/>
          </a:p>
          <a:p>
            <a:pPr>
              <a:buFontTx/>
              <a:buChar char="•"/>
            </a:pPr>
            <a:r>
              <a:rPr lang="en-US" dirty="0" smtClean="0"/>
              <a:t>Encourages further studies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P-DEV-PPT-v8.0">
  <a:themeElements>
    <a:clrScheme name="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TMP-DEV-PPT-v8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MP-DEV-PPT-v8.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MP-DEV-PPT-v8.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2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336599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5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6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TMP-DEV-PPT-v8.0</Template>
  <TotalTime>522</TotalTime>
  <Pages>28</Pages>
  <Words>141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TMP-DEV-PPT-v8.0</vt:lpstr>
      <vt:lpstr>Custom Design</vt:lpstr>
      <vt:lpstr>JCTVC-D226</vt:lpstr>
      <vt:lpstr>Summary</vt:lpstr>
      <vt:lpstr>Coefficient coding by LCEC</vt:lpstr>
      <vt:lpstr>last_pos_level_one</vt:lpstr>
      <vt:lpstr>HM1.0</vt:lpstr>
      <vt:lpstr>Reduced table sizes</vt:lpstr>
      <vt:lpstr>BD-rate results</vt:lpstr>
      <vt:lpstr>Conclusion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Technical Support Training NPI Template Usage Guidelines       EDCS-149345</dc:title>
  <dc:subject>Guide for Creating Powerpoint Presentations</dc:subject>
  <dc:creator>Cisco Systems, Inc.</dc:creator>
  <cp:lastModifiedBy>Arild Fuldseth</cp:lastModifiedBy>
  <cp:revision>51</cp:revision>
  <cp:lastPrinted>1999-01-27T00:54:54Z</cp:lastPrinted>
  <dcterms:created xsi:type="dcterms:W3CDTF">2006-10-25T20:17:33Z</dcterms:created>
  <dcterms:modified xsi:type="dcterms:W3CDTF">2011-01-20T11:24:03Z</dcterms:modified>
</cp:coreProperties>
</file>