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4.xml" ContentType="application/vnd.openxmlformats-officedocument.them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8" r:id="rId1"/>
    <p:sldMasterId id="2147483660" r:id="rId2"/>
  </p:sldMasterIdLst>
  <p:notesMasterIdLst>
    <p:notesMasterId r:id="rId9"/>
  </p:notesMasterIdLst>
  <p:handoutMasterIdLst>
    <p:handoutMasterId r:id="rId10"/>
  </p:handoutMasterIdLst>
  <p:sldIdLst>
    <p:sldId id="672" r:id="rId3"/>
    <p:sldId id="677" r:id="rId4"/>
    <p:sldId id="686" r:id="rId5"/>
    <p:sldId id="678" r:id="rId6"/>
    <p:sldId id="679" r:id="rId7"/>
    <p:sldId id="685" r:id="rId8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3000" b="1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599"/>
    <a:srgbClr val="F3BF2D"/>
    <a:srgbClr val="999999"/>
    <a:srgbClr val="E1E1E1"/>
    <a:srgbClr val="C9C9C9"/>
    <a:srgbClr val="9999CC"/>
    <a:srgbClr val="3E3E5C"/>
    <a:srgbClr val="015F8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aks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iddels stil 1 - aks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36" autoAdjust="0"/>
    <p:restoredTop sz="99820" autoAdjust="0"/>
  </p:normalViewPr>
  <p:slideViewPr>
    <p:cSldViewPr>
      <p:cViewPr>
        <p:scale>
          <a:sx n="100" d="100"/>
          <a:sy n="100" d="100"/>
        </p:scale>
        <p:origin x="-312" y="3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1" d="100"/>
          <a:sy n="71" d="100"/>
        </p:scale>
        <p:origin x="-1608" y="-102"/>
      </p:cViewPr>
      <p:guideLst>
        <p:guide orient="horz" pos="2924"/>
        <p:guide pos="2204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57150" y="8956675"/>
            <a:ext cx="6850063" cy="223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6959" tIns="50862" rIns="96959" bIns="50862">
            <a:spAutoFit/>
          </a:bodyPr>
          <a:lstStyle/>
          <a:p>
            <a:pPr defTabSz="619125" eaLnBrk="0" hangingPunct="0">
              <a:tabLst>
                <a:tab pos="2420938" algn="l"/>
                <a:tab pos="4897438" algn="l"/>
              </a:tabLst>
              <a:defRPr/>
            </a:pPr>
            <a:r>
              <a:rPr lang="en-US" sz="800">
                <a:cs typeface="+mn-cs"/>
              </a:rPr>
              <a:t>© 2006, Cisco Systems, Inc. All rights reserved. Printed in USA.</a:t>
            </a:r>
          </a:p>
        </p:txBody>
      </p:sp>
      <p:sp>
        <p:nvSpPr>
          <p:cNvPr id="3077" name="Line 5"/>
          <p:cNvSpPr>
            <a:spLocks noChangeShapeType="1"/>
          </p:cNvSpPr>
          <p:nvPr/>
        </p:nvSpPr>
        <p:spPr bwMode="auto">
          <a:xfrm>
            <a:off x="153988" y="8970963"/>
            <a:ext cx="668813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77939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304" name="Rectangle 8"/>
          <p:cNvSpPr>
            <a:spLocks noChangeArrowheads="1"/>
          </p:cNvSpPr>
          <p:nvPr/>
        </p:nvSpPr>
        <p:spPr bwMode="auto">
          <a:xfrm>
            <a:off x="6238875" y="8597900"/>
            <a:ext cx="447675" cy="21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183305" name="Rectangle 9"/>
          <p:cNvSpPr>
            <a:spLocks noChangeArrowheads="1"/>
          </p:cNvSpPr>
          <p:nvPr/>
        </p:nvSpPr>
        <p:spPr bwMode="auto">
          <a:xfrm>
            <a:off x="57150" y="8772525"/>
            <a:ext cx="2614613" cy="34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5514" tIns="50105" rIns="95514" bIns="50105">
            <a:spAutoFit/>
          </a:bodyPr>
          <a:lstStyle/>
          <a:p>
            <a:pPr defTabSz="609600" eaLnBrk="0" hangingPunct="0">
              <a:tabLst>
                <a:tab pos="2384425" algn="l"/>
                <a:tab pos="4822825" algn="l"/>
              </a:tabLst>
              <a:defRPr/>
            </a:pPr>
            <a:r>
              <a:rPr lang="en-US" sz="800">
                <a:cs typeface="+mn-cs"/>
              </a:rPr>
              <a:t>© 2006, Cisco Systems, Inc. All rights reserved.</a:t>
            </a:r>
          </a:p>
          <a:p>
            <a:pPr defTabSz="609600" eaLnBrk="0" hangingPunct="0">
              <a:tabLst>
                <a:tab pos="2384425" algn="l"/>
                <a:tab pos="4822825" algn="l"/>
              </a:tabLst>
              <a:defRPr/>
            </a:pPr>
            <a:r>
              <a:rPr lang="en-US" sz="800">
                <a:cs typeface="+mn-cs"/>
              </a:rPr>
              <a:t>Presentation_ID.scr</a:t>
            </a:r>
          </a:p>
        </p:txBody>
      </p:sp>
      <p:sp>
        <p:nvSpPr>
          <p:cNvPr id="183306" name="Line 10"/>
          <p:cNvSpPr>
            <a:spLocks noChangeShapeType="1"/>
          </p:cNvSpPr>
          <p:nvPr/>
        </p:nvSpPr>
        <p:spPr bwMode="auto">
          <a:xfrm>
            <a:off x="152400" y="8786813"/>
            <a:ext cx="66405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183307" name="Rectangle 1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918200" y="8669338"/>
            <a:ext cx="811213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8789" tIns="0" rIns="18789" bIns="0" numCol="1" anchor="b" anchorCtr="0" compatLnSpc="1">
            <a:prstTxWarp prst="textNoShape">
              <a:avLst/>
            </a:prstTxWarp>
          </a:bodyPr>
          <a:lstStyle>
            <a:lvl1pPr algn="r" defTabSz="901700" eaLnBrk="0" hangingPunct="0">
              <a:lnSpc>
                <a:spcPct val="100000"/>
              </a:lnSpc>
              <a:defRPr sz="800" b="0">
                <a:cs typeface="+mn-cs"/>
              </a:defRPr>
            </a:lvl1pPr>
          </a:lstStyle>
          <a:p>
            <a:pPr>
              <a:defRPr/>
            </a:pPr>
            <a:fld id="{2C2C59C6-DACC-4BFA-A270-24BB9770C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7654" name="Rectangle 12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71538" y="244475"/>
            <a:ext cx="5313362" cy="3984625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183309" name="Rectangle 13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04813" y="4371975"/>
            <a:ext cx="6110287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14" tIns="50105" rIns="95514" bIns="501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Body Text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</p:spTree>
    <p:extLst>
      <p:ext uri="{BB962C8B-B14F-4D97-AF65-F5344CB8AC3E}">
        <p14:creationId xmlns="" xmlns:p14="http://schemas.microsoft.com/office/powerpoint/2010/main" val="1072473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112713" indent="-112713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1pPr>
    <a:lvl2pPr marL="482600" indent="-120650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2pPr>
    <a:lvl3pPr marL="9667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3pPr>
    <a:lvl4pPr marL="14493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4pPr>
    <a:lvl5pPr marL="1931988" algn="l" defTabSz="1020763" rtl="0" eaLnBrk="0" fontAlgn="base" hangingPunct="0">
      <a:lnSpc>
        <a:spcPct val="90000"/>
      </a:lnSpc>
      <a:spcBef>
        <a:spcPct val="40000"/>
      </a:spcBef>
      <a:spcAft>
        <a:spcPct val="0"/>
      </a:spcAft>
      <a:buSzPct val="100000"/>
      <a:buChar char="•"/>
      <a:defRPr sz="1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onetandberg/C10/C6/Quick%20Set%20C20/Quick%20Set%20C20%20Inuse%20Images/C20_In_Use_Standard_Conf_136.jpg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54"/>
          <p:cNvSpPr>
            <a:spLocks noChangeArrowheads="1"/>
          </p:cNvSpPr>
          <p:nvPr/>
        </p:nvSpPr>
        <p:spPr bwMode="auto">
          <a:xfrm>
            <a:off x="0" y="0"/>
            <a:ext cx="5257800" cy="3124200"/>
          </a:xfrm>
          <a:prstGeom prst="rect">
            <a:avLst/>
          </a:prstGeom>
          <a:solidFill>
            <a:srgbClr val="015F85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5" name="Rectangle 256"/>
          <p:cNvSpPr>
            <a:spLocks noChangeArrowheads="1"/>
          </p:cNvSpPr>
          <p:nvPr/>
        </p:nvSpPr>
        <p:spPr bwMode="auto">
          <a:xfrm>
            <a:off x="277813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US" sz="700" b="0">
                <a:solidFill>
                  <a:srgbClr val="999999"/>
                </a:solidFill>
                <a:cs typeface="+mn-cs"/>
              </a:rPr>
              <a:t>© 2006 Cisco Systems, Inc. All rights reserved.</a:t>
            </a:r>
          </a:p>
        </p:txBody>
      </p:sp>
      <p:sp>
        <p:nvSpPr>
          <p:cNvPr id="6" name="Rectangle 257"/>
          <p:cNvSpPr>
            <a:spLocks noChangeArrowheads="1"/>
          </p:cNvSpPr>
          <p:nvPr userDrawn="1"/>
        </p:nvSpPr>
        <p:spPr bwMode="auto">
          <a:xfrm>
            <a:off x="8642350" y="6672263"/>
            <a:ext cx="274638" cy="188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205C4A97-3673-4AE4-A041-CBC7D5162B08}" type="slidenum">
              <a:rPr lang="en-US" sz="700" b="0">
                <a:solidFill>
                  <a:srgbClr val="999999"/>
                </a:solidFill>
                <a:cs typeface="+mn-cs"/>
              </a:rPr>
              <a:pPr algn="r" defTabSz="814388" eaLnBrk="0" hangingPunct="0">
                <a:defRPr/>
              </a:pPr>
              <a:t>‹#›</a:t>
            </a:fld>
            <a:endParaRPr lang="en-US" sz="700" b="0">
              <a:solidFill>
                <a:srgbClr val="999999"/>
              </a:solidFill>
              <a:cs typeface="+mn-cs"/>
            </a:endParaRPr>
          </a:p>
        </p:txBody>
      </p:sp>
      <p:pic>
        <p:nvPicPr>
          <p:cNvPr id="7" name="Picture 6" descr="Click to view original image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/>
          <a:srcRect b="7845"/>
          <a:stretch>
            <a:fillRect/>
          </a:stretch>
        </p:blipFill>
        <p:spPr bwMode="auto">
          <a:xfrm>
            <a:off x="4895850" y="0"/>
            <a:ext cx="42481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9926" name="Rectangle 262"/>
          <p:cNvSpPr>
            <a:spLocks noGrp="1" noChangeArrowheads="1"/>
          </p:cNvSpPr>
          <p:nvPr>
            <p:ph type="ctrTitle"/>
          </p:nvPr>
        </p:nvSpPr>
        <p:spPr bwMode="white">
          <a:xfrm>
            <a:off x="650875" y="3390900"/>
            <a:ext cx="6937375" cy="420688"/>
          </a:xfrm>
          <a:ln/>
        </p:spPr>
        <p:txBody>
          <a:bodyPr anchor="t"/>
          <a:lstStyle>
            <a:lvl1pPr>
              <a:defRPr sz="2000">
                <a:solidFill>
                  <a:schemeClr val="bg2"/>
                </a:solidFill>
              </a:defRPr>
            </a:lvl1pPr>
          </a:lstStyle>
          <a:p>
            <a:r>
              <a:rPr lang="en-US"/>
              <a:t>Module Title, Size 20</a:t>
            </a:r>
          </a:p>
        </p:txBody>
      </p:sp>
      <p:sp>
        <p:nvSpPr>
          <p:cNvPr id="369927" name="Rectangle 263"/>
          <p:cNvSpPr>
            <a:spLocks noGrp="1" noChangeArrowheads="1"/>
          </p:cNvSpPr>
          <p:nvPr>
            <p:ph type="subTitle" idx="1"/>
          </p:nvPr>
        </p:nvSpPr>
        <p:spPr>
          <a:xfrm>
            <a:off x="650875" y="1312863"/>
            <a:ext cx="3546475" cy="841375"/>
          </a:xfrm>
          <a:ln/>
        </p:spPr>
        <p:txBody>
          <a:bodyPr anchor="ctr"/>
          <a:lstStyle>
            <a:lvl1pPr>
              <a:lnSpc>
                <a:spcPct val="90000"/>
              </a:lnSpc>
              <a:spcBef>
                <a:spcPct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/>
              <a:t>Lesson Title,</a:t>
            </a:r>
            <a:br>
              <a:rPr lang="en-US"/>
            </a:br>
            <a:r>
              <a:rPr lang="en-US"/>
              <a:t>Size 30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5925" y="457200"/>
            <a:ext cx="2035175" cy="48958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5638" y="457200"/>
            <a:ext cx="5957887" cy="48958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457200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5638" y="1781175"/>
            <a:ext cx="7940675" cy="17097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5638" y="3643313"/>
            <a:ext cx="7940675" cy="170973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5638" y="457200"/>
            <a:ext cx="8145462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5638" y="1781175"/>
            <a:ext cx="3894137" cy="357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781175"/>
            <a:ext cx="3894138" cy="35718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2286000"/>
            <a:ext cx="18288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86000" y="2286000"/>
            <a:ext cx="1828800" cy="1600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91300" y="274638"/>
            <a:ext cx="2095500" cy="3611562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274638"/>
            <a:ext cx="6134100" cy="36115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5638" y="1781175"/>
            <a:ext cx="3894137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2175" y="1781175"/>
            <a:ext cx="3894138" cy="35718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284"/>
          <p:cNvSpPr>
            <a:spLocks noGrp="1" noChangeArrowheads="1"/>
          </p:cNvSpPr>
          <p:nvPr>
            <p:ph type="title"/>
          </p:nvPr>
        </p:nvSpPr>
        <p:spPr bwMode="auto">
          <a:xfrm>
            <a:off x="655638" y="457200"/>
            <a:ext cx="8145462" cy="838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368782" name="Rectangle 6286"/>
          <p:cNvSpPr>
            <a:spLocks noChangeArrowheads="1"/>
          </p:cNvSpPr>
          <p:nvPr/>
        </p:nvSpPr>
        <p:spPr bwMode="auto">
          <a:xfrm>
            <a:off x="0" y="0"/>
            <a:ext cx="9144000" cy="177800"/>
          </a:xfrm>
          <a:prstGeom prst="rect">
            <a:avLst/>
          </a:prstGeom>
          <a:solidFill>
            <a:srgbClr val="015F85"/>
          </a:solidFill>
          <a:ln w="2540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lnSpc>
                <a:spcPct val="90000"/>
              </a:lnSpc>
              <a:defRPr/>
            </a:pPr>
            <a:endParaRPr lang="en-US">
              <a:cs typeface="+mn-cs"/>
            </a:endParaRPr>
          </a:p>
        </p:txBody>
      </p:sp>
      <p:sp>
        <p:nvSpPr>
          <p:cNvPr id="368783" name="Rectangle 6287"/>
          <p:cNvSpPr>
            <a:spLocks noChangeArrowheads="1"/>
          </p:cNvSpPr>
          <p:nvPr/>
        </p:nvSpPr>
        <p:spPr bwMode="auto">
          <a:xfrm>
            <a:off x="277813" y="6672263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US" sz="700" b="0">
                <a:solidFill>
                  <a:srgbClr val="999999"/>
                </a:solidFill>
                <a:cs typeface="+mn-cs"/>
              </a:rPr>
              <a:t>© 2006 Cisco Systems, Inc. All rights reserved.</a:t>
            </a:r>
          </a:p>
        </p:txBody>
      </p:sp>
      <p:sp>
        <p:nvSpPr>
          <p:cNvPr id="368784" name="Rectangle 6288"/>
          <p:cNvSpPr>
            <a:spLocks noChangeArrowheads="1"/>
          </p:cNvSpPr>
          <p:nvPr/>
        </p:nvSpPr>
        <p:spPr bwMode="auto">
          <a:xfrm>
            <a:off x="8642350" y="6672263"/>
            <a:ext cx="274638" cy="188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61DA7A4D-7CE1-4ADF-81E0-2A1DB1BBBFEC}" type="slidenum">
              <a:rPr lang="en-US" sz="700" b="0">
                <a:solidFill>
                  <a:srgbClr val="999999"/>
                </a:solidFill>
                <a:cs typeface="+mn-cs"/>
              </a:rPr>
              <a:pPr algn="r" defTabSz="814388" eaLnBrk="0" hangingPunct="0">
                <a:defRPr/>
              </a:pPr>
              <a:t>‹#›</a:t>
            </a:fld>
            <a:endParaRPr lang="en-US" sz="700" b="0">
              <a:solidFill>
                <a:srgbClr val="999999"/>
              </a:solidFill>
              <a:cs typeface="+mn-cs"/>
            </a:endParaRPr>
          </a:p>
        </p:txBody>
      </p:sp>
      <p:sp>
        <p:nvSpPr>
          <p:cNvPr id="1030" name="Rectangle 628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5638" y="1781175"/>
            <a:ext cx="7940675" cy="3571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82124" tIns="41061" rIns="82124" bIns="410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Body Text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73" r:id="rId2"/>
    <p:sldLayoutId id="2147483672" r:id="rId3"/>
    <p:sldLayoutId id="2147483671" r:id="rId4"/>
    <p:sldLayoutId id="2147483670" r:id="rId5"/>
    <p:sldLayoutId id="2147483669" r:id="rId6"/>
    <p:sldLayoutId id="2147483668" r:id="rId7"/>
    <p:sldLayoutId id="2147483667" r:id="rId8"/>
    <p:sldLayoutId id="2147483666" r:id="rId9"/>
    <p:sldLayoutId id="2147483665" r:id="rId10"/>
    <p:sldLayoutId id="2147483664" r:id="rId11"/>
    <p:sldLayoutId id="2147483663" r:id="rId12"/>
    <p:sldLayoutId id="2147483662" r:id="rId13"/>
  </p:sldLayoutIdLst>
  <p:timing>
    <p:tnLst>
      <p:par>
        <p:cTn id="1" dur="indefinite" restart="never" nodeType="tmRoot"/>
      </p:par>
    </p:tnLst>
  </p:timing>
  <p:txStyles>
    <p:titleStyle>
      <a:lvl1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defTabSz="81438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3429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2pPr>
      <a:lvl3pPr marL="6858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3pPr>
      <a:lvl4pPr marL="10287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Wingdings" pitchFamily="2" charset="2"/>
        <a:buChar char="§"/>
        <a:defRPr sz="2000">
          <a:solidFill>
            <a:srgbClr val="000000"/>
          </a:solidFill>
          <a:latin typeface="+mn-lt"/>
        </a:defRPr>
      </a:lvl4pPr>
      <a:lvl5pPr marL="13716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5pPr>
      <a:lvl6pPr marL="18288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6pPr>
      <a:lvl7pPr marL="22860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7pPr>
      <a:lvl8pPr marL="27432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8pPr>
      <a:lvl9pPr marL="3200400" indent="-228600" algn="l" defTabSz="814388" rtl="0" eaLnBrk="0" fontAlgn="base" hangingPunct="0">
        <a:lnSpc>
          <a:spcPct val="95000"/>
        </a:lnSpc>
        <a:spcBef>
          <a:spcPct val="35000"/>
        </a:spcBef>
        <a:spcAft>
          <a:spcPct val="0"/>
        </a:spcAft>
        <a:buClr>
          <a:srgbClr val="0183B7"/>
        </a:buClr>
        <a:buFont typeface="Arial" charset="0"/>
        <a:buChar char="–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62" name="Group 7"/>
          <p:cNvGrpSpPr>
            <a:grpSpLocks/>
          </p:cNvGrpSpPr>
          <p:nvPr userDrawn="1"/>
        </p:nvGrpSpPr>
        <p:grpSpPr bwMode="auto">
          <a:xfrm>
            <a:off x="0" y="1477963"/>
            <a:ext cx="9144000" cy="2743200"/>
            <a:chOff x="0" y="1027"/>
            <a:chExt cx="5760" cy="1728"/>
          </a:xfrm>
        </p:grpSpPr>
        <p:sp>
          <p:nvSpPr>
            <p:cNvPr id="1305608" name="Rectangle 8"/>
            <p:cNvSpPr>
              <a:spLocks noChangeArrowheads="1"/>
            </p:cNvSpPr>
            <p:nvPr/>
          </p:nvSpPr>
          <p:spPr bwMode="auto">
            <a:xfrm rot="16200000">
              <a:off x="2016" y="-989"/>
              <a:ext cx="1728" cy="5760"/>
            </a:xfrm>
            <a:prstGeom prst="rect">
              <a:avLst/>
            </a:prstGeom>
            <a:solidFill>
              <a:srgbClr val="015F85"/>
            </a:solidFill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 lIns="73025" tIns="36512" rIns="73025" bIns="36512" anchor="ctr"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pic>
          <p:nvPicPr>
            <p:cNvPr id="15383" name="Picture 9" descr="MAE17639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2881" y="1027"/>
              <a:ext cx="2879" cy="17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15363" name="Group 17"/>
          <p:cNvGrpSpPr>
            <a:grpSpLocks/>
          </p:cNvGrpSpPr>
          <p:nvPr userDrawn="1"/>
        </p:nvGrpSpPr>
        <p:grpSpPr bwMode="auto">
          <a:xfrm>
            <a:off x="609600" y="373063"/>
            <a:ext cx="1447800" cy="769937"/>
            <a:chOff x="3272" y="1316"/>
            <a:chExt cx="1889" cy="1002"/>
          </a:xfrm>
        </p:grpSpPr>
        <p:sp>
          <p:nvSpPr>
            <p:cNvPr id="1305618" name="AutoShape 18"/>
            <p:cNvSpPr>
              <a:spLocks noChangeAspect="1" noChangeArrowheads="1" noTextEdit="1"/>
            </p:cNvSpPr>
            <p:nvPr userDrawn="1"/>
          </p:nvSpPr>
          <p:spPr bwMode="auto">
            <a:xfrm>
              <a:off x="3272" y="1316"/>
              <a:ext cx="1889" cy="10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19" name="Rectangle 19"/>
            <p:cNvSpPr>
              <a:spLocks noChangeArrowheads="1"/>
            </p:cNvSpPr>
            <p:nvPr userDrawn="1"/>
          </p:nvSpPr>
          <p:spPr bwMode="auto">
            <a:xfrm>
              <a:off x="3802" y="1979"/>
              <a:ext cx="87" cy="326"/>
            </a:xfrm>
            <a:prstGeom prst="rect">
              <a:avLst/>
            </a:prstGeom>
            <a:solidFill>
              <a:srgbClr val="B21A1A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0" name="Freeform 20"/>
            <p:cNvSpPr>
              <a:spLocks/>
            </p:cNvSpPr>
            <p:nvPr userDrawn="1"/>
          </p:nvSpPr>
          <p:spPr bwMode="auto">
            <a:xfrm>
              <a:off x="4303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1" y="80"/>
                </a:cxn>
                <a:cxn ang="0">
                  <a:pos x="0" y="40"/>
                </a:cxn>
                <a:cxn ang="0">
                  <a:pos x="41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8" y="23"/>
                    <a:pt x="51" y="20"/>
                    <a:pt x="42" y="20"/>
                  </a:cubicBezTo>
                  <a:cubicBezTo>
                    <a:pt x="30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1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1" y="0"/>
                  </a:cubicBezTo>
                  <a:cubicBezTo>
                    <a:pt x="50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1" name="Freeform 21"/>
            <p:cNvSpPr>
              <a:spLocks/>
            </p:cNvSpPr>
            <p:nvPr userDrawn="1"/>
          </p:nvSpPr>
          <p:spPr bwMode="auto">
            <a:xfrm>
              <a:off x="3444" y="1971"/>
              <a:ext cx="249" cy="343"/>
            </a:xfrm>
            <a:custGeom>
              <a:avLst/>
              <a:gdLst/>
              <a:ahLst/>
              <a:cxnLst>
                <a:cxn ang="0">
                  <a:pos x="58" y="24"/>
                </a:cxn>
                <a:cxn ang="0">
                  <a:pos x="42" y="20"/>
                </a:cxn>
                <a:cxn ang="0">
                  <a:pos x="21" y="40"/>
                </a:cxn>
                <a:cxn ang="0">
                  <a:pos x="42" y="60"/>
                </a:cxn>
                <a:cxn ang="0">
                  <a:pos x="58" y="56"/>
                </a:cxn>
                <a:cxn ang="0">
                  <a:pos x="58" y="77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58" y="3"/>
                </a:cxn>
                <a:cxn ang="0">
                  <a:pos x="58" y="24"/>
                </a:cxn>
              </a:cxnLst>
              <a:rect l="0" t="0" r="r" b="b"/>
              <a:pathLst>
                <a:path w="58" h="80">
                  <a:moveTo>
                    <a:pt x="58" y="24"/>
                  </a:moveTo>
                  <a:cubicBezTo>
                    <a:pt x="57" y="23"/>
                    <a:pt x="51" y="20"/>
                    <a:pt x="42" y="20"/>
                  </a:cubicBezTo>
                  <a:cubicBezTo>
                    <a:pt x="29" y="20"/>
                    <a:pt x="21" y="28"/>
                    <a:pt x="21" y="40"/>
                  </a:cubicBezTo>
                  <a:cubicBezTo>
                    <a:pt x="21" y="51"/>
                    <a:pt x="29" y="60"/>
                    <a:pt x="42" y="60"/>
                  </a:cubicBezTo>
                  <a:cubicBezTo>
                    <a:pt x="51" y="60"/>
                    <a:pt x="57" y="57"/>
                    <a:pt x="58" y="56"/>
                  </a:cubicBezTo>
                  <a:cubicBezTo>
                    <a:pt x="58" y="77"/>
                    <a:pt x="58" y="77"/>
                    <a:pt x="58" y="77"/>
                  </a:cubicBezTo>
                  <a:cubicBezTo>
                    <a:pt x="56" y="78"/>
                    <a:pt x="49" y="80"/>
                    <a:pt x="40" y="80"/>
                  </a:cubicBezTo>
                  <a:cubicBezTo>
                    <a:pt x="19" y="80"/>
                    <a:pt x="0" y="65"/>
                    <a:pt x="0" y="40"/>
                  </a:cubicBezTo>
                  <a:cubicBezTo>
                    <a:pt x="0" y="17"/>
                    <a:pt x="17" y="0"/>
                    <a:pt x="40" y="0"/>
                  </a:cubicBezTo>
                  <a:cubicBezTo>
                    <a:pt x="49" y="0"/>
                    <a:pt x="56" y="3"/>
                    <a:pt x="58" y="3"/>
                  </a:cubicBezTo>
                  <a:lnTo>
                    <a:pt x="58" y="24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2" name="Freeform 22"/>
            <p:cNvSpPr>
              <a:spLocks noEditPoints="1"/>
            </p:cNvSpPr>
            <p:nvPr userDrawn="1"/>
          </p:nvSpPr>
          <p:spPr bwMode="auto">
            <a:xfrm>
              <a:off x="4643" y="1971"/>
              <a:ext cx="342" cy="343"/>
            </a:xfrm>
            <a:custGeom>
              <a:avLst/>
              <a:gdLst/>
              <a:ahLst/>
              <a:cxnLst>
                <a:cxn ang="0">
                  <a:pos x="80" y="40"/>
                </a:cxn>
                <a:cxn ang="0">
                  <a:pos x="40" y="80"/>
                </a:cxn>
                <a:cxn ang="0">
                  <a:pos x="0" y="40"/>
                </a:cxn>
                <a:cxn ang="0">
                  <a:pos x="40" y="0"/>
                </a:cxn>
                <a:cxn ang="0">
                  <a:pos x="80" y="40"/>
                </a:cxn>
                <a:cxn ang="0">
                  <a:pos x="40" y="20"/>
                </a:cxn>
                <a:cxn ang="0">
                  <a:pos x="20" y="40"/>
                </a:cxn>
                <a:cxn ang="0">
                  <a:pos x="40" y="60"/>
                </a:cxn>
                <a:cxn ang="0">
                  <a:pos x="60" y="40"/>
                </a:cxn>
                <a:cxn ang="0">
                  <a:pos x="40" y="20"/>
                </a:cxn>
              </a:cxnLst>
              <a:rect l="0" t="0" r="r" b="b"/>
              <a:pathLst>
                <a:path w="80" h="80">
                  <a:moveTo>
                    <a:pt x="80" y="40"/>
                  </a:moveTo>
                  <a:cubicBezTo>
                    <a:pt x="80" y="62"/>
                    <a:pt x="64" y="80"/>
                    <a:pt x="40" y="80"/>
                  </a:cubicBezTo>
                  <a:cubicBezTo>
                    <a:pt x="16" y="80"/>
                    <a:pt x="0" y="62"/>
                    <a:pt x="0" y="40"/>
                  </a:cubicBezTo>
                  <a:cubicBezTo>
                    <a:pt x="0" y="18"/>
                    <a:pt x="16" y="0"/>
                    <a:pt x="40" y="0"/>
                  </a:cubicBezTo>
                  <a:cubicBezTo>
                    <a:pt x="64" y="0"/>
                    <a:pt x="80" y="18"/>
                    <a:pt x="80" y="40"/>
                  </a:cubicBezTo>
                  <a:moveTo>
                    <a:pt x="40" y="20"/>
                  </a:moveTo>
                  <a:cubicBezTo>
                    <a:pt x="29" y="20"/>
                    <a:pt x="20" y="29"/>
                    <a:pt x="20" y="40"/>
                  </a:cubicBezTo>
                  <a:cubicBezTo>
                    <a:pt x="20" y="51"/>
                    <a:pt x="29" y="60"/>
                    <a:pt x="40" y="60"/>
                  </a:cubicBezTo>
                  <a:cubicBezTo>
                    <a:pt x="51" y="60"/>
                    <a:pt x="60" y="51"/>
                    <a:pt x="60" y="40"/>
                  </a:cubicBezTo>
                  <a:cubicBezTo>
                    <a:pt x="60" y="29"/>
                    <a:pt x="51" y="20"/>
                    <a:pt x="40" y="20"/>
                  </a:cubicBezTo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3" name="Freeform 23"/>
            <p:cNvSpPr>
              <a:spLocks/>
            </p:cNvSpPr>
            <p:nvPr userDrawn="1"/>
          </p:nvSpPr>
          <p:spPr bwMode="auto">
            <a:xfrm>
              <a:off x="3999" y="1971"/>
              <a:ext cx="224" cy="343"/>
            </a:xfrm>
            <a:custGeom>
              <a:avLst/>
              <a:gdLst/>
              <a:ahLst/>
              <a:cxnLst>
                <a:cxn ang="0">
                  <a:pos x="47" y="19"/>
                </a:cxn>
                <a:cxn ang="0">
                  <a:pos x="32" y="17"/>
                </a:cxn>
                <a:cxn ang="0">
                  <a:pos x="20" y="23"/>
                </a:cxn>
                <a:cxn ang="0">
                  <a:pos x="29" y="30"/>
                </a:cxn>
                <a:cxn ang="0">
                  <a:pos x="34" y="32"/>
                </a:cxn>
                <a:cxn ang="0">
                  <a:pos x="52" y="54"/>
                </a:cxn>
                <a:cxn ang="0">
                  <a:pos x="21" y="80"/>
                </a:cxn>
                <a:cxn ang="0">
                  <a:pos x="0" y="77"/>
                </a:cxn>
                <a:cxn ang="0">
                  <a:pos x="0" y="60"/>
                </a:cxn>
                <a:cxn ang="0">
                  <a:pos x="18" y="63"/>
                </a:cxn>
                <a:cxn ang="0">
                  <a:pos x="32" y="56"/>
                </a:cxn>
                <a:cxn ang="0">
                  <a:pos x="23" y="48"/>
                </a:cxn>
                <a:cxn ang="0">
                  <a:pos x="19" y="47"/>
                </a:cxn>
                <a:cxn ang="0">
                  <a:pos x="0" y="24"/>
                </a:cxn>
                <a:cxn ang="0">
                  <a:pos x="28" y="0"/>
                </a:cxn>
                <a:cxn ang="0">
                  <a:pos x="47" y="3"/>
                </a:cxn>
                <a:cxn ang="0">
                  <a:pos x="47" y="19"/>
                </a:cxn>
              </a:cxnLst>
              <a:rect l="0" t="0" r="r" b="b"/>
              <a:pathLst>
                <a:path w="52" h="80">
                  <a:moveTo>
                    <a:pt x="47" y="19"/>
                  </a:moveTo>
                  <a:cubicBezTo>
                    <a:pt x="47" y="19"/>
                    <a:pt x="38" y="17"/>
                    <a:pt x="32" y="17"/>
                  </a:cubicBezTo>
                  <a:cubicBezTo>
                    <a:pt x="24" y="17"/>
                    <a:pt x="20" y="19"/>
                    <a:pt x="20" y="23"/>
                  </a:cubicBezTo>
                  <a:cubicBezTo>
                    <a:pt x="20" y="28"/>
                    <a:pt x="26" y="29"/>
                    <a:pt x="29" y="30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47" y="36"/>
                    <a:pt x="52" y="45"/>
                    <a:pt x="52" y="54"/>
                  </a:cubicBezTo>
                  <a:cubicBezTo>
                    <a:pt x="52" y="73"/>
                    <a:pt x="35" y="80"/>
                    <a:pt x="21" y="80"/>
                  </a:cubicBezTo>
                  <a:cubicBezTo>
                    <a:pt x="10" y="80"/>
                    <a:pt x="1" y="78"/>
                    <a:pt x="0" y="77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2" y="60"/>
                    <a:pt x="10" y="63"/>
                    <a:pt x="18" y="63"/>
                  </a:cubicBezTo>
                  <a:cubicBezTo>
                    <a:pt x="28" y="63"/>
                    <a:pt x="32" y="60"/>
                    <a:pt x="32" y="56"/>
                  </a:cubicBezTo>
                  <a:cubicBezTo>
                    <a:pt x="32" y="52"/>
                    <a:pt x="28" y="49"/>
                    <a:pt x="23" y="48"/>
                  </a:cubicBezTo>
                  <a:cubicBezTo>
                    <a:pt x="22" y="48"/>
                    <a:pt x="21" y="47"/>
                    <a:pt x="19" y="47"/>
                  </a:cubicBezTo>
                  <a:cubicBezTo>
                    <a:pt x="9" y="43"/>
                    <a:pt x="0" y="37"/>
                    <a:pt x="0" y="24"/>
                  </a:cubicBezTo>
                  <a:cubicBezTo>
                    <a:pt x="0" y="10"/>
                    <a:pt x="10" y="0"/>
                    <a:pt x="28" y="0"/>
                  </a:cubicBezTo>
                  <a:cubicBezTo>
                    <a:pt x="37" y="0"/>
                    <a:pt x="46" y="3"/>
                    <a:pt x="47" y="3"/>
                  </a:cubicBezTo>
                  <a:lnTo>
                    <a:pt x="47" y="19"/>
                  </a:lnTo>
                  <a:close/>
                </a:path>
              </a:pathLst>
            </a:custGeom>
            <a:solidFill>
              <a:srgbClr val="B21A1A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4" name="Freeform 24"/>
            <p:cNvSpPr>
              <a:spLocks/>
            </p:cNvSpPr>
            <p:nvPr userDrawn="1"/>
          </p:nvSpPr>
          <p:spPr bwMode="auto">
            <a:xfrm>
              <a:off x="3272" y="1587"/>
              <a:ext cx="81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10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5" name="Freeform 25"/>
            <p:cNvSpPr>
              <a:spLocks/>
            </p:cNvSpPr>
            <p:nvPr userDrawn="1"/>
          </p:nvSpPr>
          <p:spPr bwMode="auto">
            <a:xfrm>
              <a:off x="3500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4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4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6" name="Freeform 26"/>
            <p:cNvSpPr>
              <a:spLocks/>
            </p:cNvSpPr>
            <p:nvPr userDrawn="1"/>
          </p:nvSpPr>
          <p:spPr bwMode="auto">
            <a:xfrm>
              <a:off x="3721" y="1320"/>
              <a:ext cx="81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10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5" y="120"/>
                    <a:pt x="10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7" name="Freeform 27"/>
            <p:cNvSpPr>
              <a:spLocks/>
            </p:cNvSpPr>
            <p:nvPr userDrawn="1"/>
          </p:nvSpPr>
          <p:spPr bwMode="auto">
            <a:xfrm>
              <a:off x="394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9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9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8" name="Freeform 28"/>
            <p:cNvSpPr>
              <a:spLocks/>
            </p:cNvSpPr>
            <p:nvPr userDrawn="1"/>
          </p:nvSpPr>
          <p:spPr bwMode="auto">
            <a:xfrm>
              <a:off x="4171" y="1587"/>
              <a:ext cx="87" cy="167"/>
            </a:xfrm>
            <a:custGeom>
              <a:avLst/>
              <a:gdLst/>
              <a:ahLst/>
              <a:cxnLst>
                <a:cxn ang="0">
                  <a:pos x="20" y="10"/>
                </a:cxn>
                <a:cxn ang="0">
                  <a:pos x="10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10" y="39"/>
                </a:cxn>
                <a:cxn ang="0">
                  <a:pos x="20" y="30"/>
                </a:cxn>
                <a:cxn ang="0">
                  <a:pos x="20" y="10"/>
                </a:cxn>
              </a:cxnLst>
              <a:rect l="0" t="0" r="r" b="b"/>
              <a:pathLst>
                <a:path w="20" h="39">
                  <a:moveTo>
                    <a:pt x="20" y="10"/>
                  </a:moveTo>
                  <a:cubicBezTo>
                    <a:pt x="20" y="4"/>
                    <a:pt x="15" y="0"/>
                    <a:pt x="10" y="0"/>
                  </a:cubicBezTo>
                  <a:cubicBezTo>
                    <a:pt x="5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5" y="39"/>
                    <a:pt x="10" y="39"/>
                  </a:cubicBezTo>
                  <a:cubicBezTo>
                    <a:pt x="15" y="39"/>
                    <a:pt x="20" y="35"/>
                    <a:pt x="20" y="30"/>
                  </a:cubicBezTo>
                  <a:lnTo>
                    <a:pt x="20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29" name="Freeform 29"/>
            <p:cNvSpPr>
              <a:spLocks/>
            </p:cNvSpPr>
            <p:nvPr userDrawn="1"/>
          </p:nvSpPr>
          <p:spPr bwMode="auto">
            <a:xfrm>
              <a:off x="4399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4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30" name="Freeform 30"/>
            <p:cNvSpPr>
              <a:spLocks/>
            </p:cNvSpPr>
            <p:nvPr userDrawn="1"/>
          </p:nvSpPr>
          <p:spPr bwMode="auto">
            <a:xfrm>
              <a:off x="4625" y="1320"/>
              <a:ext cx="83" cy="514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9" y="0"/>
                </a:cxn>
                <a:cxn ang="0">
                  <a:pos x="0" y="9"/>
                </a:cxn>
                <a:cxn ang="0">
                  <a:pos x="0" y="111"/>
                </a:cxn>
                <a:cxn ang="0">
                  <a:pos x="9" y="120"/>
                </a:cxn>
                <a:cxn ang="0">
                  <a:pos x="19" y="111"/>
                </a:cxn>
                <a:cxn ang="0">
                  <a:pos x="19" y="9"/>
                </a:cxn>
              </a:cxnLst>
              <a:rect l="0" t="0" r="r" b="b"/>
              <a:pathLst>
                <a:path w="19" h="120">
                  <a:moveTo>
                    <a:pt x="19" y="9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9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6"/>
                    <a:pt x="4" y="120"/>
                    <a:pt x="9" y="120"/>
                  </a:cubicBezTo>
                  <a:cubicBezTo>
                    <a:pt x="15" y="120"/>
                    <a:pt x="19" y="116"/>
                    <a:pt x="19" y="111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31" name="Freeform 31"/>
            <p:cNvSpPr>
              <a:spLocks/>
            </p:cNvSpPr>
            <p:nvPr userDrawn="1"/>
          </p:nvSpPr>
          <p:spPr bwMode="auto">
            <a:xfrm>
              <a:off x="4848" y="1473"/>
              <a:ext cx="81" cy="281"/>
            </a:xfrm>
            <a:custGeom>
              <a:avLst/>
              <a:gdLst/>
              <a:ahLst/>
              <a:cxnLst>
                <a:cxn ang="0">
                  <a:pos x="19" y="9"/>
                </a:cxn>
                <a:cxn ang="0">
                  <a:pos x="10" y="0"/>
                </a:cxn>
                <a:cxn ang="0">
                  <a:pos x="0" y="9"/>
                </a:cxn>
                <a:cxn ang="0">
                  <a:pos x="0" y="56"/>
                </a:cxn>
                <a:cxn ang="0">
                  <a:pos x="10" y="65"/>
                </a:cxn>
                <a:cxn ang="0">
                  <a:pos x="19" y="56"/>
                </a:cxn>
                <a:cxn ang="0">
                  <a:pos x="19" y="9"/>
                </a:cxn>
              </a:cxnLst>
              <a:rect l="0" t="0" r="r" b="b"/>
              <a:pathLst>
                <a:path w="19" h="65">
                  <a:moveTo>
                    <a:pt x="19" y="9"/>
                  </a:moveTo>
                  <a:cubicBezTo>
                    <a:pt x="19" y="4"/>
                    <a:pt x="15" y="0"/>
                    <a:pt x="10" y="0"/>
                  </a:cubicBezTo>
                  <a:cubicBezTo>
                    <a:pt x="5" y="0"/>
                    <a:pt x="0" y="4"/>
                    <a:pt x="0" y="9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1"/>
                    <a:pt x="5" y="65"/>
                    <a:pt x="10" y="65"/>
                  </a:cubicBezTo>
                  <a:cubicBezTo>
                    <a:pt x="15" y="65"/>
                    <a:pt x="19" y="61"/>
                    <a:pt x="19" y="56"/>
                  </a:cubicBezTo>
                  <a:lnTo>
                    <a:pt x="19" y="9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  <p:sp>
          <p:nvSpPr>
            <p:cNvPr id="1305632" name="Freeform 32"/>
            <p:cNvSpPr>
              <a:spLocks/>
            </p:cNvSpPr>
            <p:nvPr userDrawn="1"/>
          </p:nvSpPr>
          <p:spPr bwMode="auto">
            <a:xfrm>
              <a:off x="5074" y="1587"/>
              <a:ext cx="83" cy="167"/>
            </a:xfrm>
            <a:custGeom>
              <a:avLst/>
              <a:gdLst/>
              <a:ahLst/>
              <a:cxnLst>
                <a:cxn ang="0">
                  <a:pos x="19" y="10"/>
                </a:cxn>
                <a:cxn ang="0">
                  <a:pos x="9" y="0"/>
                </a:cxn>
                <a:cxn ang="0">
                  <a:pos x="0" y="10"/>
                </a:cxn>
                <a:cxn ang="0">
                  <a:pos x="0" y="30"/>
                </a:cxn>
                <a:cxn ang="0">
                  <a:pos x="9" y="39"/>
                </a:cxn>
                <a:cxn ang="0">
                  <a:pos x="19" y="30"/>
                </a:cxn>
                <a:cxn ang="0">
                  <a:pos x="19" y="10"/>
                </a:cxn>
              </a:cxnLst>
              <a:rect l="0" t="0" r="r" b="b"/>
              <a:pathLst>
                <a:path w="19" h="39">
                  <a:moveTo>
                    <a:pt x="19" y="10"/>
                  </a:moveTo>
                  <a:cubicBezTo>
                    <a:pt x="19" y="4"/>
                    <a:pt x="15" y="0"/>
                    <a:pt x="9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30"/>
                    <a:pt x="0" y="30"/>
                    <a:pt x="0" y="30"/>
                  </a:cubicBezTo>
                  <a:cubicBezTo>
                    <a:pt x="0" y="35"/>
                    <a:pt x="4" y="39"/>
                    <a:pt x="9" y="39"/>
                  </a:cubicBezTo>
                  <a:cubicBezTo>
                    <a:pt x="15" y="39"/>
                    <a:pt x="19" y="35"/>
                    <a:pt x="19" y="30"/>
                  </a:cubicBezTo>
                  <a:lnTo>
                    <a:pt x="19" y="10"/>
                  </a:lnTo>
                  <a:close/>
                </a:path>
              </a:pathLst>
            </a:custGeom>
            <a:solidFill>
              <a:srgbClr val="015F85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eaLnBrk="0" hangingPunct="0">
                <a:lnSpc>
                  <a:spcPct val="90000"/>
                </a:lnSpc>
                <a:defRPr/>
              </a:pPr>
              <a:endParaRPr lang="en-US">
                <a:cs typeface="+mn-cs"/>
              </a:endParaRPr>
            </a:p>
          </p:txBody>
        </p:sp>
      </p:grpSp>
      <p:sp>
        <p:nvSpPr>
          <p:cNvPr id="1305633" name="Rectangle 33"/>
          <p:cNvSpPr>
            <a:spLocks noChangeArrowheads="1"/>
          </p:cNvSpPr>
          <p:nvPr userDrawn="1"/>
        </p:nvSpPr>
        <p:spPr bwMode="auto">
          <a:xfrm>
            <a:off x="277813" y="6592888"/>
            <a:ext cx="2022475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 anchorCtr="1">
            <a:spAutoFit/>
          </a:bodyPr>
          <a:lstStyle/>
          <a:p>
            <a:pPr defTabSz="814388" eaLnBrk="0" hangingPunct="0">
              <a:defRPr/>
            </a:pPr>
            <a:r>
              <a:rPr lang="en-US" sz="700" b="0">
                <a:solidFill>
                  <a:srgbClr val="999999"/>
                </a:solidFill>
                <a:cs typeface="+mn-cs"/>
              </a:rPr>
              <a:t>© 2006 Cisco Systems, Inc. All rights reserved.</a:t>
            </a:r>
          </a:p>
        </p:txBody>
      </p:sp>
      <p:sp>
        <p:nvSpPr>
          <p:cNvPr id="1305634" name="Rectangle 34"/>
          <p:cNvSpPr>
            <a:spLocks noChangeArrowheads="1"/>
          </p:cNvSpPr>
          <p:nvPr userDrawn="1"/>
        </p:nvSpPr>
        <p:spPr bwMode="auto">
          <a:xfrm>
            <a:off x="8642350" y="6592888"/>
            <a:ext cx="274638" cy="1889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82124" tIns="41061" rIns="82124" bIns="41061" anchor="b">
            <a:spAutoFit/>
          </a:bodyPr>
          <a:lstStyle/>
          <a:p>
            <a:pPr algn="r" defTabSz="814388" eaLnBrk="0" hangingPunct="0">
              <a:defRPr/>
            </a:pPr>
            <a:fld id="{3FA77729-BFD9-4866-9C8F-BA05B934AC6E}" type="slidenum">
              <a:rPr lang="en-US" sz="700" b="0">
                <a:solidFill>
                  <a:srgbClr val="999999"/>
                </a:solidFill>
                <a:cs typeface="+mn-cs"/>
              </a:rPr>
              <a:pPr algn="r" defTabSz="814388" eaLnBrk="0" hangingPunct="0">
                <a:defRPr/>
              </a:pPr>
              <a:t>‹#›</a:t>
            </a:fld>
            <a:endParaRPr lang="en-US" sz="700" b="0">
              <a:solidFill>
                <a:srgbClr val="999999"/>
              </a:solidFill>
              <a:cs typeface="+mn-cs"/>
            </a:endParaRPr>
          </a:p>
        </p:txBody>
      </p:sp>
      <p:sp>
        <p:nvSpPr>
          <p:cNvPr id="1536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2286000"/>
            <a:ext cx="3810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Course Title,</a:t>
            </a:r>
            <a:br>
              <a:rPr lang="en-US" smtClean="0"/>
            </a:br>
            <a:r>
              <a:rPr lang="en-US" smtClean="0"/>
              <a:t>Size 30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3" r:id="rId2"/>
    <p:sldLayoutId id="2147483682" r:id="rId3"/>
    <p:sldLayoutId id="2147483681" r:id="rId4"/>
    <p:sldLayoutId id="2147483680" r:id="rId5"/>
    <p:sldLayoutId id="2147483679" r:id="rId6"/>
    <p:sldLayoutId id="2147483678" r:id="rId7"/>
    <p:sldLayoutId id="2147483677" r:id="rId8"/>
    <p:sldLayoutId id="2147483676" r:id="rId9"/>
    <p:sldLayoutId id="2147483675" r:id="rId10"/>
    <p:sldLayoutId id="2147483674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000" b="1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en-US" sz="4000" dirty="0" err="1" smtClean="0"/>
              <a:t>JCTVC-D225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>
              <a:lnSpc>
                <a:spcPct val="90000"/>
              </a:lnSpc>
              <a:buNone/>
            </a:pPr>
            <a:r>
              <a:rPr lang="en-US" b="1" dirty="0" smtClean="0"/>
              <a:t>Directional interpolation filters for </a:t>
            </a:r>
            <a:r>
              <a:rPr lang="en-US" b="1" dirty="0" err="1" smtClean="0"/>
              <a:t>luma</a:t>
            </a:r>
            <a:r>
              <a:rPr lang="en-US" b="1" dirty="0" smtClean="0"/>
              <a:t> samples using 8 filter coefficients</a:t>
            </a:r>
          </a:p>
          <a:p>
            <a:pPr>
              <a:lnSpc>
                <a:spcPct val="90000"/>
              </a:lnSpc>
              <a:buNone/>
            </a:pPr>
            <a:endParaRPr lang="en-US" b="1" dirty="0" smtClean="0"/>
          </a:p>
          <a:p>
            <a:pPr>
              <a:lnSpc>
                <a:spcPct val="90000"/>
              </a:lnSpc>
              <a:buNone/>
            </a:pPr>
            <a:r>
              <a:rPr lang="en-US" b="1" dirty="0" err="1" smtClean="0"/>
              <a:t>Arild</a:t>
            </a:r>
            <a:r>
              <a:rPr lang="en-US" b="1" dirty="0" smtClean="0"/>
              <a:t> </a:t>
            </a:r>
            <a:r>
              <a:rPr lang="en-US" b="1" dirty="0" err="1" smtClean="0"/>
              <a:t>Fuldseth</a:t>
            </a:r>
            <a:r>
              <a:rPr lang="en-US" b="1" dirty="0" smtClean="0"/>
              <a:t> </a:t>
            </a:r>
          </a:p>
          <a:p>
            <a:pPr>
              <a:lnSpc>
                <a:spcPct val="90000"/>
              </a:lnSpc>
              <a:buNone/>
            </a:pPr>
            <a:r>
              <a:rPr lang="en-US" b="1" dirty="0" err="1" smtClean="0"/>
              <a:t>Gisle</a:t>
            </a:r>
            <a:r>
              <a:rPr lang="en-US" b="1" dirty="0" smtClean="0"/>
              <a:t> </a:t>
            </a:r>
            <a:r>
              <a:rPr lang="en-US" b="1" dirty="0" err="1" smtClean="0"/>
              <a:t>Bjøntegaard</a:t>
            </a:r>
            <a:r>
              <a:rPr lang="en-US" b="1" dirty="0" smtClean="0"/>
              <a:t> </a:t>
            </a:r>
          </a:p>
          <a:p>
            <a:pPr>
              <a:lnSpc>
                <a:spcPct val="90000"/>
              </a:lnSpc>
              <a:buNone/>
            </a:pPr>
            <a:endParaRPr lang="en-US" b="1" dirty="0" smtClean="0"/>
          </a:p>
          <a:p>
            <a:pPr>
              <a:lnSpc>
                <a:spcPct val="90000"/>
              </a:lnSpc>
              <a:buNone/>
            </a:pPr>
            <a:r>
              <a:rPr lang="en-US" b="1" dirty="0" smtClean="0"/>
              <a:t>Cisco</a:t>
            </a:r>
            <a:r>
              <a:rPr lang="en-US" b="1" dirty="0"/>
              <a:t>	</a:t>
            </a:r>
          </a:p>
        </p:txBody>
      </p:sp>
    </p:spTree>
    <p:extLst>
      <p:ext uri="{BB962C8B-B14F-4D97-AF65-F5344CB8AC3E}">
        <p14:creationId xmlns="" xmlns:p14="http://schemas.microsoft.com/office/powerpoint/2010/main" val="427240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Summary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4238625"/>
          </a:xfrm>
        </p:spPr>
        <p:txBody>
          <a:bodyPr/>
          <a:lstStyle/>
          <a:p>
            <a:pPr>
              <a:buFontTx/>
              <a:buChar char="•"/>
            </a:pPr>
            <a:r>
              <a:rPr lang="nb-NO" dirty="0" smtClean="0"/>
              <a:t>HM1.0:	</a:t>
            </a:r>
          </a:p>
          <a:p>
            <a:pPr lvl="2">
              <a:buFontTx/>
              <a:buChar char="•"/>
            </a:pPr>
            <a:r>
              <a:rPr lang="nb-NO" dirty="0" smtClean="0"/>
              <a:t>6-tap directional interpolation filter (DIF) for low complexity configuration (DIF6)</a:t>
            </a:r>
          </a:p>
          <a:p>
            <a:pPr lvl="1"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Proposal:</a:t>
            </a:r>
          </a:p>
          <a:p>
            <a:pPr lvl="2">
              <a:buFontTx/>
              <a:buChar char="•"/>
            </a:pPr>
            <a:r>
              <a:rPr lang="nb-NO" dirty="0" smtClean="0"/>
              <a:t>Use 8-tap directional interpolation filter (DIF8)</a:t>
            </a:r>
          </a:p>
          <a:p>
            <a:pPr lvl="1"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Coding gain:</a:t>
            </a:r>
          </a:p>
          <a:p>
            <a:pPr lvl="2">
              <a:buFontTx/>
              <a:buChar char="•"/>
            </a:pPr>
            <a:r>
              <a:rPr lang="nb-NO" dirty="0" smtClean="0"/>
              <a:t>Low delay:		2.6%</a:t>
            </a:r>
          </a:p>
          <a:p>
            <a:pPr lvl="2">
              <a:buFontTx/>
              <a:buChar char="•"/>
            </a:pPr>
            <a:r>
              <a:rPr lang="nb-NO" dirty="0" smtClean="0"/>
              <a:t>Random access:	2.4%</a:t>
            </a:r>
            <a:endParaRPr lang="en-US" sz="2400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Filer coefficients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7940675" cy="4238625"/>
          </a:xfrm>
        </p:spPr>
        <p:txBody>
          <a:bodyPr/>
          <a:lstStyle/>
          <a:p>
            <a:pPr>
              <a:buFontTx/>
              <a:buChar char="•"/>
            </a:pPr>
            <a:r>
              <a:rPr lang="en-US" sz="2000" dirty="0" smtClean="0"/>
              <a:t>Current 6-tap filters (</a:t>
            </a:r>
            <a:r>
              <a:rPr lang="en-US" sz="2000" dirty="0" err="1" smtClean="0"/>
              <a:t>DIF6</a:t>
            </a:r>
            <a:r>
              <a:rPr lang="en-US" sz="2000" dirty="0" smtClean="0"/>
              <a:t>):</a:t>
            </a:r>
            <a:br>
              <a:rPr lang="en-US" sz="2000" dirty="0" smtClean="0"/>
            </a:br>
            <a:r>
              <a:rPr lang="nb-NO" sz="2000" dirty="0" smtClean="0"/>
              <a:t/>
            </a:r>
            <a:br>
              <a:rPr lang="nb-NO" sz="2000" dirty="0" smtClean="0"/>
            </a:br>
            <a:r>
              <a:rPr lang="nb-NO" sz="2000" dirty="0" smtClean="0"/>
              <a:t>	</a:t>
            </a:r>
            <a:r>
              <a:rPr lang="en-GB" sz="2000" dirty="0" smtClean="0"/>
              <a:t>{3,-15,111, 37,-10, 2}/128  </a:t>
            </a:r>
            <a:br>
              <a:rPr lang="en-GB" sz="2000" dirty="0" smtClean="0"/>
            </a:br>
            <a:r>
              <a:rPr lang="en-GB" sz="2000" dirty="0" smtClean="0"/>
              <a:t>	{3,-17, 78, 78,-17, 3}/128</a:t>
            </a:r>
            <a:br>
              <a:rPr lang="en-GB" sz="2000" dirty="0" smtClean="0"/>
            </a:br>
            <a:r>
              <a:rPr lang="en-GB" sz="2000" dirty="0" smtClean="0"/>
              <a:t>	{2,-10, 37,111,-15, 3}/128</a:t>
            </a:r>
          </a:p>
          <a:p>
            <a:endParaRPr lang="en-GB" sz="2000" dirty="0" smtClean="0"/>
          </a:p>
          <a:p>
            <a:pPr>
              <a:buFontTx/>
              <a:buChar char="•"/>
            </a:pPr>
            <a:r>
              <a:rPr lang="en-GB" sz="2000" dirty="0" smtClean="0"/>
              <a:t>Proposed 8-tap filters (</a:t>
            </a:r>
            <a:r>
              <a:rPr lang="en-GB" sz="2000" dirty="0" err="1" smtClean="0"/>
              <a:t>DIF8</a:t>
            </a:r>
            <a:r>
              <a:rPr lang="en-GB" sz="2000" dirty="0" smtClean="0"/>
              <a:t>):</a:t>
            </a:r>
            <a:br>
              <a:rPr lang="en-GB" sz="2000" dirty="0" smtClean="0"/>
            </a:b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	{-4,16,-40,228, 76,-28, 12, -4}/256  </a:t>
            </a:r>
            <a:br>
              <a:rPr lang="en-GB" sz="2000" dirty="0" smtClean="0"/>
            </a:br>
            <a:r>
              <a:rPr lang="en-GB" sz="2000" dirty="0" smtClean="0"/>
              <a:t>	{-4,20,-48,160,160,-48, 20, -4}/256</a:t>
            </a:r>
            <a:br>
              <a:rPr lang="en-GB" sz="2000" dirty="0" smtClean="0"/>
            </a:br>
            <a:r>
              <a:rPr lang="en-GB" sz="2000" dirty="0" smtClean="0"/>
              <a:t>	{-4,12,-28, 76,228,-40, 16, -4}/256</a:t>
            </a:r>
            <a:br>
              <a:rPr lang="en-GB" sz="2000" dirty="0" smtClean="0"/>
            </a:br>
            <a:endParaRPr lang="en-GB" sz="2000" dirty="0" smtClean="0"/>
          </a:p>
          <a:p>
            <a:pPr>
              <a:buNone/>
            </a:pPr>
            <a:r>
              <a:rPr lang="en-GB" sz="2000" dirty="0" smtClean="0"/>
              <a:t>	(Same filter coefficients as </a:t>
            </a:r>
            <a:r>
              <a:rPr lang="en-GB" sz="2000" dirty="0" err="1" smtClean="0"/>
              <a:t>DCTIF</a:t>
            </a:r>
            <a:r>
              <a:rPr lang="en-GB" sz="2000" dirty="0" smtClean="0"/>
              <a:t>-8 in </a:t>
            </a:r>
            <a:r>
              <a:rPr lang="en-GB" sz="2000" dirty="0" err="1" smtClean="0"/>
              <a:t>TMuC</a:t>
            </a:r>
            <a:r>
              <a:rPr lang="en-GB" sz="2000" dirty="0" smtClean="0"/>
              <a:t> </a:t>
            </a:r>
            <a:r>
              <a:rPr lang="en-GB" sz="2000" dirty="0" err="1" smtClean="0"/>
              <a:t>v0.9</a:t>
            </a:r>
            <a:r>
              <a:rPr lang="en-GB" sz="2000" dirty="0" smtClean="0"/>
              <a:t> software)</a:t>
            </a:r>
            <a:endParaRPr lang="nb-NO" sz="2000" dirty="0" smtClean="0"/>
          </a:p>
          <a:p>
            <a:pPr lvl="2">
              <a:buFontTx/>
              <a:buChar char="•"/>
            </a:pPr>
            <a:endParaRPr lang="en-US" sz="2400" dirty="0" smtClean="0"/>
          </a:p>
          <a:p>
            <a:pPr marL="0" indent="0">
              <a:lnSpc>
                <a:spcPct val="90000"/>
              </a:lnSpc>
              <a:buNone/>
            </a:pP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Complexity considerations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>
          <a:xfrm>
            <a:off x="655638" y="1781175"/>
            <a:ext cx="8107362" cy="3705225"/>
          </a:xfrm>
        </p:spPr>
        <p:txBody>
          <a:bodyPr/>
          <a:lstStyle/>
          <a:p>
            <a:pPr>
              <a:buFontTx/>
              <a:buChar char="•"/>
            </a:pPr>
            <a:r>
              <a:rPr lang="nb-NO" dirty="0" smtClean="0"/>
              <a:t>Most SIMD-based architectures process 4, 8 or 16 samples i paralell</a:t>
            </a:r>
          </a:p>
          <a:p>
            <a:pPr>
              <a:buFontTx/>
              <a:buChar char="•"/>
            </a:pPr>
            <a:endParaRPr lang="nb-NO" dirty="0" smtClean="0"/>
          </a:p>
          <a:p>
            <a:pPr>
              <a:buFontTx/>
              <a:buChar char="•"/>
            </a:pPr>
            <a:r>
              <a:rPr lang="nb-NO" dirty="0" smtClean="0"/>
              <a:t>Can process 8 coefficiens almost for the same cost as 6</a:t>
            </a:r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BD-rate results</a:t>
            </a:r>
            <a:endParaRPr lang="en-US" sz="40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609600" y="1905000"/>
          <a:ext cx="7940676" cy="2667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6892"/>
                <a:gridCol w="2646892"/>
                <a:gridCol w="2646892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nb-NO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Random Access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Low Delay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Class A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0,2%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nb-NO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Class B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-0,7%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-1,2%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Class C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-3,0%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-3,3%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Class D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-5,4%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-5,2%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Class 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endParaRPr kumimoji="0" lang="nb-NO" sz="20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-0,3%</a:t>
                      </a:r>
                    </a:p>
                  </a:txBody>
                  <a:tcPr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Average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-2,4%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814388" rtl="0" eaLnBrk="0" fontAlgn="base" latinLnBrk="0" hangingPunct="0">
                        <a:lnSpc>
                          <a:spcPct val="95000"/>
                        </a:lnSpc>
                        <a:spcBef>
                          <a:spcPct val="35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nb-NO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</a:rPr>
                        <a:t>-2,6%</a:t>
                      </a:r>
                    </a:p>
                  </a:txBody>
                  <a:tcPr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/>
            <a:r>
              <a:rPr lang="nb-NO" sz="4000" dirty="0" smtClean="0"/>
              <a:t>Conclusion</a:t>
            </a:r>
            <a:endParaRPr lang="en-US" sz="4000" dirty="0"/>
          </a:p>
        </p:txBody>
      </p:sp>
      <p:sp>
        <p:nvSpPr>
          <p:cNvPr id="3174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•"/>
            </a:pPr>
            <a:r>
              <a:rPr lang="en-US" sz="2000" dirty="0" err="1" smtClean="0"/>
              <a:t>DIF8</a:t>
            </a:r>
            <a:r>
              <a:rPr lang="en-US" sz="2000" dirty="0" smtClean="0"/>
              <a:t> instead of </a:t>
            </a:r>
            <a:r>
              <a:rPr lang="en-US" sz="2000" dirty="0" err="1" smtClean="0"/>
              <a:t>DIF6</a:t>
            </a:r>
            <a:endParaRPr lang="en-US" sz="2000" dirty="0" smtClean="0"/>
          </a:p>
          <a:p>
            <a:pPr>
              <a:buFontTx/>
              <a:buChar char="•"/>
            </a:pPr>
            <a:endParaRPr lang="en-US" sz="2000" dirty="0" smtClean="0"/>
          </a:p>
          <a:p>
            <a:pPr>
              <a:buFontTx/>
              <a:buChar char="•"/>
            </a:pPr>
            <a:r>
              <a:rPr lang="en-US" sz="2000" dirty="0" err="1" smtClean="0"/>
              <a:t>BDR</a:t>
            </a:r>
            <a:r>
              <a:rPr lang="en-US" sz="2000" dirty="0" smtClean="0"/>
              <a:t> gain:</a:t>
            </a:r>
          </a:p>
          <a:p>
            <a:pPr lvl="2">
              <a:buFontTx/>
              <a:buChar char="•"/>
            </a:pPr>
            <a:r>
              <a:rPr lang="en-US" dirty="0" smtClean="0"/>
              <a:t>Low delay: 		2,6%</a:t>
            </a:r>
          </a:p>
          <a:p>
            <a:pPr lvl="2">
              <a:buFontTx/>
              <a:buChar char="•"/>
            </a:pPr>
            <a:r>
              <a:rPr lang="en-US" dirty="0" smtClean="0"/>
              <a:t>Random access:	2,4%</a:t>
            </a:r>
          </a:p>
          <a:p>
            <a:pPr lvl="1">
              <a:buFontTx/>
              <a:buChar char="•"/>
            </a:pPr>
            <a:endParaRPr lang="en-US" dirty="0" smtClean="0"/>
          </a:p>
          <a:p>
            <a:pPr>
              <a:buFontTx/>
              <a:buChar char="•"/>
            </a:pPr>
            <a:r>
              <a:rPr lang="en-US" sz="2000" dirty="0" smtClean="0"/>
              <a:t>Proposal: </a:t>
            </a:r>
          </a:p>
          <a:p>
            <a:pPr lvl="2">
              <a:buFontTx/>
              <a:buChar char="•"/>
            </a:pPr>
            <a:r>
              <a:rPr lang="en-US" dirty="0" smtClean="0"/>
              <a:t>Replace </a:t>
            </a:r>
            <a:r>
              <a:rPr lang="en-US" dirty="0" err="1" smtClean="0"/>
              <a:t>DIF6</a:t>
            </a:r>
            <a:r>
              <a:rPr lang="en-US" dirty="0" smtClean="0"/>
              <a:t> with </a:t>
            </a:r>
            <a:r>
              <a:rPr lang="en-US" dirty="0" err="1" smtClean="0"/>
              <a:t>DIF8</a:t>
            </a:r>
            <a:r>
              <a:rPr lang="en-US" dirty="0" smtClean="0"/>
              <a:t> for the low complexity configuration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218822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MP-DEV-PPT-v8.0">
  <a:themeElements>
    <a:clrScheme name="">
      <a:dk1>
        <a:srgbClr val="000000"/>
      </a:dk1>
      <a:lt1>
        <a:srgbClr val="FFFFFF"/>
      </a:lt1>
      <a:dk2>
        <a:srgbClr val="0183B7"/>
      </a:dk2>
      <a:lt2>
        <a:srgbClr val="000000"/>
      </a:lt2>
      <a:accent1>
        <a:srgbClr val="0183B7"/>
      </a:accent1>
      <a:accent2>
        <a:srgbClr val="B21A1A"/>
      </a:accent2>
      <a:accent3>
        <a:srgbClr val="FFFFFF"/>
      </a:accent3>
      <a:accent4>
        <a:srgbClr val="000000"/>
      </a:accent4>
      <a:accent5>
        <a:srgbClr val="AAC1D8"/>
      </a:accent5>
      <a:accent6>
        <a:srgbClr val="A11616"/>
      </a:accent6>
      <a:hlink>
        <a:srgbClr val="83A2CF"/>
      </a:hlink>
      <a:folHlink>
        <a:srgbClr val="EFB525"/>
      </a:folHlink>
    </a:clrScheme>
    <a:fontScheme name="TMP-DEV-PPT-v8.0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TMP-DEV-PPT-v8.0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MP-DEV-PPT-v8.0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8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FF990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9">
        <a:dk1>
          <a:srgbClr val="000000"/>
        </a:dk1>
        <a:lt1>
          <a:srgbClr val="FFFFFF"/>
        </a:lt1>
        <a:dk2>
          <a:srgbClr val="FFFFFF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0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1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39999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CACA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2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9999CC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3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336599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4">
        <a:dk1>
          <a:srgbClr val="000000"/>
        </a:dk1>
        <a:lt1>
          <a:srgbClr val="FFFFFF"/>
        </a:lt1>
        <a:dk2>
          <a:srgbClr val="000000"/>
        </a:dk2>
        <a:lt2>
          <a:srgbClr val="000000"/>
        </a:lt2>
        <a:accent1>
          <a:srgbClr val="306774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DB8BC"/>
        </a:accent5>
        <a:accent6>
          <a:srgbClr val="A72632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5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92B38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72632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MP-DEV-PPT-v8.0 16">
        <a:dk1>
          <a:srgbClr val="000000"/>
        </a:dk1>
        <a:lt1>
          <a:srgbClr val="FFFFFF"/>
        </a:lt1>
        <a:dk2>
          <a:srgbClr val="0183B7"/>
        </a:dk2>
        <a:lt2>
          <a:srgbClr val="000000"/>
        </a:lt2>
        <a:accent1>
          <a:srgbClr val="0183B7"/>
        </a:accent1>
        <a:accent2>
          <a:srgbClr val="B21A1A"/>
        </a:accent2>
        <a:accent3>
          <a:srgbClr val="FFFFFF"/>
        </a:accent3>
        <a:accent4>
          <a:srgbClr val="000000"/>
        </a:accent4>
        <a:accent5>
          <a:srgbClr val="AAC1D8"/>
        </a:accent5>
        <a:accent6>
          <a:srgbClr val="A11616"/>
        </a:accent6>
        <a:hlink>
          <a:srgbClr val="4B87C3"/>
        </a:hlink>
        <a:folHlink>
          <a:srgbClr val="EEB30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</a:spPr>
      <a:bodyPr vert="horz" wrap="square" lIns="82124" tIns="41061" rIns="82124" bIns="41061" numCol="1" anchor="t" anchorCtr="0" compatLnSpc="1">
        <a:prstTxWarp prst="textNoShape">
          <a:avLst/>
        </a:prstTxWarp>
      </a:bodyPr>
      <a:lstStyle>
        <a:defPPr marL="0" marR="0" indent="0" algn="l" defTabSz="814388" rtl="0" eaLnBrk="0" fontAlgn="base" latinLnBrk="0" hangingPunct="0">
          <a:lnSpc>
            <a:spcPct val="9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TMP-DEV-PPT-v8.0</Template>
  <TotalTime>522</TotalTime>
  <Pages>28</Pages>
  <Words>109</Words>
  <Application>Microsoft Office PowerPoint</Application>
  <PresentationFormat>On-screen Show (4:3)</PresentationFormat>
  <Paragraphs>54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TMP-DEV-PPT-v8.0</vt:lpstr>
      <vt:lpstr>Custom Design</vt:lpstr>
      <vt:lpstr>JCTVC-D225</vt:lpstr>
      <vt:lpstr>Summary</vt:lpstr>
      <vt:lpstr>Filer coefficients</vt:lpstr>
      <vt:lpstr>Complexity considerations</vt:lpstr>
      <vt:lpstr>BD-rate results</vt:lpstr>
      <vt:lpstr>Conclusion</vt:lpstr>
    </vt:vector>
  </TitlesOfParts>
  <Company>Cisco Systems,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 Technical Support Training NPI Template Usage Guidelines       EDCS-149345</dc:title>
  <dc:subject>Guide for Creating Powerpoint Presentations</dc:subject>
  <dc:creator>Cisco Systems, Inc.</dc:creator>
  <cp:lastModifiedBy>Arild Fuldseth</cp:lastModifiedBy>
  <cp:revision>51</cp:revision>
  <cp:lastPrinted>1999-01-27T00:54:54Z</cp:lastPrinted>
  <dcterms:created xsi:type="dcterms:W3CDTF">2006-10-25T20:17:33Z</dcterms:created>
  <dcterms:modified xsi:type="dcterms:W3CDTF">2011-01-20T11:08:19Z</dcterms:modified>
</cp:coreProperties>
</file>