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8" r:id="rId1"/>
    <p:sldMasterId id="2147483660" r:id="rId2"/>
  </p:sldMasterIdLst>
  <p:notesMasterIdLst>
    <p:notesMasterId r:id="rId18"/>
  </p:notesMasterIdLst>
  <p:handoutMasterIdLst>
    <p:handoutMasterId r:id="rId19"/>
  </p:handoutMasterIdLst>
  <p:sldIdLst>
    <p:sldId id="672" r:id="rId3"/>
    <p:sldId id="677" r:id="rId4"/>
    <p:sldId id="678" r:id="rId5"/>
    <p:sldId id="679" r:id="rId6"/>
    <p:sldId id="682" r:id="rId7"/>
    <p:sldId id="681" r:id="rId8"/>
    <p:sldId id="687" r:id="rId9"/>
    <p:sldId id="690" r:id="rId10"/>
    <p:sldId id="691" r:id="rId11"/>
    <p:sldId id="688" r:id="rId12"/>
    <p:sldId id="692" r:id="rId13"/>
    <p:sldId id="689" r:id="rId14"/>
    <p:sldId id="686" r:id="rId15"/>
    <p:sldId id="683" r:id="rId16"/>
    <p:sldId id="685" r:id="rId17"/>
  </p:sldIdLst>
  <p:sldSz cx="9144000" cy="6858000" type="screen4x3"/>
  <p:notesSz cx="6997700" cy="9283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000"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3000"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3000"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3000"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3000"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3000"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3000"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3000"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3000"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599"/>
    <a:srgbClr val="F3BF2D"/>
    <a:srgbClr val="999999"/>
    <a:srgbClr val="E1E1E1"/>
    <a:srgbClr val="C9C9C9"/>
    <a:srgbClr val="9999CC"/>
    <a:srgbClr val="3E3E5C"/>
    <a:srgbClr val="015F8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aks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Middels stil 1 - aks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36" autoAdjust="0"/>
    <p:restoredTop sz="99820" autoAdjust="0"/>
  </p:normalViewPr>
  <p:slideViewPr>
    <p:cSldViewPr>
      <p:cViewPr>
        <p:scale>
          <a:sx n="100" d="100"/>
          <a:sy n="100" d="100"/>
        </p:scale>
        <p:origin x="-432" y="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1" d="100"/>
          <a:sy n="71" d="100"/>
        </p:scale>
        <p:origin x="-1608" y="-102"/>
      </p:cViewPr>
      <p:guideLst>
        <p:guide orient="horz" pos="2924"/>
        <p:guide pos="220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7150" y="8956675"/>
            <a:ext cx="6850063" cy="223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6959" tIns="50862" rIns="96959" bIns="50862">
            <a:spAutoFit/>
          </a:bodyPr>
          <a:lstStyle/>
          <a:p>
            <a:pPr defTabSz="619125" eaLnBrk="0" hangingPunct="0">
              <a:tabLst>
                <a:tab pos="2420938" algn="l"/>
                <a:tab pos="4897438" algn="l"/>
              </a:tabLst>
              <a:defRPr/>
            </a:pPr>
            <a:r>
              <a:rPr lang="en-US" sz="800">
                <a:cs typeface="+mn-cs"/>
              </a:rPr>
              <a:t>© 2006, Cisco Systems, Inc. All rights reserved. Printed in USA.</a:t>
            </a:r>
          </a:p>
        </p:txBody>
      </p:sp>
      <p:sp>
        <p:nvSpPr>
          <p:cNvPr id="3077" name="Line 5"/>
          <p:cNvSpPr>
            <a:spLocks noChangeShapeType="1"/>
          </p:cNvSpPr>
          <p:nvPr/>
        </p:nvSpPr>
        <p:spPr bwMode="auto">
          <a:xfrm>
            <a:off x="153988" y="8970963"/>
            <a:ext cx="668813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lnSpc>
                <a:spcPct val="90000"/>
              </a:lnSpc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77939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304" name="Rectangle 8"/>
          <p:cNvSpPr>
            <a:spLocks noChangeArrowheads="1"/>
          </p:cNvSpPr>
          <p:nvPr/>
        </p:nvSpPr>
        <p:spPr bwMode="auto">
          <a:xfrm>
            <a:off x="6238875" y="8597900"/>
            <a:ext cx="447675" cy="21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lnSpc>
                <a:spcPct val="90000"/>
              </a:lnSpc>
              <a:defRPr/>
            </a:pPr>
            <a:endParaRPr lang="en-US">
              <a:cs typeface="+mn-cs"/>
            </a:endParaRPr>
          </a:p>
        </p:txBody>
      </p:sp>
      <p:sp>
        <p:nvSpPr>
          <p:cNvPr id="183305" name="Rectangle 9"/>
          <p:cNvSpPr>
            <a:spLocks noChangeArrowheads="1"/>
          </p:cNvSpPr>
          <p:nvPr/>
        </p:nvSpPr>
        <p:spPr bwMode="auto">
          <a:xfrm>
            <a:off x="57150" y="8772525"/>
            <a:ext cx="2614613" cy="34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5514" tIns="50105" rIns="95514" bIns="50105">
            <a:spAutoFit/>
          </a:bodyPr>
          <a:lstStyle/>
          <a:p>
            <a:pPr defTabSz="609600" eaLnBrk="0" hangingPunct="0">
              <a:tabLst>
                <a:tab pos="2384425" algn="l"/>
                <a:tab pos="4822825" algn="l"/>
              </a:tabLst>
              <a:defRPr/>
            </a:pPr>
            <a:r>
              <a:rPr lang="en-US" sz="800">
                <a:cs typeface="+mn-cs"/>
              </a:rPr>
              <a:t>© 2006, Cisco Systems, Inc. All rights reserved.</a:t>
            </a:r>
          </a:p>
          <a:p>
            <a:pPr defTabSz="609600" eaLnBrk="0" hangingPunct="0">
              <a:tabLst>
                <a:tab pos="2384425" algn="l"/>
                <a:tab pos="4822825" algn="l"/>
              </a:tabLst>
              <a:defRPr/>
            </a:pPr>
            <a:r>
              <a:rPr lang="en-US" sz="800">
                <a:cs typeface="+mn-cs"/>
              </a:rPr>
              <a:t>Presentation_ID.scr</a:t>
            </a:r>
          </a:p>
        </p:txBody>
      </p:sp>
      <p:sp>
        <p:nvSpPr>
          <p:cNvPr id="183306" name="Line 10"/>
          <p:cNvSpPr>
            <a:spLocks noChangeShapeType="1"/>
          </p:cNvSpPr>
          <p:nvPr/>
        </p:nvSpPr>
        <p:spPr bwMode="auto">
          <a:xfrm>
            <a:off x="152400" y="8786813"/>
            <a:ext cx="66405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lnSpc>
                <a:spcPct val="90000"/>
              </a:lnSpc>
              <a:defRPr/>
            </a:pPr>
            <a:endParaRPr lang="en-US">
              <a:cs typeface="+mn-cs"/>
            </a:endParaRPr>
          </a:p>
        </p:txBody>
      </p:sp>
      <p:sp>
        <p:nvSpPr>
          <p:cNvPr id="183307" name="Rectangle 1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918200" y="8669338"/>
            <a:ext cx="811213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789" tIns="0" rIns="18789" bIns="0" numCol="1" anchor="b" anchorCtr="0" compatLnSpc="1">
            <a:prstTxWarp prst="textNoShape">
              <a:avLst/>
            </a:prstTxWarp>
          </a:bodyPr>
          <a:lstStyle>
            <a:lvl1pPr algn="r" defTabSz="901700" eaLnBrk="0" hangingPunct="0">
              <a:lnSpc>
                <a:spcPct val="100000"/>
              </a:lnSpc>
              <a:defRPr sz="800" b="0">
                <a:cs typeface="+mn-cs"/>
              </a:defRPr>
            </a:lvl1pPr>
          </a:lstStyle>
          <a:p>
            <a:pPr>
              <a:defRPr/>
            </a:pPr>
            <a:fld id="{2C2C59C6-DACC-4BFA-A270-24BB9770C6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7654" name="Rectangle 1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71538" y="244475"/>
            <a:ext cx="5313362" cy="39846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183309" name="Rectangle 1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404813" y="4371975"/>
            <a:ext cx="6110287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14" tIns="50105" rIns="95514" bIns="501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Body Text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10724735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12713" indent="-112713" algn="l" defTabSz="1020763" rtl="0" eaLnBrk="0" fontAlgn="base" hangingPunct="0">
      <a:lnSpc>
        <a:spcPct val="90000"/>
      </a:lnSpc>
      <a:spcBef>
        <a:spcPct val="40000"/>
      </a:spcBef>
      <a:spcAft>
        <a:spcPct val="0"/>
      </a:spcAft>
      <a:buSzPct val="100000"/>
      <a:buChar char="•"/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482600" indent="-120650" algn="l" defTabSz="1020763" rtl="0" eaLnBrk="0" fontAlgn="base" hangingPunct="0">
      <a:lnSpc>
        <a:spcPct val="90000"/>
      </a:lnSpc>
      <a:spcBef>
        <a:spcPct val="40000"/>
      </a:spcBef>
      <a:spcAft>
        <a:spcPct val="0"/>
      </a:spcAft>
      <a:buSzPct val="100000"/>
      <a:buChar char="•"/>
      <a:defRPr sz="1400" kern="1200">
        <a:solidFill>
          <a:schemeClr val="tx1"/>
        </a:solidFill>
        <a:latin typeface="Arial" charset="0"/>
        <a:ea typeface="+mn-ea"/>
        <a:cs typeface="+mn-cs"/>
      </a:defRPr>
    </a:lvl2pPr>
    <a:lvl3pPr marL="966788" algn="l" defTabSz="1020763" rtl="0" eaLnBrk="0" fontAlgn="base" hangingPunct="0">
      <a:lnSpc>
        <a:spcPct val="90000"/>
      </a:lnSpc>
      <a:spcBef>
        <a:spcPct val="40000"/>
      </a:spcBef>
      <a:spcAft>
        <a:spcPct val="0"/>
      </a:spcAft>
      <a:buSzPct val="100000"/>
      <a:buChar char="•"/>
      <a:defRPr sz="1400" kern="1200">
        <a:solidFill>
          <a:schemeClr val="tx1"/>
        </a:solidFill>
        <a:latin typeface="Arial" charset="0"/>
        <a:ea typeface="+mn-ea"/>
        <a:cs typeface="+mn-cs"/>
      </a:defRPr>
    </a:lvl3pPr>
    <a:lvl4pPr marL="1449388" algn="l" defTabSz="1020763" rtl="0" eaLnBrk="0" fontAlgn="base" hangingPunct="0">
      <a:lnSpc>
        <a:spcPct val="90000"/>
      </a:lnSpc>
      <a:spcBef>
        <a:spcPct val="40000"/>
      </a:spcBef>
      <a:spcAft>
        <a:spcPct val="0"/>
      </a:spcAft>
      <a:buSzPct val="100000"/>
      <a:buChar char="•"/>
      <a:defRPr sz="1400" kern="1200">
        <a:solidFill>
          <a:schemeClr val="tx1"/>
        </a:solidFill>
        <a:latin typeface="Arial" charset="0"/>
        <a:ea typeface="+mn-ea"/>
        <a:cs typeface="+mn-cs"/>
      </a:defRPr>
    </a:lvl4pPr>
    <a:lvl5pPr marL="1931988" algn="l" defTabSz="1020763" rtl="0" eaLnBrk="0" fontAlgn="base" hangingPunct="0">
      <a:lnSpc>
        <a:spcPct val="90000"/>
      </a:lnSpc>
      <a:spcBef>
        <a:spcPct val="40000"/>
      </a:spcBef>
      <a:spcAft>
        <a:spcPct val="0"/>
      </a:spcAft>
      <a:buSzPct val="100000"/>
      <a:buChar char="•"/>
      <a:defRPr sz="1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onetandberg/C10/C6/Quick%20Set%20C20/Quick%20Set%20C20%20Inuse%20Images/C20_In_Use_Standard_Conf_136.jpg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54"/>
          <p:cNvSpPr>
            <a:spLocks noChangeArrowheads="1"/>
          </p:cNvSpPr>
          <p:nvPr/>
        </p:nvSpPr>
        <p:spPr bwMode="auto">
          <a:xfrm>
            <a:off x="0" y="0"/>
            <a:ext cx="5257800" cy="3124200"/>
          </a:xfrm>
          <a:prstGeom prst="rect">
            <a:avLst/>
          </a:prstGeom>
          <a:solidFill>
            <a:srgbClr val="015F85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lnSpc>
                <a:spcPct val="90000"/>
              </a:lnSpc>
              <a:defRPr/>
            </a:pPr>
            <a:endParaRPr lang="en-US">
              <a:cs typeface="+mn-cs"/>
            </a:endParaRPr>
          </a:p>
        </p:txBody>
      </p:sp>
      <p:sp>
        <p:nvSpPr>
          <p:cNvPr id="5" name="Rectangle 256"/>
          <p:cNvSpPr>
            <a:spLocks noChangeArrowheads="1"/>
          </p:cNvSpPr>
          <p:nvPr/>
        </p:nvSpPr>
        <p:spPr bwMode="auto">
          <a:xfrm>
            <a:off x="277813" y="6672263"/>
            <a:ext cx="2022475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 anchorCtr="1">
            <a:spAutoFit/>
          </a:bodyPr>
          <a:lstStyle/>
          <a:p>
            <a:pPr defTabSz="814388" eaLnBrk="0" hangingPunct="0">
              <a:defRPr/>
            </a:pPr>
            <a:r>
              <a:rPr lang="en-US" sz="700" b="0">
                <a:solidFill>
                  <a:srgbClr val="999999"/>
                </a:solidFill>
                <a:cs typeface="+mn-cs"/>
              </a:rPr>
              <a:t>© 2006 Cisco Systems, Inc. All rights reserved.</a:t>
            </a:r>
          </a:p>
        </p:txBody>
      </p:sp>
      <p:sp>
        <p:nvSpPr>
          <p:cNvPr id="6" name="Rectangle 257"/>
          <p:cNvSpPr>
            <a:spLocks noChangeArrowheads="1"/>
          </p:cNvSpPr>
          <p:nvPr userDrawn="1"/>
        </p:nvSpPr>
        <p:spPr bwMode="auto">
          <a:xfrm>
            <a:off x="8642350" y="6672263"/>
            <a:ext cx="274638" cy="1889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 eaLnBrk="0" hangingPunct="0">
              <a:defRPr/>
            </a:pPr>
            <a:fld id="{205C4A97-3673-4AE4-A041-CBC7D5162B08}" type="slidenum">
              <a:rPr lang="en-US" sz="700" b="0">
                <a:solidFill>
                  <a:srgbClr val="999999"/>
                </a:solidFill>
                <a:cs typeface="+mn-cs"/>
              </a:rPr>
              <a:pPr algn="r" defTabSz="814388" eaLnBrk="0" hangingPunct="0">
                <a:defRPr/>
              </a:pPr>
              <a:t>‹#›</a:t>
            </a:fld>
            <a:endParaRPr lang="en-US" sz="700" b="0">
              <a:solidFill>
                <a:srgbClr val="999999"/>
              </a:solidFill>
              <a:cs typeface="+mn-cs"/>
            </a:endParaRPr>
          </a:p>
        </p:txBody>
      </p:sp>
      <p:pic>
        <p:nvPicPr>
          <p:cNvPr id="7" name="Picture 6" descr="Click to view original image">
            <a:hlinkClick r:id="rId2"/>
          </p:cNvPr>
          <p:cNvPicPr>
            <a:picLocks noChangeAspect="1" noChangeArrowheads="1"/>
          </p:cNvPicPr>
          <p:nvPr userDrawn="1"/>
        </p:nvPicPr>
        <p:blipFill>
          <a:blip r:embed="rId3"/>
          <a:srcRect b="7845"/>
          <a:stretch>
            <a:fillRect/>
          </a:stretch>
        </p:blipFill>
        <p:spPr bwMode="auto">
          <a:xfrm>
            <a:off x="4895850" y="0"/>
            <a:ext cx="424815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9926" name="Rectangle 262"/>
          <p:cNvSpPr>
            <a:spLocks noGrp="1" noChangeArrowheads="1"/>
          </p:cNvSpPr>
          <p:nvPr>
            <p:ph type="ctrTitle"/>
          </p:nvPr>
        </p:nvSpPr>
        <p:spPr bwMode="white">
          <a:xfrm>
            <a:off x="650875" y="3390900"/>
            <a:ext cx="6937375" cy="420688"/>
          </a:xfrm>
          <a:ln/>
        </p:spPr>
        <p:txBody>
          <a:bodyPr anchor="t"/>
          <a:lstStyle>
            <a:lvl1pPr>
              <a:defRPr sz="2000">
                <a:solidFill>
                  <a:schemeClr val="bg2"/>
                </a:solidFill>
              </a:defRPr>
            </a:lvl1pPr>
          </a:lstStyle>
          <a:p>
            <a:r>
              <a:rPr lang="en-US"/>
              <a:t>Module Title, Size 20</a:t>
            </a:r>
          </a:p>
        </p:txBody>
      </p:sp>
      <p:sp>
        <p:nvSpPr>
          <p:cNvPr id="369927" name="Rectangle 263"/>
          <p:cNvSpPr>
            <a:spLocks noGrp="1" noChangeArrowheads="1"/>
          </p:cNvSpPr>
          <p:nvPr>
            <p:ph type="subTitle" idx="1"/>
          </p:nvPr>
        </p:nvSpPr>
        <p:spPr>
          <a:xfrm>
            <a:off x="650875" y="1312863"/>
            <a:ext cx="3546475" cy="841375"/>
          </a:xfrm>
          <a:ln/>
        </p:spPr>
        <p:txBody>
          <a:bodyPr anchor="ctr"/>
          <a:lstStyle>
            <a:lvl1pPr>
              <a:lnSpc>
                <a:spcPct val="90000"/>
              </a:lnSpc>
              <a:spcBef>
                <a:spcPct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/>
              <a:t>Lesson Title,</a:t>
            </a:r>
            <a:br>
              <a:rPr lang="en-US"/>
            </a:br>
            <a:r>
              <a:rPr lang="en-US"/>
              <a:t>Size 30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5925" y="457200"/>
            <a:ext cx="2035175" cy="48958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5638" y="457200"/>
            <a:ext cx="5957887" cy="48958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638" y="457200"/>
            <a:ext cx="8145462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55638" y="1781175"/>
            <a:ext cx="7940675" cy="17097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5638" y="3643313"/>
            <a:ext cx="7940675" cy="17097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638" y="457200"/>
            <a:ext cx="8145462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55638" y="1781175"/>
            <a:ext cx="3894137" cy="35718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781175"/>
            <a:ext cx="3894138" cy="35718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2286000"/>
            <a:ext cx="1828800" cy="160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86000" y="2286000"/>
            <a:ext cx="1828800" cy="160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91300" y="274638"/>
            <a:ext cx="2095500" cy="361156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274638"/>
            <a:ext cx="6134100" cy="36115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5638" y="1781175"/>
            <a:ext cx="3894137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781175"/>
            <a:ext cx="3894138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284"/>
          <p:cNvSpPr>
            <a:spLocks noGrp="1" noChangeArrowheads="1"/>
          </p:cNvSpPr>
          <p:nvPr>
            <p:ph type="title"/>
          </p:nvPr>
        </p:nvSpPr>
        <p:spPr bwMode="auto">
          <a:xfrm>
            <a:off x="655638" y="457200"/>
            <a:ext cx="8145462" cy="838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82124" tIns="41061" rIns="82124" bIns="41061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368782" name="Rectangle 6286"/>
          <p:cNvSpPr>
            <a:spLocks noChangeArrowheads="1"/>
          </p:cNvSpPr>
          <p:nvPr/>
        </p:nvSpPr>
        <p:spPr bwMode="auto">
          <a:xfrm>
            <a:off x="0" y="0"/>
            <a:ext cx="9144000" cy="177800"/>
          </a:xfrm>
          <a:prstGeom prst="rect">
            <a:avLst/>
          </a:prstGeom>
          <a:solidFill>
            <a:srgbClr val="015F85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lnSpc>
                <a:spcPct val="90000"/>
              </a:lnSpc>
              <a:defRPr/>
            </a:pPr>
            <a:endParaRPr lang="en-US">
              <a:cs typeface="+mn-cs"/>
            </a:endParaRPr>
          </a:p>
        </p:txBody>
      </p:sp>
      <p:sp>
        <p:nvSpPr>
          <p:cNvPr id="368783" name="Rectangle 6287"/>
          <p:cNvSpPr>
            <a:spLocks noChangeArrowheads="1"/>
          </p:cNvSpPr>
          <p:nvPr/>
        </p:nvSpPr>
        <p:spPr bwMode="auto">
          <a:xfrm>
            <a:off x="277813" y="6672263"/>
            <a:ext cx="2022475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 anchorCtr="1">
            <a:spAutoFit/>
          </a:bodyPr>
          <a:lstStyle/>
          <a:p>
            <a:pPr defTabSz="814388" eaLnBrk="0" hangingPunct="0">
              <a:defRPr/>
            </a:pPr>
            <a:r>
              <a:rPr lang="en-US" sz="700" b="0">
                <a:solidFill>
                  <a:srgbClr val="999999"/>
                </a:solidFill>
                <a:cs typeface="+mn-cs"/>
              </a:rPr>
              <a:t>© 2006 Cisco Systems, Inc. All rights reserved.</a:t>
            </a:r>
          </a:p>
        </p:txBody>
      </p:sp>
      <p:sp>
        <p:nvSpPr>
          <p:cNvPr id="368784" name="Rectangle 6288"/>
          <p:cNvSpPr>
            <a:spLocks noChangeArrowheads="1"/>
          </p:cNvSpPr>
          <p:nvPr/>
        </p:nvSpPr>
        <p:spPr bwMode="auto">
          <a:xfrm>
            <a:off x="8642350" y="6672263"/>
            <a:ext cx="274638" cy="1889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 eaLnBrk="0" hangingPunct="0">
              <a:defRPr/>
            </a:pPr>
            <a:fld id="{61DA7A4D-7CE1-4ADF-81E0-2A1DB1BBBFEC}" type="slidenum">
              <a:rPr lang="en-US" sz="700" b="0">
                <a:solidFill>
                  <a:srgbClr val="999999"/>
                </a:solidFill>
                <a:cs typeface="+mn-cs"/>
              </a:rPr>
              <a:pPr algn="r" defTabSz="814388" eaLnBrk="0" hangingPunct="0">
                <a:defRPr/>
              </a:pPr>
              <a:t>‹#›</a:t>
            </a:fld>
            <a:endParaRPr lang="en-US" sz="700" b="0">
              <a:solidFill>
                <a:srgbClr val="999999"/>
              </a:solidFill>
              <a:cs typeface="+mn-cs"/>
            </a:endParaRPr>
          </a:p>
        </p:txBody>
      </p:sp>
      <p:sp>
        <p:nvSpPr>
          <p:cNvPr id="1030" name="Rectangle 628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5638" y="1781175"/>
            <a:ext cx="7940675" cy="3571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Body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73" r:id="rId2"/>
    <p:sldLayoutId id="2147483672" r:id="rId3"/>
    <p:sldLayoutId id="2147483671" r:id="rId4"/>
    <p:sldLayoutId id="2147483670" r:id="rId5"/>
    <p:sldLayoutId id="2147483669" r:id="rId6"/>
    <p:sldLayoutId id="2147483668" r:id="rId7"/>
    <p:sldLayoutId id="2147483667" r:id="rId8"/>
    <p:sldLayoutId id="2147483666" r:id="rId9"/>
    <p:sldLayoutId id="2147483665" r:id="rId10"/>
    <p:sldLayoutId id="2147483664" r:id="rId11"/>
    <p:sldLayoutId id="2147483663" r:id="rId12"/>
    <p:sldLayoutId id="2147483662" r:id="rId13"/>
  </p:sldLayoutIdLst>
  <p:timing>
    <p:tnLst>
      <p:par>
        <p:cTn id="1" dur="indefinite" restart="never" nodeType="tmRoot"/>
      </p:par>
    </p:tnLst>
  </p:timing>
  <p:txStyles>
    <p:titleStyle>
      <a:lvl1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2pPr>
      <a:lvl3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3pPr>
      <a:lvl4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4pPr>
      <a:lvl5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5pPr>
      <a:lvl6pPr marL="457200"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2400">
          <a:solidFill>
            <a:srgbClr val="000000"/>
          </a:solidFill>
          <a:latin typeface="+mn-lt"/>
          <a:ea typeface="+mn-ea"/>
          <a:cs typeface="+mn-cs"/>
        </a:defRPr>
      </a:lvl1pPr>
      <a:lvl2pPr marL="342900" indent="-228600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0183B7"/>
        </a:buClr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2pPr>
      <a:lvl3pPr marL="685800" indent="-228600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0183B7"/>
        </a:buClr>
        <a:buFont typeface="Arial" charset="0"/>
        <a:buChar char="–"/>
        <a:defRPr sz="2000">
          <a:solidFill>
            <a:srgbClr val="000000"/>
          </a:solidFill>
          <a:latin typeface="+mn-lt"/>
        </a:defRPr>
      </a:lvl3pPr>
      <a:lvl4pPr marL="1028700" indent="-228600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0183B7"/>
        </a:buClr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4pPr>
      <a:lvl5pPr marL="1371600" indent="-228600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0183B7"/>
        </a:buClr>
        <a:buFont typeface="Arial" charset="0"/>
        <a:buChar char="–"/>
        <a:defRPr sz="2000">
          <a:solidFill>
            <a:srgbClr val="000000"/>
          </a:solidFill>
          <a:latin typeface="+mn-lt"/>
        </a:defRPr>
      </a:lvl5pPr>
      <a:lvl6pPr marL="1828800" indent="-228600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0183B7"/>
        </a:buClr>
        <a:buFont typeface="Arial" charset="0"/>
        <a:buChar char="–"/>
        <a:defRPr sz="2000">
          <a:solidFill>
            <a:srgbClr val="000000"/>
          </a:solidFill>
          <a:latin typeface="+mn-lt"/>
        </a:defRPr>
      </a:lvl6pPr>
      <a:lvl7pPr marL="2286000" indent="-228600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0183B7"/>
        </a:buClr>
        <a:buFont typeface="Arial" charset="0"/>
        <a:buChar char="–"/>
        <a:defRPr sz="2000">
          <a:solidFill>
            <a:srgbClr val="000000"/>
          </a:solidFill>
          <a:latin typeface="+mn-lt"/>
        </a:defRPr>
      </a:lvl7pPr>
      <a:lvl8pPr marL="2743200" indent="-228600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0183B7"/>
        </a:buClr>
        <a:buFont typeface="Arial" charset="0"/>
        <a:buChar char="–"/>
        <a:defRPr sz="2000">
          <a:solidFill>
            <a:srgbClr val="000000"/>
          </a:solidFill>
          <a:latin typeface="+mn-lt"/>
        </a:defRPr>
      </a:lvl8pPr>
      <a:lvl9pPr marL="3200400" indent="-228600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0183B7"/>
        </a:buClr>
        <a:buFont typeface="Arial" charset="0"/>
        <a:buChar char="–"/>
        <a:defRPr sz="20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Group 7"/>
          <p:cNvGrpSpPr>
            <a:grpSpLocks/>
          </p:cNvGrpSpPr>
          <p:nvPr userDrawn="1"/>
        </p:nvGrpSpPr>
        <p:grpSpPr bwMode="auto">
          <a:xfrm>
            <a:off x="0" y="1477963"/>
            <a:ext cx="9144000" cy="2743200"/>
            <a:chOff x="0" y="1027"/>
            <a:chExt cx="5760" cy="1728"/>
          </a:xfrm>
        </p:grpSpPr>
        <p:sp>
          <p:nvSpPr>
            <p:cNvPr id="1305608" name="Rectangle 8"/>
            <p:cNvSpPr>
              <a:spLocks noChangeArrowheads="1"/>
            </p:cNvSpPr>
            <p:nvPr/>
          </p:nvSpPr>
          <p:spPr bwMode="auto">
            <a:xfrm rot="16200000">
              <a:off x="2016" y="-989"/>
              <a:ext cx="1728" cy="5760"/>
            </a:xfrm>
            <a:prstGeom prst="rect">
              <a:avLst/>
            </a:prstGeom>
            <a:solidFill>
              <a:srgbClr val="015F85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73025" tIns="36512" rIns="73025" bIns="36512" anchor="ctr"/>
            <a:lstStyle/>
            <a:p>
              <a:pPr eaLnBrk="0" hangingPunct="0">
                <a:lnSpc>
                  <a:spcPct val="90000"/>
                </a:lnSpc>
                <a:defRPr/>
              </a:pPr>
              <a:endParaRPr lang="en-US">
                <a:cs typeface="+mn-cs"/>
              </a:endParaRPr>
            </a:p>
          </p:txBody>
        </p:sp>
        <p:pic>
          <p:nvPicPr>
            <p:cNvPr id="15383" name="Picture 9" descr="MAE17639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2881" y="1027"/>
              <a:ext cx="2879" cy="17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5363" name="Group 17"/>
          <p:cNvGrpSpPr>
            <a:grpSpLocks/>
          </p:cNvGrpSpPr>
          <p:nvPr userDrawn="1"/>
        </p:nvGrpSpPr>
        <p:grpSpPr bwMode="auto">
          <a:xfrm>
            <a:off x="609600" y="373063"/>
            <a:ext cx="1447800" cy="769937"/>
            <a:chOff x="3272" y="1316"/>
            <a:chExt cx="1889" cy="1002"/>
          </a:xfrm>
        </p:grpSpPr>
        <p:sp>
          <p:nvSpPr>
            <p:cNvPr id="1305618" name="AutoShape 18"/>
            <p:cNvSpPr>
              <a:spLocks noChangeAspect="1" noChangeArrowheads="1" noTextEdit="1"/>
            </p:cNvSpPr>
            <p:nvPr userDrawn="1"/>
          </p:nvSpPr>
          <p:spPr bwMode="auto">
            <a:xfrm>
              <a:off x="3272" y="1316"/>
              <a:ext cx="1889" cy="10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305619" name="Rectangle 19"/>
            <p:cNvSpPr>
              <a:spLocks noChangeArrowheads="1"/>
            </p:cNvSpPr>
            <p:nvPr userDrawn="1"/>
          </p:nvSpPr>
          <p:spPr bwMode="auto">
            <a:xfrm>
              <a:off x="3802" y="1979"/>
              <a:ext cx="87" cy="326"/>
            </a:xfrm>
            <a:prstGeom prst="rect">
              <a:avLst/>
            </a:prstGeom>
            <a:solidFill>
              <a:srgbClr val="B21A1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305620" name="Freeform 20"/>
            <p:cNvSpPr>
              <a:spLocks/>
            </p:cNvSpPr>
            <p:nvPr userDrawn="1"/>
          </p:nvSpPr>
          <p:spPr bwMode="auto">
            <a:xfrm>
              <a:off x="4303" y="1971"/>
              <a:ext cx="249" cy="343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B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305621" name="Freeform 21"/>
            <p:cNvSpPr>
              <a:spLocks/>
            </p:cNvSpPr>
            <p:nvPr userDrawn="1"/>
          </p:nvSpPr>
          <p:spPr bwMode="auto">
            <a:xfrm>
              <a:off x="3444" y="1971"/>
              <a:ext cx="249" cy="343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B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305622" name="Freeform 22"/>
            <p:cNvSpPr>
              <a:spLocks noEditPoints="1"/>
            </p:cNvSpPr>
            <p:nvPr userDrawn="1"/>
          </p:nvSpPr>
          <p:spPr bwMode="auto">
            <a:xfrm>
              <a:off x="4643" y="1971"/>
              <a:ext cx="342" cy="343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solidFill>
              <a:srgbClr val="B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305623" name="Freeform 23"/>
            <p:cNvSpPr>
              <a:spLocks/>
            </p:cNvSpPr>
            <p:nvPr userDrawn="1"/>
          </p:nvSpPr>
          <p:spPr bwMode="auto">
            <a:xfrm>
              <a:off x="3999" y="1971"/>
              <a:ext cx="224" cy="343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solidFill>
              <a:srgbClr val="B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305624" name="Freeform 24"/>
            <p:cNvSpPr>
              <a:spLocks/>
            </p:cNvSpPr>
            <p:nvPr userDrawn="1"/>
          </p:nvSpPr>
          <p:spPr bwMode="auto">
            <a:xfrm>
              <a:off x="3272" y="1587"/>
              <a:ext cx="81" cy="167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305625" name="Freeform 25"/>
            <p:cNvSpPr>
              <a:spLocks/>
            </p:cNvSpPr>
            <p:nvPr userDrawn="1"/>
          </p:nvSpPr>
          <p:spPr bwMode="auto">
            <a:xfrm>
              <a:off x="3500" y="1473"/>
              <a:ext cx="81" cy="281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305626" name="Freeform 26"/>
            <p:cNvSpPr>
              <a:spLocks/>
            </p:cNvSpPr>
            <p:nvPr userDrawn="1"/>
          </p:nvSpPr>
          <p:spPr bwMode="auto">
            <a:xfrm>
              <a:off x="3721" y="1320"/>
              <a:ext cx="81" cy="51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305627" name="Freeform 27"/>
            <p:cNvSpPr>
              <a:spLocks/>
            </p:cNvSpPr>
            <p:nvPr userDrawn="1"/>
          </p:nvSpPr>
          <p:spPr bwMode="auto">
            <a:xfrm>
              <a:off x="3949" y="1473"/>
              <a:ext cx="81" cy="281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305628" name="Freeform 28"/>
            <p:cNvSpPr>
              <a:spLocks/>
            </p:cNvSpPr>
            <p:nvPr userDrawn="1"/>
          </p:nvSpPr>
          <p:spPr bwMode="auto">
            <a:xfrm>
              <a:off x="4171" y="1587"/>
              <a:ext cx="87" cy="167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305629" name="Freeform 29"/>
            <p:cNvSpPr>
              <a:spLocks/>
            </p:cNvSpPr>
            <p:nvPr userDrawn="1"/>
          </p:nvSpPr>
          <p:spPr bwMode="auto">
            <a:xfrm>
              <a:off x="4399" y="1473"/>
              <a:ext cx="81" cy="281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305630" name="Freeform 30"/>
            <p:cNvSpPr>
              <a:spLocks/>
            </p:cNvSpPr>
            <p:nvPr userDrawn="1"/>
          </p:nvSpPr>
          <p:spPr bwMode="auto">
            <a:xfrm>
              <a:off x="4625" y="1320"/>
              <a:ext cx="83" cy="51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305631" name="Freeform 31"/>
            <p:cNvSpPr>
              <a:spLocks/>
            </p:cNvSpPr>
            <p:nvPr userDrawn="1"/>
          </p:nvSpPr>
          <p:spPr bwMode="auto">
            <a:xfrm>
              <a:off x="4848" y="1473"/>
              <a:ext cx="81" cy="281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305632" name="Freeform 32"/>
            <p:cNvSpPr>
              <a:spLocks/>
            </p:cNvSpPr>
            <p:nvPr userDrawn="1"/>
          </p:nvSpPr>
          <p:spPr bwMode="auto">
            <a:xfrm>
              <a:off x="5074" y="1587"/>
              <a:ext cx="83" cy="167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  <a:defRPr/>
              </a:pPr>
              <a:endParaRPr lang="en-US">
                <a:cs typeface="+mn-cs"/>
              </a:endParaRPr>
            </a:p>
          </p:txBody>
        </p:sp>
      </p:grpSp>
      <p:sp>
        <p:nvSpPr>
          <p:cNvPr id="1305633" name="Rectangle 33"/>
          <p:cNvSpPr>
            <a:spLocks noChangeArrowheads="1"/>
          </p:cNvSpPr>
          <p:nvPr userDrawn="1"/>
        </p:nvSpPr>
        <p:spPr bwMode="auto">
          <a:xfrm>
            <a:off x="277813" y="6592888"/>
            <a:ext cx="2022475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 anchorCtr="1">
            <a:spAutoFit/>
          </a:bodyPr>
          <a:lstStyle/>
          <a:p>
            <a:pPr defTabSz="814388" eaLnBrk="0" hangingPunct="0">
              <a:defRPr/>
            </a:pPr>
            <a:r>
              <a:rPr lang="en-US" sz="700" b="0">
                <a:solidFill>
                  <a:srgbClr val="999999"/>
                </a:solidFill>
                <a:cs typeface="+mn-cs"/>
              </a:rPr>
              <a:t>© 2006 Cisco Systems, Inc. All rights reserved.</a:t>
            </a:r>
          </a:p>
        </p:txBody>
      </p:sp>
      <p:sp>
        <p:nvSpPr>
          <p:cNvPr id="1305634" name="Rectangle 34"/>
          <p:cNvSpPr>
            <a:spLocks noChangeArrowheads="1"/>
          </p:cNvSpPr>
          <p:nvPr userDrawn="1"/>
        </p:nvSpPr>
        <p:spPr bwMode="auto">
          <a:xfrm>
            <a:off x="8642350" y="6592888"/>
            <a:ext cx="274638" cy="1889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 eaLnBrk="0" hangingPunct="0">
              <a:defRPr/>
            </a:pPr>
            <a:fld id="{3FA77729-BFD9-4866-9C8F-BA05B934AC6E}" type="slidenum">
              <a:rPr lang="en-US" sz="700" b="0">
                <a:solidFill>
                  <a:srgbClr val="999999"/>
                </a:solidFill>
                <a:cs typeface="+mn-cs"/>
              </a:rPr>
              <a:pPr algn="r" defTabSz="814388" eaLnBrk="0" hangingPunct="0">
                <a:defRPr/>
              </a:pPr>
              <a:t>‹#›</a:t>
            </a:fld>
            <a:endParaRPr lang="en-US" sz="700" b="0">
              <a:solidFill>
                <a:srgbClr val="999999"/>
              </a:solidFill>
              <a:cs typeface="+mn-cs"/>
            </a:endParaRPr>
          </a:p>
        </p:txBody>
      </p:sp>
      <p:sp>
        <p:nvSpPr>
          <p:cNvPr id="1536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2286000"/>
            <a:ext cx="38100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Course Title,</a:t>
            </a:r>
            <a:br>
              <a:rPr lang="en-US" smtClean="0"/>
            </a:br>
            <a:r>
              <a:rPr lang="en-US" smtClean="0"/>
              <a:t>Size 30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3" r:id="rId2"/>
    <p:sldLayoutId id="2147483682" r:id="rId3"/>
    <p:sldLayoutId id="2147483681" r:id="rId4"/>
    <p:sldLayoutId id="2147483680" r:id="rId5"/>
    <p:sldLayoutId id="2147483679" r:id="rId6"/>
    <p:sldLayoutId id="2147483678" r:id="rId7"/>
    <p:sldLayoutId id="2147483677" r:id="rId8"/>
    <p:sldLayoutId id="2147483676" r:id="rId9"/>
    <p:sldLayoutId id="2147483675" r:id="rId10"/>
    <p:sldLayoutId id="214748367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000" b="1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en-US" sz="4000" dirty="0" err="1" smtClean="0"/>
              <a:t>JCTVC-D224</a:t>
            </a:r>
            <a:endParaRPr lang="en-US" sz="4000" dirty="0"/>
          </a:p>
        </p:txBody>
      </p:sp>
      <p:sp>
        <p:nvSpPr>
          <p:cNvPr id="3174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>
              <a:lnSpc>
                <a:spcPct val="90000"/>
              </a:lnSpc>
              <a:buNone/>
            </a:pPr>
            <a:r>
              <a:rPr lang="en-US" b="1" dirty="0" smtClean="0"/>
              <a:t>Unified transform design for </a:t>
            </a:r>
            <a:r>
              <a:rPr lang="en-US" b="1" dirty="0" err="1" smtClean="0"/>
              <a:t>HEVC</a:t>
            </a:r>
            <a:r>
              <a:rPr lang="en-US" b="1" dirty="0" smtClean="0"/>
              <a:t> with 16 bit intermediate data representation</a:t>
            </a:r>
          </a:p>
          <a:p>
            <a:pPr>
              <a:lnSpc>
                <a:spcPct val="90000"/>
              </a:lnSpc>
              <a:buNone/>
            </a:pPr>
            <a:endParaRPr lang="en-US" b="1" dirty="0" smtClean="0"/>
          </a:p>
          <a:p>
            <a:pPr>
              <a:lnSpc>
                <a:spcPct val="90000"/>
              </a:lnSpc>
              <a:buNone/>
            </a:pPr>
            <a:r>
              <a:rPr lang="en-US" b="1" dirty="0" err="1" smtClean="0"/>
              <a:t>Arild</a:t>
            </a:r>
            <a:r>
              <a:rPr lang="en-US" b="1" dirty="0" smtClean="0"/>
              <a:t> </a:t>
            </a:r>
            <a:r>
              <a:rPr lang="en-US" b="1" dirty="0" err="1" smtClean="0"/>
              <a:t>Fuldseth</a:t>
            </a:r>
            <a:r>
              <a:rPr lang="en-US" b="1" dirty="0" smtClean="0"/>
              <a:t> </a:t>
            </a:r>
          </a:p>
          <a:p>
            <a:pPr>
              <a:lnSpc>
                <a:spcPct val="90000"/>
              </a:lnSpc>
              <a:buNone/>
            </a:pPr>
            <a:r>
              <a:rPr lang="en-US" b="1" dirty="0" err="1" smtClean="0"/>
              <a:t>Gisle</a:t>
            </a:r>
            <a:r>
              <a:rPr lang="en-US" b="1" dirty="0" smtClean="0"/>
              <a:t> </a:t>
            </a:r>
            <a:r>
              <a:rPr lang="en-US" b="1" dirty="0" err="1" smtClean="0"/>
              <a:t>Bjøntegaard</a:t>
            </a:r>
            <a:r>
              <a:rPr lang="en-US" b="1" dirty="0" smtClean="0"/>
              <a:t> </a:t>
            </a:r>
          </a:p>
          <a:p>
            <a:pPr>
              <a:lnSpc>
                <a:spcPct val="90000"/>
              </a:lnSpc>
              <a:buNone/>
            </a:pPr>
            <a:endParaRPr lang="en-US" b="1" dirty="0" smtClean="0"/>
          </a:p>
          <a:p>
            <a:pPr>
              <a:lnSpc>
                <a:spcPct val="90000"/>
              </a:lnSpc>
              <a:buNone/>
            </a:pPr>
            <a:r>
              <a:rPr lang="en-US" b="1" dirty="0" smtClean="0"/>
              <a:t>Cisco</a:t>
            </a:r>
            <a:r>
              <a:rPr lang="en-US" b="1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xmlns="" val="4272402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nb-NO" sz="4000" dirty="0" smtClean="0"/>
              <a:t>Other useful properties</a:t>
            </a:r>
            <a:endParaRPr lang="en-US" sz="4000" dirty="0"/>
          </a:p>
        </p:txBody>
      </p:sp>
      <p:sp>
        <p:nvSpPr>
          <p:cNvPr id="31746" name="Content Placeholder 2"/>
          <p:cNvSpPr>
            <a:spLocks noGrp="1"/>
          </p:cNvSpPr>
          <p:nvPr>
            <p:ph idx="1"/>
          </p:nvPr>
        </p:nvSpPr>
        <p:spPr>
          <a:xfrm>
            <a:off x="655638" y="1781175"/>
            <a:ext cx="7940675" cy="4238625"/>
          </a:xfrm>
        </p:spPr>
        <p:txBody>
          <a:bodyPr/>
          <a:lstStyle/>
          <a:p>
            <a:pPr>
              <a:buFontTx/>
              <a:buChar char="•"/>
            </a:pPr>
            <a:r>
              <a:rPr lang="en-US" dirty="0" smtClean="0"/>
              <a:t>8 bit representation of transform coefficients.</a:t>
            </a:r>
          </a:p>
          <a:p>
            <a:pPr>
              <a:buFontTx/>
              <a:buChar char="•"/>
            </a:pPr>
            <a:r>
              <a:rPr lang="en-US" dirty="0" smtClean="0"/>
              <a:t>Bit width of accumulators for matrix multiplication: </a:t>
            </a:r>
            <a:br>
              <a:rPr lang="en-US" dirty="0" smtClean="0"/>
            </a:br>
            <a:r>
              <a:rPr lang="en-US" dirty="0" smtClean="0"/>
              <a:t>&lt;= 32 bit.</a:t>
            </a:r>
          </a:p>
          <a:p>
            <a:pPr>
              <a:buFontTx/>
              <a:buChar char="•"/>
            </a:pPr>
            <a:r>
              <a:rPr lang="en-US" dirty="0" smtClean="0"/>
              <a:t>Same symmetry properties as the </a:t>
            </a:r>
            <a:r>
              <a:rPr lang="en-US" dirty="0" err="1" smtClean="0"/>
              <a:t>DCT</a:t>
            </a:r>
            <a:r>
              <a:rPr lang="en-US" dirty="0" smtClean="0"/>
              <a:t> transform.</a:t>
            </a:r>
          </a:p>
          <a:p>
            <a:pPr>
              <a:buFontTx/>
              <a:buChar char="•"/>
            </a:pPr>
            <a:r>
              <a:rPr lang="en-US" dirty="0" smtClean="0"/>
              <a:t>Scaled transform coefficients are very close to the </a:t>
            </a:r>
            <a:r>
              <a:rPr lang="en-US" dirty="0" err="1" smtClean="0"/>
              <a:t>DCT</a:t>
            </a:r>
            <a:r>
              <a:rPr lang="en-US" dirty="0" smtClean="0"/>
              <a:t> transform.</a:t>
            </a:r>
          </a:p>
          <a:p>
            <a:pPr>
              <a:buFontTx/>
              <a:buChar char="•"/>
            </a:pPr>
            <a:r>
              <a:rPr lang="en-US" dirty="0" smtClean="0"/>
              <a:t>Same quantization/</a:t>
            </a:r>
            <a:r>
              <a:rPr lang="en-US" dirty="0" err="1" smtClean="0"/>
              <a:t>dequantization</a:t>
            </a:r>
            <a:r>
              <a:rPr lang="en-US" dirty="0" smtClean="0"/>
              <a:t> scheme for all transform sizes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18822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nb-NO" sz="4000" dirty="0" smtClean="0"/>
              <a:t>Intermediate scaling</a:t>
            </a:r>
            <a:endParaRPr lang="en-US" sz="4000" dirty="0"/>
          </a:p>
        </p:txBody>
      </p:sp>
      <p:sp>
        <p:nvSpPr>
          <p:cNvPr id="31746" name="Content Placeholder 2"/>
          <p:cNvSpPr>
            <a:spLocks noGrp="1"/>
          </p:cNvSpPr>
          <p:nvPr>
            <p:ph idx="1"/>
          </p:nvPr>
        </p:nvSpPr>
        <p:spPr>
          <a:xfrm>
            <a:off x="655638" y="1781175"/>
            <a:ext cx="7940675" cy="4238625"/>
          </a:xfrm>
        </p:spPr>
        <p:txBody>
          <a:bodyPr/>
          <a:lstStyle/>
          <a:p>
            <a:pPr>
              <a:buFontTx/>
              <a:buChar char="•"/>
            </a:pPr>
            <a:r>
              <a:rPr lang="en-US" dirty="0" smtClean="0"/>
              <a:t>Forward transform:</a:t>
            </a:r>
            <a:endParaRPr lang="en-US" dirty="0"/>
          </a:p>
          <a:p>
            <a:pPr lvl="2">
              <a:buFontTx/>
              <a:buChar char="•"/>
            </a:pPr>
            <a:r>
              <a:rPr lang="en-US" dirty="0" smtClean="0"/>
              <a:t>First stage:	&gt;&gt;(</a:t>
            </a:r>
            <a:r>
              <a:rPr lang="en-US" dirty="0" err="1" smtClean="0"/>
              <a:t>log</a:t>
            </a:r>
            <a:r>
              <a:rPr lang="en-US" baseline="-25000" dirty="0" err="1" smtClean="0"/>
              <a:t>2</a:t>
            </a:r>
            <a:r>
              <a:rPr lang="en-US" dirty="0" smtClean="0"/>
              <a:t>(N)-1)</a:t>
            </a:r>
          </a:p>
          <a:p>
            <a:pPr lvl="2">
              <a:buFontTx/>
              <a:buChar char="•"/>
            </a:pPr>
            <a:r>
              <a:rPr lang="en-US" dirty="0" smtClean="0"/>
              <a:t>Second stage:	&gt;&gt;(</a:t>
            </a:r>
            <a:r>
              <a:rPr lang="en-US" dirty="0" err="1" smtClean="0"/>
              <a:t>log</a:t>
            </a:r>
            <a:r>
              <a:rPr lang="en-US" baseline="-25000" dirty="0" err="1" smtClean="0"/>
              <a:t>2</a:t>
            </a:r>
            <a:r>
              <a:rPr lang="en-US" dirty="0" smtClean="0"/>
              <a:t>(N</a:t>
            </a:r>
            <a:r>
              <a:rPr lang="en-US" dirty="0" smtClean="0"/>
              <a:t>)+6)</a:t>
            </a:r>
          </a:p>
          <a:p>
            <a:pPr lvl="2">
              <a:buFontTx/>
              <a:buChar char="•"/>
            </a:pPr>
            <a:endParaRPr lang="en-US" dirty="0" smtClean="0"/>
          </a:p>
          <a:p>
            <a:pPr>
              <a:buFontTx/>
              <a:buChar char="•"/>
            </a:pPr>
            <a:r>
              <a:rPr lang="en-US" dirty="0" smtClean="0"/>
              <a:t>Inverse transform:</a:t>
            </a:r>
          </a:p>
          <a:p>
            <a:pPr lvl="2">
              <a:buFontTx/>
              <a:buChar char="•"/>
            </a:pPr>
            <a:r>
              <a:rPr lang="en-US" dirty="0" smtClean="0"/>
              <a:t>First stage:	&gt;&gt;6</a:t>
            </a:r>
          </a:p>
          <a:p>
            <a:pPr lvl="2">
              <a:buFontTx/>
              <a:buChar char="•"/>
            </a:pPr>
            <a:r>
              <a:rPr lang="en-US" dirty="0" smtClean="0"/>
              <a:t>Second </a:t>
            </a:r>
            <a:r>
              <a:rPr lang="en-US" dirty="0" smtClean="0"/>
              <a:t>stage:	</a:t>
            </a:r>
            <a:r>
              <a:rPr lang="en-US" dirty="0" smtClean="0"/>
              <a:t>&gt;&gt;13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4218822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nb-NO" sz="4000" dirty="0" smtClean="0"/>
              <a:t>Quantization/dequantization</a:t>
            </a:r>
            <a:endParaRPr lang="en-US" sz="4000" dirty="0"/>
          </a:p>
        </p:txBody>
      </p:sp>
      <p:sp>
        <p:nvSpPr>
          <p:cNvPr id="31746" name="Content Placeholder 2"/>
          <p:cNvSpPr>
            <a:spLocks noGrp="1"/>
          </p:cNvSpPr>
          <p:nvPr>
            <p:ph idx="1"/>
          </p:nvPr>
        </p:nvSpPr>
        <p:spPr>
          <a:xfrm>
            <a:off x="655638" y="1781175"/>
            <a:ext cx="8031162" cy="4238625"/>
          </a:xfrm>
        </p:spPr>
        <p:txBody>
          <a:bodyPr/>
          <a:lstStyle/>
          <a:p>
            <a:pPr>
              <a:buFontTx/>
              <a:buChar char="•"/>
            </a:pPr>
            <a:r>
              <a:rPr lang="en-US" sz="2000" dirty="0" smtClean="0"/>
              <a:t>Quantization: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sz="2000" dirty="0" smtClean="0"/>
              <a:t>level 	</a:t>
            </a:r>
            <a:r>
              <a:rPr lang="en-US" sz="2000" dirty="0" smtClean="0"/>
              <a:t>= </a:t>
            </a:r>
            <a:r>
              <a:rPr lang="en-US" sz="2000" dirty="0" smtClean="0"/>
              <a:t>	(</a:t>
            </a:r>
            <a:r>
              <a:rPr lang="en-US" sz="2000" dirty="0" err="1" smtClean="0"/>
              <a:t>coeff</a:t>
            </a:r>
            <a:r>
              <a:rPr lang="en-US" sz="2000" dirty="0" smtClean="0"/>
              <a:t>*Q + offset)&gt;&gt;(22 + </a:t>
            </a:r>
            <a:r>
              <a:rPr lang="en-US" sz="2000" dirty="0" err="1" smtClean="0"/>
              <a:t>QP</a:t>
            </a:r>
            <a:r>
              <a:rPr lang="en-US" sz="2000" dirty="0" smtClean="0"/>
              <a:t>/6 – </a:t>
            </a:r>
            <a:r>
              <a:rPr lang="en-US" sz="2000" dirty="0" err="1" smtClean="0"/>
              <a:t>log2</a:t>
            </a:r>
            <a:r>
              <a:rPr lang="en-US" sz="2000" dirty="0" smtClean="0"/>
              <a:t>(N))</a:t>
            </a:r>
          </a:p>
          <a:p>
            <a:pPr>
              <a:buFontTx/>
              <a:buChar char="•"/>
            </a:pPr>
            <a:endParaRPr lang="nb-NO" sz="2000" dirty="0" smtClean="0"/>
          </a:p>
          <a:p>
            <a:pPr>
              <a:buFontTx/>
              <a:buChar char="•"/>
            </a:pPr>
            <a:r>
              <a:rPr lang="nb-NO" sz="2000" dirty="0" smtClean="0"/>
              <a:t>Dequantization:</a:t>
            </a:r>
            <a:endParaRPr lang="en-US" sz="1600" dirty="0" smtClean="0"/>
          </a:p>
          <a:p>
            <a:pPr lvl="1">
              <a:buNone/>
            </a:pPr>
            <a:r>
              <a:rPr lang="en-US" sz="1600" dirty="0" smtClean="0"/>
              <a:t>		</a:t>
            </a:r>
            <a:r>
              <a:rPr lang="en-US" dirty="0" err="1" smtClean="0"/>
              <a:t>coeffQ</a:t>
            </a:r>
            <a:r>
              <a:rPr lang="en-US" dirty="0" smtClean="0"/>
              <a:t> </a:t>
            </a:r>
            <a:r>
              <a:rPr lang="en-US" dirty="0" smtClean="0"/>
              <a:t>= </a:t>
            </a:r>
            <a:r>
              <a:rPr lang="en-US" dirty="0" smtClean="0"/>
              <a:t>	(level*IQ &lt;&lt; (</a:t>
            </a:r>
            <a:r>
              <a:rPr lang="en-US" dirty="0" err="1" smtClean="0"/>
              <a:t>QP</a:t>
            </a:r>
            <a:r>
              <a:rPr lang="en-US" dirty="0" smtClean="0"/>
              <a:t>/6) + </a:t>
            </a:r>
            <a:r>
              <a:rPr lang="en-US" dirty="0" err="1" smtClean="0"/>
              <a:t>2</a:t>
            </a:r>
            <a:r>
              <a:rPr lang="en-US" baseline="30000" dirty="0" err="1" smtClean="0"/>
              <a:t>N</a:t>
            </a:r>
            <a:r>
              <a:rPr lang="en-US" dirty="0" smtClean="0"/>
              <a:t>)&gt;&gt;(</a:t>
            </a:r>
            <a:r>
              <a:rPr lang="en-US" dirty="0" err="1" smtClean="0"/>
              <a:t>log2</a:t>
            </a:r>
            <a:r>
              <a:rPr lang="en-US" dirty="0" smtClean="0"/>
              <a:t>(N)) +1)</a:t>
            </a:r>
          </a:p>
          <a:p>
            <a:pPr>
              <a:buFontTx/>
              <a:buChar char="•"/>
            </a:pPr>
            <a:endParaRPr lang="en-US" sz="2000" dirty="0" smtClean="0"/>
          </a:p>
          <a:p>
            <a:pPr>
              <a:buFontTx/>
              <a:buChar char="•"/>
            </a:pPr>
            <a:r>
              <a:rPr lang="en-US" sz="2000" dirty="0" smtClean="0"/>
              <a:t>Same scheme for all transform sizes, N.</a:t>
            </a:r>
          </a:p>
          <a:p>
            <a:pPr>
              <a:buFontTx/>
              <a:buChar char="•"/>
            </a:pPr>
            <a:endParaRPr lang="en-US" sz="2000" dirty="0" smtClean="0"/>
          </a:p>
          <a:p>
            <a:pPr>
              <a:buFontTx/>
              <a:buChar char="•"/>
            </a:pPr>
            <a:r>
              <a:rPr lang="en-US" sz="2000" dirty="0" smtClean="0"/>
              <a:t>No quantization matrices needed.</a:t>
            </a:r>
          </a:p>
          <a:p>
            <a:pPr>
              <a:buFontTx/>
              <a:buChar char="•"/>
            </a:pPr>
            <a:endParaRPr lang="en-US" sz="2000" dirty="0" smtClean="0"/>
          </a:p>
          <a:p>
            <a:pPr>
              <a:buFontTx/>
              <a:buChar char="•"/>
            </a:pPr>
            <a:r>
              <a:rPr lang="en-US" sz="2000" dirty="0" smtClean="0"/>
              <a:t>Q and IQ are equal for all transform coefficients</a:t>
            </a:r>
            <a:endParaRPr lang="en-US" sz="2400" dirty="0" smtClean="0"/>
          </a:p>
          <a:p>
            <a:pPr marL="0" indent="0">
              <a:lnSpc>
                <a:spcPct val="90000"/>
              </a:lnSpc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18822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nb-NO" sz="4000" dirty="0" smtClean="0"/>
              <a:t>Summary</a:t>
            </a:r>
            <a:endParaRPr lang="en-US" sz="40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655638" y="1781175"/>
          <a:ext cx="7940676" cy="3429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87762"/>
                <a:gridCol w="2133600"/>
                <a:gridCol w="2119314"/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Feature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HM1.0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Proposed</a:t>
                      </a:r>
                    </a:p>
                  </a:txBody>
                  <a:tcPr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Unified design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No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Yes</a:t>
                      </a:r>
                    </a:p>
                  </a:txBody>
                  <a:tcPr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Bit width (IBDI=off)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&gt;20 + TPE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16</a:t>
                      </a:r>
                    </a:p>
                  </a:txBody>
                  <a:tcPr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Equal norm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No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Almost</a:t>
                      </a:r>
                    </a:p>
                  </a:txBody>
                  <a:tcPr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(De)quantization matrices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Yes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No</a:t>
                      </a:r>
                    </a:p>
                  </a:txBody>
                  <a:tcPr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Matrix multiplication possible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No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Yes</a:t>
                      </a:r>
                    </a:p>
                  </a:txBody>
                  <a:tcPr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TPE value in simulations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Unified quantization scheme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No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Yes</a:t>
                      </a:r>
                    </a:p>
                  </a:txBody>
                  <a:tcPr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Butterfly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Full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Partial</a:t>
                      </a:r>
                    </a:p>
                  </a:txBody>
                  <a:tcPr horzOverflow="overflow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218822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nb-NO" sz="4000" dirty="0" smtClean="0"/>
              <a:t>BD-rate results</a:t>
            </a:r>
            <a:endParaRPr lang="en-US" sz="4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nb-NO" dirty="0" smtClean="0"/>
              <a:t>Simulation conditions:</a:t>
            </a:r>
          </a:p>
          <a:p>
            <a:pPr lvl="2">
              <a:buFontTx/>
              <a:buChar char="•"/>
            </a:pPr>
            <a:r>
              <a:rPr lang="nb-NO" sz="2400" dirty="0" smtClean="0"/>
              <a:t>Anchor:	TPE=4</a:t>
            </a:r>
          </a:p>
          <a:p>
            <a:pPr lvl="2">
              <a:buFontTx/>
              <a:buChar char="•"/>
            </a:pPr>
            <a:r>
              <a:rPr lang="nb-NO" sz="2400" dirty="0" smtClean="0"/>
              <a:t>Proposed:	TPE=0</a:t>
            </a:r>
          </a:p>
          <a:p>
            <a:pPr>
              <a:buFontTx/>
              <a:buChar char="•"/>
            </a:pPr>
            <a:r>
              <a:rPr lang="nb-NO" dirty="0" smtClean="0"/>
              <a:t>Small but consistent gains over existing transforms</a:t>
            </a:r>
          </a:p>
          <a:p>
            <a:pPr>
              <a:buFontTx/>
              <a:buChar char="•"/>
            </a:pPr>
            <a:endParaRPr lang="nb-NO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143000" y="4038600"/>
          <a:ext cx="6400800" cy="152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3600"/>
                <a:gridCol w="2133600"/>
                <a:gridCol w="2133600"/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endParaRPr kumimoji="0" lang="nb-NO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High efficiency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Low complexity</a:t>
                      </a:r>
                    </a:p>
                  </a:txBody>
                  <a:tcPr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Intra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-0,2%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-0,6%</a:t>
                      </a:r>
                    </a:p>
                  </a:txBody>
                  <a:tcPr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Random access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-0,1%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-0,2%</a:t>
                      </a:r>
                    </a:p>
                  </a:txBody>
                  <a:tcPr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Low delay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-0,1%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-0,1%</a:t>
                      </a:r>
                    </a:p>
                  </a:txBody>
                  <a:tcPr horzOverflow="overflow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218822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nb-NO" sz="4000" dirty="0" smtClean="0"/>
              <a:t>Conclusion</a:t>
            </a:r>
            <a:endParaRPr lang="en-US" sz="4000" dirty="0"/>
          </a:p>
        </p:txBody>
      </p:sp>
      <p:sp>
        <p:nvSpPr>
          <p:cNvPr id="3174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en-US" dirty="0" smtClean="0"/>
              <a:t>Unified transform design for </a:t>
            </a:r>
            <a:r>
              <a:rPr lang="en-US" dirty="0" err="1" smtClean="0"/>
              <a:t>HEVC</a:t>
            </a:r>
            <a:endParaRPr lang="en-US" dirty="0" smtClean="0"/>
          </a:p>
          <a:p>
            <a:pPr>
              <a:buFontTx/>
              <a:buChar char="•"/>
            </a:pPr>
            <a:endParaRPr lang="en-US" dirty="0" smtClean="0"/>
          </a:p>
          <a:p>
            <a:pPr>
              <a:buFontTx/>
              <a:buChar char="•"/>
            </a:pPr>
            <a:r>
              <a:rPr lang="en-US" dirty="0" smtClean="0"/>
              <a:t>Several advantages for efficient implementation</a:t>
            </a:r>
          </a:p>
          <a:p>
            <a:pPr>
              <a:buFontTx/>
              <a:buChar char="•"/>
            </a:pPr>
            <a:endParaRPr lang="en-US" dirty="0" smtClean="0"/>
          </a:p>
          <a:p>
            <a:pPr>
              <a:buFontTx/>
              <a:buChar char="•"/>
            </a:pPr>
            <a:r>
              <a:rPr lang="en-US" dirty="0" smtClean="0"/>
              <a:t>Small but consistent </a:t>
            </a:r>
            <a:r>
              <a:rPr lang="en-US" dirty="0" err="1" smtClean="0"/>
              <a:t>BDR</a:t>
            </a:r>
            <a:r>
              <a:rPr lang="en-US" dirty="0" smtClean="0"/>
              <a:t> gain</a:t>
            </a:r>
          </a:p>
          <a:p>
            <a:pPr>
              <a:buFontTx/>
              <a:buChar char="•"/>
            </a:pPr>
            <a:endParaRPr lang="en-US" dirty="0" smtClean="0"/>
          </a:p>
          <a:p>
            <a:pPr>
              <a:buFontTx/>
              <a:buChar char="•"/>
            </a:pPr>
            <a:r>
              <a:rPr lang="en-US" dirty="0" smtClean="0"/>
              <a:t>Proposal:	To consider for adoption in HM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18822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en-US" sz="4000" dirty="0" smtClean="0"/>
              <a:t>Summary</a:t>
            </a:r>
            <a:endParaRPr lang="en-US" sz="4000" dirty="0"/>
          </a:p>
        </p:txBody>
      </p:sp>
      <p:sp>
        <p:nvSpPr>
          <p:cNvPr id="31746" name="Content Placeholder 2"/>
          <p:cNvSpPr>
            <a:spLocks noGrp="1"/>
          </p:cNvSpPr>
          <p:nvPr>
            <p:ph idx="1"/>
          </p:nvPr>
        </p:nvSpPr>
        <p:spPr>
          <a:xfrm>
            <a:off x="655638" y="1781175"/>
            <a:ext cx="7940675" cy="4238625"/>
          </a:xfrm>
        </p:spPr>
        <p:txBody>
          <a:bodyPr/>
          <a:lstStyle/>
          <a:p>
            <a:pPr>
              <a:buFontTx/>
              <a:buChar char="•"/>
            </a:pPr>
            <a:r>
              <a:rPr lang="nb-NO" dirty="0" smtClean="0"/>
              <a:t>Unified transform design for HEVC (4x4,...,32x32)</a:t>
            </a:r>
          </a:p>
          <a:p>
            <a:pPr>
              <a:buFontTx/>
              <a:buChar char="•"/>
            </a:pPr>
            <a:r>
              <a:rPr lang="nb-NO" dirty="0" smtClean="0"/>
              <a:t>16-bit intermediate storage (IBDI off, TPE=0)</a:t>
            </a:r>
          </a:p>
          <a:p>
            <a:pPr>
              <a:buFontTx/>
              <a:buChar char="•"/>
            </a:pPr>
            <a:r>
              <a:rPr lang="nb-NO" dirty="0" smtClean="0"/>
              <a:t>Almost equal norm for all basis vectors</a:t>
            </a:r>
          </a:p>
          <a:p>
            <a:pPr>
              <a:buFontTx/>
              <a:buChar char="•"/>
            </a:pPr>
            <a:r>
              <a:rPr lang="nb-NO" dirty="0" smtClean="0"/>
              <a:t>Matrix multiplication or partial butterfly implementation</a:t>
            </a:r>
          </a:p>
          <a:p>
            <a:pPr>
              <a:buFontTx/>
              <a:buChar char="•"/>
            </a:pPr>
            <a:r>
              <a:rPr lang="nb-NO" dirty="0" smtClean="0"/>
              <a:t>BD-Rate gains:	0.1% - 0.6%</a:t>
            </a:r>
          </a:p>
          <a:p>
            <a:pPr lvl="2">
              <a:buFontTx/>
              <a:buChar char="•"/>
            </a:pPr>
            <a:r>
              <a:rPr lang="nb-NO" sz="2400" dirty="0" smtClean="0"/>
              <a:t>Anchor:	TPE=4</a:t>
            </a:r>
          </a:p>
          <a:p>
            <a:pPr lvl="2">
              <a:buFontTx/>
              <a:buChar char="•"/>
            </a:pPr>
            <a:r>
              <a:rPr lang="nb-NO" sz="2400" dirty="0" smtClean="0"/>
              <a:t>Proposed:	TPE=0</a:t>
            </a:r>
            <a:endParaRPr lang="en-US" sz="2400" dirty="0" smtClean="0"/>
          </a:p>
          <a:p>
            <a:pPr marL="0" indent="0">
              <a:lnSpc>
                <a:spcPct val="90000"/>
              </a:lnSpc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18822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nb-NO" sz="4000" dirty="0" smtClean="0"/>
              <a:t>Unified design</a:t>
            </a:r>
            <a:endParaRPr lang="en-US" sz="4000" dirty="0"/>
          </a:p>
        </p:txBody>
      </p:sp>
      <p:sp>
        <p:nvSpPr>
          <p:cNvPr id="31746" name="Content Placeholder 2"/>
          <p:cNvSpPr>
            <a:spLocks noGrp="1"/>
          </p:cNvSpPr>
          <p:nvPr>
            <p:ph idx="1"/>
          </p:nvPr>
        </p:nvSpPr>
        <p:spPr>
          <a:xfrm>
            <a:off x="655638" y="1781175"/>
            <a:ext cx="7940675" cy="3705225"/>
          </a:xfrm>
        </p:spPr>
        <p:txBody>
          <a:bodyPr/>
          <a:lstStyle/>
          <a:p>
            <a:pPr>
              <a:buFontTx/>
              <a:buChar char="•"/>
            </a:pPr>
            <a:r>
              <a:rPr lang="nb-NO" dirty="0" smtClean="0"/>
              <a:t>HM1.0 transforms:</a:t>
            </a:r>
          </a:p>
          <a:p>
            <a:pPr lvl="2">
              <a:buFontTx/>
              <a:buChar char="•"/>
            </a:pPr>
            <a:r>
              <a:rPr lang="nb-NO" sz="2400" dirty="0" smtClean="0"/>
              <a:t>4x4 and 8x8:		Same as AVC</a:t>
            </a:r>
          </a:p>
          <a:p>
            <a:pPr lvl="2">
              <a:buFontTx/>
              <a:buChar char="•"/>
            </a:pPr>
            <a:r>
              <a:rPr lang="nb-NO" sz="2400" dirty="0" smtClean="0"/>
              <a:t>16x16 &amp; 32x32:	Based on Chen algorithm (DCT)</a:t>
            </a:r>
            <a:endParaRPr lang="nb-NO" dirty="0" smtClean="0"/>
          </a:p>
          <a:p>
            <a:pPr>
              <a:buFontTx/>
              <a:buChar char="•"/>
            </a:pPr>
            <a:endParaRPr lang="nb-NO" dirty="0" smtClean="0"/>
          </a:p>
          <a:p>
            <a:pPr>
              <a:buFontTx/>
              <a:buChar char="•"/>
            </a:pPr>
            <a:r>
              <a:rPr lang="nb-NO" dirty="0" smtClean="0"/>
              <a:t>Proposed transforms:</a:t>
            </a:r>
          </a:p>
          <a:p>
            <a:pPr lvl="2">
              <a:buFontTx/>
              <a:buChar char="•"/>
            </a:pPr>
            <a:r>
              <a:rPr lang="nb-NO" sz="2400" dirty="0" smtClean="0"/>
              <a:t>Unified design for all transform sizes</a:t>
            </a:r>
          </a:p>
          <a:p>
            <a:pPr lvl="2">
              <a:buFontTx/>
              <a:buChar char="•"/>
            </a:pPr>
            <a:r>
              <a:rPr lang="nb-NO" sz="2400" dirty="0" smtClean="0"/>
              <a:t>Reuse of logic for smaller transform sizes</a:t>
            </a:r>
            <a:endParaRPr lang="nb-NO" sz="1800" dirty="0" smtClean="0"/>
          </a:p>
          <a:p>
            <a:pPr marL="0" indent="0">
              <a:lnSpc>
                <a:spcPct val="90000"/>
              </a:lnSpc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18822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nb-NO" sz="4000" dirty="0" smtClean="0"/>
              <a:t>Examples</a:t>
            </a:r>
            <a:endParaRPr lang="en-US" sz="4000" dirty="0"/>
          </a:p>
        </p:txBody>
      </p:sp>
      <p:sp>
        <p:nvSpPr>
          <p:cNvPr id="4" name="Text Box 5"/>
          <p:cNvSpPr txBox="1">
            <a:spLocks noGrp="1" noChangeArrowheads="1"/>
          </p:cNvSpPr>
          <p:nvPr>
            <p:ph idx="1"/>
          </p:nvPr>
        </p:nvSpPr>
        <p:spPr bwMode="auto">
          <a:xfrm>
            <a:off x="655639" y="1781174"/>
            <a:ext cx="2316162" cy="1486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600" b="0" dirty="0" err="1"/>
              <a:t>4x4</a:t>
            </a:r>
            <a:r>
              <a:rPr lang="en-US" sz="1600" b="0" dirty="0"/>
              <a:t> transform</a:t>
            </a:r>
            <a:r>
              <a:rPr lang="en-US" sz="1600" b="0" dirty="0" smtClean="0"/>
              <a:t>:</a:t>
            </a:r>
            <a:br>
              <a:rPr lang="en-US" sz="1600" b="0" dirty="0" smtClean="0"/>
            </a:br>
            <a:r>
              <a:rPr lang="en-US" sz="1600" b="0" dirty="0" smtClean="0"/>
              <a:t/>
            </a:r>
            <a:br>
              <a:rPr lang="en-US" sz="1600" b="0" dirty="0" smtClean="0"/>
            </a:br>
            <a:r>
              <a:rPr lang="en-US" sz="1600" b="0" dirty="0" smtClean="0"/>
              <a:t>{</a:t>
            </a:r>
            <a:r>
              <a:rPr lang="en-US" sz="1600" b="0" dirty="0"/>
              <a:t>64, 64, 64, 64</a:t>
            </a:r>
            <a:r>
              <a:rPr lang="en-US" sz="1600" b="0" dirty="0" smtClean="0"/>
              <a:t>}</a:t>
            </a:r>
            <a:br>
              <a:rPr lang="en-US" sz="1600" b="0" dirty="0" smtClean="0"/>
            </a:br>
            <a:r>
              <a:rPr lang="en-US" sz="1600" b="0" dirty="0" smtClean="0"/>
              <a:t>{</a:t>
            </a:r>
            <a:r>
              <a:rPr lang="en-US" sz="1600" b="0" dirty="0"/>
              <a:t>83, 36,-36,-83</a:t>
            </a:r>
            <a:r>
              <a:rPr lang="en-US" sz="1600" b="0" dirty="0" smtClean="0"/>
              <a:t>}</a:t>
            </a:r>
            <a:br>
              <a:rPr lang="en-US" sz="1600" b="0" dirty="0" smtClean="0"/>
            </a:br>
            <a:r>
              <a:rPr lang="en-US" sz="1600" b="0" dirty="0" smtClean="0"/>
              <a:t>{</a:t>
            </a:r>
            <a:r>
              <a:rPr lang="en-US" sz="1600" b="0" dirty="0"/>
              <a:t>64,-64,-64, 64</a:t>
            </a:r>
            <a:r>
              <a:rPr lang="en-US" sz="1600" b="0" dirty="0" smtClean="0"/>
              <a:t>}</a:t>
            </a:r>
            <a:br>
              <a:rPr lang="en-US" sz="1600" b="0" dirty="0" smtClean="0"/>
            </a:br>
            <a:r>
              <a:rPr lang="en-US" sz="1600" b="0" dirty="0" smtClean="0"/>
              <a:t>{</a:t>
            </a:r>
            <a:r>
              <a:rPr lang="en-US" sz="1600" b="0" dirty="0"/>
              <a:t>36,-83, 83,-36}</a:t>
            </a:r>
            <a:endParaRPr lang="nb-NO" sz="1600" b="0" dirty="0"/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3733800" y="1752600"/>
            <a:ext cx="41910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b="0" dirty="0" err="1"/>
              <a:t>8x8</a:t>
            </a:r>
            <a:r>
              <a:rPr lang="en-US" sz="1600" b="0" dirty="0"/>
              <a:t> transform</a:t>
            </a:r>
            <a:r>
              <a:rPr lang="en-US" sz="1600" b="0" dirty="0" smtClean="0"/>
              <a:t>:</a:t>
            </a:r>
          </a:p>
          <a:p>
            <a:endParaRPr lang="en-US" sz="1600" b="0" dirty="0"/>
          </a:p>
          <a:p>
            <a:r>
              <a:rPr lang="en-US" sz="1600" b="0" dirty="0" smtClean="0"/>
              <a:t>	{</a:t>
            </a:r>
            <a:r>
              <a:rPr lang="en-US" sz="1600" b="0" dirty="0"/>
              <a:t>64, 64, 64, 64, 64, 64, 64, 64}</a:t>
            </a:r>
          </a:p>
          <a:p>
            <a:r>
              <a:rPr lang="en-US" sz="1600" b="0" dirty="0"/>
              <a:t>	{89, 75, 50, 18,-18,-50,-75,-89}</a:t>
            </a:r>
          </a:p>
          <a:p>
            <a:r>
              <a:rPr lang="en-US" sz="1600" b="0" dirty="0"/>
              <a:t>	{83, 36,-36,-83,-83,-36, 36, 83}</a:t>
            </a:r>
          </a:p>
          <a:p>
            <a:r>
              <a:rPr lang="en-US" sz="1600" b="0" dirty="0"/>
              <a:t>	{75,-18,-89,-50, 50, 89, 18,-75}</a:t>
            </a:r>
          </a:p>
          <a:p>
            <a:r>
              <a:rPr lang="en-US" sz="1600" b="0" dirty="0"/>
              <a:t>	{64,-64,-64, 64, 64,-64,-64, 64}</a:t>
            </a:r>
          </a:p>
          <a:p>
            <a:r>
              <a:rPr lang="en-US" sz="1600" b="0" dirty="0"/>
              <a:t>	{50,-89, 18, 75,-75,-18, 89,-50}</a:t>
            </a:r>
          </a:p>
          <a:p>
            <a:r>
              <a:rPr lang="en-US" sz="1600" b="0" dirty="0"/>
              <a:t>	{36,-83, 83,-36,-36, 83,-83, 36}</a:t>
            </a:r>
          </a:p>
          <a:p>
            <a:r>
              <a:rPr lang="en-US" sz="1600" b="0" dirty="0"/>
              <a:t>	{18,-50, 75,-89, 89,-75, 50,-18}</a:t>
            </a:r>
            <a:endParaRPr lang="nb-NO" sz="1600" b="0" dirty="0"/>
          </a:p>
        </p:txBody>
      </p:sp>
    </p:spTree>
    <p:extLst>
      <p:ext uri="{BB962C8B-B14F-4D97-AF65-F5344CB8AC3E}">
        <p14:creationId xmlns:p14="http://schemas.microsoft.com/office/powerpoint/2010/main" xmlns="" val="4218822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nb-NO" dirty="0" smtClean="0"/>
              <a:t>16 bit intermediate storage (8 bit input)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 smtClean="0"/>
              <a:t>HM1.0 transforms:		&gt;= 20 bit + 4 TPE bits</a:t>
            </a:r>
          </a:p>
          <a:p>
            <a:r>
              <a:rPr lang="nb-NO" dirty="0" smtClean="0"/>
              <a:t>Proposed transforms:		&lt;= 16 bit</a:t>
            </a:r>
          </a:p>
          <a:p>
            <a:endParaRPr lang="nb-NO" dirty="0"/>
          </a:p>
        </p:txBody>
      </p:sp>
      <p:grpSp>
        <p:nvGrpSpPr>
          <p:cNvPr id="6" name="Group 339"/>
          <p:cNvGrpSpPr>
            <a:grpSpLocks/>
          </p:cNvGrpSpPr>
          <p:nvPr/>
        </p:nvGrpSpPr>
        <p:grpSpPr bwMode="auto">
          <a:xfrm>
            <a:off x="381000" y="3429000"/>
            <a:ext cx="8077200" cy="793750"/>
            <a:chOff x="192" y="1248"/>
            <a:chExt cx="5088" cy="500"/>
          </a:xfrm>
        </p:grpSpPr>
        <p:sp>
          <p:nvSpPr>
            <p:cNvPr id="7" name="Text Box 311"/>
            <p:cNvSpPr txBox="1">
              <a:spLocks noChangeArrowheads="1"/>
            </p:cNvSpPr>
            <p:nvPr/>
          </p:nvSpPr>
          <p:spPr bwMode="auto">
            <a:xfrm>
              <a:off x="480" y="1248"/>
              <a:ext cx="528" cy="2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r>
                <a:rPr lang="nb-NO" sz="2000" b="0"/>
                <a:t>T1</a:t>
              </a:r>
            </a:p>
          </p:txBody>
        </p:sp>
        <p:sp>
          <p:nvSpPr>
            <p:cNvPr id="8" name="Text Box 312"/>
            <p:cNvSpPr txBox="1">
              <a:spLocks noChangeArrowheads="1"/>
            </p:cNvSpPr>
            <p:nvPr/>
          </p:nvSpPr>
          <p:spPr bwMode="auto">
            <a:xfrm>
              <a:off x="1296" y="1248"/>
              <a:ext cx="528" cy="2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r>
                <a:rPr lang="nb-NO" sz="2000" b="0"/>
                <a:t>T2</a:t>
              </a:r>
            </a:p>
          </p:txBody>
        </p:sp>
        <p:sp>
          <p:nvSpPr>
            <p:cNvPr id="9" name="Text Box 313"/>
            <p:cNvSpPr txBox="1">
              <a:spLocks noChangeArrowheads="1"/>
            </p:cNvSpPr>
            <p:nvPr/>
          </p:nvSpPr>
          <p:spPr bwMode="auto">
            <a:xfrm>
              <a:off x="2064" y="1248"/>
              <a:ext cx="528" cy="2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r>
                <a:rPr lang="nb-NO" sz="2000" b="0"/>
                <a:t>Q</a:t>
              </a:r>
            </a:p>
          </p:txBody>
        </p:sp>
        <p:sp>
          <p:nvSpPr>
            <p:cNvPr id="10" name="Text Box 314"/>
            <p:cNvSpPr txBox="1">
              <a:spLocks noChangeArrowheads="1"/>
            </p:cNvSpPr>
            <p:nvPr/>
          </p:nvSpPr>
          <p:spPr bwMode="auto">
            <a:xfrm>
              <a:off x="2832" y="1248"/>
              <a:ext cx="528" cy="2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r>
                <a:rPr lang="nb-NO" sz="2000" b="0"/>
                <a:t>IQ</a:t>
              </a:r>
            </a:p>
          </p:txBody>
        </p:sp>
        <p:sp>
          <p:nvSpPr>
            <p:cNvPr id="11" name="Text Box 315"/>
            <p:cNvSpPr txBox="1">
              <a:spLocks noChangeArrowheads="1"/>
            </p:cNvSpPr>
            <p:nvPr/>
          </p:nvSpPr>
          <p:spPr bwMode="auto">
            <a:xfrm>
              <a:off x="3648" y="1248"/>
              <a:ext cx="528" cy="2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r>
                <a:rPr lang="nb-NO" sz="2000" b="0"/>
                <a:t>IT1</a:t>
              </a:r>
            </a:p>
          </p:txBody>
        </p:sp>
        <p:sp>
          <p:nvSpPr>
            <p:cNvPr id="12" name="Text Box 316"/>
            <p:cNvSpPr txBox="1">
              <a:spLocks noChangeArrowheads="1"/>
            </p:cNvSpPr>
            <p:nvPr/>
          </p:nvSpPr>
          <p:spPr bwMode="auto">
            <a:xfrm>
              <a:off x="4464" y="1248"/>
              <a:ext cx="528" cy="2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r>
                <a:rPr lang="nb-NO" sz="2000" b="0"/>
                <a:t>IT2</a:t>
              </a:r>
            </a:p>
          </p:txBody>
        </p:sp>
        <p:sp>
          <p:nvSpPr>
            <p:cNvPr id="13" name="Line 317"/>
            <p:cNvSpPr>
              <a:spLocks noChangeShapeType="1"/>
            </p:cNvSpPr>
            <p:nvPr/>
          </p:nvSpPr>
          <p:spPr bwMode="auto">
            <a:xfrm>
              <a:off x="240" y="1392"/>
              <a:ext cx="2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nb-NO"/>
            </a:p>
          </p:txBody>
        </p:sp>
        <p:sp>
          <p:nvSpPr>
            <p:cNvPr id="14" name="Line 318"/>
            <p:cNvSpPr>
              <a:spLocks noChangeShapeType="1"/>
            </p:cNvSpPr>
            <p:nvPr/>
          </p:nvSpPr>
          <p:spPr bwMode="auto">
            <a:xfrm>
              <a:off x="1008" y="1392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nb-NO"/>
            </a:p>
          </p:txBody>
        </p:sp>
        <p:sp>
          <p:nvSpPr>
            <p:cNvPr id="15" name="Line 319"/>
            <p:cNvSpPr>
              <a:spLocks noChangeShapeType="1"/>
            </p:cNvSpPr>
            <p:nvPr/>
          </p:nvSpPr>
          <p:spPr bwMode="auto">
            <a:xfrm>
              <a:off x="1824" y="1392"/>
              <a:ext cx="2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nb-NO"/>
            </a:p>
          </p:txBody>
        </p:sp>
        <p:sp>
          <p:nvSpPr>
            <p:cNvPr id="16" name="Line 320"/>
            <p:cNvSpPr>
              <a:spLocks noChangeShapeType="1"/>
            </p:cNvSpPr>
            <p:nvPr/>
          </p:nvSpPr>
          <p:spPr bwMode="auto">
            <a:xfrm>
              <a:off x="2592" y="1392"/>
              <a:ext cx="2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nb-NO"/>
            </a:p>
          </p:txBody>
        </p:sp>
        <p:sp>
          <p:nvSpPr>
            <p:cNvPr id="17" name="Line 321"/>
            <p:cNvSpPr>
              <a:spLocks noChangeShapeType="1"/>
            </p:cNvSpPr>
            <p:nvPr/>
          </p:nvSpPr>
          <p:spPr bwMode="auto">
            <a:xfrm>
              <a:off x="3360" y="1392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nb-NO"/>
            </a:p>
          </p:txBody>
        </p:sp>
        <p:sp>
          <p:nvSpPr>
            <p:cNvPr id="18" name="Line 322"/>
            <p:cNvSpPr>
              <a:spLocks noChangeShapeType="1"/>
            </p:cNvSpPr>
            <p:nvPr/>
          </p:nvSpPr>
          <p:spPr bwMode="auto">
            <a:xfrm>
              <a:off x="4176" y="1392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nb-NO"/>
            </a:p>
          </p:txBody>
        </p:sp>
        <p:sp>
          <p:nvSpPr>
            <p:cNvPr id="19" name="Line 323"/>
            <p:cNvSpPr>
              <a:spLocks noChangeShapeType="1"/>
            </p:cNvSpPr>
            <p:nvPr/>
          </p:nvSpPr>
          <p:spPr bwMode="auto">
            <a:xfrm>
              <a:off x="4992" y="1392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nb-NO"/>
            </a:p>
          </p:txBody>
        </p:sp>
        <p:sp>
          <p:nvSpPr>
            <p:cNvPr id="20" name="Line 324"/>
            <p:cNvSpPr>
              <a:spLocks noChangeShapeType="1"/>
            </p:cNvSpPr>
            <p:nvPr/>
          </p:nvSpPr>
          <p:spPr bwMode="auto">
            <a:xfrm flipH="1">
              <a:off x="288" y="1344"/>
              <a:ext cx="48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nb-NO"/>
            </a:p>
          </p:txBody>
        </p:sp>
        <p:sp>
          <p:nvSpPr>
            <p:cNvPr id="21" name="Line 325"/>
            <p:cNvSpPr>
              <a:spLocks noChangeShapeType="1"/>
            </p:cNvSpPr>
            <p:nvPr/>
          </p:nvSpPr>
          <p:spPr bwMode="auto">
            <a:xfrm flipH="1">
              <a:off x="1104" y="1344"/>
              <a:ext cx="48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nb-NO"/>
            </a:p>
          </p:txBody>
        </p:sp>
        <p:sp>
          <p:nvSpPr>
            <p:cNvPr id="22" name="Line 326"/>
            <p:cNvSpPr>
              <a:spLocks noChangeShapeType="1"/>
            </p:cNvSpPr>
            <p:nvPr/>
          </p:nvSpPr>
          <p:spPr bwMode="auto">
            <a:xfrm flipH="1">
              <a:off x="1872" y="1344"/>
              <a:ext cx="48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nb-NO"/>
            </a:p>
          </p:txBody>
        </p:sp>
        <p:sp>
          <p:nvSpPr>
            <p:cNvPr id="23" name="Line 328"/>
            <p:cNvSpPr>
              <a:spLocks noChangeShapeType="1"/>
            </p:cNvSpPr>
            <p:nvPr/>
          </p:nvSpPr>
          <p:spPr bwMode="auto">
            <a:xfrm flipH="1">
              <a:off x="3456" y="1344"/>
              <a:ext cx="48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nb-NO"/>
            </a:p>
          </p:txBody>
        </p:sp>
        <p:sp>
          <p:nvSpPr>
            <p:cNvPr id="24" name="Line 329"/>
            <p:cNvSpPr>
              <a:spLocks noChangeShapeType="1"/>
            </p:cNvSpPr>
            <p:nvPr/>
          </p:nvSpPr>
          <p:spPr bwMode="auto">
            <a:xfrm flipH="1">
              <a:off x="4272" y="1344"/>
              <a:ext cx="48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nb-NO"/>
            </a:p>
          </p:txBody>
        </p:sp>
        <p:sp>
          <p:nvSpPr>
            <p:cNvPr id="25" name="Text Box 333"/>
            <p:cNvSpPr txBox="1">
              <a:spLocks noChangeArrowheads="1"/>
            </p:cNvSpPr>
            <p:nvPr/>
          </p:nvSpPr>
          <p:spPr bwMode="auto">
            <a:xfrm>
              <a:off x="192" y="1440"/>
              <a:ext cx="249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nb-NO" sz="1600" b="0"/>
                <a:t>9</a:t>
              </a:r>
            </a:p>
          </p:txBody>
        </p:sp>
        <p:sp>
          <p:nvSpPr>
            <p:cNvPr id="26" name="Text Box 334"/>
            <p:cNvSpPr txBox="1">
              <a:spLocks noChangeArrowheads="1"/>
            </p:cNvSpPr>
            <p:nvPr/>
          </p:nvSpPr>
          <p:spPr bwMode="auto">
            <a:xfrm>
              <a:off x="1008" y="1488"/>
              <a:ext cx="28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nb-NO" sz="1600" b="0"/>
                <a:t>16</a:t>
              </a:r>
            </a:p>
          </p:txBody>
        </p:sp>
        <p:sp>
          <p:nvSpPr>
            <p:cNvPr id="27" name="Text Box 335"/>
            <p:cNvSpPr txBox="1">
              <a:spLocks noChangeArrowheads="1"/>
            </p:cNvSpPr>
            <p:nvPr/>
          </p:nvSpPr>
          <p:spPr bwMode="auto">
            <a:xfrm>
              <a:off x="1776" y="1488"/>
              <a:ext cx="28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nb-NO" sz="1600" b="0"/>
                <a:t>16</a:t>
              </a:r>
            </a:p>
          </p:txBody>
        </p:sp>
        <p:sp>
          <p:nvSpPr>
            <p:cNvPr id="28" name="Text Box 337"/>
            <p:cNvSpPr txBox="1">
              <a:spLocks noChangeArrowheads="1"/>
            </p:cNvSpPr>
            <p:nvPr/>
          </p:nvSpPr>
          <p:spPr bwMode="auto">
            <a:xfrm>
              <a:off x="3360" y="1508"/>
              <a:ext cx="28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nb-NO" sz="1600" b="0"/>
                <a:t>16</a:t>
              </a:r>
            </a:p>
          </p:txBody>
        </p:sp>
        <p:sp>
          <p:nvSpPr>
            <p:cNvPr id="29" name="Text Box 338"/>
            <p:cNvSpPr txBox="1">
              <a:spLocks noChangeArrowheads="1"/>
            </p:cNvSpPr>
            <p:nvPr/>
          </p:nvSpPr>
          <p:spPr bwMode="auto">
            <a:xfrm>
              <a:off x="4176" y="1536"/>
              <a:ext cx="28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nb-NO" sz="1600" b="0"/>
                <a:t>16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4218822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nb-NO" sz="4000" dirty="0" smtClean="0"/>
              <a:t>16  bit vs. 16+ bit</a:t>
            </a:r>
            <a:endParaRPr lang="en-US" sz="40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655638" y="1781175"/>
          <a:ext cx="7940676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46892"/>
                <a:gridCol w="2646892"/>
                <a:gridCol w="2646892"/>
              </a:tblGrid>
              <a:tr h="370840"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dirty="0" smtClean="0"/>
                        <a:t>Bytes/coefficient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dirty="0" smtClean="0"/>
                        <a:t>SIMD efficiency</a:t>
                      </a:r>
                      <a:endParaRPr lang="nb-NO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b-NO" dirty="0" smtClean="0"/>
                        <a:t>16 bit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dirty="0" smtClean="0"/>
                        <a:t>2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dirty="0" smtClean="0"/>
                        <a:t>N/2</a:t>
                      </a:r>
                      <a:endParaRPr lang="nb-NO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b-NO" dirty="0" smtClean="0"/>
                        <a:t>16+ bit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dirty="0" smtClean="0"/>
                        <a:t>4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dirty="0" smtClean="0"/>
                        <a:t>N/4</a:t>
                      </a:r>
                      <a:endParaRPr lang="nb-NO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218822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nb-NO" sz="4000" dirty="0" smtClean="0"/>
              <a:t>Proposed basis vectors</a:t>
            </a:r>
            <a:endParaRPr lang="en-US" sz="4000" dirty="0"/>
          </a:p>
        </p:txBody>
      </p:sp>
      <p:sp>
        <p:nvSpPr>
          <p:cNvPr id="31746" name="Content Placeholder 2"/>
          <p:cNvSpPr>
            <a:spLocks noGrp="1"/>
          </p:cNvSpPr>
          <p:nvPr>
            <p:ph idx="1"/>
          </p:nvPr>
        </p:nvSpPr>
        <p:spPr>
          <a:xfrm>
            <a:off x="655638" y="1781175"/>
            <a:ext cx="7940675" cy="4238625"/>
          </a:xfrm>
        </p:spPr>
        <p:txBody>
          <a:bodyPr/>
          <a:lstStyle/>
          <a:p>
            <a:pPr>
              <a:buFontTx/>
              <a:buChar char="•"/>
            </a:pPr>
            <a:r>
              <a:rPr lang="en-US" dirty="0" smtClean="0"/>
              <a:t>Basis vectors are almost orthogonal</a:t>
            </a:r>
          </a:p>
          <a:p>
            <a:pPr>
              <a:buFontTx/>
              <a:buChar char="•"/>
            </a:pPr>
            <a:endParaRPr lang="en-US" dirty="0" smtClean="0"/>
          </a:p>
          <a:p>
            <a:pPr>
              <a:buFontTx/>
              <a:buChar char="•"/>
            </a:pPr>
            <a:r>
              <a:rPr lang="en-US" dirty="0" smtClean="0"/>
              <a:t>Basis vectors have almost equal norm</a:t>
            </a:r>
          </a:p>
          <a:p>
            <a:pPr>
              <a:buFontTx/>
              <a:buChar char="•"/>
            </a:pPr>
            <a:endParaRPr lang="nb-NO" dirty="0" smtClean="0"/>
          </a:p>
          <a:p>
            <a:pPr>
              <a:buFontTx/>
              <a:buChar char="•"/>
            </a:pPr>
            <a:r>
              <a:rPr lang="nb-NO" dirty="0" smtClean="0"/>
              <a:t>Simplifies quantization/dequantization</a:t>
            </a:r>
          </a:p>
          <a:p>
            <a:pPr>
              <a:buFontTx/>
              <a:buChar char="•"/>
            </a:pPr>
            <a:endParaRPr lang="nb-NO" dirty="0" smtClean="0"/>
          </a:p>
          <a:p>
            <a:pPr>
              <a:buFontTx/>
              <a:buChar char="•"/>
            </a:pPr>
            <a:r>
              <a:rPr lang="nb-NO" dirty="0" smtClean="0"/>
              <a:t>No quantization/dequantization matrices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18822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nb-NO" sz="3600" dirty="0" smtClean="0"/>
              <a:t>Matrix multiplication or ”butterfly”</a:t>
            </a:r>
            <a:endParaRPr lang="en-US" sz="3600" dirty="0"/>
          </a:p>
        </p:txBody>
      </p:sp>
      <p:sp>
        <p:nvSpPr>
          <p:cNvPr id="31746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7940675" cy="4543425"/>
          </a:xfrm>
        </p:spPr>
        <p:txBody>
          <a:bodyPr/>
          <a:lstStyle/>
          <a:p>
            <a:pPr>
              <a:buFontTx/>
              <a:buChar char="•"/>
            </a:pPr>
            <a:r>
              <a:rPr lang="nb-NO" dirty="0" smtClean="0"/>
              <a:t>Identical results</a:t>
            </a:r>
          </a:p>
          <a:p>
            <a:pPr>
              <a:buFontTx/>
              <a:buChar char="•"/>
            </a:pPr>
            <a:r>
              <a:rPr lang="nb-NO" dirty="0" smtClean="0"/>
              <a:t>Matrix multiplication:	</a:t>
            </a:r>
          </a:p>
          <a:p>
            <a:pPr lvl="2">
              <a:buFontTx/>
              <a:buChar char="•"/>
            </a:pPr>
            <a:r>
              <a:rPr lang="nb-NO" dirty="0" smtClean="0"/>
              <a:t>Straightforward</a:t>
            </a:r>
          </a:p>
          <a:p>
            <a:pPr lvl="2">
              <a:buFontTx/>
              <a:buChar char="•"/>
            </a:pPr>
            <a:r>
              <a:rPr lang="nb-NO" dirty="0" smtClean="0"/>
              <a:t>Few code lines</a:t>
            </a:r>
          </a:p>
          <a:p>
            <a:pPr lvl="2">
              <a:buFontTx/>
              <a:buChar char="•"/>
            </a:pPr>
            <a:r>
              <a:rPr lang="nb-NO" dirty="0" smtClean="0"/>
              <a:t>No cascading</a:t>
            </a:r>
          </a:p>
          <a:p>
            <a:pPr lvl="2">
              <a:buFontTx/>
              <a:buChar char="•"/>
            </a:pPr>
            <a:r>
              <a:rPr lang="nb-NO" dirty="0" smtClean="0"/>
              <a:t>Very SIMD friendly</a:t>
            </a:r>
          </a:p>
          <a:p>
            <a:pPr>
              <a:buFontTx/>
              <a:buChar char="•"/>
            </a:pPr>
            <a:r>
              <a:rPr lang="nb-NO" dirty="0" smtClean="0"/>
              <a:t>Partial ”butterfly” implementation:</a:t>
            </a:r>
          </a:p>
          <a:p>
            <a:pPr lvl="2">
              <a:buFontTx/>
              <a:buChar char="•"/>
            </a:pPr>
            <a:r>
              <a:rPr lang="nb-NO" dirty="0" smtClean="0"/>
              <a:t>Utilizes symmetry/anitsymmetry properties of basis vectors</a:t>
            </a:r>
          </a:p>
          <a:p>
            <a:pPr lvl="2">
              <a:buFontTx/>
              <a:buChar char="•"/>
            </a:pPr>
            <a:r>
              <a:rPr lang="nb-NO" dirty="0" smtClean="0"/>
              <a:t>Less multiplications/additions</a:t>
            </a:r>
          </a:p>
          <a:p>
            <a:pPr lvl="2">
              <a:buFontTx/>
              <a:buChar char="•"/>
            </a:pPr>
            <a:r>
              <a:rPr lang="nb-NO" dirty="0" smtClean="0"/>
              <a:t>Increased number of codelines</a:t>
            </a:r>
          </a:p>
          <a:p>
            <a:pPr lvl="2">
              <a:buFontTx/>
              <a:buChar char="•"/>
            </a:pPr>
            <a:r>
              <a:rPr lang="nb-NO" dirty="0" smtClean="0"/>
              <a:t>Cascading</a:t>
            </a:r>
          </a:p>
          <a:p>
            <a:pPr marL="0" indent="0">
              <a:lnSpc>
                <a:spcPct val="90000"/>
              </a:lnSpc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18822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nb-NO" sz="3600" dirty="0" smtClean="0"/>
              <a:t>Matrix multiplication</a:t>
            </a:r>
            <a:endParaRPr lang="en-US" sz="3600" dirty="0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914400" y="1524000"/>
            <a:ext cx="5791200" cy="46355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nb-NO" sz="1000" b="0" dirty="0">
              <a:latin typeface="Courier New" pitchFamily="49" charset="0"/>
              <a:cs typeface="Courier New" pitchFamily="49" charset="0"/>
            </a:endParaRPr>
          </a:p>
          <a:p>
            <a:r>
              <a:rPr lang="nb-NO" sz="1200" b="0" noProof="1">
                <a:latin typeface="Courier New" pitchFamily="49" charset="0"/>
                <a:cs typeface="Courier New" pitchFamily="49" charset="0"/>
              </a:rPr>
              <a:t>for (i=0; i&lt;uiTrSize; i++)</a:t>
            </a:r>
            <a:endParaRPr lang="nb-NO" sz="1200" b="0" dirty="0">
              <a:latin typeface="Courier New" pitchFamily="49" charset="0"/>
              <a:cs typeface="Courier New" pitchFamily="49" charset="0"/>
            </a:endParaRPr>
          </a:p>
          <a:p>
            <a:r>
              <a:rPr lang="nb-NO" sz="1200" b="0" noProof="1">
                <a:latin typeface="Courier New" pitchFamily="49" charset="0"/>
                <a:cs typeface="Courier New" pitchFamily="49" charset="0"/>
              </a:rPr>
              <a:t>{    </a:t>
            </a:r>
          </a:p>
          <a:p>
            <a:r>
              <a:rPr lang="nb-NO" sz="1200" b="0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nb-NO" sz="1200" b="0" noProof="1">
                <a:latin typeface="Courier New" pitchFamily="49" charset="0"/>
                <a:cs typeface="Courier New" pitchFamily="49" charset="0"/>
              </a:rPr>
              <a:t>for (j=0; j&lt;uiPartialSize; j++)</a:t>
            </a:r>
          </a:p>
          <a:p>
            <a:r>
              <a:rPr lang="nb-NO" sz="1200" b="0" noProof="1">
                <a:latin typeface="Courier New" pitchFamily="49" charset="0"/>
                <a:cs typeface="Courier New" pitchFamily="49" charset="0"/>
              </a:rPr>
              <a:t>  {</a:t>
            </a:r>
          </a:p>
          <a:p>
            <a:r>
              <a:rPr lang="nb-NO" sz="1200" b="0" noProof="1">
                <a:latin typeface="Courier New" pitchFamily="49" charset="0"/>
                <a:cs typeface="Courier New" pitchFamily="49" charset="0"/>
              </a:rPr>
              <a:t>  </a:t>
            </a:r>
            <a:r>
              <a:rPr lang="nb-NO" sz="1200" b="0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nb-NO" sz="1200" b="0" noProof="1">
                <a:latin typeface="Courier New" pitchFamily="49" charset="0"/>
                <a:cs typeface="Courier New" pitchFamily="49" charset="0"/>
              </a:rPr>
              <a:t>iSum = 0;</a:t>
            </a:r>
          </a:p>
          <a:p>
            <a:r>
              <a:rPr lang="nb-NO" sz="1200" b="0" noProof="1">
                <a:latin typeface="Courier New" pitchFamily="49" charset="0"/>
                <a:cs typeface="Courier New" pitchFamily="49" charset="0"/>
              </a:rPr>
              <a:t>    for (k=0; k&lt;uiPartialSize; k++)</a:t>
            </a:r>
          </a:p>
          <a:p>
            <a:r>
              <a:rPr lang="nb-NO" sz="1200" b="0" noProof="1">
                <a:latin typeface="Courier New" pitchFamily="49" charset="0"/>
                <a:cs typeface="Courier New" pitchFamily="49" charset="0"/>
              </a:rPr>
              <a:t>    {        </a:t>
            </a:r>
          </a:p>
          <a:p>
            <a:r>
              <a:rPr lang="nb-NO" sz="1200" b="0" noProof="1">
                <a:latin typeface="Courier New" pitchFamily="49" charset="0"/>
                <a:cs typeface="Courier New" pitchFamily="49" charset="0"/>
              </a:rPr>
              <a:t>      iSum += iIT[uiTrSize*k+i]*plCoef[k*uiTrSize+j];</a:t>
            </a:r>
          </a:p>
          <a:p>
            <a:r>
              <a:rPr lang="nb-NO" sz="1200" b="0" noProof="1">
                <a:latin typeface="Courier New" pitchFamily="49" charset="0"/>
                <a:cs typeface="Courier New" pitchFamily="49" charset="0"/>
              </a:rPr>
              <a:t>    }</a:t>
            </a:r>
          </a:p>
          <a:p>
            <a:r>
              <a:rPr lang="nb-NO" sz="1200" b="0" noProof="1">
                <a:latin typeface="Courier New" pitchFamily="49" charset="0"/>
                <a:cs typeface="Courier New" pitchFamily="49" charset="0"/>
              </a:rPr>
              <a:t>    tmp[i][j] = (iSum+32)&gt;&gt;6;</a:t>
            </a:r>
          </a:p>
          <a:p>
            <a:r>
              <a:rPr lang="nb-NO" sz="1200" b="0" noProof="1">
                <a:latin typeface="Courier New" pitchFamily="49" charset="0"/>
                <a:cs typeface="Courier New" pitchFamily="49" charset="0"/>
              </a:rPr>
              <a:t>  }      </a:t>
            </a:r>
          </a:p>
          <a:p>
            <a:r>
              <a:rPr lang="nb-NO" sz="1200" b="0" noProof="1">
                <a:latin typeface="Courier New" pitchFamily="49" charset="0"/>
                <a:cs typeface="Courier New" pitchFamily="49" charset="0"/>
              </a:rPr>
              <a:t>}   </a:t>
            </a:r>
          </a:p>
          <a:p>
            <a:r>
              <a:rPr lang="nb-NO" sz="1200" b="0" noProof="1">
                <a:latin typeface="Courier New" pitchFamily="49" charset="0"/>
                <a:cs typeface="Courier New" pitchFamily="49" charset="0"/>
              </a:rPr>
              <a:t>for (i=0; i&lt;uiTrSize; i++)</a:t>
            </a:r>
          </a:p>
          <a:p>
            <a:r>
              <a:rPr lang="nb-NO" sz="1200" b="0" noProof="1">
                <a:latin typeface="Courier New" pitchFamily="49" charset="0"/>
                <a:cs typeface="Courier New" pitchFamily="49" charset="0"/>
              </a:rPr>
              <a:t>{   </a:t>
            </a:r>
          </a:p>
          <a:p>
            <a:r>
              <a:rPr lang="nb-NO" sz="1200" b="0" noProof="1">
                <a:latin typeface="Courier New" pitchFamily="49" charset="0"/>
                <a:cs typeface="Courier New" pitchFamily="49" charset="0"/>
              </a:rPr>
              <a:t>  for (j=0; j&lt;uiTrSize; j++)</a:t>
            </a:r>
          </a:p>
          <a:p>
            <a:r>
              <a:rPr lang="nb-NO" sz="1200" b="0" noProof="1">
                <a:latin typeface="Courier New" pitchFamily="49" charset="0"/>
                <a:cs typeface="Courier New" pitchFamily="49" charset="0"/>
              </a:rPr>
              <a:t>  {</a:t>
            </a:r>
          </a:p>
          <a:p>
            <a:r>
              <a:rPr lang="nb-NO" sz="1200" b="0" noProof="1">
                <a:latin typeface="Courier New" pitchFamily="49" charset="0"/>
                <a:cs typeface="Courier New" pitchFamily="49" charset="0"/>
              </a:rPr>
              <a:t>  </a:t>
            </a:r>
            <a:r>
              <a:rPr lang="nb-NO" sz="1200" b="0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nb-NO" sz="1200" b="0" noProof="1">
                <a:latin typeface="Courier New" pitchFamily="49" charset="0"/>
                <a:cs typeface="Courier New" pitchFamily="49" charset="0"/>
              </a:rPr>
              <a:t>iSum = 0;</a:t>
            </a:r>
          </a:p>
          <a:p>
            <a:r>
              <a:rPr lang="nb-NO" sz="1200" b="0" noProof="1">
                <a:latin typeface="Courier New" pitchFamily="49" charset="0"/>
                <a:cs typeface="Courier New" pitchFamily="49" charset="0"/>
              </a:rPr>
              <a:t>    for (k=0; k&lt;uiPartialSize; k++)</a:t>
            </a:r>
          </a:p>
          <a:p>
            <a:r>
              <a:rPr lang="nb-NO" sz="1200" b="0" noProof="1">
                <a:latin typeface="Courier New" pitchFamily="49" charset="0"/>
                <a:cs typeface="Courier New" pitchFamily="49" charset="0"/>
              </a:rPr>
              <a:t>    {        </a:t>
            </a:r>
          </a:p>
          <a:p>
            <a:r>
              <a:rPr lang="nb-NO" sz="1200" b="0" noProof="1">
                <a:latin typeface="Courier New" pitchFamily="49" charset="0"/>
                <a:cs typeface="Courier New" pitchFamily="49" charset="0"/>
              </a:rPr>
              <a:t>      iSum += iIT[uiTrSize*k+j]*tmp[i][k];</a:t>
            </a:r>
          </a:p>
          <a:p>
            <a:r>
              <a:rPr lang="nb-NO" sz="1200" b="0" noProof="1">
                <a:latin typeface="Courier New" pitchFamily="49" charset="0"/>
                <a:cs typeface="Courier New" pitchFamily="49" charset="0"/>
              </a:rPr>
              <a:t>    }</a:t>
            </a:r>
          </a:p>
          <a:p>
            <a:r>
              <a:rPr lang="nb-NO" sz="1200" b="0" noProof="1">
                <a:latin typeface="Courier New" pitchFamily="49" charset="0"/>
                <a:cs typeface="Courier New" pitchFamily="49" charset="0"/>
              </a:rPr>
              <a:t>    pResidual[i*uiStride+j] = (iSum+4096)&gt;&gt;13;</a:t>
            </a:r>
          </a:p>
          <a:p>
            <a:r>
              <a:rPr lang="nb-NO" sz="1200" b="0" noProof="1">
                <a:latin typeface="Courier New" pitchFamily="49" charset="0"/>
                <a:cs typeface="Courier New" pitchFamily="49" charset="0"/>
              </a:rPr>
              <a:t>  }      </a:t>
            </a:r>
          </a:p>
          <a:p>
            <a:r>
              <a:rPr lang="nb-NO" sz="1200" b="0" noProof="1">
                <a:latin typeface="Courier New" pitchFamily="49" charset="0"/>
                <a:cs typeface="Courier New" pitchFamily="49" charset="0"/>
              </a:rPr>
              <a:t>}</a:t>
            </a:r>
            <a:endParaRPr lang="nb-NO" sz="1200" b="0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18822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MP-DEV-PPT-v8.0">
  <a:themeElements>
    <a:clrScheme name="">
      <a:dk1>
        <a:srgbClr val="000000"/>
      </a:dk1>
      <a:lt1>
        <a:srgbClr val="FFFFFF"/>
      </a:lt1>
      <a:dk2>
        <a:srgbClr val="0183B7"/>
      </a:dk2>
      <a:lt2>
        <a:srgbClr val="000000"/>
      </a:lt2>
      <a:accent1>
        <a:srgbClr val="0183B7"/>
      </a:accent1>
      <a:accent2>
        <a:srgbClr val="B21A1A"/>
      </a:accent2>
      <a:accent3>
        <a:srgbClr val="FFFFFF"/>
      </a:accent3>
      <a:accent4>
        <a:srgbClr val="000000"/>
      </a:accent4>
      <a:accent5>
        <a:srgbClr val="AAC1D8"/>
      </a:accent5>
      <a:accent6>
        <a:srgbClr val="A11616"/>
      </a:accent6>
      <a:hlink>
        <a:srgbClr val="83A2CF"/>
      </a:hlink>
      <a:folHlink>
        <a:srgbClr val="EFB525"/>
      </a:folHlink>
    </a:clrScheme>
    <a:fontScheme name="TMP-DEV-PPT-v8.0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82124" tIns="41061" rIns="82124" bIns="41061" numCol="1" anchor="t" anchorCtr="0" compatLnSpc="1">
        <a:prstTxWarp prst="textNoShape">
          <a:avLst/>
        </a:prstTxWarp>
      </a:bodyPr>
      <a:lstStyle>
        <a:defPPr marL="0" marR="0" indent="0" algn="l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82124" tIns="41061" rIns="82124" bIns="41061" numCol="1" anchor="t" anchorCtr="0" compatLnSpc="1">
        <a:prstTxWarp prst="textNoShape">
          <a:avLst/>
        </a:prstTxWarp>
      </a:bodyPr>
      <a:lstStyle>
        <a:defPPr marL="0" marR="0" indent="0" algn="l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MP-DEV-PPT-v8.0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MP-DEV-PPT-v8.0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MP-DEV-PPT-v8.0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MP-DEV-PPT-v8.0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MP-DEV-PPT-v8.0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MP-DEV-PPT-v8.0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MP-DEV-PPT-v8.0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MP-DEV-PPT-v8.0 8">
        <a:dk1>
          <a:srgbClr val="000000"/>
        </a:dk1>
        <a:lt1>
          <a:srgbClr val="FFFFFF"/>
        </a:lt1>
        <a:dk2>
          <a:srgbClr val="FFFFFF"/>
        </a:dk2>
        <a:lt2>
          <a:srgbClr val="000000"/>
        </a:lt2>
        <a:accent1>
          <a:srgbClr val="339999"/>
        </a:accent1>
        <a:accent2>
          <a:srgbClr val="B92B38"/>
        </a:accent2>
        <a:accent3>
          <a:srgbClr val="FFFFFF"/>
        </a:accent3>
        <a:accent4>
          <a:srgbClr val="000000"/>
        </a:accent4>
        <a:accent5>
          <a:srgbClr val="ADCACA"/>
        </a:accent5>
        <a:accent6>
          <a:srgbClr val="A72632"/>
        </a:accent6>
        <a:hlink>
          <a:srgbClr val="FF990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MP-DEV-PPT-v8.0 9">
        <a:dk1>
          <a:srgbClr val="000000"/>
        </a:dk1>
        <a:lt1>
          <a:srgbClr val="FFFFFF"/>
        </a:lt1>
        <a:dk2>
          <a:srgbClr val="FFFFFF"/>
        </a:dk2>
        <a:lt2>
          <a:srgbClr val="000000"/>
        </a:lt2>
        <a:accent1>
          <a:srgbClr val="339999"/>
        </a:accent1>
        <a:accent2>
          <a:srgbClr val="B92B38"/>
        </a:accent2>
        <a:accent3>
          <a:srgbClr val="FFFFFF"/>
        </a:accent3>
        <a:accent4>
          <a:srgbClr val="000000"/>
        </a:accent4>
        <a:accent5>
          <a:srgbClr val="ADCACA"/>
        </a:accent5>
        <a:accent6>
          <a:srgbClr val="A72632"/>
        </a:accent6>
        <a:hlink>
          <a:srgbClr val="9999CC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MP-DEV-PPT-v8.0 10">
        <a:dk1>
          <a:srgbClr val="000000"/>
        </a:dk1>
        <a:lt1>
          <a:srgbClr val="FFFFFF"/>
        </a:lt1>
        <a:dk2>
          <a:srgbClr val="000000"/>
        </a:dk2>
        <a:lt2>
          <a:srgbClr val="000000"/>
        </a:lt2>
        <a:accent1>
          <a:srgbClr val="339999"/>
        </a:accent1>
        <a:accent2>
          <a:srgbClr val="B92B38"/>
        </a:accent2>
        <a:accent3>
          <a:srgbClr val="FFFFFF"/>
        </a:accent3>
        <a:accent4>
          <a:srgbClr val="000000"/>
        </a:accent4>
        <a:accent5>
          <a:srgbClr val="ADCACA"/>
        </a:accent5>
        <a:accent6>
          <a:srgbClr val="A72632"/>
        </a:accent6>
        <a:hlink>
          <a:srgbClr val="9999CC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MP-DEV-PPT-v8.0 11">
        <a:dk1>
          <a:srgbClr val="000000"/>
        </a:dk1>
        <a:lt1>
          <a:srgbClr val="FFFFFF"/>
        </a:lt1>
        <a:dk2>
          <a:srgbClr val="000000"/>
        </a:dk2>
        <a:lt2>
          <a:srgbClr val="000000"/>
        </a:lt2>
        <a:accent1>
          <a:srgbClr val="339999"/>
        </a:accent1>
        <a:accent2>
          <a:srgbClr val="B92B38"/>
        </a:accent2>
        <a:accent3>
          <a:srgbClr val="FFFFFF"/>
        </a:accent3>
        <a:accent4>
          <a:srgbClr val="000000"/>
        </a:accent4>
        <a:accent5>
          <a:srgbClr val="ADCACA"/>
        </a:accent5>
        <a:accent6>
          <a:srgbClr val="A72632"/>
        </a:accent6>
        <a:hlink>
          <a:srgbClr val="9999CC"/>
        </a:hlink>
        <a:folHlink>
          <a:srgbClr val="EEB30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MP-DEV-PPT-v8.0 12">
        <a:dk1>
          <a:srgbClr val="000000"/>
        </a:dk1>
        <a:lt1>
          <a:srgbClr val="FFFFFF"/>
        </a:lt1>
        <a:dk2>
          <a:srgbClr val="000000"/>
        </a:dk2>
        <a:lt2>
          <a:srgbClr val="000000"/>
        </a:lt2>
        <a:accent1>
          <a:srgbClr val="306774"/>
        </a:accent1>
        <a:accent2>
          <a:srgbClr val="B92B38"/>
        </a:accent2>
        <a:accent3>
          <a:srgbClr val="FFFFFF"/>
        </a:accent3>
        <a:accent4>
          <a:srgbClr val="000000"/>
        </a:accent4>
        <a:accent5>
          <a:srgbClr val="ADB8BC"/>
        </a:accent5>
        <a:accent6>
          <a:srgbClr val="A72632"/>
        </a:accent6>
        <a:hlink>
          <a:srgbClr val="9999CC"/>
        </a:hlink>
        <a:folHlink>
          <a:srgbClr val="EEB30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MP-DEV-PPT-v8.0 13">
        <a:dk1>
          <a:srgbClr val="000000"/>
        </a:dk1>
        <a:lt1>
          <a:srgbClr val="FFFFFF"/>
        </a:lt1>
        <a:dk2>
          <a:srgbClr val="000000"/>
        </a:dk2>
        <a:lt2>
          <a:srgbClr val="000000"/>
        </a:lt2>
        <a:accent1>
          <a:srgbClr val="306774"/>
        </a:accent1>
        <a:accent2>
          <a:srgbClr val="B92B38"/>
        </a:accent2>
        <a:accent3>
          <a:srgbClr val="FFFFFF"/>
        </a:accent3>
        <a:accent4>
          <a:srgbClr val="000000"/>
        </a:accent4>
        <a:accent5>
          <a:srgbClr val="ADB8BC"/>
        </a:accent5>
        <a:accent6>
          <a:srgbClr val="A72632"/>
        </a:accent6>
        <a:hlink>
          <a:srgbClr val="336599"/>
        </a:hlink>
        <a:folHlink>
          <a:srgbClr val="EEB30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MP-DEV-PPT-v8.0 14">
        <a:dk1>
          <a:srgbClr val="000000"/>
        </a:dk1>
        <a:lt1>
          <a:srgbClr val="FFFFFF"/>
        </a:lt1>
        <a:dk2>
          <a:srgbClr val="000000"/>
        </a:dk2>
        <a:lt2>
          <a:srgbClr val="000000"/>
        </a:lt2>
        <a:accent1>
          <a:srgbClr val="306774"/>
        </a:accent1>
        <a:accent2>
          <a:srgbClr val="B92B38"/>
        </a:accent2>
        <a:accent3>
          <a:srgbClr val="FFFFFF"/>
        </a:accent3>
        <a:accent4>
          <a:srgbClr val="000000"/>
        </a:accent4>
        <a:accent5>
          <a:srgbClr val="ADB8BC"/>
        </a:accent5>
        <a:accent6>
          <a:srgbClr val="A72632"/>
        </a:accent6>
        <a:hlink>
          <a:srgbClr val="4B87C3"/>
        </a:hlink>
        <a:folHlink>
          <a:srgbClr val="EEB30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MP-DEV-PPT-v8.0 15">
        <a:dk1>
          <a:srgbClr val="000000"/>
        </a:dk1>
        <a:lt1>
          <a:srgbClr val="FFFFFF"/>
        </a:lt1>
        <a:dk2>
          <a:srgbClr val="0183B7"/>
        </a:dk2>
        <a:lt2>
          <a:srgbClr val="000000"/>
        </a:lt2>
        <a:accent1>
          <a:srgbClr val="0183B7"/>
        </a:accent1>
        <a:accent2>
          <a:srgbClr val="B92B38"/>
        </a:accent2>
        <a:accent3>
          <a:srgbClr val="FFFFFF"/>
        </a:accent3>
        <a:accent4>
          <a:srgbClr val="000000"/>
        </a:accent4>
        <a:accent5>
          <a:srgbClr val="AAC1D8"/>
        </a:accent5>
        <a:accent6>
          <a:srgbClr val="A72632"/>
        </a:accent6>
        <a:hlink>
          <a:srgbClr val="4B87C3"/>
        </a:hlink>
        <a:folHlink>
          <a:srgbClr val="EEB30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MP-DEV-PPT-v8.0 16">
        <a:dk1>
          <a:srgbClr val="000000"/>
        </a:dk1>
        <a:lt1>
          <a:srgbClr val="FFFFFF"/>
        </a:lt1>
        <a:dk2>
          <a:srgbClr val="0183B7"/>
        </a:dk2>
        <a:lt2>
          <a:srgbClr val="000000"/>
        </a:lt2>
        <a:accent1>
          <a:srgbClr val="0183B7"/>
        </a:accent1>
        <a:accent2>
          <a:srgbClr val="B21A1A"/>
        </a:accent2>
        <a:accent3>
          <a:srgbClr val="FFFFFF"/>
        </a:accent3>
        <a:accent4>
          <a:srgbClr val="000000"/>
        </a:accent4>
        <a:accent5>
          <a:srgbClr val="AAC1D8"/>
        </a:accent5>
        <a:accent6>
          <a:srgbClr val="A11616"/>
        </a:accent6>
        <a:hlink>
          <a:srgbClr val="4B87C3"/>
        </a:hlink>
        <a:folHlink>
          <a:srgbClr val="EEB30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82124" tIns="41061" rIns="82124" bIns="41061" numCol="1" anchor="t" anchorCtr="0" compatLnSpc="1">
        <a:prstTxWarp prst="textNoShape">
          <a:avLst/>
        </a:prstTxWarp>
      </a:bodyPr>
      <a:lstStyle>
        <a:defPPr marL="0" marR="0" indent="0" algn="l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82124" tIns="41061" rIns="82124" bIns="41061" numCol="1" anchor="t" anchorCtr="0" compatLnSpc="1">
        <a:prstTxWarp prst="textNoShape">
          <a:avLst/>
        </a:prstTxWarp>
      </a:bodyPr>
      <a:lstStyle>
        <a:defPPr marL="0" marR="0" indent="0" algn="l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TMP-DEV-PPT-v8.0</Template>
  <TotalTime>569</TotalTime>
  <Pages>28</Pages>
  <Words>388</Words>
  <Application>Microsoft Office PowerPoint</Application>
  <PresentationFormat>On-screen Show (4:3)</PresentationFormat>
  <Paragraphs>182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TMP-DEV-PPT-v8.0</vt:lpstr>
      <vt:lpstr>Custom Design</vt:lpstr>
      <vt:lpstr>JCTVC-D224</vt:lpstr>
      <vt:lpstr>Summary</vt:lpstr>
      <vt:lpstr>Unified design</vt:lpstr>
      <vt:lpstr>Examples</vt:lpstr>
      <vt:lpstr>16 bit intermediate storage (8 bit input)</vt:lpstr>
      <vt:lpstr>16  bit vs. 16+ bit</vt:lpstr>
      <vt:lpstr>Proposed basis vectors</vt:lpstr>
      <vt:lpstr>Matrix multiplication or ”butterfly”</vt:lpstr>
      <vt:lpstr>Matrix multiplication</vt:lpstr>
      <vt:lpstr>Other useful properties</vt:lpstr>
      <vt:lpstr>Intermediate scaling</vt:lpstr>
      <vt:lpstr>Quantization/dequantization</vt:lpstr>
      <vt:lpstr>Summary</vt:lpstr>
      <vt:lpstr>BD-rate results</vt:lpstr>
      <vt:lpstr>Conclusion</vt:lpstr>
    </vt:vector>
  </TitlesOfParts>
  <Company>Cisco Systems,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 Technical Support Training NPI Template Usage Guidelines       EDCS-149345</dc:title>
  <dc:subject>Guide for Creating Powerpoint Presentations</dc:subject>
  <dc:creator>Cisco Systems, Inc.</dc:creator>
  <cp:lastModifiedBy>Arild Fuldseth</cp:lastModifiedBy>
  <cp:revision>51</cp:revision>
  <cp:lastPrinted>1999-01-27T00:54:54Z</cp:lastPrinted>
  <dcterms:created xsi:type="dcterms:W3CDTF">2006-10-25T20:17:33Z</dcterms:created>
  <dcterms:modified xsi:type="dcterms:W3CDTF">2011-01-20T10:50:41Z</dcterms:modified>
</cp:coreProperties>
</file>