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  <p:sldMasterId id="2147483660" r:id="rId2"/>
  </p:sldMasterIdLst>
  <p:notesMasterIdLst>
    <p:notesMasterId r:id="rId12"/>
  </p:notesMasterIdLst>
  <p:handoutMasterIdLst>
    <p:handoutMasterId r:id="rId13"/>
  </p:handoutMasterIdLst>
  <p:sldIdLst>
    <p:sldId id="672" r:id="rId3"/>
    <p:sldId id="677" r:id="rId4"/>
    <p:sldId id="680" r:id="rId5"/>
    <p:sldId id="678" r:id="rId6"/>
    <p:sldId id="679" r:id="rId7"/>
    <p:sldId id="682" r:id="rId8"/>
    <p:sldId id="681" r:id="rId9"/>
    <p:sldId id="683" r:id="rId10"/>
    <p:sldId id="685" r:id="rId11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599"/>
    <a:srgbClr val="F3BF2D"/>
    <a:srgbClr val="999999"/>
    <a:srgbClr val="E1E1E1"/>
    <a:srgbClr val="C9C9C9"/>
    <a:srgbClr val="9999CC"/>
    <a:srgbClr val="3E3E5C"/>
    <a:srgbClr val="015F8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iddels stil 1 - aks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6" autoAdjust="0"/>
    <p:restoredTop sz="99820" autoAdjust="0"/>
  </p:normalViewPr>
  <p:slideViewPr>
    <p:cSldViewPr>
      <p:cViewPr>
        <p:scale>
          <a:sx n="100" d="100"/>
          <a:sy n="100" d="100"/>
        </p:scale>
        <p:origin x="-312" y="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1608" y="-102"/>
      </p:cViewPr>
      <p:guideLst>
        <p:guide orient="horz" pos="2924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7150" y="8956675"/>
            <a:ext cx="6850063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959" tIns="50862" rIns="96959" bIns="50862">
            <a:spAutoFit/>
          </a:bodyPr>
          <a:lstStyle/>
          <a:p>
            <a:pPr defTabSz="619125" eaLnBrk="0" hangingPunct="0">
              <a:tabLst>
                <a:tab pos="2420938" algn="l"/>
                <a:tab pos="4897438" algn="l"/>
              </a:tabLst>
              <a:defRPr/>
            </a:pPr>
            <a:r>
              <a:rPr lang="en-US" sz="800">
                <a:cs typeface="+mn-cs"/>
              </a:rPr>
              <a:t>© 2006, Cisco Systems, Inc. All rights reserved. Printed in USA.</a:t>
            </a: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153988" y="8970963"/>
            <a:ext cx="6688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7939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6238875" y="8597900"/>
            <a:ext cx="447675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57150" y="8772525"/>
            <a:ext cx="2614613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514" tIns="50105" rIns="95514" bIns="50105">
            <a:spAutoFit/>
          </a:bodyPr>
          <a:lstStyle/>
          <a:p>
            <a:pPr defTabSz="609600" eaLnBrk="0" hangingPunct="0">
              <a:tabLst>
                <a:tab pos="2384425" algn="l"/>
                <a:tab pos="4822825" algn="l"/>
              </a:tabLst>
              <a:defRPr/>
            </a:pPr>
            <a:r>
              <a:rPr lang="en-US" sz="800">
                <a:cs typeface="+mn-cs"/>
              </a:rPr>
              <a:t>© 2006, Cisco Systems, Inc. All rights reserved.</a:t>
            </a:r>
          </a:p>
          <a:p>
            <a:pPr defTabSz="609600" eaLnBrk="0" hangingPunct="0">
              <a:tabLst>
                <a:tab pos="2384425" algn="l"/>
                <a:tab pos="4822825" algn="l"/>
              </a:tabLst>
              <a:defRPr/>
            </a:pPr>
            <a:r>
              <a:rPr lang="en-US" sz="800">
                <a:cs typeface="+mn-cs"/>
              </a:rPr>
              <a:t>Presentation_ID.scr</a:t>
            </a:r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152400" y="8786813"/>
            <a:ext cx="66405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18200" y="8669338"/>
            <a:ext cx="81121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789" tIns="0" rIns="18789" bIns="0" numCol="1" anchor="b" anchorCtr="0" compatLnSpc="1">
            <a:prstTxWarp prst="textNoShape">
              <a:avLst/>
            </a:prstTxWarp>
          </a:bodyPr>
          <a:lstStyle>
            <a:lvl1pPr algn="r" defTabSz="901700" eaLnBrk="0" hangingPunct="0">
              <a:lnSpc>
                <a:spcPct val="100000"/>
              </a:lnSpc>
              <a:defRPr sz="800" b="0">
                <a:cs typeface="+mn-cs"/>
              </a:defRPr>
            </a:lvl1pPr>
          </a:lstStyle>
          <a:p>
            <a:pPr>
              <a:defRPr/>
            </a:pPr>
            <a:fld id="{2C2C59C6-DACC-4BFA-A270-24BB9770C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7654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1538" y="244475"/>
            <a:ext cx="5313362" cy="3984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04813" y="4371975"/>
            <a:ext cx="6110287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14" tIns="50105" rIns="95514" bIns="501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072473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onetandberg/C10/C6/Quick%20Set%20C20/Quick%20Set%20C20%20Inuse%20Images/C20_In_Use_Standard_Conf_136.jpg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54"/>
          <p:cNvSpPr>
            <a:spLocks noChangeArrowheads="1"/>
          </p:cNvSpPr>
          <p:nvPr/>
        </p:nvSpPr>
        <p:spPr bwMode="auto">
          <a:xfrm>
            <a:off x="0" y="0"/>
            <a:ext cx="5257800" cy="3124200"/>
          </a:xfrm>
          <a:prstGeom prst="rect">
            <a:avLst/>
          </a:prstGeom>
          <a:solidFill>
            <a:srgbClr val="015F85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  <p:sp>
        <p:nvSpPr>
          <p:cNvPr id="5" name="Rectangle 256"/>
          <p:cNvSpPr>
            <a:spLocks noChangeArrowheads="1"/>
          </p:cNvSpPr>
          <p:nvPr/>
        </p:nvSpPr>
        <p:spPr bwMode="auto">
          <a:xfrm>
            <a:off x="277813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>
              <a:defRPr/>
            </a:pPr>
            <a:r>
              <a:rPr lang="en-US" sz="700" b="0">
                <a:solidFill>
                  <a:srgbClr val="999999"/>
                </a:solidFill>
                <a:cs typeface="+mn-cs"/>
              </a:rPr>
              <a:t>© 2006 Cisco Systems, Inc. All rights reserved.</a:t>
            </a:r>
          </a:p>
        </p:txBody>
      </p:sp>
      <p:sp>
        <p:nvSpPr>
          <p:cNvPr id="6" name="Rectangle 257"/>
          <p:cNvSpPr>
            <a:spLocks noChangeArrowheads="1"/>
          </p:cNvSpPr>
          <p:nvPr userDrawn="1"/>
        </p:nvSpPr>
        <p:spPr bwMode="auto">
          <a:xfrm>
            <a:off x="8642350" y="6672263"/>
            <a:ext cx="274638" cy="188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fld id="{205C4A97-3673-4AE4-A041-CBC7D5162B08}" type="slidenum">
              <a:rPr lang="en-US" sz="700" b="0">
                <a:solidFill>
                  <a:srgbClr val="999999"/>
                </a:solidFill>
                <a:cs typeface="+mn-cs"/>
              </a:rPr>
              <a:pPr algn="r" defTabSz="814388" eaLnBrk="0" hangingPunct="0">
                <a:defRPr/>
              </a:pPr>
              <a:t>‹#›</a:t>
            </a:fld>
            <a:endParaRPr lang="en-US" sz="700" b="0">
              <a:solidFill>
                <a:srgbClr val="999999"/>
              </a:solidFill>
              <a:cs typeface="+mn-cs"/>
            </a:endParaRPr>
          </a:p>
        </p:txBody>
      </p:sp>
      <p:pic>
        <p:nvPicPr>
          <p:cNvPr id="7" name="Picture 6" descr="Click to view original image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/>
          <a:srcRect b="7845"/>
          <a:stretch>
            <a:fillRect/>
          </a:stretch>
        </p:blipFill>
        <p:spPr bwMode="auto">
          <a:xfrm>
            <a:off x="4895850" y="0"/>
            <a:ext cx="42481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9926" name="Rectangle 262"/>
          <p:cNvSpPr>
            <a:spLocks noGrp="1" noChangeArrowheads="1"/>
          </p:cNvSpPr>
          <p:nvPr>
            <p:ph type="ctrTitle"/>
          </p:nvPr>
        </p:nvSpPr>
        <p:spPr bwMode="white">
          <a:xfrm>
            <a:off x="650875" y="3390900"/>
            <a:ext cx="6937375" cy="420688"/>
          </a:xfrm>
          <a:ln/>
        </p:spPr>
        <p:txBody>
          <a:bodyPr anchor="t"/>
          <a:lstStyle>
            <a:lvl1pPr>
              <a:defRPr sz="2000">
                <a:solidFill>
                  <a:schemeClr val="bg2"/>
                </a:solidFill>
              </a:defRPr>
            </a:lvl1pPr>
          </a:lstStyle>
          <a:p>
            <a:r>
              <a:rPr lang="en-US"/>
              <a:t>Module Title, Size 20</a:t>
            </a:r>
          </a:p>
        </p:txBody>
      </p:sp>
      <p:sp>
        <p:nvSpPr>
          <p:cNvPr id="369927" name="Rectangle 263"/>
          <p:cNvSpPr>
            <a:spLocks noGrp="1" noChangeArrowheads="1"/>
          </p:cNvSpPr>
          <p:nvPr>
            <p:ph type="subTitle" idx="1"/>
          </p:nvPr>
        </p:nvSpPr>
        <p:spPr>
          <a:xfrm>
            <a:off x="650875" y="1312863"/>
            <a:ext cx="3546475" cy="841375"/>
          </a:xfrm>
          <a:ln/>
        </p:spPr>
        <p:txBody>
          <a:bodyPr anchor="ctr"/>
          <a:lstStyle>
            <a:lvl1pPr>
              <a:lnSpc>
                <a:spcPct val="90000"/>
              </a:lnSpc>
              <a:spcBef>
                <a:spcPct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Lesson Title,</a:t>
            </a:r>
            <a:br>
              <a:rPr lang="en-US"/>
            </a:br>
            <a:r>
              <a:rPr lang="en-US"/>
              <a:t>Size 30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457200"/>
            <a:ext cx="2035175" cy="4895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457200"/>
            <a:ext cx="5957887" cy="4895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457200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55638" y="1781175"/>
            <a:ext cx="7940675" cy="17097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5638" y="3643313"/>
            <a:ext cx="7940675" cy="1709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457200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55638" y="1781175"/>
            <a:ext cx="3894137" cy="3571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781175"/>
            <a:ext cx="3894138" cy="3571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2286000"/>
            <a:ext cx="18288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0" y="2286000"/>
            <a:ext cx="18288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274638"/>
            <a:ext cx="2095500" cy="36115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74638"/>
            <a:ext cx="6134100" cy="3611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1781175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781175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284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457200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68782" name="Rectangle 6286"/>
          <p:cNvSpPr>
            <a:spLocks noChangeArrowheads="1"/>
          </p:cNvSpPr>
          <p:nvPr/>
        </p:nvSpPr>
        <p:spPr bwMode="auto">
          <a:xfrm>
            <a:off x="0" y="0"/>
            <a:ext cx="9144000" cy="177800"/>
          </a:xfrm>
          <a:prstGeom prst="rect">
            <a:avLst/>
          </a:prstGeom>
          <a:solidFill>
            <a:srgbClr val="015F85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  <p:sp>
        <p:nvSpPr>
          <p:cNvPr id="368783" name="Rectangle 6287"/>
          <p:cNvSpPr>
            <a:spLocks noChangeArrowheads="1"/>
          </p:cNvSpPr>
          <p:nvPr/>
        </p:nvSpPr>
        <p:spPr bwMode="auto">
          <a:xfrm>
            <a:off x="277813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>
              <a:defRPr/>
            </a:pPr>
            <a:r>
              <a:rPr lang="en-US" sz="700" b="0">
                <a:solidFill>
                  <a:srgbClr val="999999"/>
                </a:solidFill>
                <a:cs typeface="+mn-cs"/>
              </a:rPr>
              <a:t>© 2006 Cisco Systems, Inc. All rights reserved.</a:t>
            </a:r>
          </a:p>
        </p:txBody>
      </p:sp>
      <p:sp>
        <p:nvSpPr>
          <p:cNvPr id="368784" name="Rectangle 6288"/>
          <p:cNvSpPr>
            <a:spLocks noChangeArrowheads="1"/>
          </p:cNvSpPr>
          <p:nvPr/>
        </p:nvSpPr>
        <p:spPr bwMode="auto">
          <a:xfrm>
            <a:off x="8642350" y="6672263"/>
            <a:ext cx="274638" cy="188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fld id="{61DA7A4D-7CE1-4ADF-81E0-2A1DB1BBBFEC}" type="slidenum">
              <a:rPr lang="en-US" sz="700" b="0">
                <a:solidFill>
                  <a:srgbClr val="999999"/>
                </a:solidFill>
                <a:cs typeface="+mn-cs"/>
              </a:rPr>
              <a:pPr algn="r" defTabSz="814388" eaLnBrk="0" hangingPunct="0">
                <a:defRPr/>
              </a:pPr>
              <a:t>‹#›</a:t>
            </a:fld>
            <a:endParaRPr lang="en-US" sz="700" b="0">
              <a:solidFill>
                <a:srgbClr val="999999"/>
              </a:solidFill>
              <a:cs typeface="+mn-cs"/>
            </a:endParaRPr>
          </a:p>
        </p:txBody>
      </p:sp>
      <p:sp>
        <p:nvSpPr>
          <p:cNvPr id="1030" name="Rectangle 628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781175"/>
            <a:ext cx="7940675" cy="3571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73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  <p:sldLayoutId id="2147483663" r:id="rId12"/>
    <p:sldLayoutId id="2147483662" r:id="rId13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3429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2pPr>
      <a:lvl3pPr marL="6858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3pPr>
      <a:lvl4pPr marL="10287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13716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5pPr>
      <a:lvl6pPr marL="18288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6pPr>
      <a:lvl7pPr marL="22860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7pPr>
      <a:lvl8pPr marL="27432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8pPr>
      <a:lvl9pPr marL="32004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7"/>
          <p:cNvGrpSpPr>
            <a:grpSpLocks/>
          </p:cNvGrpSpPr>
          <p:nvPr userDrawn="1"/>
        </p:nvGrpSpPr>
        <p:grpSpPr bwMode="auto">
          <a:xfrm>
            <a:off x="0" y="1477963"/>
            <a:ext cx="9144000" cy="2743200"/>
            <a:chOff x="0" y="1027"/>
            <a:chExt cx="5760" cy="1728"/>
          </a:xfrm>
        </p:grpSpPr>
        <p:sp>
          <p:nvSpPr>
            <p:cNvPr id="1305608" name="Rectangle 8"/>
            <p:cNvSpPr>
              <a:spLocks noChangeArrowheads="1"/>
            </p:cNvSpPr>
            <p:nvPr/>
          </p:nvSpPr>
          <p:spPr bwMode="auto">
            <a:xfrm rot="16200000">
              <a:off x="2016" y="-989"/>
              <a:ext cx="1728" cy="5760"/>
            </a:xfrm>
            <a:prstGeom prst="rect">
              <a:avLst/>
            </a:prstGeom>
            <a:solidFill>
              <a:srgbClr val="015F85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 anchor="ctr"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pic>
          <p:nvPicPr>
            <p:cNvPr id="15383" name="Picture 9" descr="MAE17639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881" y="1027"/>
              <a:ext cx="2879" cy="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363" name="Group 17"/>
          <p:cNvGrpSpPr>
            <a:grpSpLocks/>
          </p:cNvGrpSpPr>
          <p:nvPr userDrawn="1"/>
        </p:nvGrpSpPr>
        <p:grpSpPr bwMode="auto">
          <a:xfrm>
            <a:off x="609600" y="373063"/>
            <a:ext cx="1447800" cy="769937"/>
            <a:chOff x="3272" y="1316"/>
            <a:chExt cx="1889" cy="1002"/>
          </a:xfrm>
        </p:grpSpPr>
        <p:sp>
          <p:nvSpPr>
            <p:cNvPr id="1305618" name="AutoShape 18"/>
            <p:cNvSpPr>
              <a:spLocks noChangeAspect="1" noChangeArrowheads="1" noTextEdit="1"/>
            </p:cNvSpPr>
            <p:nvPr userDrawn="1"/>
          </p:nvSpPr>
          <p:spPr bwMode="auto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19" name="Rectangle 19"/>
            <p:cNvSpPr>
              <a:spLocks noChangeArrowheads="1"/>
            </p:cNvSpPr>
            <p:nvPr userDrawn="1"/>
          </p:nvSpPr>
          <p:spPr bwMode="auto">
            <a:xfrm>
              <a:off x="3802" y="1979"/>
              <a:ext cx="87" cy="326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0" name="Freeform 20"/>
            <p:cNvSpPr>
              <a:spLocks/>
            </p:cNvSpPr>
            <p:nvPr userDrawn="1"/>
          </p:nvSpPr>
          <p:spPr bwMode="auto">
            <a:xfrm>
              <a:off x="430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1" name="Freeform 21"/>
            <p:cNvSpPr>
              <a:spLocks/>
            </p:cNvSpPr>
            <p:nvPr userDrawn="1"/>
          </p:nvSpPr>
          <p:spPr bwMode="auto">
            <a:xfrm>
              <a:off x="344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2" name="Freeform 22"/>
            <p:cNvSpPr>
              <a:spLocks noEditPoints="1"/>
            </p:cNvSpPr>
            <p:nvPr userDrawn="1"/>
          </p:nvSpPr>
          <p:spPr bwMode="auto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3" name="Freeform 23"/>
            <p:cNvSpPr>
              <a:spLocks/>
            </p:cNvSpPr>
            <p:nvPr userDrawn="1"/>
          </p:nvSpPr>
          <p:spPr bwMode="auto">
            <a:xfrm>
              <a:off x="3999" y="1971"/>
              <a:ext cx="224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4" name="Freeform 24"/>
            <p:cNvSpPr>
              <a:spLocks/>
            </p:cNvSpPr>
            <p:nvPr userDrawn="1"/>
          </p:nvSpPr>
          <p:spPr bwMode="auto">
            <a:xfrm>
              <a:off x="3272" y="1587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5" name="Freeform 25"/>
            <p:cNvSpPr>
              <a:spLocks/>
            </p:cNvSpPr>
            <p:nvPr userDrawn="1"/>
          </p:nvSpPr>
          <p:spPr bwMode="auto">
            <a:xfrm>
              <a:off x="3500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6" name="Freeform 26"/>
            <p:cNvSpPr>
              <a:spLocks/>
            </p:cNvSpPr>
            <p:nvPr userDrawn="1"/>
          </p:nvSpPr>
          <p:spPr bwMode="auto">
            <a:xfrm>
              <a:off x="3721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7" name="Freeform 27"/>
            <p:cNvSpPr>
              <a:spLocks/>
            </p:cNvSpPr>
            <p:nvPr userDrawn="1"/>
          </p:nvSpPr>
          <p:spPr bwMode="auto">
            <a:xfrm>
              <a:off x="3949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8" name="Freeform 28"/>
            <p:cNvSpPr>
              <a:spLocks/>
            </p:cNvSpPr>
            <p:nvPr userDrawn="1"/>
          </p:nvSpPr>
          <p:spPr bwMode="auto">
            <a:xfrm>
              <a:off x="4171" y="1587"/>
              <a:ext cx="87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9" name="Freeform 29"/>
            <p:cNvSpPr>
              <a:spLocks/>
            </p:cNvSpPr>
            <p:nvPr userDrawn="1"/>
          </p:nvSpPr>
          <p:spPr bwMode="auto">
            <a:xfrm>
              <a:off x="4399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30" name="Freeform 30"/>
            <p:cNvSpPr>
              <a:spLocks/>
            </p:cNvSpPr>
            <p:nvPr userDrawn="1"/>
          </p:nvSpPr>
          <p:spPr bwMode="auto">
            <a:xfrm>
              <a:off x="4625" y="1320"/>
              <a:ext cx="83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31" name="Freeform 31"/>
            <p:cNvSpPr>
              <a:spLocks/>
            </p:cNvSpPr>
            <p:nvPr userDrawn="1"/>
          </p:nvSpPr>
          <p:spPr bwMode="auto">
            <a:xfrm>
              <a:off x="4848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32" name="Freeform 32"/>
            <p:cNvSpPr>
              <a:spLocks/>
            </p:cNvSpPr>
            <p:nvPr userDrawn="1"/>
          </p:nvSpPr>
          <p:spPr bwMode="auto">
            <a:xfrm>
              <a:off x="5074" y="1587"/>
              <a:ext cx="83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305633" name="Rectangle 33"/>
          <p:cNvSpPr>
            <a:spLocks noChangeArrowheads="1"/>
          </p:cNvSpPr>
          <p:nvPr userDrawn="1"/>
        </p:nvSpPr>
        <p:spPr bwMode="auto">
          <a:xfrm>
            <a:off x="277813" y="6592888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>
              <a:defRPr/>
            </a:pPr>
            <a:r>
              <a:rPr lang="en-US" sz="700" b="0">
                <a:solidFill>
                  <a:srgbClr val="999999"/>
                </a:solidFill>
                <a:cs typeface="+mn-cs"/>
              </a:rPr>
              <a:t>© 2006 Cisco Systems, Inc. All rights reserved.</a:t>
            </a:r>
          </a:p>
        </p:txBody>
      </p:sp>
      <p:sp>
        <p:nvSpPr>
          <p:cNvPr id="1305634" name="Rectangle 34"/>
          <p:cNvSpPr>
            <a:spLocks noChangeArrowheads="1"/>
          </p:cNvSpPr>
          <p:nvPr userDrawn="1"/>
        </p:nvSpPr>
        <p:spPr bwMode="auto">
          <a:xfrm>
            <a:off x="8642350" y="6592888"/>
            <a:ext cx="274638" cy="188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fld id="{3FA77729-BFD9-4866-9C8F-BA05B934AC6E}" type="slidenum">
              <a:rPr lang="en-US" sz="700" b="0">
                <a:solidFill>
                  <a:srgbClr val="999999"/>
                </a:solidFill>
                <a:cs typeface="+mn-cs"/>
              </a:rPr>
              <a:pPr algn="r" defTabSz="814388" eaLnBrk="0" hangingPunct="0">
                <a:defRPr/>
              </a:pPr>
              <a:t>‹#›</a:t>
            </a:fld>
            <a:endParaRPr lang="en-US" sz="700" b="0">
              <a:solidFill>
                <a:srgbClr val="999999"/>
              </a:solidFill>
              <a:cs typeface="+mn-cs"/>
            </a:endParaRP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2286000"/>
            <a:ext cx="3810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Course Title,</a:t>
            </a:r>
            <a:br>
              <a:rPr lang="en-US" smtClean="0"/>
            </a:br>
            <a:r>
              <a:rPr lang="en-US" smtClean="0"/>
              <a:t>Size 30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2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sz="4000" dirty="0" err="1" smtClean="0"/>
              <a:t>JCTVC-D223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b="1" dirty="0" err="1" smtClean="0"/>
              <a:t>CE4</a:t>
            </a:r>
            <a:r>
              <a:rPr lang="en-US" b="1" dirty="0" smtClean="0"/>
              <a:t>: </a:t>
            </a:r>
          </a:p>
          <a:p>
            <a:pPr>
              <a:lnSpc>
                <a:spcPct val="90000"/>
              </a:lnSpc>
              <a:buNone/>
            </a:pPr>
            <a:r>
              <a:rPr lang="en-US" b="1" dirty="0" smtClean="0"/>
              <a:t>Interpolation filtering of </a:t>
            </a:r>
            <a:r>
              <a:rPr lang="en-US" b="1" dirty="0" err="1" smtClean="0"/>
              <a:t>chroma</a:t>
            </a:r>
            <a:r>
              <a:rPr lang="en-US" b="1" dirty="0" smtClean="0"/>
              <a:t> samples using two</a:t>
            </a:r>
          </a:p>
          <a:p>
            <a:pPr>
              <a:lnSpc>
                <a:spcPct val="90000"/>
              </a:lnSpc>
              <a:buNone/>
            </a:pPr>
            <a:r>
              <a:rPr lang="en-US" b="1" dirty="0" smtClean="0"/>
              <a:t>stage averaging</a:t>
            </a:r>
            <a:br>
              <a:rPr lang="en-US" b="1" dirty="0" smtClean="0"/>
            </a:br>
            <a:endParaRPr lang="en-US" b="1" dirty="0" smtClean="0"/>
          </a:p>
          <a:p>
            <a:pPr>
              <a:lnSpc>
                <a:spcPct val="90000"/>
              </a:lnSpc>
              <a:buNone/>
            </a:pPr>
            <a:r>
              <a:rPr lang="en-US" b="1" dirty="0" err="1" smtClean="0"/>
              <a:t>Arild</a:t>
            </a:r>
            <a:r>
              <a:rPr lang="en-US" b="1" dirty="0" smtClean="0"/>
              <a:t> </a:t>
            </a:r>
            <a:r>
              <a:rPr lang="en-US" b="1" dirty="0" err="1" smtClean="0"/>
              <a:t>Fuldseth</a:t>
            </a:r>
            <a:r>
              <a:rPr lang="en-US" b="1" dirty="0" smtClean="0"/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en-US" b="1" dirty="0" err="1" smtClean="0"/>
              <a:t>Gisle</a:t>
            </a:r>
            <a:r>
              <a:rPr lang="en-US" b="1" dirty="0" smtClean="0"/>
              <a:t> </a:t>
            </a:r>
            <a:r>
              <a:rPr lang="en-US" b="1" dirty="0" err="1" smtClean="0"/>
              <a:t>Bjøntegaard</a:t>
            </a:r>
            <a:r>
              <a:rPr lang="en-US" b="1" dirty="0" smtClean="0"/>
              <a:t> </a:t>
            </a:r>
          </a:p>
          <a:p>
            <a:pPr>
              <a:lnSpc>
                <a:spcPct val="90000"/>
              </a:lnSpc>
              <a:buNone/>
            </a:pPr>
            <a:endParaRPr lang="en-US" b="1" dirty="0" smtClean="0"/>
          </a:p>
          <a:p>
            <a:pPr>
              <a:lnSpc>
                <a:spcPct val="90000"/>
              </a:lnSpc>
              <a:buNone/>
            </a:pPr>
            <a:r>
              <a:rPr lang="en-US" b="1" smtClean="0"/>
              <a:t>Cisco</a:t>
            </a: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xmlns="" val="427240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sz="4000" dirty="0" smtClean="0"/>
              <a:t>Summary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nb-NO" dirty="0" smtClean="0"/>
              <a:t>Two-stage averaging filter</a:t>
            </a:r>
          </a:p>
          <a:p>
            <a:pPr>
              <a:buFontTx/>
              <a:buChar char="•"/>
            </a:pPr>
            <a:endParaRPr lang="nb-NO" dirty="0" smtClean="0"/>
          </a:p>
          <a:p>
            <a:pPr>
              <a:buFontTx/>
              <a:buChar char="•"/>
            </a:pPr>
            <a:r>
              <a:rPr lang="nb-NO" dirty="0" smtClean="0"/>
              <a:t>Lower complexity than AVC chroma interpolation filter</a:t>
            </a:r>
          </a:p>
          <a:p>
            <a:pPr>
              <a:buFontTx/>
              <a:buChar char="•"/>
            </a:pPr>
            <a:endParaRPr lang="nb-NO" dirty="0" smtClean="0"/>
          </a:p>
          <a:p>
            <a:pPr>
              <a:buFontTx/>
              <a:buChar char="•"/>
            </a:pPr>
            <a:r>
              <a:rPr lang="nb-NO" dirty="0" smtClean="0"/>
              <a:t>0.3% - 1.2% BD-Rate loss</a:t>
            </a:r>
          </a:p>
          <a:p>
            <a:pPr>
              <a:buFontTx/>
              <a:buChar char="•"/>
            </a:pPr>
            <a:endParaRPr lang="nb-NO" dirty="0" smtClean="0"/>
          </a:p>
          <a:p>
            <a:pPr>
              <a:buFontTx/>
              <a:buChar char="•"/>
            </a:pPr>
            <a:r>
              <a:rPr lang="nb-NO" dirty="0" smtClean="0"/>
              <a:t>0.12 dB – 0.26 dB decrease in chroma PSNR</a:t>
            </a: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sz="4000" dirty="0" smtClean="0"/>
              <a:t>Description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55638" y="1781175"/>
            <a:ext cx="8107362" cy="3571875"/>
          </a:xfrm>
        </p:spPr>
        <p:txBody>
          <a:bodyPr/>
          <a:lstStyle/>
          <a:p>
            <a:pPr>
              <a:buFontTx/>
              <a:buChar char="•"/>
            </a:pPr>
            <a:r>
              <a:rPr lang="nb-NO" sz="2000" dirty="0" smtClean="0"/>
              <a:t>Based on JCTVC-A119 (TENTM)</a:t>
            </a:r>
          </a:p>
          <a:p>
            <a:pPr>
              <a:buFontTx/>
              <a:buChar char="•"/>
            </a:pPr>
            <a:endParaRPr lang="nb-NO" sz="2000" dirty="0" smtClean="0"/>
          </a:p>
          <a:p>
            <a:pPr>
              <a:buFontTx/>
              <a:buChar char="•"/>
            </a:pPr>
            <a:r>
              <a:rPr lang="nb-NO" sz="2000" dirty="0" smtClean="0"/>
              <a:t>Rounding chroma motion vectors from 1/8 to 1/4 sample resolution</a:t>
            </a:r>
          </a:p>
          <a:p>
            <a:pPr>
              <a:buFontTx/>
              <a:buChar char="•"/>
            </a:pPr>
            <a:endParaRPr lang="nb-NO" sz="2000" dirty="0" smtClean="0"/>
          </a:p>
          <a:p>
            <a:pPr>
              <a:buFontTx/>
              <a:buChar char="•"/>
            </a:pPr>
            <a:r>
              <a:rPr lang="nb-NO" sz="2000" dirty="0" smtClean="0"/>
              <a:t>Half sample positions:</a:t>
            </a:r>
          </a:p>
          <a:p>
            <a:pPr lvl="1">
              <a:buNone/>
            </a:pPr>
            <a:r>
              <a:rPr lang="nb-NO" dirty="0" smtClean="0"/>
              <a:t>	X = (A+B)&gt;&gt;1</a:t>
            </a:r>
          </a:p>
          <a:p>
            <a:pPr lvl="1">
              <a:buNone/>
            </a:pPr>
            <a:endParaRPr lang="nb-NO" dirty="0" smtClean="0"/>
          </a:p>
          <a:p>
            <a:pPr>
              <a:buFontTx/>
              <a:buChar char="•"/>
            </a:pPr>
            <a:r>
              <a:rPr lang="nb-NO" sz="2000" dirty="0" smtClean="0"/>
              <a:t>Quarter sample positions:</a:t>
            </a:r>
          </a:p>
          <a:p>
            <a:pPr lvl="1">
              <a:buNone/>
            </a:pPr>
            <a:r>
              <a:rPr lang="nb-NO" dirty="0" smtClean="0"/>
              <a:t>	X = (((A+B)&gt;&gt;1) + ((C+D)&gt;&gt;1) + 1)&gt;&gt;1</a:t>
            </a: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Example – (1/4,1/4) position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55638" y="1781175"/>
            <a:ext cx="7940675" cy="37052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	A   </a:t>
            </a:r>
            <a:r>
              <a:rPr lang="en-US" dirty="0" err="1" smtClean="0"/>
              <a:t>a</a:t>
            </a:r>
            <a:r>
              <a:rPr lang="en-US" dirty="0" smtClean="0"/>
              <a:t>   b   c   B</a:t>
            </a:r>
            <a:br>
              <a:rPr lang="en-US" dirty="0" smtClean="0"/>
            </a:br>
            <a:r>
              <a:rPr lang="en-US" dirty="0" smtClean="0"/>
              <a:t>	d    </a:t>
            </a:r>
            <a:r>
              <a:rPr lang="en-US" b="1" dirty="0" smtClean="0">
                <a:solidFill>
                  <a:schemeClr val="accent1"/>
                </a:solidFill>
              </a:rPr>
              <a:t>e</a:t>
            </a:r>
            <a:r>
              <a:rPr lang="en-US" dirty="0" smtClean="0"/>
              <a:t>   f   g </a:t>
            </a:r>
            <a:br>
              <a:rPr lang="en-US" dirty="0" smtClean="0"/>
            </a:br>
            <a:r>
              <a:rPr lang="en-US" dirty="0" smtClean="0"/>
              <a:t>	h    </a:t>
            </a:r>
            <a:r>
              <a:rPr lang="en-US" dirty="0" err="1" smtClean="0"/>
              <a:t>i</a:t>
            </a:r>
            <a:r>
              <a:rPr lang="en-US" dirty="0" smtClean="0"/>
              <a:t>    j   k   </a:t>
            </a:r>
            <a:br>
              <a:rPr lang="en-US" dirty="0" smtClean="0"/>
            </a:br>
            <a:r>
              <a:rPr lang="en-US" dirty="0" smtClean="0"/>
              <a:t>	l    m   n  o</a:t>
            </a:r>
            <a:br>
              <a:rPr lang="en-US" dirty="0" smtClean="0"/>
            </a:br>
            <a:r>
              <a:rPr lang="en-US" dirty="0" smtClean="0"/>
              <a:t>	C                  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b = (</a:t>
            </a:r>
            <a:r>
              <a:rPr lang="en-US" dirty="0" err="1" smtClean="0"/>
              <a:t>A+B</a:t>
            </a:r>
            <a:r>
              <a:rPr lang="en-US" dirty="0" smtClean="0"/>
              <a:t>)&gt;&gt;1</a:t>
            </a:r>
          </a:p>
          <a:p>
            <a:pPr>
              <a:buNone/>
            </a:pPr>
            <a:r>
              <a:rPr lang="en-US" dirty="0" smtClean="0"/>
              <a:t>		h = (</a:t>
            </a:r>
            <a:r>
              <a:rPr lang="en-US" dirty="0" err="1" smtClean="0"/>
              <a:t>A+C</a:t>
            </a:r>
            <a:r>
              <a:rPr lang="en-US" dirty="0" smtClean="0"/>
              <a:t>)&gt;&gt;1</a:t>
            </a:r>
          </a:p>
          <a:p>
            <a:pPr>
              <a:buNone/>
            </a:pPr>
            <a:r>
              <a:rPr lang="en-US" dirty="0" smtClean="0"/>
              <a:t>		e = (</a:t>
            </a:r>
            <a:r>
              <a:rPr lang="en-US" dirty="0" err="1" smtClean="0"/>
              <a:t>b+h+1</a:t>
            </a:r>
            <a:r>
              <a:rPr lang="en-US" dirty="0" smtClean="0"/>
              <a:t>)&gt;&gt;1</a:t>
            </a:r>
            <a:endParaRPr lang="nb-NO" sz="1800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Complexity analysis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nb-NO" dirty="0" smtClean="0"/>
              <a:t>No multiplications</a:t>
            </a:r>
          </a:p>
          <a:p>
            <a:pPr>
              <a:buFontTx/>
              <a:buChar char="•"/>
            </a:pPr>
            <a:endParaRPr lang="nb-NO" dirty="0" smtClean="0"/>
          </a:p>
          <a:p>
            <a:pPr>
              <a:buFontTx/>
              <a:buChar char="•"/>
            </a:pPr>
            <a:r>
              <a:rPr lang="nb-NO" dirty="0" smtClean="0"/>
              <a:t>No calculation of weights</a:t>
            </a:r>
          </a:p>
          <a:p>
            <a:pPr>
              <a:buFontTx/>
              <a:buChar char="•"/>
            </a:pPr>
            <a:endParaRPr lang="nb-NO" dirty="0" smtClean="0"/>
          </a:p>
          <a:p>
            <a:pPr>
              <a:buFontTx/>
              <a:buChar char="•"/>
            </a:pPr>
            <a:r>
              <a:rPr lang="nb-NO" dirty="0" smtClean="0"/>
              <a:t>At most 3 averaging operations per sample</a:t>
            </a:r>
          </a:p>
          <a:p>
            <a:pPr>
              <a:buFontTx/>
              <a:buChar char="•"/>
            </a:pPr>
            <a:endParaRPr lang="nb-NO" dirty="0" smtClean="0"/>
          </a:p>
          <a:p>
            <a:pPr>
              <a:buFontTx/>
              <a:buChar char="•"/>
            </a:pPr>
            <a:r>
              <a:rPr lang="nb-NO" dirty="0" smtClean="0"/>
              <a:t>Suitable for SIMD implementations:</a:t>
            </a:r>
            <a:br>
              <a:rPr lang="nb-NO" dirty="0" smtClean="0"/>
            </a:br>
            <a:r>
              <a:rPr lang="nb-NO" sz="2400" dirty="0" smtClean="0"/>
              <a:t>Typically 4, 8, or 16 samples simultaneously</a:t>
            </a:r>
            <a:endParaRPr lang="en-US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Results – random access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600200"/>
          <a:ext cx="7391395" cy="2743200"/>
        </p:xfrm>
        <a:graphic>
          <a:graphicData uri="http://schemas.openxmlformats.org/drawingml/2006/table">
            <a:tbl>
              <a:tblPr/>
              <a:tblGrid>
                <a:gridCol w="1574092"/>
                <a:gridCol w="547511"/>
                <a:gridCol w="752827"/>
                <a:gridCol w="752827"/>
                <a:gridCol w="889705"/>
                <a:gridCol w="752828"/>
                <a:gridCol w="684389"/>
                <a:gridCol w="821267"/>
                <a:gridCol w="615949"/>
              </a:tblGrid>
              <a:tr h="134162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 smtClean="0">
                          <a:latin typeface="Arial"/>
                          <a:ea typeface="Times New Roman"/>
                          <a:cs typeface="Times New Roman"/>
                        </a:rPr>
                        <a:t>High efficiency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 smtClean="0">
                          <a:latin typeface="Arial"/>
                          <a:ea typeface="Times New Roman"/>
                          <a:cs typeface="Times New Roman"/>
                        </a:rPr>
                        <a:t>Low complexity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</a:tr>
              <a:tr h="134162">
                <a:tc v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YUV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YUV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1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0,4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7,4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6,7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2,7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0,3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6,0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5,9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2,1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21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0,2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11,6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11,0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3,1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0,2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8,0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10,6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2,4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1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0,4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7,3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8,3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3,0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0,3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4,7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4,6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1,7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16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0,3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9,3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11,4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2,9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0,3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6,8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6,9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1,8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16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3574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0,3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9,3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9,8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3,0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0,3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6,5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7,4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2,0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1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100 %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99 %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</a:tr>
              <a:tr h="1321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100 %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97 %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Results – low delay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90599" y="1447805"/>
          <a:ext cx="7391395" cy="2743200"/>
        </p:xfrm>
        <a:graphic>
          <a:graphicData uri="http://schemas.openxmlformats.org/drawingml/2006/table">
            <a:tbl>
              <a:tblPr/>
              <a:tblGrid>
                <a:gridCol w="1574092"/>
                <a:gridCol w="547511"/>
                <a:gridCol w="752827"/>
                <a:gridCol w="752827"/>
                <a:gridCol w="889705"/>
                <a:gridCol w="752828"/>
                <a:gridCol w="684389"/>
                <a:gridCol w="675222"/>
                <a:gridCol w="761994"/>
              </a:tblGrid>
              <a:tr h="13416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 smtClean="0">
                          <a:latin typeface="Arial"/>
                          <a:ea typeface="Times New Roman"/>
                          <a:cs typeface="Times New Roman"/>
                        </a:rPr>
                        <a:t>High efficiency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 smtClean="0">
                          <a:latin typeface="Arial"/>
                          <a:ea typeface="Times New Roman"/>
                          <a:cs typeface="Times New Roman"/>
                        </a:rPr>
                        <a:t>Low complexity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</a:tr>
              <a:tr h="13416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YUV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YUV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6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321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1,0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12,2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15,0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4,5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0,7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8,4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10,8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3,2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1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1,4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8,1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8,9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4,3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0,8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5,1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5,0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2,4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1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1,6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12,6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12,0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4,2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0,9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6,7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5,8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2,4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16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0,6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17,1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20,9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6,4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0,4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16,2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22,2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5,0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6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1,2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12,2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13,8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4,8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>
                          <a:latin typeface="Arial"/>
                          <a:ea typeface="Times New Roman"/>
                          <a:cs typeface="Times New Roman"/>
                        </a:rPr>
                        <a:t>0,7 </a:t>
                      </a:r>
                      <a:endParaRPr lang="nb-NO" sz="1800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8,6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10,3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3,1 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20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100 %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100 %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98 %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nb-NO" sz="1800" baseline="0" dirty="0">
                          <a:latin typeface="Arial"/>
                          <a:ea typeface="Times New Roman"/>
                          <a:cs typeface="Times New Roman"/>
                        </a:rPr>
                        <a:t>98 %</a:t>
                      </a:r>
                      <a:endParaRPr lang="nb-NO" sz="1800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946" marR="389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Chroma PSNR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nb-NO" dirty="0" smtClean="0"/>
              <a:t>dPSNR = PSNRanchor – PSNRtest</a:t>
            </a:r>
            <a:br>
              <a:rPr lang="nb-NO" dirty="0" smtClean="0"/>
            </a:br>
            <a:r>
              <a:rPr lang="nb-NO" dirty="0" smtClean="0"/>
              <a:t>(average over all seqeunce/QP combinations)</a:t>
            </a:r>
          </a:p>
          <a:p>
            <a:endParaRPr lang="nb-NO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90600" y="2971800"/>
          <a:ext cx="64008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1219200"/>
                <a:gridCol w="1295400"/>
                <a:gridCol w="14478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Test case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BD-Rate Y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dPSNR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-U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dPSNR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-V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Random access HE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0,3%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-0,16 dB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-0,19 dB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Random access LC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0,3%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-0,12 dB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-0,13 dB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Low delay HE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1,2%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-0,22 dB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-0,26 dB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nb-NO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Low delay LC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0,7%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-0,16 dB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-0,20 dB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Conclusion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nb-NO" dirty="0" smtClean="0"/>
              <a:t>Low complexity two-stage averaging filter</a:t>
            </a:r>
          </a:p>
          <a:p>
            <a:pPr>
              <a:buFontTx/>
              <a:buChar char="•"/>
            </a:pPr>
            <a:endParaRPr lang="nb-NO" dirty="0" smtClean="0"/>
          </a:p>
          <a:p>
            <a:pPr>
              <a:buFontTx/>
              <a:buChar char="•"/>
            </a:pPr>
            <a:r>
              <a:rPr lang="nb-NO" dirty="0" smtClean="0"/>
              <a:t>Suitable for SIMD architectures</a:t>
            </a:r>
          </a:p>
          <a:p>
            <a:pPr>
              <a:buFontTx/>
              <a:buChar char="•"/>
            </a:pPr>
            <a:endParaRPr lang="nb-NO" dirty="0" smtClean="0"/>
          </a:p>
          <a:p>
            <a:pPr>
              <a:buFontTx/>
              <a:buChar char="•"/>
            </a:pPr>
            <a:r>
              <a:rPr lang="nb-NO" dirty="0" smtClean="0"/>
              <a:t>0.3% - 1.2% BD-Rate loss (luma)</a:t>
            </a:r>
          </a:p>
          <a:p>
            <a:pPr>
              <a:buFontTx/>
              <a:buChar char="•"/>
            </a:pPr>
            <a:endParaRPr lang="nb-NO" dirty="0" smtClean="0"/>
          </a:p>
          <a:p>
            <a:pPr>
              <a:buFontTx/>
              <a:buChar char="•"/>
            </a:pPr>
            <a:r>
              <a:rPr lang="nb-NO" dirty="0" smtClean="0"/>
              <a:t>0.12 dB – 0.26 dB decrease in chroma PSNR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MP-DEV-PPT-v8.0">
  <a:themeElements>
    <a:clrScheme name="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TMP-DEV-PPT-v8.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MP-DEV-PPT-v8.0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MP-DEV-PPT-v8.0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8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FF99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9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0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1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2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06774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B8BC"/>
        </a:accent5>
        <a:accent6>
          <a:srgbClr val="A72632"/>
        </a:accent6>
        <a:hlink>
          <a:srgbClr val="9999CC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3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06774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B8BC"/>
        </a:accent5>
        <a:accent6>
          <a:srgbClr val="A72632"/>
        </a:accent6>
        <a:hlink>
          <a:srgbClr val="336599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4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06774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B8BC"/>
        </a:accent5>
        <a:accent6>
          <a:srgbClr val="A72632"/>
        </a:accent6>
        <a:hlink>
          <a:srgbClr val="4B87C3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5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72632"/>
        </a:accent6>
        <a:hlink>
          <a:srgbClr val="4B87C3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6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4B87C3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TMP-DEV-PPT-v8.0</Template>
  <TotalTime>517</TotalTime>
  <Pages>28</Pages>
  <Words>334</Words>
  <Application>Microsoft Office PowerPoint</Application>
  <PresentationFormat>On-screen Show (4:3)</PresentationFormat>
  <Paragraphs>215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TMP-DEV-PPT-v8.0</vt:lpstr>
      <vt:lpstr>Custom Design</vt:lpstr>
      <vt:lpstr>JCTVC-D223</vt:lpstr>
      <vt:lpstr>Summary</vt:lpstr>
      <vt:lpstr>Description</vt:lpstr>
      <vt:lpstr>Example – (1/4,1/4) position</vt:lpstr>
      <vt:lpstr>Complexity analysis</vt:lpstr>
      <vt:lpstr>Results – random access</vt:lpstr>
      <vt:lpstr>Results – low delay</vt:lpstr>
      <vt:lpstr>Chroma PSNR</vt:lpstr>
      <vt:lpstr>Conclusion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 Technical Support Training NPI Template Usage Guidelines       EDCS-149345</dc:title>
  <dc:subject>Guide for Creating Powerpoint Presentations</dc:subject>
  <dc:creator>Cisco Systems, Inc.</dc:creator>
  <cp:lastModifiedBy>Arild Fuldseth</cp:lastModifiedBy>
  <cp:revision>49</cp:revision>
  <cp:lastPrinted>1999-01-27T00:54:54Z</cp:lastPrinted>
  <dcterms:created xsi:type="dcterms:W3CDTF">2006-10-25T20:17:33Z</dcterms:created>
  <dcterms:modified xsi:type="dcterms:W3CDTF">2011-01-20T03:35:40Z</dcterms:modified>
</cp:coreProperties>
</file>