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76" r:id="rId2"/>
    <p:sldId id="501" r:id="rId3"/>
    <p:sldId id="486" r:id="rId4"/>
    <p:sldId id="484" r:id="rId5"/>
    <p:sldId id="487" r:id="rId6"/>
    <p:sldId id="497" r:id="rId7"/>
    <p:sldId id="499" r:id="rId8"/>
    <p:sldId id="500" r:id="rId9"/>
    <p:sldId id="496" r:id="rId10"/>
    <p:sldId id="495" r:id="rId11"/>
    <p:sldId id="467" r:id="rId12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584" y="234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ehyun.lim.LGE\Desktop\&#44592;&#44256;&#47928;&#51089;&#49457;\pred_mode_reorder_&#44592;&#44256;&#44288;&#47144;%20&#51088;&#47308;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ehyun.lim.LGE\Desktop\&#44592;&#44256;&#47928;&#51089;&#49457;\pred_mode_reorder_&#44592;&#44256;&#44288;&#47144;%20&#51088;&#47308;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title>
      <c:tx>
        <c:rich>
          <a:bodyPr/>
          <a:lstStyle/>
          <a:p>
            <a:pPr>
              <a:defRPr/>
            </a:pPr>
            <a:r>
              <a:rPr lang="en-US"/>
              <a:t>Distribution of prediction modes in inter slices (CU MRG)</a:t>
            </a:r>
            <a:endParaRPr lang="ko-KR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RAHE</c:v>
          </c:tx>
          <c:cat>
            <c:multiLvlStrRef>
              <c:f>Sheet1!$C$2:$K$3</c:f>
              <c:multiLvlStrCache>
                <c:ptCount val="9"/>
                <c:lvl>
                  <c:pt idx="3">
                    <c:v>2Nx2N</c:v>
                  </c:pt>
                  <c:pt idx="4">
                    <c:v>NxN</c:v>
                  </c:pt>
                  <c:pt idx="5">
                    <c:v>2Nx2N</c:v>
                  </c:pt>
                  <c:pt idx="6">
                    <c:v>2NxN</c:v>
                  </c:pt>
                  <c:pt idx="7">
                    <c:v>Nx2N</c:v>
                  </c:pt>
                  <c:pt idx="8">
                    <c:v>NxN</c:v>
                  </c:pt>
                </c:lvl>
                <c:lvl>
                  <c:pt idx="0">
                    <c:v>skip</c:v>
                  </c:pt>
                  <c:pt idx="1">
                    <c:v>mrg</c:v>
                  </c:pt>
                  <c:pt idx="2">
                    <c:v>direct</c:v>
                  </c:pt>
                  <c:pt idx="3">
                    <c:v>intra</c:v>
                  </c:pt>
                  <c:pt idx="5">
                    <c:v>Inter</c:v>
                  </c:pt>
                </c:lvl>
              </c:multiLvlStrCache>
            </c:multiLvlStrRef>
          </c:cat>
          <c:val>
            <c:numRef>
              <c:f>Sheet1!$C$4:$K$4</c:f>
              <c:numCache>
                <c:formatCode>General</c:formatCode>
                <c:ptCount val="9"/>
                <c:pt idx="0">
                  <c:v>40.61</c:v>
                </c:pt>
                <c:pt idx="1">
                  <c:v>26.479999999999986</c:v>
                </c:pt>
                <c:pt idx="2">
                  <c:v>8.51</c:v>
                </c:pt>
                <c:pt idx="3">
                  <c:v>2.92</c:v>
                </c:pt>
                <c:pt idx="4">
                  <c:v>1.26</c:v>
                </c:pt>
                <c:pt idx="5">
                  <c:v>11.4</c:v>
                </c:pt>
                <c:pt idx="6">
                  <c:v>3.92</c:v>
                </c:pt>
                <c:pt idx="7">
                  <c:v>4.3499999999999996</c:v>
                </c:pt>
                <c:pt idx="8">
                  <c:v>0.55000000000000004</c:v>
                </c:pt>
              </c:numCache>
            </c:numRef>
          </c:val>
        </c:ser>
        <c:ser>
          <c:idx val="1"/>
          <c:order val="1"/>
          <c:tx>
            <c:v>LDHE</c:v>
          </c:tx>
          <c:val>
            <c:numRef>
              <c:f>Sheet1!$C$5:$K$5</c:f>
              <c:numCache>
                <c:formatCode>General</c:formatCode>
                <c:ptCount val="9"/>
                <c:pt idx="0">
                  <c:v>37.260000000000012</c:v>
                </c:pt>
                <c:pt idx="1">
                  <c:v>25.59</c:v>
                </c:pt>
                <c:pt idx="2">
                  <c:v>12.22</c:v>
                </c:pt>
                <c:pt idx="3">
                  <c:v>1.85</c:v>
                </c:pt>
                <c:pt idx="4">
                  <c:v>0.62000000000000177</c:v>
                </c:pt>
                <c:pt idx="5">
                  <c:v>11.860000000000024</c:v>
                </c:pt>
                <c:pt idx="6">
                  <c:v>4.53</c:v>
                </c:pt>
                <c:pt idx="7">
                  <c:v>5.4300000000000024</c:v>
                </c:pt>
                <c:pt idx="8">
                  <c:v>0.630000000000002</c:v>
                </c:pt>
              </c:numCache>
            </c:numRef>
          </c:val>
        </c:ser>
        <c:ser>
          <c:idx val="2"/>
          <c:order val="2"/>
          <c:tx>
            <c:v>RALC</c:v>
          </c:tx>
          <c:val>
            <c:numRef>
              <c:f>Sheet1!$C$6:$K$6</c:f>
              <c:numCache>
                <c:formatCode>General</c:formatCode>
                <c:ptCount val="9"/>
                <c:pt idx="0">
                  <c:v>54.86</c:v>
                </c:pt>
                <c:pt idx="1">
                  <c:v>13.6</c:v>
                </c:pt>
                <c:pt idx="2">
                  <c:v>6.46</c:v>
                </c:pt>
                <c:pt idx="3">
                  <c:v>1.82</c:v>
                </c:pt>
                <c:pt idx="4">
                  <c:v>1.9300000000000013</c:v>
                </c:pt>
                <c:pt idx="5">
                  <c:v>10.67</c:v>
                </c:pt>
                <c:pt idx="6">
                  <c:v>4.9700000000000024</c:v>
                </c:pt>
                <c:pt idx="7">
                  <c:v>4.5</c:v>
                </c:pt>
                <c:pt idx="8">
                  <c:v>1.1900000000000035</c:v>
                </c:pt>
              </c:numCache>
            </c:numRef>
          </c:val>
        </c:ser>
        <c:ser>
          <c:idx val="3"/>
          <c:order val="3"/>
          <c:tx>
            <c:v>LDLC</c:v>
          </c:tx>
          <c:val>
            <c:numRef>
              <c:f>Sheet1!$C$7:$K$7</c:f>
              <c:numCache>
                <c:formatCode>General</c:formatCode>
                <c:ptCount val="9"/>
                <c:pt idx="0">
                  <c:v>48.03</c:v>
                </c:pt>
                <c:pt idx="1">
                  <c:v>19.64</c:v>
                </c:pt>
                <c:pt idx="2">
                  <c:v>7.1899999999999995</c:v>
                </c:pt>
                <c:pt idx="3">
                  <c:v>1.1299999999999959</c:v>
                </c:pt>
                <c:pt idx="4">
                  <c:v>0.94000000000000061</c:v>
                </c:pt>
                <c:pt idx="5">
                  <c:v>11.62</c:v>
                </c:pt>
                <c:pt idx="6">
                  <c:v>5.33</c:v>
                </c:pt>
                <c:pt idx="7">
                  <c:v>4.99</c:v>
                </c:pt>
                <c:pt idx="8">
                  <c:v>1.1200000000000001</c:v>
                </c:pt>
              </c:numCache>
            </c:numRef>
          </c:val>
        </c:ser>
        <c:axId val="58435456"/>
        <c:axId val="58445824"/>
      </c:barChart>
      <c:catAx>
        <c:axId val="584354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prediction modes</a:t>
                </a:r>
                <a:endParaRPr lang="ko-KR"/>
              </a:p>
            </c:rich>
          </c:tx>
          <c:layout/>
        </c:title>
        <c:majorTickMark val="none"/>
        <c:tickLblPos val="nextTo"/>
        <c:crossAx val="58445824"/>
        <c:crosses val="autoZero"/>
        <c:auto val="1"/>
        <c:lblAlgn val="ctr"/>
        <c:lblOffset val="100"/>
      </c:catAx>
      <c:valAx>
        <c:axId val="584458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Distribution(%)</a:t>
                </a:r>
                <a:endParaRPr lang="ko-KR"/>
              </a:p>
            </c:rich>
          </c:tx>
          <c:layout/>
        </c:title>
        <c:numFmt formatCode="General" sourceLinked="1"/>
        <c:tickLblPos val="nextTo"/>
        <c:crossAx val="58435456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Distribution of prediction modes in inter slices (PU MRG)</a:t>
            </a:r>
            <a:endParaRPr lang="ko-KR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RAHE</c:v>
          </c:tx>
          <c:cat>
            <c:multiLvlStrRef>
              <c:f>Sheet1!$C$33:$J$34</c:f>
              <c:multiLvlStrCache>
                <c:ptCount val="8"/>
                <c:lvl>
                  <c:pt idx="2">
                    <c:v>2Nx2N</c:v>
                  </c:pt>
                  <c:pt idx="3">
                    <c:v>NxN</c:v>
                  </c:pt>
                  <c:pt idx="4">
                    <c:v>2Nx2N</c:v>
                  </c:pt>
                  <c:pt idx="5">
                    <c:v>2NxN</c:v>
                  </c:pt>
                  <c:pt idx="6">
                    <c:v>Nx2N</c:v>
                  </c:pt>
                  <c:pt idx="7">
                    <c:v>NxN</c:v>
                  </c:pt>
                </c:lvl>
                <c:lvl>
                  <c:pt idx="0">
                    <c:v>skip</c:v>
                  </c:pt>
                  <c:pt idx="1">
                    <c:v>direct</c:v>
                  </c:pt>
                  <c:pt idx="2">
                    <c:v>intra</c:v>
                  </c:pt>
                  <c:pt idx="4">
                    <c:v>Inter</c:v>
                  </c:pt>
                </c:lvl>
              </c:multiLvlStrCache>
            </c:multiLvlStrRef>
          </c:cat>
          <c:val>
            <c:numRef>
              <c:f>Sheet1!$C$35:$J$35</c:f>
              <c:numCache>
                <c:formatCode>General</c:formatCode>
                <c:ptCount val="8"/>
                <c:pt idx="0">
                  <c:v>42.77</c:v>
                </c:pt>
                <c:pt idx="1">
                  <c:v>7.8</c:v>
                </c:pt>
                <c:pt idx="2">
                  <c:v>2.8699999999999997</c:v>
                </c:pt>
                <c:pt idx="3">
                  <c:v>1.24</c:v>
                </c:pt>
                <c:pt idx="4">
                  <c:v>32.17</c:v>
                </c:pt>
                <c:pt idx="5">
                  <c:v>5.4300000000000024</c:v>
                </c:pt>
                <c:pt idx="6">
                  <c:v>6.48</c:v>
                </c:pt>
                <c:pt idx="7">
                  <c:v>1.24</c:v>
                </c:pt>
              </c:numCache>
            </c:numRef>
          </c:val>
        </c:ser>
        <c:ser>
          <c:idx val="1"/>
          <c:order val="1"/>
          <c:tx>
            <c:v>LDHE</c:v>
          </c:tx>
          <c:cat>
            <c:multiLvlStrRef>
              <c:f>Sheet1!$C$33:$J$34</c:f>
              <c:multiLvlStrCache>
                <c:ptCount val="8"/>
                <c:lvl>
                  <c:pt idx="2">
                    <c:v>2Nx2N</c:v>
                  </c:pt>
                  <c:pt idx="3">
                    <c:v>NxN</c:v>
                  </c:pt>
                  <c:pt idx="4">
                    <c:v>2Nx2N</c:v>
                  </c:pt>
                  <c:pt idx="5">
                    <c:v>2NxN</c:v>
                  </c:pt>
                  <c:pt idx="6">
                    <c:v>Nx2N</c:v>
                  </c:pt>
                  <c:pt idx="7">
                    <c:v>NxN</c:v>
                  </c:pt>
                </c:lvl>
                <c:lvl>
                  <c:pt idx="0">
                    <c:v>skip</c:v>
                  </c:pt>
                  <c:pt idx="1">
                    <c:v>direct</c:v>
                  </c:pt>
                  <c:pt idx="2">
                    <c:v>intra</c:v>
                  </c:pt>
                  <c:pt idx="4">
                    <c:v>Inter</c:v>
                  </c:pt>
                </c:lvl>
              </c:multiLvlStrCache>
            </c:multiLvlStrRef>
          </c:cat>
          <c:val>
            <c:numRef>
              <c:f>Sheet1!$C$36:$J$36</c:f>
              <c:numCache>
                <c:formatCode>General</c:formatCode>
                <c:ptCount val="8"/>
                <c:pt idx="0">
                  <c:v>36.620000000000012</c:v>
                </c:pt>
                <c:pt idx="1">
                  <c:v>13.27</c:v>
                </c:pt>
                <c:pt idx="2">
                  <c:v>1.8</c:v>
                </c:pt>
                <c:pt idx="3">
                  <c:v>0.61000000000000065</c:v>
                </c:pt>
                <c:pt idx="4">
                  <c:v>33.01</c:v>
                </c:pt>
                <c:pt idx="5">
                  <c:v>5.96</c:v>
                </c:pt>
                <c:pt idx="6">
                  <c:v>7.3</c:v>
                </c:pt>
                <c:pt idx="7">
                  <c:v>1.43</c:v>
                </c:pt>
              </c:numCache>
            </c:numRef>
          </c:val>
        </c:ser>
        <c:ser>
          <c:idx val="2"/>
          <c:order val="2"/>
          <c:tx>
            <c:v>RALC</c:v>
          </c:tx>
          <c:cat>
            <c:multiLvlStrRef>
              <c:f>Sheet1!$C$33:$J$34</c:f>
              <c:multiLvlStrCache>
                <c:ptCount val="8"/>
                <c:lvl>
                  <c:pt idx="2">
                    <c:v>2Nx2N</c:v>
                  </c:pt>
                  <c:pt idx="3">
                    <c:v>NxN</c:v>
                  </c:pt>
                  <c:pt idx="4">
                    <c:v>2Nx2N</c:v>
                  </c:pt>
                  <c:pt idx="5">
                    <c:v>2NxN</c:v>
                  </c:pt>
                  <c:pt idx="6">
                    <c:v>Nx2N</c:v>
                  </c:pt>
                  <c:pt idx="7">
                    <c:v>NxN</c:v>
                  </c:pt>
                </c:lvl>
                <c:lvl>
                  <c:pt idx="0">
                    <c:v>skip</c:v>
                  </c:pt>
                  <c:pt idx="1">
                    <c:v>direct</c:v>
                  </c:pt>
                  <c:pt idx="2">
                    <c:v>intra</c:v>
                  </c:pt>
                  <c:pt idx="4">
                    <c:v>Inter</c:v>
                  </c:pt>
                </c:lvl>
              </c:multiLvlStrCache>
            </c:multiLvlStrRef>
          </c:cat>
          <c:val>
            <c:numRef>
              <c:f>Sheet1!$C$37:$J$37</c:f>
              <c:numCache>
                <c:formatCode>General</c:formatCode>
                <c:ptCount val="8"/>
                <c:pt idx="0">
                  <c:v>53.18</c:v>
                </c:pt>
                <c:pt idx="1">
                  <c:v>12.239999999999998</c:v>
                </c:pt>
                <c:pt idx="2">
                  <c:v>1.86</c:v>
                </c:pt>
                <c:pt idx="3">
                  <c:v>1.9300000000000037</c:v>
                </c:pt>
                <c:pt idx="4">
                  <c:v>13.7</c:v>
                </c:pt>
                <c:pt idx="5">
                  <c:v>7.39</c:v>
                </c:pt>
                <c:pt idx="6">
                  <c:v>6.64</c:v>
                </c:pt>
                <c:pt idx="7">
                  <c:v>3.04</c:v>
                </c:pt>
              </c:numCache>
            </c:numRef>
          </c:val>
        </c:ser>
        <c:ser>
          <c:idx val="3"/>
          <c:order val="3"/>
          <c:tx>
            <c:v>LDLC</c:v>
          </c:tx>
          <c:cat>
            <c:multiLvlStrRef>
              <c:f>Sheet1!$C$33:$J$34</c:f>
              <c:multiLvlStrCache>
                <c:ptCount val="8"/>
                <c:lvl>
                  <c:pt idx="2">
                    <c:v>2Nx2N</c:v>
                  </c:pt>
                  <c:pt idx="3">
                    <c:v>NxN</c:v>
                  </c:pt>
                  <c:pt idx="4">
                    <c:v>2Nx2N</c:v>
                  </c:pt>
                  <c:pt idx="5">
                    <c:v>2NxN</c:v>
                  </c:pt>
                  <c:pt idx="6">
                    <c:v>Nx2N</c:v>
                  </c:pt>
                  <c:pt idx="7">
                    <c:v>NxN</c:v>
                  </c:pt>
                </c:lvl>
                <c:lvl>
                  <c:pt idx="0">
                    <c:v>skip</c:v>
                  </c:pt>
                  <c:pt idx="1">
                    <c:v>direct</c:v>
                  </c:pt>
                  <c:pt idx="2">
                    <c:v>intra</c:v>
                  </c:pt>
                  <c:pt idx="4">
                    <c:v>Inter</c:v>
                  </c:pt>
                </c:lvl>
              </c:multiLvlStrCache>
            </c:multiLvlStrRef>
          </c:cat>
          <c:val>
            <c:numRef>
              <c:f>Sheet1!$C$38:$J$38</c:f>
              <c:numCache>
                <c:formatCode>General</c:formatCode>
                <c:ptCount val="8"/>
                <c:pt idx="0">
                  <c:v>46.83</c:v>
                </c:pt>
                <c:pt idx="1">
                  <c:v>14.81</c:v>
                </c:pt>
                <c:pt idx="2">
                  <c:v>1.1800000000000037</c:v>
                </c:pt>
                <c:pt idx="3">
                  <c:v>0.95000000000000062</c:v>
                </c:pt>
                <c:pt idx="4">
                  <c:v>18.68</c:v>
                </c:pt>
                <c:pt idx="5">
                  <c:v>7.75</c:v>
                </c:pt>
                <c:pt idx="6">
                  <c:v>7.02</c:v>
                </c:pt>
                <c:pt idx="7">
                  <c:v>2.7800000000000002</c:v>
                </c:pt>
              </c:numCache>
            </c:numRef>
          </c:val>
        </c:ser>
        <c:axId val="61444480"/>
        <c:axId val="61446400"/>
      </c:barChart>
      <c:catAx>
        <c:axId val="61444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prediction modes</a:t>
                </a:r>
                <a:endParaRPr lang="ko-KR"/>
              </a:p>
            </c:rich>
          </c:tx>
          <c:layout/>
        </c:title>
        <c:majorTickMark val="none"/>
        <c:tickLblPos val="nextTo"/>
        <c:crossAx val="61446400"/>
        <c:crosses val="autoZero"/>
        <c:auto val="1"/>
        <c:lblAlgn val="ctr"/>
        <c:lblOffset val="100"/>
      </c:catAx>
      <c:valAx>
        <c:axId val="6144640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Distribution(%)</a:t>
                </a:r>
                <a:endParaRPr lang="ko-KR"/>
              </a:p>
            </c:rich>
          </c:tx>
          <c:layout/>
        </c:title>
        <c:numFmt formatCode="General" sourceLinked="1"/>
        <c:tickLblPos val="nextTo"/>
        <c:crossAx val="6144448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ko-KR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2011-01-21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10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11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baseline="0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baseline="0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baseline="0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9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Improvement on</a:t>
            </a:r>
            <a:br>
              <a:rPr lang="en-US" altLang="ko-KR" sz="32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altLang="ko-KR" sz="3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signaling method for prediction modes</a:t>
            </a:r>
            <a:endParaRPr lang="ko-KR" altLang="en-US" sz="3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Jaehyun Lim</a:t>
            </a:r>
          </a:p>
          <a:p>
            <a:r>
              <a:rPr lang="en-US" altLang="ko-KR" sz="2400" dirty="0" smtClean="0">
                <a:latin typeface="Arial" charset="0"/>
                <a:cs typeface="Arial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2034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/>
              <a:t>JCTVC-D084</a:t>
            </a:r>
            <a:endParaRPr lang="en-US" altLang="ko-K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571500" y="4869200"/>
            <a:ext cx="8001000" cy="1800250"/>
          </a:xfrm>
        </p:spPr>
        <p:txBody>
          <a:bodyPr/>
          <a:lstStyle/>
          <a:p>
            <a:r>
              <a:rPr lang="en-US" altLang="ko-KR" dirty="0" smtClean="0"/>
              <a:t>BD-rate reduction &amp; complexity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Avg. gain for HE &amp; LC (CU MRG): 0.0%(HE), -0.3%(LC)</a:t>
            </a: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Avg. gain for HE &amp; LC (PU MRG): 0.0%(HE), -0.5%(LC)</a:t>
            </a: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No encoder/decoder complexity differences</a:t>
            </a:r>
          </a:p>
          <a:p>
            <a:pPr lvl="1"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	(Because the proposed method deals with only the codeword change)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571500" y="1340711"/>
          <a:ext cx="8001003" cy="3384468"/>
        </p:xfrm>
        <a:graphic>
          <a:graphicData uri="http://schemas.openxmlformats.org/drawingml/2006/table">
            <a:tbl>
              <a:tblPr/>
              <a:tblGrid>
                <a:gridCol w="1332700"/>
                <a:gridCol w="843020"/>
                <a:gridCol w="830537"/>
                <a:gridCol w="830537"/>
                <a:gridCol w="843020"/>
                <a:gridCol w="843020"/>
                <a:gridCol w="830537"/>
                <a:gridCol w="830537"/>
                <a:gridCol w="817095"/>
              </a:tblGrid>
              <a:tr h="564078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class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CU MRG 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case</a:t>
                      </a:r>
                    </a:p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6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(anchor: HM)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PU MRG </a:t>
                      </a: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case</a:t>
                      </a:r>
                    </a:p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6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(anchor: HM</a:t>
                      </a:r>
                      <a:r>
                        <a:rPr lang="en-US" altLang="ko-KR" sz="1600" kern="1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with PU MRG)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RAHE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LDHE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RALC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LDLC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RAHE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LDHE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RALC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LDLC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-0.2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B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-0.2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-0.2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-0.1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-0.4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-0.6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-0.5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-0.7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-0.4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-0.1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-0.5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-0.7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-0.2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-0.4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-0.1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-0.7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avg.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-0.2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-0.4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-0.7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HE/LC avg.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-0.5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Enc Time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102%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99%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99%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101%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101%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Dec Time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Enhanced prediction mode signaling method is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/>
              <a:t>The best coding efficiency is achieved when the most common symbols use the shortest codes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scheme shows bit-rate reduction without any additional signal overhead and complexity change.</a:t>
            </a:r>
          </a:p>
          <a:p>
            <a:pPr>
              <a:buNone/>
            </a:pPr>
            <a:r>
              <a:rPr lang="en-US" altLang="ko-KR" sz="1800" b="0" dirty="0" smtClean="0">
                <a:latin typeface="Arial" charset="0"/>
                <a:cs typeface="Arial" charset="0"/>
              </a:rPr>
              <a:t>	- avg. gain for HE &amp; LC (CU MRG): 0.0%(HE), -0.3%(LC)</a:t>
            </a:r>
          </a:p>
          <a:p>
            <a:pPr>
              <a:buNone/>
            </a:pPr>
            <a:r>
              <a:rPr lang="en-US" altLang="ko-KR" sz="1800" b="0" dirty="0" smtClean="0">
                <a:latin typeface="Arial" charset="0"/>
                <a:cs typeface="Arial" charset="0"/>
              </a:rPr>
              <a:t>	- avg. gain for HE &amp; LC (PU MRG): 0.0%(HE), -0.5%(LC)</a:t>
            </a:r>
          </a:p>
          <a:p>
            <a:pPr>
              <a:buNone/>
            </a:pPr>
            <a:r>
              <a:rPr lang="en-US" altLang="ko-KR" sz="1800" b="0" dirty="0" smtClean="0">
                <a:latin typeface="Arial" charset="0"/>
                <a:cs typeface="Arial" charset="0"/>
              </a:rPr>
              <a:t>	- No complexity differences</a:t>
            </a: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LG Electronics </a:t>
            </a:r>
            <a:r>
              <a:rPr lang="en-US" altLang="ko-KR" sz="1800" dirty="0" smtClean="0"/>
              <a:t>recommends including the codeword table for joint coding of the prediction mode and the partitioning type in the decoding process for coding unit,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and also using the proposed codeword rearrangement in order to achieve better coding efficiency.</a:t>
            </a:r>
            <a:endParaRPr lang="en-US" altLang="ko-KR" sz="16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Conclusion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Introduction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224169"/>
          </a:xfrm>
        </p:spPr>
        <p:txBody>
          <a:bodyPr/>
          <a:lstStyle/>
          <a:p>
            <a:r>
              <a:rPr lang="en-US" altLang="ko-KR" dirty="0" smtClean="0">
                <a:ea typeface="Tahoma" pitchFamily="34" charset="0"/>
              </a:rPr>
              <a:t>Prediction mode signaling in HM S/W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Joint coding of prediction mode &amp; partition size for coding efficiency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Set of unary-code is used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403560" y="1038225"/>
          <a:ext cx="6336880" cy="1920240"/>
        </p:xfrm>
        <a:graphic>
          <a:graphicData uri="http://schemas.openxmlformats.org/drawingml/2006/table">
            <a:tbl>
              <a:tblPr/>
              <a:tblGrid>
                <a:gridCol w="5276530"/>
                <a:gridCol w="106035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coding_unit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( x0,</a:t>
                      </a:r>
                      <a:r>
                        <a:rPr lang="en-US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y0,</a:t>
                      </a:r>
                      <a:r>
                        <a:rPr lang="en-US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log2CUSize</a:t>
                      </a:r>
                      <a:r>
                        <a:rPr lang="en-US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) {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663575" algn="l"/>
                          <a:tab pos="682625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ahoma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kern="100">
                          <a:latin typeface="SimSun"/>
                          <a:ea typeface="맑은 고딕"/>
                          <a:cs typeface="SimSun"/>
                        </a:rPr>
                        <a:t>︙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	if( slice_type != I 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pred_mode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u(1)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67945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ahoma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kern="100">
                          <a:latin typeface="SimSun"/>
                          <a:ea typeface="맑은 고딕"/>
                          <a:cs typeface="SimSun"/>
                        </a:rPr>
                        <a:t>︙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	if( PredMode  = =  MODE_INTER 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fr-F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inter_partitioning_idc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17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kern="100">
                          <a:latin typeface="SimSun"/>
                          <a:ea typeface="맑은 고딕"/>
                          <a:cs typeface="SimSun"/>
                        </a:rPr>
                        <a:t>︙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907631" y="3284980"/>
          <a:ext cx="5040699" cy="1706880"/>
        </p:xfrm>
        <a:graphic>
          <a:graphicData uri="http://schemas.openxmlformats.org/drawingml/2006/table">
            <a:tbl>
              <a:tblPr/>
              <a:tblGrid>
                <a:gridCol w="1846663"/>
                <a:gridCol w="1272122"/>
                <a:gridCol w="960957"/>
                <a:gridCol w="960957"/>
              </a:tblGrid>
              <a:tr h="14402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prediction mode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partition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codewords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20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direct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intra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2Nx2N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00000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NxN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00001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row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inter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2Nx2N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2NxN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Nx2N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001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NxN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0001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Introduction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054600"/>
          </a:xfrm>
        </p:spPr>
        <p:txBody>
          <a:bodyPr/>
          <a:lstStyle/>
          <a:p>
            <a:r>
              <a:rPr lang="en-US" altLang="ko-KR" dirty="0" smtClean="0">
                <a:ea typeface="Tahoma" pitchFamily="34" charset="0"/>
              </a:rPr>
              <a:t>Motivation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The codeword for each prediction mode has different length.</a:t>
            </a:r>
          </a:p>
          <a:p>
            <a:pPr lvl="1"/>
            <a:endParaRPr lang="en-US" altLang="ko-KR" dirty="0" smtClean="0">
              <a:ea typeface="Tahoma" pitchFamily="34" charset="0"/>
            </a:endParaRPr>
          </a:p>
          <a:p>
            <a:pPr lvl="1"/>
            <a:r>
              <a:rPr lang="en-US" altLang="ko-KR" dirty="0" smtClean="0"/>
              <a:t>By the source coding theorem,</a:t>
            </a:r>
          </a:p>
          <a:p>
            <a:pPr lvl="1">
              <a:buNone/>
            </a:pPr>
            <a:r>
              <a:rPr lang="en-US" altLang="ko-KR" dirty="0" smtClean="0"/>
              <a:t>	the length of each codeword is approximately proportional to the negative logarithm of the probability.</a:t>
            </a:r>
          </a:p>
          <a:p>
            <a:pPr lvl="1"/>
            <a:endParaRPr lang="en-US" altLang="ko-KR" dirty="0" smtClean="0">
              <a:ea typeface="Tahoma" pitchFamily="34" charset="0"/>
            </a:endParaRPr>
          </a:p>
          <a:p>
            <a:pPr lvl="1"/>
            <a:r>
              <a:rPr lang="en-US" altLang="ko-KR" dirty="0" smtClean="0">
                <a:ea typeface="Tahoma" pitchFamily="34" charset="0"/>
              </a:rPr>
              <a:t>Therefore, </a:t>
            </a:r>
            <a:r>
              <a:rPr lang="en-US" altLang="ko-KR" dirty="0" smtClean="0"/>
              <a:t>the best coding efficiency is achieved when the most common symbols use the shortest codes.</a:t>
            </a:r>
            <a:endParaRPr lang="en-US" altLang="ko-KR" dirty="0" smtClean="0">
              <a:ea typeface="Tahoma" pitchFamily="34" charset="0"/>
            </a:endParaRPr>
          </a:p>
          <a:p>
            <a:pPr lvl="1"/>
            <a:endParaRPr lang="en-US" altLang="ko-KR" dirty="0" smtClean="0">
              <a:ea typeface="Tahoma" pitchFamily="34" charset="0"/>
            </a:endParaRPr>
          </a:p>
          <a:p>
            <a:pPr lvl="1"/>
            <a:r>
              <a:rPr lang="en-US" altLang="ko-KR" dirty="0" smtClean="0">
                <a:ea typeface="Tahoma" pitchFamily="34" charset="0"/>
              </a:rPr>
              <a:t>For better coding efficiency, it is required to rearrange the </a:t>
            </a:r>
            <a:r>
              <a:rPr lang="en-US" altLang="ko-KR" dirty="0" err="1" smtClean="0">
                <a:ea typeface="Tahoma" pitchFamily="34" charset="0"/>
              </a:rPr>
              <a:t>codewords</a:t>
            </a:r>
            <a:r>
              <a:rPr lang="en-US" altLang="ko-KR" dirty="0" smtClean="0">
                <a:ea typeface="Tahoma" pitchFamily="34" charset="0"/>
              </a:rPr>
              <a:t> reflecting the distribution of each prediction mode in inter slice.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Introduction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59"/>
            <a:ext cx="8465120" cy="1440201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Prediction mode signaling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At first, </a:t>
            </a:r>
            <a:r>
              <a:rPr lang="en-US" altLang="ko-K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MODE_SKIP, MODE_MERGE</a:t>
            </a:r>
            <a:r>
              <a:rPr lang="en-US" altLang="ko-KR" dirty="0" smtClean="0">
                <a:ea typeface="Tahoma" pitchFamily="34" charset="0"/>
              </a:rPr>
              <a:t> is signaled by flag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And then, Other prediction modes are signaled by corresponding </a:t>
            </a:r>
            <a:r>
              <a:rPr lang="en-US" altLang="ko-KR" dirty="0" err="1" smtClean="0">
                <a:ea typeface="Tahoma" pitchFamily="34" charset="0"/>
              </a:rPr>
              <a:t>codewords</a:t>
            </a:r>
            <a:endParaRPr lang="en-US" altLang="ko-KR" dirty="0" smtClean="0">
              <a:ea typeface="Tahoma" pitchFamily="34" charset="0"/>
            </a:endParaRPr>
          </a:p>
          <a:p>
            <a:endParaRPr lang="en-US" altLang="ko-KR" dirty="0" smtClean="0">
              <a:ea typeface="Tahoma" pitchFamily="34" charset="0"/>
            </a:endParaRPr>
          </a:p>
          <a:p>
            <a:pPr lvl="1"/>
            <a:endParaRPr lang="en-US" altLang="ko-KR" dirty="0" smtClean="0">
              <a:ea typeface="Tahoma" pitchFamily="34" charset="0"/>
            </a:endParaRPr>
          </a:p>
          <a:p>
            <a:pPr lvl="2"/>
            <a:endParaRPr lang="en-US" altLang="ko-KR" dirty="0" smtClean="0">
              <a:ea typeface="Tahoma" pitchFamily="34" charset="0"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20" y="1110755"/>
            <a:ext cx="5415484" cy="36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Prediction mode distribution analysis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40" name="내용 개체 틀 2"/>
          <p:cNvSpPr txBox="1">
            <a:spLocks/>
          </p:cNvSpPr>
          <p:nvPr/>
        </p:nvSpPr>
        <p:spPr bwMode="auto">
          <a:xfrm>
            <a:off x="1789322" y="764630"/>
            <a:ext cx="5591068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Distribution of prediction modes in inter slices (CU MRG case)</a:t>
            </a:r>
            <a:endParaRPr kumimoji="1" lang="en-US" altLang="ko-K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8" name="차트 7"/>
          <p:cNvGraphicFramePr/>
          <p:nvPr/>
        </p:nvGraphicFramePr>
        <p:xfrm>
          <a:off x="827480" y="2852920"/>
          <a:ext cx="7489040" cy="2664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571500" y="5517290"/>
            <a:ext cx="8286750" cy="122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Characteristics in prediction mode distribution</a:t>
            </a:r>
          </a:p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portion of 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direct mode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 &lt; portion of 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2Nx2N inter mode</a:t>
            </a:r>
            <a:endParaRPr kumimoji="1" lang="ko-KR" altLang="ko-KR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portion of 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2NxN inter mode 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&lt; portion of </a:t>
            </a:r>
            <a:r>
              <a:rPr kumimoji="1" lang="en-US" altLang="ko-KR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Nx2N inter mode</a:t>
            </a: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789322" y="1123092"/>
          <a:ext cx="5591067" cy="1533525"/>
        </p:xfrm>
        <a:graphic>
          <a:graphicData uri="http://schemas.openxmlformats.org/drawingml/2006/table">
            <a:tbl>
              <a:tblPr/>
              <a:tblGrid>
                <a:gridCol w="635349"/>
                <a:gridCol w="492395"/>
                <a:gridCol w="492395"/>
                <a:gridCol w="540046"/>
                <a:gridCol w="655203"/>
                <a:gridCol w="488424"/>
                <a:gridCol w="655203"/>
                <a:gridCol w="571814"/>
                <a:gridCol w="571814"/>
                <a:gridCol w="488424"/>
              </a:tblGrid>
              <a:tr h="2190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skip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mrg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direct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RAHE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40.6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26.5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8.5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1.3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LDHE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37.3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4.5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RALC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54.9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6.5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10.7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4.5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LDLC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48.0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19.6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11.6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5.3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5.0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avg.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21.3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8.6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11.4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4.7 </a:t>
                      </a:r>
                      <a:endParaRPr lang="ko-KR" sz="1100" b="1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4.8 </a:t>
                      </a:r>
                      <a:endParaRPr lang="ko-KR" sz="1100" b="1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157240"/>
            <a:ext cx="8286750" cy="1368189"/>
          </a:xfrm>
        </p:spPr>
        <p:txBody>
          <a:bodyPr/>
          <a:lstStyle/>
          <a:p>
            <a:r>
              <a:rPr lang="en-US" altLang="ko-KR" dirty="0" smtClean="0">
                <a:ea typeface="Tahoma" pitchFamily="34" charset="0"/>
              </a:rPr>
              <a:t>4 Prediction modes are rearranged for the codeword</a:t>
            </a:r>
          </a:p>
          <a:p>
            <a:pPr algn="ctr">
              <a:buNone/>
            </a:pP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2Nx2N inter mode</a:t>
            </a:r>
            <a:r>
              <a:rPr lang="en-US" altLang="ko-KR" sz="1800" b="0" dirty="0" smtClean="0">
                <a:ea typeface="Tahoma" pitchFamily="34" charset="0"/>
              </a:rPr>
              <a:t> is switched with </a:t>
            </a: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direct mode</a:t>
            </a:r>
            <a:endParaRPr lang="ko-KR" altLang="ko-KR" sz="1800" b="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2NxN inter mode</a:t>
            </a:r>
            <a:r>
              <a:rPr lang="en-US" altLang="ko-KR" sz="1800" b="0" dirty="0" smtClean="0">
                <a:ea typeface="Tahoma" pitchFamily="34" charset="0"/>
              </a:rPr>
              <a:t> is switched with </a:t>
            </a: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Nx2N inter mode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오른쪽 화살표 16"/>
          <p:cNvSpPr/>
          <p:nvPr/>
        </p:nvSpPr>
        <p:spPr bwMode="auto">
          <a:xfrm>
            <a:off x="4283960" y="2852920"/>
            <a:ext cx="576080" cy="432060"/>
          </a:xfrm>
          <a:prstGeom prst="rightArrow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973790" y="4462280"/>
            <a:ext cx="2734090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[ Current Codeword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5508130" y="4462280"/>
            <a:ext cx="2734090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[ </a:t>
            </a:r>
            <a:r>
              <a:rPr lang="en-US" altLang="ko-KR" sz="1600" b="0" kern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N</a:t>
            </a:r>
            <a:r>
              <a:rPr lang="en-US" altLang="ko-KR" sz="1600" b="0" kern="0" noProof="0" dirty="0" err="1" smtClean="0">
                <a:latin typeface="Arial" pitchFamily="34" charset="0"/>
                <a:ea typeface="Tahoma" pitchFamily="34" charset="0"/>
                <a:cs typeface="Arial" pitchFamily="34" charset="0"/>
              </a:rPr>
              <a:t>ew</a:t>
            </a:r>
            <a:r>
              <a:rPr lang="en-US" altLang="ko-KR" sz="1600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Codeword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611450" y="1484730"/>
          <a:ext cx="3456480" cy="2882669"/>
        </p:xfrm>
        <a:graphic>
          <a:graphicData uri="http://schemas.openxmlformats.org/drawingml/2006/table">
            <a:tbl>
              <a:tblPr/>
              <a:tblGrid>
                <a:gridCol w="1426132"/>
                <a:gridCol w="781928"/>
                <a:gridCol w="621989"/>
                <a:gridCol w="626431"/>
              </a:tblGrid>
              <a:tr h="5982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prediction mode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partition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codewords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direct</a:t>
                      </a:r>
                      <a:endParaRPr lang="ko-KR" sz="14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  <a:endParaRPr lang="ko-KR" sz="14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intra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2Nx2N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00000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NxN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00001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inter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2Nx2N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2NxN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01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Nx2N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001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NxN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0001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5076070" y="1484730"/>
          <a:ext cx="3456480" cy="2882669"/>
        </p:xfrm>
        <a:graphic>
          <a:graphicData uri="http://schemas.openxmlformats.org/drawingml/2006/table">
            <a:tbl>
              <a:tblPr/>
              <a:tblGrid>
                <a:gridCol w="1426132"/>
                <a:gridCol w="781928"/>
                <a:gridCol w="621989"/>
                <a:gridCol w="626431"/>
              </a:tblGrid>
              <a:tr h="5982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prediction mode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partition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codewords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direct</a:t>
                      </a:r>
                      <a:endParaRPr lang="ko-KR" sz="14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intra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2Nx2N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00000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NxN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00001</a:t>
                      </a:r>
                      <a:endParaRPr 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inter</a:t>
                      </a:r>
                      <a:endParaRPr lang="ko-KR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2Nx2N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2NxN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001</a:t>
                      </a:r>
                      <a:r>
                        <a:rPr lang="ko-KR" sz="14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Nx2N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  <a:endParaRPr lang="ko-KR" sz="14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Arial"/>
                        </a:rPr>
                        <a:t>01</a:t>
                      </a:r>
                      <a:endParaRPr lang="ko-KR" sz="14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NxN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0001</a:t>
                      </a:r>
                      <a:endParaRPr lang="ko-KR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59"/>
            <a:ext cx="8465120" cy="1440201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Apply to PU MRG case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Same </a:t>
            </a:r>
            <a:r>
              <a:rPr lang="en-US" altLang="ko-KR" dirty="0" err="1" smtClean="0">
                <a:ea typeface="Tahoma" pitchFamily="34" charset="0"/>
              </a:rPr>
              <a:t>codewords</a:t>
            </a:r>
            <a:r>
              <a:rPr lang="en-US" altLang="ko-KR" dirty="0" smtClean="0">
                <a:ea typeface="Tahoma" pitchFamily="34" charset="0"/>
              </a:rPr>
              <a:t> are used for signaling prediction mode</a:t>
            </a:r>
          </a:p>
          <a:p>
            <a:pPr lvl="1"/>
            <a:r>
              <a:rPr lang="en-US" altLang="ko-KR" dirty="0" smtClean="0">
                <a:ea typeface="Tahoma" pitchFamily="34" charset="0"/>
              </a:rPr>
              <a:t>After </a:t>
            </a:r>
            <a:r>
              <a:rPr lang="en-US" altLang="ko-K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MODE_SKIP</a:t>
            </a:r>
            <a:r>
              <a:rPr lang="en-US" altLang="ko-KR" dirty="0" smtClean="0">
                <a:ea typeface="Tahoma" pitchFamily="34" charset="0"/>
              </a:rPr>
              <a:t> signaling, other prediction modes are signaled by corresponding </a:t>
            </a:r>
            <a:r>
              <a:rPr lang="en-US" altLang="ko-KR" dirty="0" err="1" smtClean="0">
                <a:ea typeface="Tahoma" pitchFamily="34" charset="0"/>
              </a:rPr>
              <a:t>codewords</a:t>
            </a:r>
            <a:r>
              <a:rPr lang="en-US" altLang="ko-KR" dirty="0" smtClean="0">
                <a:ea typeface="Tahoma" pitchFamily="34" charset="0"/>
              </a:rPr>
              <a:t> </a:t>
            </a:r>
          </a:p>
          <a:p>
            <a:endParaRPr lang="en-US" altLang="ko-KR" dirty="0" smtClean="0">
              <a:ea typeface="Tahoma" pitchFamily="34" charset="0"/>
            </a:endParaRPr>
          </a:p>
          <a:p>
            <a:pPr lvl="1"/>
            <a:endParaRPr lang="en-US" altLang="ko-KR" dirty="0" smtClean="0">
              <a:ea typeface="Tahoma" pitchFamily="34" charset="0"/>
            </a:endParaRPr>
          </a:p>
          <a:p>
            <a:pPr lvl="2"/>
            <a:endParaRPr lang="en-US" altLang="ko-KR" dirty="0" smtClean="0">
              <a:ea typeface="Tahoma" pitchFamily="34" charset="0"/>
            </a:endParaRPr>
          </a:p>
        </p:txBody>
      </p: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683460" y="4462280"/>
            <a:ext cx="2734090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[ CU MRG case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21" name="내용 개체 틀 2"/>
          <p:cNvSpPr txBox="1">
            <a:spLocks/>
          </p:cNvSpPr>
          <p:nvPr/>
        </p:nvSpPr>
        <p:spPr bwMode="auto">
          <a:xfrm>
            <a:off x="5364110" y="4462280"/>
            <a:ext cx="2734090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600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[ PU MRG case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280" y="1179590"/>
            <a:ext cx="47053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0" y="1107580"/>
            <a:ext cx="4191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Prediction mode distribution analysis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589300"/>
            <a:ext cx="8286750" cy="1152160"/>
          </a:xfrm>
        </p:spPr>
        <p:txBody>
          <a:bodyPr/>
          <a:lstStyle/>
          <a:p>
            <a:r>
              <a:rPr lang="en-US" altLang="ko-KR" dirty="0" smtClean="0">
                <a:ea typeface="Tahoma" pitchFamily="34" charset="0"/>
              </a:rPr>
              <a:t>Same distribution characteristics as CU MRG case</a:t>
            </a:r>
          </a:p>
          <a:p>
            <a:pPr algn="ctr">
              <a:buNone/>
            </a:pPr>
            <a:r>
              <a:rPr lang="en-US" altLang="ko-KR" sz="1800" b="0" dirty="0" smtClean="0">
                <a:ea typeface="Tahoma" pitchFamily="34" charset="0"/>
              </a:rPr>
              <a:t>portion of </a:t>
            </a: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direct mode</a:t>
            </a:r>
            <a:r>
              <a:rPr lang="en-US" altLang="ko-KR" sz="1800" b="0" dirty="0" smtClean="0">
                <a:ea typeface="Tahoma" pitchFamily="34" charset="0"/>
              </a:rPr>
              <a:t> &lt; portion of </a:t>
            </a:r>
            <a:r>
              <a:rPr lang="en-US" altLang="ko-KR" sz="1800" b="0" dirty="0" smtClean="0">
                <a:solidFill>
                  <a:srgbClr val="FF0000"/>
                </a:solidFill>
                <a:ea typeface="Tahoma" pitchFamily="34" charset="0"/>
              </a:rPr>
              <a:t>2Nx2N inter mode</a:t>
            </a:r>
            <a:endParaRPr lang="ko-KR" altLang="ko-KR" sz="1800" b="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altLang="ko-KR" sz="1800" b="0" dirty="0" smtClean="0">
                <a:ea typeface="Tahoma" pitchFamily="34" charset="0"/>
              </a:rPr>
              <a:t>portion of </a:t>
            </a:r>
            <a:r>
              <a:rPr lang="en-US" altLang="ko-KR" sz="1800" b="0" dirty="0" smtClean="0">
                <a:solidFill>
                  <a:srgbClr val="0000FF"/>
                </a:solidFill>
                <a:ea typeface="Tahoma" pitchFamily="34" charset="0"/>
              </a:rPr>
              <a:t>2NxN inter mode </a:t>
            </a:r>
            <a:r>
              <a:rPr lang="en-US" altLang="ko-KR" sz="1800" b="0" dirty="0" smtClean="0">
                <a:ea typeface="Tahoma" pitchFamily="34" charset="0"/>
              </a:rPr>
              <a:t>&lt; portion of </a:t>
            </a:r>
            <a:r>
              <a:rPr lang="en-US" altLang="ko-KR" sz="1800" b="0" dirty="0" smtClean="0">
                <a:solidFill>
                  <a:srgbClr val="0000FF"/>
                </a:solidFill>
                <a:ea typeface="Tahoma" pitchFamily="34" charset="0"/>
              </a:rPr>
              <a:t>Nx2N inter mode</a:t>
            </a:r>
            <a:endParaRPr lang="en-US" altLang="ko-KR" b="0" dirty="0" smtClean="0">
              <a:solidFill>
                <a:srgbClr val="0000FF"/>
              </a:solidFill>
              <a:ea typeface="Tahoma" pitchFamily="34" charset="0"/>
            </a:endParaRPr>
          </a:p>
        </p:txBody>
      </p:sp>
      <p:sp>
        <p:nvSpPr>
          <p:cNvPr id="41" name="내용 개체 틀 2"/>
          <p:cNvSpPr txBox="1">
            <a:spLocks/>
          </p:cNvSpPr>
          <p:nvPr/>
        </p:nvSpPr>
        <p:spPr bwMode="auto">
          <a:xfrm>
            <a:off x="1977350" y="764630"/>
            <a:ext cx="5187010" cy="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b="0" kern="0" noProof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Distribution of prediction modes in inter slices (PU MRG case)</a:t>
            </a:r>
            <a:endParaRPr kumimoji="1" lang="en-US" altLang="ko-K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8" name="차트 7"/>
          <p:cNvGraphicFramePr/>
          <p:nvPr/>
        </p:nvGraphicFramePr>
        <p:xfrm>
          <a:off x="827480" y="2780910"/>
          <a:ext cx="7489040" cy="2736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835621" y="1123092"/>
          <a:ext cx="5472759" cy="1466850"/>
        </p:xfrm>
        <a:graphic>
          <a:graphicData uri="http://schemas.openxmlformats.org/drawingml/2006/table">
            <a:tbl>
              <a:tblPr/>
              <a:tblGrid>
                <a:gridCol w="681964"/>
                <a:gridCol w="528522"/>
                <a:gridCol w="579669"/>
                <a:gridCol w="703275"/>
                <a:gridCol w="524260"/>
                <a:gridCol w="703275"/>
                <a:gridCol w="613767"/>
                <a:gridCol w="613767"/>
                <a:gridCol w="524260"/>
              </a:tblGrid>
              <a:tr h="2095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skip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direct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Nx2N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NxN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RAHE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42.8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7.8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6.5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LDHE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13.3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7.3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RALC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53.2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13.7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7.4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6.6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LDLC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46.8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14.8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18.7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7.8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7.0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avg.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12.0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 </a:t>
                      </a:r>
                      <a:endParaRPr lang="ko-KR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24.4 </a:t>
                      </a:r>
                      <a:endParaRPr lang="ko-KR" sz="11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6.6 </a:t>
                      </a:r>
                      <a:endParaRPr lang="ko-KR" sz="1100" b="1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6.9 </a:t>
                      </a:r>
                      <a:endParaRPr lang="ko-KR" sz="1100" b="1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 </a:t>
                      </a:r>
                      <a:endParaRPr lang="ko-KR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</a:rPr>
              <a:t>Test condition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7601000" cy="485177"/>
          </a:xfrm>
        </p:spPr>
        <p:txBody>
          <a:bodyPr/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Test condition for the proposed method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827480" y="1536567"/>
          <a:ext cx="7561050" cy="3124792"/>
        </p:xfrm>
        <a:graphic>
          <a:graphicData uri="http://schemas.openxmlformats.org/drawingml/2006/table">
            <a:tbl>
              <a:tblPr/>
              <a:tblGrid>
                <a:gridCol w="1334303"/>
                <a:gridCol w="6226747"/>
              </a:tblGrid>
              <a:tr h="91094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software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MRG case : HM S/W (</a:t>
                      </a:r>
                      <a:r>
                        <a:rPr lang="en-US" sz="1800" kern="1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TMuC</a:t>
                      </a: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0.9)</a:t>
                      </a: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PU MRG case : CE9 S/W (modified </a:t>
                      </a:r>
                      <a:r>
                        <a:rPr lang="en-US" sz="1800" kern="1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TMuC</a:t>
                      </a: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0.9 for PU MRG)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94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test</a:t>
                      </a: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sequences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seq. (class A/B/C/D for RA, class B/C/D/E for LD)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94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coding</a:t>
                      </a: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structure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Random Access HE/LC</a:t>
                      </a: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/>
                      </a:r>
                      <a:br>
                        <a:rPr lang="en-US" sz="18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</a:b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Low Delay</a:t>
                      </a:r>
                      <a:r>
                        <a:rPr lang="en-US" sz="1800" kern="1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HE/LC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96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etc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the same as the </a:t>
                      </a: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HM (</a:t>
                      </a:r>
                      <a:r>
                        <a:rPr lang="en-US" sz="1800" kern="1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TMuC</a:t>
                      </a: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0.9) S/W configuration</a:t>
                      </a:r>
                      <a:endParaRPr lang="ko-KR" sz="18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기본 디자인">
    <a:majorFont>
      <a:latin typeface="굴림"/>
      <a:ea typeface="굴림"/>
      <a:cs typeface=""/>
    </a:majorFont>
    <a:minorFont>
      <a:latin typeface="굴림"/>
      <a:ea typeface="굴림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33161</TotalTime>
  <Words>793</Words>
  <Application>Microsoft Office PowerPoint</Application>
  <PresentationFormat>화면 슬라이드 쇼(4:3)</PresentationFormat>
  <Paragraphs>398</Paragraphs>
  <Slides>11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기본 디자인</vt:lpstr>
      <vt:lpstr>Improvement on signaling method for prediction modes</vt:lpstr>
      <vt:lpstr>Introduction</vt:lpstr>
      <vt:lpstr>Introduction</vt:lpstr>
      <vt:lpstr>Introduction</vt:lpstr>
      <vt:lpstr>Prediction mode distribution analysis</vt:lpstr>
      <vt:lpstr>Proposed method</vt:lpstr>
      <vt:lpstr>Proposed method</vt:lpstr>
      <vt:lpstr>Prediction mode distribution analysis</vt:lpstr>
      <vt:lpstr>Test condition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999</cp:revision>
  <dcterms:created xsi:type="dcterms:W3CDTF">2006-01-27T00:33:27Z</dcterms:created>
  <dcterms:modified xsi:type="dcterms:W3CDTF">2011-01-21T02:29:10Z</dcterms:modified>
</cp:coreProperties>
</file>