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327" r:id="rId3"/>
    <p:sldId id="326" r:id="rId4"/>
    <p:sldId id="328" r:id="rId5"/>
    <p:sldId id="329" r:id="rId6"/>
    <p:sldId id="330" r:id="rId7"/>
    <p:sldId id="332" r:id="rId8"/>
    <p:sldId id="333" r:id="rId9"/>
    <p:sldId id="331" r:id="rId10"/>
    <p:sldId id="334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000000"/>
    <a:srgbClr val="00CC00"/>
    <a:srgbClr val="F73515"/>
    <a:srgbClr val="5D1003"/>
    <a:srgbClr val="FF9966"/>
    <a:srgbClr val="66FF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8" autoAdjust="0"/>
    <p:restoredTop sz="90954" autoAdjust="0"/>
  </p:normalViewPr>
  <p:slideViewPr>
    <p:cSldViewPr snapToGrid="0">
      <p:cViewPr varScale="1">
        <p:scale>
          <a:sx n="81" d="100"/>
          <a:sy n="81" d="100"/>
        </p:scale>
        <p:origin x="-9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854" y="-90"/>
      </p:cViewPr>
      <p:guideLst>
        <p:guide orient="horz" pos="3024"/>
        <p:guide pos="2304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3AF1F79-62B0-499B-AA84-62BDEE14B5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4D9229D-FBBF-46BC-9C74-AB609F699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73CE83-2EC5-4DD6-922C-FE7862B31F71}" type="slidenum">
              <a:rPr lang="en-US" smtClean="0">
                <a:latin typeface="Arial" pitchFamily="34" charset="0"/>
              </a:rPr>
              <a:pPr>
                <a:defRPr/>
              </a:pPr>
              <a:t>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D78CF7-13FE-4FC0-9C6B-02ACAD10E4A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"/>
          <p:cNvSpPr>
            <a:spLocks noChangeArrowheads="1"/>
          </p:cNvSpPr>
          <p:nvPr userDrawn="1"/>
        </p:nvSpPr>
        <p:spPr bwMode="auto">
          <a:xfrm>
            <a:off x="3368675" y="2033588"/>
            <a:ext cx="1262063" cy="1800225"/>
          </a:xfrm>
          <a:prstGeom prst="flowChartDelay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" name="Rectangle 11"/>
          <p:cNvSpPr>
            <a:spLocks noChangeArrowheads="1"/>
          </p:cNvSpPr>
          <p:nvPr userDrawn="1"/>
        </p:nvSpPr>
        <p:spPr bwMode="auto">
          <a:xfrm>
            <a:off x="1512888" y="1979613"/>
            <a:ext cx="1884362" cy="1874837"/>
          </a:xfrm>
          <a:prstGeom prst="rect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6" name="AutoShape 12"/>
          <p:cNvSpPr>
            <a:spLocks noChangeArrowheads="1"/>
          </p:cNvSpPr>
          <p:nvPr userDrawn="1"/>
        </p:nvSpPr>
        <p:spPr bwMode="auto">
          <a:xfrm rot="16200000">
            <a:off x="1837531" y="502444"/>
            <a:ext cx="1262063" cy="1800225"/>
          </a:xfrm>
          <a:prstGeom prst="flowChartDelay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7" name="AutoShape 13"/>
          <p:cNvSpPr>
            <a:spLocks noChangeArrowheads="1"/>
          </p:cNvSpPr>
          <p:nvPr userDrawn="1"/>
        </p:nvSpPr>
        <p:spPr bwMode="auto">
          <a:xfrm rot="10800000">
            <a:off x="298450" y="2033588"/>
            <a:ext cx="1262063" cy="1800225"/>
          </a:xfrm>
          <a:prstGeom prst="flowChartDelay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8" name="AutoShape 14"/>
          <p:cNvSpPr>
            <a:spLocks noChangeArrowheads="1"/>
          </p:cNvSpPr>
          <p:nvPr userDrawn="1"/>
        </p:nvSpPr>
        <p:spPr bwMode="auto">
          <a:xfrm rot="5400000">
            <a:off x="1845470" y="3564731"/>
            <a:ext cx="1262062" cy="1800225"/>
          </a:xfrm>
          <a:prstGeom prst="flowChartDelay">
            <a:avLst/>
          </a:prstGeom>
          <a:solidFill>
            <a:srgbClr val="00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9" name="AutoShape 15"/>
          <p:cNvSpPr>
            <a:spLocks noChangeArrowheads="1"/>
          </p:cNvSpPr>
          <p:nvPr userDrawn="1"/>
        </p:nvSpPr>
        <p:spPr bwMode="auto">
          <a:xfrm rot="2700000">
            <a:off x="1033462" y="1495426"/>
            <a:ext cx="2867025" cy="2863850"/>
          </a:xfrm>
          <a:custGeom>
            <a:avLst/>
            <a:gdLst>
              <a:gd name="G0" fmla="+- 10075 0 0"/>
              <a:gd name="G1" fmla="+- 10075 0 0"/>
              <a:gd name="G2" fmla="+- 47 0 0"/>
              <a:gd name="G3" fmla="+- 21600 0 10075"/>
              <a:gd name="G4" fmla="+- 21600 0 10075"/>
              <a:gd name="G5" fmla="+- 21600 0 47"/>
              <a:gd name="G6" fmla="+- 10075 0 10800"/>
              <a:gd name="G7" fmla="+- 10075 0 10800"/>
              <a:gd name="G8" fmla="*/ G7 47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10075" y="47"/>
                </a:lnTo>
                <a:lnTo>
                  <a:pt x="10075" y="47"/>
                </a:lnTo>
                <a:lnTo>
                  <a:pt x="10075" y="10075"/>
                </a:lnTo>
                <a:lnTo>
                  <a:pt x="47" y="10075"/>
                </a:lnTo>
                <a:lnTo>
                  <a:pt x="47" y="10075"/>
                </a:lnTo>
                <a:lnTo>
                  <a:pt x="0" y="10800"/>
                </a:lnTo>
                <a:lnTo>
                  <a:pt x="47" y="11525"/>
                </a:lnTo>
                <a:lnTo>
                  <a:pt x="47" y="11525"/>
                </a:lnTo>
                <a:lnTo>
                  <a:pt x="10075" y="11525"/>
                </a:lnTo>
                <a:lnTo>
                  <a:pt x="10075" y="21553"/>
                </a:lnTo>
                <a:lnTo>
                  <a:pt x="10075" y="21553"/>
                </a:lnTo>
                <a:lnTo>
                  <a:pt x="10800" y="21600"/>
                </a:lnTo>
                <a:lnTo>
                  <a:pt x="11525" y="21553"/>
                </a:lnTo>
                <a:lnTo>
                  <a:pt x="11525" y="21553"/>
                </a:lnTo>
                <a:lnTo>
                  <a:pt x="11525" y="11525"/>
                </a:lnTo>
                <a:lnTo>
                  <a:pt x="21553" y="11525"/>
                </a:lnTo>
                <a:lnTo>
                  <a:pt x="21553" y="11525"/>
                </a:lnTo>
                <a:lnTo>
                  <a:pt x="21600" y="10800"/>
                </a:lnTo>
                <a:lnTo>
                  <a:pt x="21553" y="10075"/>
                </a:lnTo>
                <a:lnTo>
                  <a:pt x="21553" y="10075"/>
                </a:lnTo>
                <a:lnTo>
                  <a:pt x="11525" y="10075"/>
                </a:lnTo>
                <a:lnTo>
                  <a:pt x="11525" y="47"/>
                </a:lnTo>
                <a:lnTo>
                  <a:pt x="11525" y="47"/>
                </a:lnTo>
                <a:close/>
              </a:path>
            </a:pathLst>
          </a:cu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grpSp>
        <p:nvGrpSpPr>
          <p:cNvPr id="10" name="Group 16"/>
          <p:cNvGrpSpPr>
            <a:grpSpLocks/>
          </p:cNvGrpSpPr>
          <p:nvPr userDrawn="1"/>
        </p:nvGrpSpPr>
        <p:grpSpPr bwMode="auto">
          <a:xfrm>
            <a:off x="2981325" y="2525713"/>
            <a:ext cx="1504950" cy="757237"/>
            <a:chOff x="2496" y="728"/>
            <a:chExt cx="1144" cy="576"/>
          </a:xfrm>
        </p:grpSpPr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2984" y="728"/>
              <a:ext cx="216" cy="21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3288" y="1088"/>
              <a:ext cx="216" cy="21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2679" y="1088"/>
              <a:ext cx="216" cy="21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" name="Line 20"/>
            <p:cNvSpPr>
              <a:spLocks noChangeShapeType="1"/>
            </p:cNvSpPr>
            <p:nvPr/>
          </p:nvSpPr>
          <p:spPr bwMode="auto">
            <a:xfrm>
              <a:off x="2496" y="1017"/>
              <a:ext cx="1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>
              <a:off x="2784" y="1017"/>
              <a:ext cx="0" cy="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3391" y="1017"/>
              <a:ext cx="0" cy="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>
              <a:off x="3089" y="944"/>
              <a:ext cx="0" cy="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8" name="AutoShape 29"/>
          <p:cNvSpPr>
            <a:spLocks noChangeArrowheads="1"/>
          </p:cNvSpPr>
          <p:nvPr userDrawn="1"/>
        </p:nvSpPr>
        <p:spPr bwMode="auto">
          <a:xfrm>
            <a:off x="1009650" y="2722563"/>
            <a:ext cx="879475" cy="1349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19" name="AutoShape 30"/>
          <p:cNvSpPr>
            <a:spLocks noChangeArrowheads="1"/>
          </p:cNvSpPr>
          <p:nvPr userDrawn="1"/>
        </p:nvSpPr>
        <p:spPr bwMode="auto">
          <a:xfrm>
            <a:off x="1006475" y="2860675"/>
            <a:ext cx="985838" cy="1333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20" name="AutoShape 31"/>
          <p:cNvSpPr>
            <a:spLocks noChangeArrowheads="1"/>
          </p:cNvSpPr>
          <p:nvPr userDrawn="1"/>
        </p:nvSpPr>
        <p:spPr bwMode="auto">
          <a:xfrm>
            <a:off x="1009650" y="2997200"/>
            <a:ext cx="941388" cy="1333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21" name="AutoShape 32"/>
          <p:cNvSpPr>
            <a:spLocks noChangeArrowheads="1"/>
          </p:cNvSpPr>
          <p:nvPr userDrawn="1"/>
        </p:nvSpPr>
        <p:spPr bwMode="auto">
          <a:xfrm>
            <a:off x="1017588" y="3135313"/>
            <a:ext cx="857250" cy="1111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22" name="AutoShape 33"/>
          <p:cNvSpPr>
            <a:spLocks noChangeArrowheads="1"/>
          </p:cNvSpPr>
          <p:nvPr userDrawn="1"/>
        </p:nvSpPr>
        <p:spPr bwMode="auto">
          <a:xfrm>
            <a:off x="741363" y="2557463"/>
            <a:ext cx="541337" cy="709612"/>
          </a:xfrm>
          <a:prstGeom prst="roundRect">
            <a:avLst>
              <a:gd name="adj" fmla="val 24565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23" name="AutoShape 34"/>
          <p:cNvSpPr>
            <a:spLocks noChangeArrowheads="1"/>
          </p:cNvSpPr>
          <p:nvPr userDrawn="1"/>
        </p:nvSpPr>
        <p:spPr bwMode="auto">
          <a:xfrm>
            <a:off x="434975" y="2625725"/>
            <a:ext cx="549275" cy="577850"/>
          </a:xfrm>
          <a:prstGeom prst="roundRect">
            <a:avLst>
              <a:gd name="adj" fmla="val 24565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grpSp>
        <p:nvGrpSpPr>
          <p:cNvPr id="24" name="Group 35"/>
          <p:cNvGrpSpPr>
            <a:grpSpLocks/>
          </p:cNvGrpSpPr>
          <p:nvPr userDrawn="1"/>
        </p:nvGrpSpPr>
        <p:grpSpPr bwMode="auto">
          <a:xfrm>
            <a:off x="1266825" y="2452688"/>
            <a:ext cx="485775" cy="820737"/>
            <a:chOff x="1488" y="616"/>
            <a:chExt cx="370" cy="624"/>
          </a:xfrm>
        </p:grpSpPr>
        <p:sp>
          <p:nvSpPr>
            <p:cNvPr id="25" name="AutoShape 36"/>
            <p:cNvSpPr>
              <a:spLocks noChangeArrowheads="1"/>
            </p:cNvSpPr>
            <p:nvPr/>
          </p:nvSpPr>
          <p:spPr bwMode="auto">
            <a:xfrm>
              <a:off x="1488" y="616"/>
              <a:ext cx="370" cy="62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6" name="AutoShape 37"/>
            <p:cNvSpPr>
              <a:spLocks noChangeArrowheads="1"/>
            </p:cNvSpPr>
            <p:nvPr/>
          </p:nvSpPr>
          <p:spPr bwMode="auto">
            <a:xfrm>
              <a:off x="1542" y="675"/>
              <a:ext cx="261" cy="187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7" name="Oval 38"/>
            <p:cNvSpPr>
              <a:spLocks noChangeArrowheads="1"/>
            </p:cNvSpPr>
            <p:nvPr/>
          </p:nvSpPr>
          <p:spPr bwMode="auto">
            <a:xfrm>
              <a:off x="1551" y="913"/>
              <a:ext cx="258" cy="278"/>
            </a:xfrm>
            <a:prstGeom prst="ellipse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8" name="Oval 39"/>
            <p:cNvSpPr>
              <a:spLocks noChangeArrowheads="1"/>
            </p:cNvSpPr>
            <p:nvPr/>
          </p:nvSpPr>
          <p:spPr bwMode="auto">
            <a:xfrm>
              <a:off x="1623" y="987"/>
              <a:ext cx="116" cy="128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9" name="AutoShape 40"/>
          <p:cNvSpPr>
            <a:spLocks noChangeArrowheads="1"/>
          </p:cNvSpPr>
          <p:nvPr userDrawn="1"/>
        </p:nvSpPr>
        <p:spPr bwMode="auto">
          <a:xfrm>
            <a:off x="993775" y="2557463"/>
            <a:ext cx="604838" cy="1333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30" name="Film"/>
          <p:cNvSpPr>
            <a:spLocks noEditPoints="1" noChangeArrowheads="1"/>
          </p:cNvSpPr>
          <p:nvPr userDrawn="1"/>
        </p:nvSpPr>
        <p:spPr bwMode="auto">
          <a:xfrm>
            <a:off x="1784350" y="1187450"/>
            <a:ext cx="538163" cy="85883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4960 w 21600"/>
              <a:gd name="T17" fmla="*/ 8129 h 21600"/>
              <a:gd name="T18" fmla="*/ 17079 w 21600"/>
              <a:gd name="T19" fmla="*/ 1342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31" name="Lock"/>
          <p:cNvSpPr>
            <a:spLocks noEditPoints="1" noChangeArrowheads="1"/>
          </p:cNvSpPr>
          <p:nvPr userDrawn="1"/>
        </p:nvSpPr>
        <p:spPr bwMode="auto">
          <a:xfrm>
            <a:off x="2141538" y="1865313"/>
            <a:ext cx="500062" cy="62547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chemeClr val="bg1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32" name="Sound"/>
          <p:cNvSpPr>
            <a:spLocks noEditPoints="1" noChangeArrowheads="1"/>
          </p:cNvSpPr>
          <p:nvPr userDrawn="1"/>
        </p:nvSpPr>
        <p:spPr bwMode="auto">
          <a:xfrm>
            <a:off x="2095500" y="893763"/>
            <a:ext cx="747713" cy="568325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242 w 21600"/>
              <a:gd name="T9" fmla="*/ 7604 h 21600"/>
              <a:gd name="T10" fmla="*/ 10760 w 21600"/>
              <a:gd name="T11" fmla="*/ 1355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33" name="Photo"/>
          <p:cNvSpPr>
            <a:spLocks noEditPoints="1" noChangeArrowheads="1"/>
          </p:cNvSpPr>
          <p:nvPr userDrawn="1"/>
        </p:nvSpPr>
        <p:spPr bwMode="auto">
          <a:xfrm>
            <a:off x="2381250" y="1231900"/>
            <a:ext cx="693738" cy="515938"/>
          </a:xfrm>
          <a:custGeom>
            <a:avLst/>
            <a:gdLst>
              <a:gd name="T0" fmla="*/ 0 w 21600"/>
              <a:gd name="T1" fmla="*/ 3085 h 21600"/>
              <a:gd name="T2" fmla="*/ 10800 w 21600"/>
              <a:gd name="T3" fmla="*/ 0 h 21600"/>
              <a:gd name="T4" fmla="*/ 21600 w 21600"/>
              <a:gd name="T5" fmla="*/ 3085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800 h 21600"/>
              <a:gd name="T12" fmla="*/ 0 w 21600"/>
              <a:gd name="T13" fmla="*/ 21600 h 21600"/>
              <a:gd name="T14" fmla="*/ 0 w 21600"/>
              <a:gd name="T15" fmla="*/ 10800 h 21600"/>
              <a:gd name="T16" fmla="*/ 7778 w 21600"/>
              <a:gd name="T17" fmla="*/ 8228 h 21600"/>
              <a:gd name="T18" fmla="*/ 13757 w 21600"/>
              <a:gd name="T19" fmla="*/ 168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21600"/>
                </a:moveTo>
                <a:lnTo>
                  <a:pt x="0" y="3085"/>
                </a:lnTo>
                <a:lnTo>
                  <a:pt x="1542" y="3085"/>
                </a:lnTo>
                <a:lnTo>
                  <a:pt x="1542" y="1028"/>
                </a:lnTo>
                <a:lnTo>
                  <a:pt x="3857" y="1028"/>
                </a:lnTo>
                <a:lnTo>
                  <a:pt x="3857" y="3085"/>
                </a:lnTo>
                <a:lnTo>
                  <a:pt x="5400" y="3085"/>
                </a:lnTo>
                <a:lnTo>
                  <a:pt x="6942" y="0"/>
                </a:lnTo>
                <a:lnTo>
                  <a:pt x="14657" y="0"/>
                </a:lnTo>
                <a:lnTo>
                  <a:pt x="16200" y="3085"/>
                </a:lnTo>
                <a:lnTo>
                  <a:pt x="21600" y="3085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  <a:path w="21600" h="21600" extrusionOk="0">
                <a:moveTo>
                  <a:pt x="0" y="3085"/>
                </a:moveTo>
                <a:lnTo>
                  <a:pt x="21600" y="3085"/>
                </a:lnTo>
                <a:lnTo>
                  <a:pt x="21600" y="21600"/>
                </a:lnTo>
                <a:lnTo>
                  <a:pt x="0" y="21600"/>
                </a:lnTo>
                <a:lnTo>
                  <a:pt x="0" y="3085"/>
                </a:lnTo>
                <a:close/>
              </a:path>
              <a:path w="21600" h="21600" extrusionOk="0">
                <a:moveTo>
                  <a:pt x="10800" y="4800"/>
                </a:moveTo>
                <a:lnTo>
                  <a:pt x="11925" y="4971"/>
                </a:lnTo>
                <a:lnTo>
                  <a:pt x="13017" y="5442"/>
                </a:lnTo>
                <a:lnTo>
                  <a:pt x="14046" y="6128"/>
                </a:lnTo>
                <a:lnTo>
                  <a:pt x="14914" y="7071"/>
                </a:lnTo>
                <a:lnTo>
                  <a:pt x="15621" y="8271"/>
                </a:lnTo>
                <a:lnTo>
                  <a:pt x="16167" y="9514"/>
                </a:lnTo>
                <a:lnTo>
                  <a:pt x="16425" y="11014"/>
                </a:lnTo>
                <a:lnTo>
                  <a:pt x="16585" y="12471"/>
                </a:lnTo>
                <a:lnTo>
                  <a:pt x="16489" y="14014"/>
                </a:lnTo>
                <a:lnTo>
                  <a:pt x="16135" y="15471"/>
                </a:lnTo>
                <a:lnTo>
                  <a:pt x="15621" y="16800"/>
                </a:lnTo>
                <a:lnTo>
                  <a:pt x="14914" y="18000"/>
                </a:lnTo>
                <a:lnTo>
                  <a:pt x="14046" y="18942"/>
                </a:lnTo>
                <a:lnTo>
                  <a:pt x="13050" y="19671"/>
                </a:lnTo>
                <a:lnTo>
                  <a:pt x="11925" y="20057"/>
                </a:lnTo>
                <a:lnTo>
                  <a:pt x="10832" y="20185"/>
                </a:lnTo>
                <a:lnTo>
                  <a:pt x="9675" y="20142"/>
                </a:lnTo>
                <a:lnTo>
                  <a:pt x="8582" y="19628"/>
                </a:lnTo>
                <a:lnTo>
                  <a:pt x="7553" y="18942"/>
                </a:lnTo>
                <a:lnTo>
                  <a:pt x="6717" y="17957"/>
                </a:lnTo>
                <a:lnTo>
                  <a:pt x="5946" y="16842"/>
                </a:lnTo>
                <a:lnTo>
                  <a:pt x="5464" y="15514"/>
                </a:lnTo>
                <a:lnTo>
                  <a:pt x="5078" y="14014"/>
                </a:lnTo>
                <a:lnTo>
                  <a:pt x="5014" y="12514"/>
                </a:lnTo>
                <a:lnTo>
                  <a:pt x="5110" y="11014"/>
                </a:lnTo>
                <a:lnTo>
                  <a:pt x="5528" y="9557"/>
                </a:lnTo>
                <a:lnTo>
                  <a:pt x="6010" y="8228"/>
                </a:lnTo>
                <a:lnTo>
                  <a:pt x="6750" y="7114"/>
                </a:lnTo>
                <a:lnTo>
                  <a:pt x="7650" y="6085"/>
                </a:lnTo>
                <a:lnTo>
                  <a:pt x="8614" y="5400"/>
                </a:lnTo>
                <a:lnTo>
                  <a:pt x="9707" y="4971"/>
                </a:lnTo>
                <a:lnTo>
                  <a:pt x="10800" y="4800"/>
                </a:lnTo>
                <a:close/>
              </a:path>
              <a:path w="21600" h="21600" extrusionOk="0">
                <a:moveTo>
                  <a:pt x="8003" y="8057"/>
                </a:moveTo>
                <a:lnTo>
                  <a:pt x="8807" y="7371"/>
                </a:lnTo>
                <a:lnTo>
                  <a:pt x="9546" y="6985"/>
                </a:lnTo>
                <a:lnTo>
                  <a:pt x="10446" y="6771"/>
                </a:lnTo>
                <a:lnTo>
                  <a:pt x="11217" y="6771"/>
                </a:lnTo>
                <a:lnTo>
                  <a:pt x="12053" y="7028"/>
                </a:lnTo>
                <a:lnTo>
                  <a:pt x="12889" y="7457"/>
                </a:lnTo>
                <a:lnTo>
                  <a:pt x="13628" y="8100"/>
                </a:lnTo>
                <a:lnTo>
                  <a:pt x="14175" y="8871"/>
                </a:lnTo>
                <a:lnTo>
                  <a:pt x="14625" y="9814"/>
                </a:lnTo>
                <a:lnTo>
                  <a:pt x="14978" y="10885"/>
                </a:lnTo>
                <a:lnTo>
                  <a:pt x="15171" y="12042"/>
                </a:lnTo>
                <a:lnTo>
                  <a:pt x="15107" y="13114"/>
                </a:lnTo>
                <a:lnTo>
                  <a:pt x="15042" y="14228"/>
                </a:lnTo>
                <a:lnTo>
                  <a:pt x="14689" y="15257"/>
                </a:lnTo>
                <a:lnTo>
                  <a:pt x="14207" y="16285"/>
                </a:lnTo>
                <a:lnTo>
                  <a:pt x="13596" y="17057"/>
                </a:lnTo>
                <a:lnTo>
                  <a:pt x="12889" y="17657"/>
                </a:lnTo>
                <a:lnTo>
                  <a:pt x="12053" y="18085"/>
                </a:lnTo>
                <a:lnTo>
                  <a:pt x="11185" y="18257"/>
                </a:lnTo>
                <a:lnTo>
                  <a:pt x="10414" y="18214"/>
                </a:lnTo>
                <a:lnTo>
                  <a:pt x="9546" y="18042"/>
                </a:lnTo>
                <a:lnTo>
                  <a:pt x="8742" y="17614"/>
                </a:lnTo>
                <a:lnTo>
                  <a:pt x="8003" y="17014"/>
                </a:lnTo>
                <a:lnTo>
                  <a:pt x="7457" y="16242"/>
                </a:lnTo>
                <a:lnTo>
                  <a:pt x="6975" y="15257"/>
                </a:lnTo>
                <a:lnTo>
                  <a:pt x="6653" y="14142"/>
                </a:lnTo>
                <a:lnTo>
                  <a:pt x="6492" y="13114"/>
                </a:lnTo>
                <a:lnTo>
                  <a:pt x="6525" y="11914"/>
                </a:lnTo>
                <a:lnTo>
                  <a:pt x="6621" y="10842"/>
                </a:lnTo>
                <a:lnTo>
                  <a:pt x="6942" y="9771"/>
                </a:lnTo>
                <a:lnTo>
                  <a:pt x="7457" y="8785"/>
                </a:lnTo>
                <a:lnTo>
                  <a:pt x="8003" y="8057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34" name="Music"/>
          <p:cNvSpPr>
            <a:spLocks noEditPoints="1" noChangeArrowheads="1"/>
          </p:cNvSpPr>
          <p:nvPr userDrawn="1"/>
        </p:nvSpPr>
        <p:spPr bwMode="auto">
          <a:xfrm>
            <a:off x="2460625" y="1535113"/>
            <a:ext cx="569913" cy="49847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grpSp>
        <p:nvGrpSpPr>
          <p:cNvPr id="35" name="Group 46"/>
          <p:cNvGrpSpPr>
            <a:grpSpLocks/>
          </p:cNvGrpSpPr>
          <p:nvPr userDrawn="1"/>
        </p:nvGrpSpPr>
        <p:grpSpPr bwMode="auto">
          <a:xfrm>
            <a:off x="2032000" y="3689350"/>
            <a:ext cx="1006475" cy="1138238"/>
            <a:chOff x="3448" y="776"/>
            <a:chExt cx="634" cy="717"/>
          </a:xfrm>
        </p:grpSpPr>
        <p:grpSp>
          <p:nvGrpSpPr>
            <p:cNvPr id="36" name="Group 47"/>
            <p:cNvGrpSpPr>
              <a:grpSpLocks/>
            </p:cNvGrpSpPr>
            <p:nvPr/>
          </p:nvGrpSpPr>
          <p:grpSpPr bwMode="auto">
            <a:xfrm>
              <a:off x="3448" y="776"/>
              <a:ext cx="459" cy="605"/>
              <a:chOff x="3032" y="224"/>
              <a:chExt cx="459" cy="605"/>
            </a:xfrm>
          </p:grpSpPr>
          <p:sp>
            <p:nvSpPr>
              <p:cNvPr id="46" name="Rectangle 48"/>
              <p:cNvSpPr>
                <a:spLocks noChangeArrowheads="1"/>
              </p:cNvSpPr>
              <p:nvPr/>
            </p:nvSpPr>
            <p:spPr bwMode="auto">
              <a:xfrm>
                <a:off x="3032" y="224"/>
                <a:ext cx="459" cy="605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7" name="AutoShape 49"/>
              <p:cNvSpPr>
                <a:spLocks noChangeArrowheads="1"/>
              </p:cNvSpPr>
              <p:nvPr/>
            </p:nvSpPr>
            <p:spPr bwMode="auto">
              <a:xfrm>
                <a:off x="3060" y="252"/>
                <a:ext cx="401" cy="53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8" name="Oval 50"/>
              <p:cNvSpPr>
                <a:spLocks noChangeArrowheads="1"/>
              </p:cNvSpPr>
              <p:nvPr/>
            </p:nvSpPr>
            <p:spPr bwMode="auto">
              <a:xfrm>
                <a:off x="3087" y="279"/>
                <a:ext cx="352" cy="352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9" name="AutoShape 51"/>
              <p:cNvSpPr>
                <a:spLocks noChangeArrowheads="1"/>
              </p:cNvSpPr>
              <p:nvPr/>
            </p:nvSpPr>
            <p:spPr bwMode="auto">
              <a:xfrm rot="2868933">
                <a:off x="3210" y="464"/>
                <a:ext cx="107" cy="288"/>
              </a:xfrm>
              <a:prstGeom prst="rtTriangl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0" name="Oval 52"/>
              <p:cNvSpPr>
                <a:spLocks noChangeArrowheads="1"/>
              </p:cNvSpPr>
              <p:nvPr/>
            </p:nvSpPr>
            <p:spPr bwMode="auto">
              <a:xfrm>
                <a:off x="3225" y="422"/>
                <a:ext cx="71" cy="72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37" name="Rectangle 53"/>
            <p:cNvSpPr>
              <a:spLocks noChangeArrowheads="1"/>
            </p:cNvSpPr>
            <p:nvPr/>
          </p:nvSpPr>
          <p:spPr bwMode="auto">
            <a:xfrm>
              <a:off x="3680" y="1216"/>
              <a:ext cx="212" cy="13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38" name="Group 54"/>
            <p:cNvGrpSpPr>
              <a:grpSpLocks/>
            </p:cNvGrpSpPr>
            <p:nvPr/>
          </p:nvGrpSpPr>
          <p:grpSpPr bwMode="auto">
            <a:xfrm>
              <a:off x="3683" y="1253"/>
              <a:ext cx="391" cy="258"/>
              <a:chOff x="1499" y="3021"/>
              <a:chExt cx="391" cy="258"/>
            </a:xfrm>
          </p:grpSpPr>
          <p:sp>
            <p:nvSpPr>
              <p:cNvPr id="39" name="AutoShape 55"/>
              <p:cNvSpPr>
                <a:spLocks noChangeArrowheads="1"/>
              </p:cNvSpPr>
              <p:nvPr/>
            </p:nvSpPr>
            <p:spPr bwMode="auto">
              <a:xfrm rot="16200000">
                <a:off x="1561" y="2959"/>
                <a:ext cx="258" cy="381"/>
              </a:xfrm>
              <a:prstGeom prst="foldedCorner">
                <a:avLst>
                  <a:gd name="adj" fmla="val 125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0" name="AutoShape 56"/>
              <p:cNvSpPr>
                <a:spLocks noChangeArrowheads="1"/>
              </p:cNvSpPr>
              <p:nvPr/>
            </p:nvSpPr>
            <p:spPr bwMode="auto">
              <a:xfrm>
                <a:off x="1554" y="3029"/>
                <a:ext cx="225" cy="20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" name="Rectangle 57"/>
              <p:cNvSpPr>
                <a:spLocks noChangeArrowheads="1"/>
              </p:cNvSpPr>
              <p:nvPr/>
            </p:nvSpPr>
            <p:spPr bwMode="auto">
              <a:xfrm>
                <a:off x="1819" y="3042"/>
                <a:ext cx="71" cy="3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2" name="Rectangle 58"/>
              <p:cNvSpPr>
                <a:spLocks noChangeArrowheads="1"/>
              </p:cNvSpPr>
              <p:nvPr/>
            </p:nvSpPr>
            <p:spPr bwMode="auto">
              <a:xfrm>
                <a:off x="1819" y="3087"/>
                <a:ext cx="71" cy="3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3" name="Rectangle 59"/>
              <p:cNvSpPr>
                <a:spLocks noChangeArrowheads="1"/>
              </p:cNvSpPr>
              <p:nvPr/>
            </p:nvSpPr>
            <p:spPr bwMode="auto">
              <a:xfrm>
                <a:off x="1819" y="3131"/>
                <a:ext cx="71" cy="3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4" name="Rectangle 60"/>
              <p:cNvSpPr>
                <a:spLocks noChangeArrowheads="1"/>
              </p:cNvSpPr>
              <p:nvPr/>
            </p:nvSpPr>
            <p:spPr bwMode="auto">
              <a:xfrm>
                <a:off x="1819" y="3175"/>
                <a:ext cx="71" cy="3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5" name="Rectangle 61"/>
              <p:cNvSpPr>
                <a:spLocks noChangeArrowheads="1"/>
              </p:cNvSpPr>
              <p:nvPr/>
            </p:nvSpPr>
            <p:spPr bwMode="auto">
              <a:xfrm>
                <a:off x="1819" y="3221"/>
                <a:ext cx="71" cy="3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pic>
        <p:nvPicPr>
          <p:cNvPr id="51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47738" y="5278438"/>
            <a:ext cx="3127375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8587" name="Rectangle 43"/>
          <p:cNvSpPr>
            <a:spLocks noGrp="1" noChangeArrowheads="1"/>
          </p:cNvSpPr>
          <p:nvPr>
            <p:ph type="ctrTitle" sz="quarter"/>
          </p:nvPr>
        </p:nvSpPr>
        <p:spPr>
          <a:xfrm>
            <a:off x="4495800" y="2331152"/>
            <a:ext cx="4171950" cy="1346200"/>
          </a:xfrm>
        </p:spPr>
        <p:txBody>
          <a:bodyPr/>
          <a:lstStyle>
            <a:lvl1pPr algn="r">
              <a:defRPr sz="3200" b="1" cap="none" spc="0">
                <a:ln>
                  <a:noFill/>
                </a:ln>
                <a:solidFill>
                  <a:srgbClr val="00206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10"/>
          </p:nvPr>
        </p:nvSpPr>
        <p:spPr>
          <a:xfrm>
            <a:off x="5067300" y="5076825"/>
            <a:ext cx="3590925" cy="409575"/>
          </a:xfrm>
        </p:spPr>
        <p:txBody>
          <a:bodyPr/>
          <a:lstStyle>
            <a:lvl1pPr algn="r">
              <a:defRPr sz="1800" b="1" cap="none" spc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911" y="1261530"/>
            <a:ext cx="8223956" cy="46199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0" y="5926138"/>
            <a:ext cx="9144000" cy="931862"/>
          </a:xfrm>
        </p:spPr>
        <p:txBody>
          <a:bodyPr anchor="ctr">
            <a:normAutofit/>
          </a:bodyPr>
          <a:lstStyle>
            <a:lvl1pPr algn="ctr">
              <a:spcAft>
                <a:spcPts val="0"/>
              </a:spcAft>
              <a:defRPr sz="24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8750"/>
            <a:ext cx="553085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8750"/>
            <a:ext cx="5530850" cy="8683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68275" y="98425"/>
            <a:ext cx="87725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58750"/>
            <a:ext cx="553085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dirty="0" smtClean="0"/>
              <a:t>Title line 1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– for line 2 of the first level need small indent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 userDrawn="1"/>
        </p:nvSpPr>
        <p:spPr bwMode="auto">
          <a:xfrm>
            <a:off x="1878013" y="6643688"/>
            <a:ext cx="7265987" cy="214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20000"/>
              </a:spcBef>
              <a:defRPr/>
            </a:pPr>
            <a:r>
              <a:rPr lang="en-US" sz="800" b="0">
                <a:solidFill>
                  <a:srgbClr val="404040"/>
                </a:solidFill>
                <a:latin typeface="Myriad Web"/>
              </a:rPr>
              <a:t>SLIDE </a:t>
            </a:r>
            <a:fld id="{DDEC0815-1ABA-429B-A521-DD832F0E7E3A}" type="slidenum">
              <a:rPr lang="en-US" sz="800" b="0">
                <a:solidFill>
                  <a:srgbClr val="404040"/>
                </a:solidFill>
                <a:latin typeface="Myriad Web"/>
              </a:rPr>
              <a:pPr algn="r" eaLnBrk="0" hangingPunct="0">
                <a:spcBef>
                  <a:spcPct val="20000"/>
                </a:spcBef>
                <a:defRPr/>
              </a:pPr>
              <a:t>‹#›</a:t>
            </a:fld>
            <a:r>
              <a:rPr lang="en-US" sz="800" b="0">
                <a:solidFill>
                  <a:srgbClr val="404040"/>
                </a:solidFill>
                <a:latin typeface="Myriad Web"/>
              </a:rPr>
              <a:t> | Zenverge, Inc. | Copyright 2011 |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  <p:sldLayoutId id="2147483652" r:id="rId5"/>
    <p:sldLayoutId id="2147483651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Myriad Web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Myriad Web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Myriad Web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Myriad Web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Myriad Web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Char char="•"/>
        <a:defRPr sz="3200" b="1">
          <a:solidFill>
            <a:srgbClr val="002060"/>
          </a:solidFill>
          <a:latin typeface="Myriad Web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00"/>
        </a:spcAft>
        <a:buChar char="–"/>
        <a:defRPr sz="2800" b="1">
          <a:solidFill>
            <a:srgbClr val="404040"/>
          </a:solidFill>
          <a:latin typeface="Myriad Web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ts val="600"/>
        </a:spcAft>
        <a:buChar char="•"/>
        <a:defRPr sz="2400">
          <a:solidFill>
            <a:srgbClr val="606060"/>
          </a:solidFill>
          <a:latin typeface="Myriad Web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ts val="600"/>
        </a:spcAft>
        <a:buChar char="–"/>
        <a:defRPr sz="2000">
          <a:solidFill>
            <a:schemeClr val="tx1"/>
          </a:solidFill>
          <a:latin typeface="Myriad Web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ts val="600"/>
        </a:spcAft>
        <a:buChar char="»"/>
        <a:defRPr sz="2000">
          <a:solidFill>
            <a:schemeClr val="tx1"/>
          </a:solidFill>
          <a:latin typeface="Myriad Web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4851400" y="1974850"/>
            <a:ext cx="4171950" cy="1835150"/>
          </a:xfrm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Myriad Web"/>
              </a:rPr>
              <a:t>PSNR Computation on R′G′B′ Color System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  <a:latin typeface="Myriad Web"/>
            </a:endParaRPr>
          </a:p>
        </p:txBody>
      </p:sp>
      <p:sp>
        <p:nvSpPr>
          <p:cNvPr id="10242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mtClean="0">
                <a:solidFill>
                  <a:srgbClr val="404040"/>
                </a:solidFill>
                <a:latin typeface="Myriad Web"/>
              </a:rPr>
              <a:t>Dzung Hoang   JCTVC-D040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Myriad Web"/>
              </a:rPr>
              <a:t>Recommendations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latin typeface="Myriad Web"/>
              </a:rPr>
              <a:t>Collect color system metadata for test sequences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Myriad Web"/>
              </a:rPr>
              <a:t>Compute R′G′B′ PSNR in addition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Myriad Web"/>
              </a:rPr>
              <a:t>May want to use weighted average of MSE for R′, G′, B′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latin typeface="Myriad Web"/>
              </a:rPr>
              <a:t>We seek input on appropriate set of weights</a:t>
            </a:r>
          </a:p>
          <a:p>
            <a:pPr>
              <a:lnSpc>
                <a:spcPct val="90000"/>
              </a:lnSpc>
            </a:pPr>
            <a:r>
              <a:rPr lang="en-US" smtClean="0">
                <a:latin typeface="Myriad Web"/>
              </a:rPr>
              <a:t>Modify HM to compute PSNR instead of APSNR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Myriad Web"/>
              </a:rPr>
              <a:t>Executive Summary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>
                <a:latin typeface="Myriad Web"/>
              </a:rPr>
              <a:t>Current HM computes PSNR for Y′, C</a:t>
            </a:r>
            <a:r>
              <a:rPr lang="en-US" sz="2400" baseline="-25000" smtClean="0">
                <a:latin typeface="Myriad Web"/>
              </a:rPr>
              <a:t>B</a:t>
            </a:r>
            <a:r>
              <a:rPr lang="en-US" sz="2400" smtClean="0">
                <a:latin typeface="Myriad Web"/>
              </a:rPr>
              <a:t>, and C</a:t>
            </a:r>
            <a:r>
              <a:rPr lang="en-US" sz="2400" baseline="-25000" smtClean="0">
                <a:latin typeface="Myriad Web"/>
              </a:rPr>
              <a:t>R</a:t>
            </a:r>
            <a:r>
              <a:rPr lang="en-US" sz="2400" smtClean="0">
                <a:latin typeface="Myriad Web"/>
              </a:rPr>
              <a:t> separately. Many contributions report BD-rate results only for Y′. When BD-rate results for Y′, C</a:t>
            </a:r>
            <a:r>
              <a:rPr lang="en-US" sz="2400" baseline="-25000" smtClean="0">
                <a:latin typeface="Myriad Web"/>
              </a:rPr>
              <a:t>B</a:t>
            </a:r>
            <a:r>
              <a:rPr lang="en-US" sz="2400" smtClean="0">
                <a:latin typeface="Myriad Web"/>
              </a:rPr>
              <a:t>, and C</a:t>
            </a:r>
            <a:r>
              <a:rPr lang="en-US" sz="2400" baseline="-25000" smtClean="0">
                <a:latin typeface="Myriad Web"/>
              </a:rPr>
              <a:t>R</a:t>
            </a:r>
            <a:r>
              <a:rPr lang="en-US" sz="2400" smtClean="0">
                <a:latin typeface="Myriad Web"/>
              </a:rPr>
              <a:t> differ, it’s hard to make good conclusions. Adhoc combinations of PSNR for Y′, C</a:t>
            </a:r>
            <a:r>
              <a:rPr lang="en-US" sz="2400" baseline="-25000" smtClean="0">
                <a:latin typeface="Myriad Web"/>
              </a:rPr>
              <a:t>B</a:t>
            </a:r>
            <a:r>
              <a:rPr lang="en-US" sz="2400" smtClean="0">
                <a:latin typeface="Myriad Web"/>
              </a:rPr>
              <a:t>, and C</a:t>
            </a:r>
            <a:r>
              <a:rPr lang="en-US" sz="2400" baseline="-25000" smtClean="0">
                <a:latin typeface="Myriad Web"/>
              </a:rPr>
              <a:t>R</a:t>
            </a:r>
            <a:r>
              <a:rPr lang="en-US" sz="2400" smtClean="0">
                <a:latin typeface="Myriad Web"/>
              </a:rPr>
              <a:t> are suspect.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latin typeface="Myriad Web"/>
              </a:rPr>
              <a:t>We propose additional computation of PSNR based upon R′G′B′ color system. Then we can get a single PSNR result that combines luma and chroma components in a meaningful way.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latin typeface="Myriad Web"/>
              </a:rPr>
              <a:t>We examine a subset of results from JCTVC-D035 to illustrate the new measure.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Myriad Web"/>
              </a:rPr>
              <a:t>Motivation</a:t>
            </a: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smtClean="0">
                <a:latin typeface="Myriad Web"/>
              </a:rPr>
              <a:t>Digital video capture and display devices use standardized R′G′B′ color systems.</a:t>
            </a:r>
          </a:p>
          <a:p>
            <a:r>
              <a:rPr lang="en-US" sz="2800" smtClean="0">
                <a:latin typeface="Myriad Web"/>
              </a:rPr>
              <a:t>Digital video compression works on Y′C</a:t>
            </a:r>
            <a:r>
              <a:rPr lang="en-US" sz="2800" baseline="-25000" smtClean="0">
                <a:latin typeface="Myriad Web"/>
              </a:rPr>
              <a:t>B</a:t>
            </a:r>
            <a:r>
              <a:rPr lang="en-US" sz="2800" smtClean="0">
                <a:latin typeface="Myriad Web"/>
              </a:rPr>
              <a:t>C</a:t>
            </a:r>
            <a:r>
              <a:rPr lang="en-US" sz="2800" baseline="-25000" smtClean="0">
                <a:latin typeface="Myriad Web"/>
              </a:rPr>
              <a:t>R</a:t>
            </a:r>
            <a:r>
              <a:rPr lang="en-US" sz="2800" smtClean="0">
                <a:latin typeface="Myriad Web"/>
              </a:rPr>
              <a:t> color system.</a:t>
            </a:r>
          </a:p>
          <a:p>
            <a:r>
              <a:rPr lang="en-US" sz="2800" smtClean="0">
                <a:latin typeface="Myriad Web"/>
              </a:rPr>
              <a:t>Quality, subjective or objective, should be performed with display technology in mind.</a:t>
            </a:r>
          </a:p>
          <a:p>
            <a:r>
              <a:rPr lang="en-US" sz="2800" smtClean="0">
                <a:latin typeface="Myriad Web"/>
              </a:rPr>
              <a:t>It may be desirable to compute objective distortion in R′G′B′.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Myriad Web"/>
              </a:rPr>
              <a:t>How to Compute R′G′B′ PSNR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mtClean="0">
                <a:latin typeface="Myriad Web"/>
              </a:rPr>
              <a:t>Upsample Y′C</a:t>
            </a:r>
            <a:r>
              <a:rPr lang="en-US" baseline="-25000" smtClean="0">
                <a:latin typeface="Myriad Web"/>
              </a:rPr>
              <a:t>B</a:t>
            </a:r>
            <a:r>
              <a:rPr lang="en-US" smtClean="0">
                <a:latin typeface="Myriad Web"/>
              </a:rPr>
              <a:t>C</a:t>
            </a:r>
            <a:r>
              <a:rPr lang="en-US" baseline="-25000" smtClean="0">
                <a:latin typeface="Myriad Web"/>
              </a:rPr>
              <a:t>R</a:t>
            </a:r>
            <a:r>
              <a:rPr lang="en-US" smtClean="0">
                <a:latin typeface="Myriad Web"/>
              </a:rPr>
              <a:t> from 4:2:0 to 4:4:4</a:t>
            </a:r>
          </a:p>
          <a:p>
            <a:pPr marL="609600" indent="-609600">
              <a:buFontTx/>
              <a:buAutoNum type="arabicPeriod"/>
            </a:pPr>
            <a:r>
              <a:rPr lang="en-US" smtClean="0">
                <a:latin typeface="Myriad Web"/>
              </a:rPr>
              <a:t>Convert 4:4:4 Y′C</a:t>
            </a:r>
            <a:r>
              <a:rPr lang="en-US" baseline="-25000" smtClean="0">
                <a:latin typeface="Myriad Web"/>
              </a:rPr>
              <a:t>B</a:t>
            </a:r>
            <a:r>
              <a:rPr lang="en-US" smtClean="0">
                <a:latin typeface="Myriad Web"/>
              </a:rPr>
              <a:t>C</a:t>
            </a:r>
            <a:r>
              <a:rPr lang="en-US" baseline="-25000" smtClean="0">
                <a:latin typeface="Myriad Web"/>
              </a:rPr>
              <a:t>R</a:t>
            </a:r>
            <a:r>
              <a:rPr lang="en-US" smtClean="0">
                <a:latin typeface="Myriad Web"/>
              </a:rPr>
              <a:t> to R′G′B′</a:t>
            </a:r>
          </a:p>
          <a:p>
            <a:pPr marL="609600" indent="-609600">
              <a:buFontTx/>
              <a:buAutoNum type="arabicPeriod"/>
            </a:pPr>
            <a:r>
              <a:rPr lang="en-US" smtClean="0">
                <a:latin typeface="Myriad Web"/>
              </a:rPr>
              <a:t>Compute MSE of R′, G′, B′</a:t>
            </a:r>
          </a:p>
          <a:p>
            <a:pPr marL="609600" indent="-609600">
              <a:buFontTx/>
              <a:buAutoNum type="arabicPeriod"/>
            </a:pPr>
            <a:r>
              <a:rPr lang="en-US" smtClean="0">
                <a:latin typeface="Myriad Web"/>
              </a:rPr>
              <a:t>Average MSE of R′, G′, B′ to form MSE of R′G′B′</a:t>
            </a:r>
          </a:p>
          <a:p>
            <a:pPr marL="609600" indent="-609600">
              <a:buFontTx/>
              <a:buAutoNum type="arabicPeriod"/>
            </a:pPr>
            <a:r>
              <a:rPr lang="en-US" smtClean="0">
                <a:latin typeface="Myriad Web"/>
              </a:rPr>
              <a:t>Compute PSNR from MSE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Myriad Web"/>
              </a:rPr>
              <a:t>Y′C</a:t>
            </a:r>
            <a:r>
              <a:rPr lang="en-US" baseline="-25000" smtClean="0">
                <a:effectLst/>
                <a:latin typeface="Myriad Web"/>
              </a:rPr>
              <a:t>B</a:t>
            </a:r>
            <a:r>
              <a:rPr lang="en-US" smtClean="0">
                <a:effectLst/>
                <a:latin typeface="Myriad Web"/>
              </a:rPr>
              <a:t>C</a:t>
            </a:r>
            <a:r>
              <a:rPr lang="en-US" baseline="-25000" smtClean="0">
                <a:effectLst/>
                <a:latin typeface="Myriad Web"/>
              </a:rPr>
              <a:t>R</a:t>
            </a:r>
            <a:r>
              <a:rPr lang="en-US" smtClean="0">
                <a:effectLst/>
                <a:latin typeface="Myriad Web"/>
              </a:rPr>
              <a:t> Upsampling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latin typeface="Myriad Web"/>
              </a:rPr>
              <a:t>Use polyphase filter coefficients borrowed from MSSG to convert 4:2:0 to 4:2:2 and then to 4:4:4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latin typeface="Myriad Web"/>
              </a:rPr>
              <a:t>Vertical polyphase filter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latin typeface="Myriad Web"/>
              </a:rPr>
              <a:t>[3, -16, 67, 227, -32, 7]/256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latin typeface="Myriad Web"/>
              </a:rPr>
              <a:t>[7, -32, 227, 67, -16, 3]/256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latin typeface="Myriad Web"/>
              </a:rPr>
              <a:t>Horizontal polyphase filter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latin typeface="Myriad Web"/>
              </a:rPr>
              <a:t>[0, 0, 256, 0, 0]/256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latin typeface="Myriad Web"/>
              </a:rPr>
              <a:t>[21, -52, 159, 159, -52, 21]/256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Myriad Web"/>
              </a:rPr>
              <a:t>Convert Y′C</a:t>
            </a:r>
            <a:r>
              <a:rPr lang="en-US" baseline="-25000" smtClean="0">
                <a:effectLst/>
                <a:latin typeface="Myriad Web"/>
              </a:rPr>
              <a:t>B</a:t>
            </a:r>
            <a:r>
              <a:rPr lang="en-US" smtClean="0">
                <a:effectLst/>
                <a:latin typeface="Myriad Web"/>
              </a:rPr>
              <a:t>C</a:t>
            </a:r>
            <a:r>
              <a:rPr lang="en-US" baseline="-25000" smtClean="0">
                <a:effectLst/>
                <a:latin typeface="Myriad Web"/>
              </a:rPr>
              <a:t>R</a:t>
            </a:r>
            <a:r>
              <a:rPr lang="en-US" smtClean="0">
                <a:effectLst/>
                <a:latin typeface="Myriad Web"/>
              </a:rPr>
              <a:t> to R′G′B′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81305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smtClean="0">
                <a:latin typeface="Myriad Web"/>
              </a:rPr>
              <a:t>There are different Y′C</a:t>
            </a:r>
            <a:r>
              <a:rPr lang="en-US" sz="2800" baseline="-25000" smtClean="0">
                <a:latin typeface="Myriad Web"/>
              </a:rPr>
              <a:t>B</a:t>
            </a:r>
            <a:r>
              <a:rPr lang="en-US" sz="2800" smtClean="0">
                <a:latin typeface="Myriad Web"/>
              </a:rPr>
              <a:t>C</a:t>
            </a:r>
            <a:r>
              <a:rPr lang="en-US" sz="2800" baseline="-25000" smtClean="0">
                <a:latin typeface="Myriad Web"/>
              </a:rPr>
              <a:t>R</a:t>
            </a:r>
            <a:r>
              <a:rPr lang="en-US" sz="2800" smtClean="0">
                <a:latin typeface="Myriad Web"/>
              </a:rPr>
              <a:t> and R′G′B′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Myriad Web"/>
              </a:rPr>
              <a:t> color </a:t>
            </a:r>
            <a:r>
              <a:rPr lang="en-US" sz="2800" smtClean="0">
                <a:latin typeface="Myriad Web"/>
              </a:rPr>
              <a:t>systems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400" smtClean="0">
                <a:latin typeface="Myriad Web"/>
              </a:rPr>
              <a:t>i.e., Rec. ITU-R BT.601, Rec. ITU-R BT.709, and SMPTE 240M</a:t>
            </a:r>
          </a:p>
          <a:p>
            <a:pPr>
              <a:lnSpc>
                <a:spcPct val="90000"/>
              </a:lnSpc>
              <a:defRPr/>
            </a:pPr>
            <a:r>
              <a:rPr lang="en-US" sz="2800" smtClean="0">
                <a:latin typeface="Myriad Web"/>
              </a:rPr>
              <a:t>Color space conversion matrix for Rec. ITU-R BT.709 with R′, G′, and B′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Myriad Web"/>
              </a:rPr>
              <a:t> in the range [0, 1]:</a:t>
            </a:r>
          </a:p>
        </p:txBody>
      </p:sp>
      <p:sp>
        <p:nvSpPr>
          <p:cNvPr id="41991" name="Rectangle 5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666750" y="4540250"/>
          <a:ext cx="7808913" cy="1330325"/>
        </p:xfrm>
        <a:graphic>
          <a:graphicData uri="http://schemas.openxmlformats.org/presentationml/2006/ole">
            <p:oleObj spid="_x0000_s41988" name="Equation" r:id="rId3" imgW="4305300" imgH="736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Myriad Web"/>
              </a:rPr>
              <a:t>Compute PSNR from MSE</a:t>
            </a:r>
          </a:p>
        </p:txBody>
      </p:sp>
      <p:sp>
        <p:nvSpPr>
          <p:cNvPr id="460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635000"/>
          </a:xfrm>
        </p:spPr>
        <p:txBody>
          <a:bodyPr/>
          <a:lstStyle/>
          <a:p>
            <a:r>
              <a:rPr lang="en-US" smtClean="0">
                <a:latin typeface="Myriad Web"/>
              </a:rPr>
              <a:t>Definition of PSNR for 8-bit unsigned: </a:t>
            </a:r>
          </a:p>
        </p:txBody>
      </p:sp>
      <p:sp>
        <p:nvSpPr>
          <p:cNvPr id="4609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6086" name="Object 6"/>
          <p:cNvGraphicFramePr>
            <a:graphicFrameLocks noChangeAspect="1"/>
          </p:cNvGraphicFramePr>
          <p:nvPr/>
        </p:nvGraphicFramePr>
        <p:xfrm>
          <a:off x="2878138" y="2270125"/>
          <a:ext cx="3387725" cy="1158875"/>
        </p:xfrm>
        <a:graphic>
          <a:graphicData uri="http://schemas.openxmlformats.org/presentationml/2006/ole">
            <p:oleObj spid="_x0000_s46086" name="Equation" r:id="rId3" imgW="1422400" imgH="482600" progId="Equation.3">
              <p:embed/>
            </p:oleObj>
          </a:graphicData>
        </a:graphic>
      </p:graphicFrame>
      <p:sp>
        <p:nvSpPr>
          <p:cNvPr id="46092" name="Rectangle 9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6088" name="Object 8"/>
          <p:cNvGraphicFramePr>
            <a:graphicFrameLocks noChangeAspect="1"/>
          </p:cNvGraphicFramePr>
          <p:nvPr/>
        </p:nvGraphicFramePr>
        <p:xfrm>
          <a:off x="2665413" y="4632325"/>
          <a:ext cx="4135437" cy="1203325"/>
        </p:xfrm>
        <a:graphic>
          <a:graphicData uri="http://schemas.openxmlformats.org/presentationml/2006/ole">
            <p:oleObj spid="_x0000_s46088" name="Equation" r:id="rId4" imgW="1803400" imgH="520700" progId="Equation.3">
              <p:embed/>
            </p:oleObj>
          </a:graphicData>
        </a:graphic>
      </p:graphicFrame>
      <p:sp>
        <p:nvSpPr>
          <p:cNvPr id="46093" name="Rectangle 10"/>
          <p:cNvSpPr>
            <a:spLocks noChangeArrowheads="1"/>
          </p:cNvSpPr>
          <p:nvPr/>
        </p:nvSpPr>
        <p:spPr bwMode="auto">
          <a:xfrm>
            <a:off x="457200" y="3709988"/>
            <a:ext cx="82296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Tx/>
              <a:buChar char="•"/>
            </a:pPr>
            <a:r>
              <a:rPr lang="en-US" sz="3200">
                <a:solidFill>
                  <a:srgbClr val="002060"/>
                </a:solidFill>
                <a:latin typeface="Myriad Web"/>
              </a:rPr>
              <a:t>HM computes average of frame PSNR: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Myriad Web"/>
              </a:rPr>
              <a:t>Compute PSNR of R′G′B′</a:t>
            </a:r>
          </a:p>
        </p:txBody>
      </p:sp>
      <p:sp>
        <p:nvSpPr>
          <p:cNvPr id="4711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408113"/>
          </a:xfrm>
        </p:spPr>
        <p:txBody>
          <a:bodyPr/>
          <a:lstStyle/>
          <a:p>
            <a:r>
              <a:rPr lang="en-US" smtClean="0">
                <a:latin typeface="Myriad Web"/>
              </a:rPr>
              <a:t>R′G′B′ clipped to [0, 1]</a:t>
            </a:r>
          </a:p>
          <a:p>
            <a:r>
              <a:rPr lang="en-US" smtClean="0">
                <a:latin typeface="Myriad Web"/>
              </a:rPr>
              <a:t>Definition of PSNR for [0, 1] data:</a:t>
            </a:r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3135313" y="3157538"/>
          <a:ext cx="2873375" cy="884237"/>
        </p:xfrm>
        <a:graphic>
          <a:graphicData uri="http://schemas.openxmlformats.org/presentationml/2006/ole">
            <p:oleObj spid="_x0000_s47109" name="Equation" r:id="rId3" imgW="1206360" imgH="368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596"/>
          <p:cNvSpPr>
            <a:spLocks noGrp="1" noChangeArrowheads="1"/>
          </p:cNvSpPr>
          <p:nvPr>
            <p:ph type="title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Myriad Web"/>
              </a:rPr>
              <a:t>IBDI versus no-IBDI for LD-HE</a:t>
            </a:r>
          </a:p>
        </p:txBody>
      </p:sp>
      <p:graphicFrame>
        <p:nvGraphicFramePr>
          <p:cNvPr id="45145" name="Group 1113"/>
          <p:cNvGraphicFramePr>
            <a:graphicFrameLocks noGrp="1"/>
          </p:cNvGraphicFramePr>
          <p:nvPr>
            <p:ph idx="1"/>
          </p:nvPr>
        </p:nvGraphicFramePr>
        <p:xfrm>
          <a:off x="841375" y="1190625"/>
          <a:ext cx="7345363" cy="5391150"/>
        </p:xfrm>
        <a:graphic>
          <a:graphicData uri="http://schemas.openxmlformats.org/drawingml/2006/table">
            <a:tbl>
              <a:tblPr/>
              <a:tblGrid>
                <a:gridCol w="1277938"/>
                <a:gridCol w="2008187"/>
                <a:gridCol w="603250"/>
                <a:gridCol w="625475"/>
                <a:gridCol w="584200"/>
                <a:gridCol w="574675"/>
                <a:gridCol w="523875"/>
                <a:gridCol w="561975"/>
                <a:gridCol w="585788"/>
              </a:tblGrid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Cb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R′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G′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B′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R′G′B′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Class B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Kimono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1080p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ParkScene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Cactus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BasketballDrive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BQTerrace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-25.0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-31.0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-14.2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-3.4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-10.2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-11.9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-6.2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-3.7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-7.2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-6.0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Class C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BasketballDrill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WVGA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BQMall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PartyScene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RaceHorses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-2.3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-7.0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-7.2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-4.4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-2.6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-5.1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-4.3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Class D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BasketballPass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WQVGA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BQSquare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-29.3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-28.9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-8.6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-7.5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BlowingBubbles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-11.4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RaceHorses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-1.5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-11.7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-11.2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-4.4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-1.9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-5.6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-4.2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Class 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Vidyo1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WQVGA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Vidyo3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-8.0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Vidyo4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-11.1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-10.3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-6.7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-8.5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-9.8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-10.1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-8.7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-9.5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-3.9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-9.1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-9.9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-6.0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-4.2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-6.5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-5.8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Century Gothic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  <a:scene3d>
          <a:camera prst="orthographicFront"/>
          <a:lightRig rig="threePt" dir="t"/>
        </a:scene3d>
        <a:sp3d extrusionH="57150">
          <a:bevelT w="38100" h="38100"/>
        </a:sp3d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1" i="0" u="none" strike="noStrike" kern="0" cap="none" spc="0" normalizeH="0" baseline="0" noProof="0" dirty="0" smtClean="0">
            <a:ln>
              <a:noFill/>
            </a:ln>
            <a:solidFill>
              <a:srgbClr val="003366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147418</TotalTime>
  <Words>535</Words>
  <Application>Microsoft Office PowerPoint</Application>
  <PresentationFormat>On-screen Show (4:3)</PresentationFormat>
  <Paragraphs>240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Tahoma</vt:lpstr>
      <vt:lpstr>Arial</vt:lpstr>
      <vt:lpstr>Myriad Web</vt:lpstr>
      <vt:lpstr>Times New Roman</vt:lpstr>
      <vt:lpstr>1_Default Design</vt:lpstr>
      <vt:lpstr>1_Default Design</vt:lpstr>
      <vt:lpstr>Equation</vt:lpstr>
      <vt:lpstr>PSNR Computation on R′G′B′ Color System</vt:lpstr>
      <vt:lpstr>Executive Summary</vt:lpstr>
      <vt:lpstr>Motivation</vt:lpstr>
      <vt:lpstr>How to Compute R′G′B′ PSNR</vt:lpstr>
      <vt:lpstr>Y′CBCR Upsampling</vt:lpstr>
      <vt:lpstr>Convert Y′CBCR to R′G′B′</vt:lpstr>
      <vt:lpstr>Compute PSNR from MSE</vt:lpstr>
      <vt:lpstr>Compute PSNR of R′G′B′</vt:lpstr>
      <vt:lpstr>IBDI versus no-IBDI for LD-HE</vt:lpstr>
      <vt:lpstr>Recommendations</vt:lpstr>
    </vt:vector>
  </TitlesOfParts>
  <Company>Xilient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Xilient</dc:title>
  <dc:creator>tony</dc:creator>
  <cp:lastModifiedBy>Dzung Hoang</cp:lastModifiedBy>
  <cp:revision>928</cp:revision>
  <dcterms:created xsi:type="dcterms:W3CDTF">2010-03-30T16:21:05Z</dcterms:created>
  <dcterms:modified xsi:type="dcterms:W3CDTF">2011-01-24T09:49:39Z</dcterms:modified>
</cp:coreProperties>
</file>