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2"/>
  </p:notesMasterIdLst>
  <p:handoutMasterIdLst>
    <p:handoutMasterId r:id="rId13"/>
  </p:handoutMasterIdLst>
  <p:sldIdLst>
    <p:sldId id="256" r:id="rId2"/>
    <p:sldId id="327" r:id="rId3"/>
    <p:sldId id="326" r:id="rId4"/>
    <p:sldId id="328" r:id="rId5"/>
    <p:sldId id="329" r:id="rId6"/>
    <p:sldId id="330" r:id="rId7"/>
    <p:sldId id="332" r:id="rId8"/>
    <p:sldId id="333" r:id="rId9"/>
    <p:sldId id="331" r:id="rId10"/>
    <p:sldId id="334" r:id="rId11"/>
  </p:sldIdLst>
  <p:sldSz cx="9144000" cy="6858000" type="screen4x3"/>
  <p:notesSz cx="7315200" cy="9601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Tahoma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Tahoma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Tahoma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Tahoma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Tahoma" pitchFamily="34" charset="0"/>
        <a:ea typeface="+mn-ea"/>
        <a:cs typeface="Arial" charset="0"/>
      </a:defRPr>
    </a:lvl5pPr>
    <a:lvl6pPr marL="2286000" algn="l" defTabSz="914400" rtl="0" eaLnBrk="1" latinLnBrk="0" hangingPunct="1">
      <a:defRPr sz="1200" b="1" kern="1200">
        <a:solidFill>
          <a:schemeClr val="tx1"/>
        </a:solidFill>
        <a:latin typeface="Tahoma" pitchFamily="34" charset="0"/>
        <a:ea typeface="+mn-ea"/>
        <a:cs typeface="Arial" charset="0"/>
      </a:defRPr>
    </a:lvl6pPr>
    <a:lvl7pPr marL="2743200" algn="l" defTabSz="914400" rtl="0" eaLnBrk="1" latinLnBrk="0" hangingPunct="1">
      <a:defRPr sz="1200" b="1" kern="1200">
        <a:solidFill>
          <a:schemeClr val="tx1"/>
        </a:solidFill>
        <a:latin typeface="Tahoma" pitchFamily="34" charset="0"/>
        <a:ea typeface="+mn-ea"/>
        <a:cs typeface="Arial" charset="0"/>
      </a:defRPr>
    </a:lvl7pPr>
    <a:lvl8pPr marL="3200400" algn="l" defTabSz="914400" rtl="0" eaLnBrk="1" latinLnBrk="0" hangingPunct="1">
      <a:defRPr sz="1200" b="1" kern="1200">
        <a:solidFill>
          <a:schemeClr val="tx1"/>
        </a:solidFill>
        <a:latin typeface="Tahoma" pitchFamily="34" charset="0"/>
        <a:ea typeface="+mn-ea"/>
        <a:cs typeface="Arial" charset="0"/>
      </a:defRPr>
    </a:lvl8pPr>
    <a:lvl9pPr marL="3657600" algn="l" defTabSz="914400" rtl="0" eaLnBrk="1" latinLnBrk="0" hangingPunct="1">
      <a:defRPr sz="1200" b="1" kern="1200">
        <a:solidFill>
          <a:schemeClr val="tx1"/>
        </a:solidFill>
        <a:latin typeface="Tahoma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F5F5F"/>
    <a:srgbClr val="000000"/>
    <a:srgbClr val="00CC00"/>
    <a:srgbClr val="F73515"/>
    <a:srgbClr val="5D1003"/>
    <a:srgbClr val="FF9966"/>
    <a:srgbClr val="66FF33"/>
    <a:srgbClr val="FFFF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538" autoAdjust="0"/>
    <p:restoredTop sz="90954" autoAdjust="0"/>
  </p:normalViewPr>
  <p:slideViewPr>
    <p:cSldViewPr snapToGrid="0">
      <p:cViewPr varScale="1">
        <p:scale>
          <a:sx n="81" d="100"/>
          <a:sy n="81" d="100"/>
        </p:scale>
        <p:origin x="-90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notesViewPr>
    <p:cSldViewPr snapToGrid="0">
      <p:cViewPr varScale="1">
        <p:scale>
          <a:sx n="55" d="100"/>
          <a:sy n="55" d="100"/>
        </p:scale>
        <p:origin x="-1854" y="-90"/>
      </p:cViewPr>
      <p:guideLst>
        <p:guide orient="horz" pos="3024"/>
        <p:guide pos="2304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5.wmf"/><Relationship Id="rId1" Type="http://schemas.openxmlformats.org/officeDocument/2006/relationships/image" Target="../media/image4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algn="l" defTabSz="966788">
              <a:defRPr sz="1300" b="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113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43375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algn="r" defTabSz="966788">
              <a:defRPr sz="1300" b="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114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120188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algn="l" defTabSz="966788">
              <a:defRPr sz="1300" b="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114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43375" y="9120188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algn="r" defTabSz="966788">
              <a:defRPr sz="1300" b="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83AF1F79-62B0-499B-AA84-62BDEE14B50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wmf>
</file>

<file path=ppt/media/image4.wmf>
</file>

<file path=ppt/media/image5.wmf>
</file>

<file path=ppt/media/image6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algn="l" defTabSz="966788">
              <a:defRPr sz="1300" b="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31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43375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algn="r" defTabSz="966788">
              <a:defRPr sz="1300" b="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57300" y="720725"/>
            <a:ext cx="4800600" cy="3600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31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31838" y="4560888"/>
            <a:ext cx="5851525" cy="43195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931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20188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algn="l" defTabSz="966788">
              <a:defRPr sz="1300" b="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31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43375" y="9120188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algn="r" defTabSz="966788">
              <a:defRPr sz="1300" b="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54D9229D-FBBF-46BC-9C74-AB609F6993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1266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  <p:sp>
        <p:nvSpPr>
          <p:cNvPr id="6148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5873CE83-2EC5-4DD6-922C-FE7862B31F71}" type="slidenum">
              <a:rPr lang="en-US" smtClean="0">
                <a:latin typeface="Arial" pitchFamily="34" charset="0"/>
              </a:rPr>
              <a:pPr>
                <a:defRPr/>
              </a:pPr>
              <a:t>1</a:t>
            </a:fld>
            <a:endParaRPr lang="en-US" smtClean="0">
              <a:latin typeface="Arial" pitchFamily="34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8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E9D78CF7-13FE-4FC0-9C6B-02ACAD10E4AC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utoShape 10"/>
          <p:cNvSpPr>
            <a:spLocks noChangeArrowheads="1"/>
          </p:cNvSpPr>
          <p:nvPr userDrawn="1"/>
        </p:nvSpPr>
        <p:spPr bwMode="auto">
          <a:xfrm>
            <a:off x="3368675" y="2033588"/>
            <a:ext cx="1262063" cy="1800225"/>
          </a:xfrm>
          <a:prstGeom prst="flowChartDelay">
            <a:avLst/>
          </a:prstGeom>
          <a:solidFill>
            <a:srgbClr val="0099CC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5" name="Rectangle 11"/>
          <p:cNvSpPr>
            <a:spLocks noChangeArrowheads="1"/>
          </p:cNvSpPr>
          <p:nvPr userDrawn="1"/>
        </p:nvSpPr>
        <p:spPr bwMode="auto">
          <a:xfrm>
            <a:off x="1512888" y="1979613"/>
            <a:ext cx="1884362" cy="1874837"/>
          </a:xfrm>
          <a:prstGeom prst="rect">
            <a:avLst/>
          </a:prstGeom>
          <a:solidFill>
            <a:srgbClr val="0099CC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6" name="AutoShape 12"/>
          <p:cNvSpPr>
            <a:spLocks noChangeArrowheads="1"/>
          </p:cNvSpPr>
          <p:nvPr userDrawn="1"/>
        </p:nvSpPr>
        <p:spPr bwMode="auto">
          <a:xfrm rot="16200000">
            <a:off x="1837531" y="502444"/>
            <a:ext cx="1262063" cy="1800225"/>
          </a:xfrm>
          <a:prstGeom prst="flowChartDelay">
            <a:avLst/>
          </a:prstGeom>
          <a:solidFill>
            <a:srgbClr val="0099CC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7" name="AutoShape 13"/>
          <p:cNvSpPr>
            <a:spLocks noChangeArrowheads="1"/>
          </p:cNvSpPr>
          <p:nvPr userDrawn="1"/>
        </p:nvSpPr>
        <p:spPr bwMode="auto">
          <a:xfrm rot="10800000">
            <a:off x="298450" y="2033588"/>
            <a:ext cx="1262063" cy="1800225"/>
          </a:xfrm>
          <a:prstGeom prst="flowChartDelay">
            <a:avLst/>
          </a:prstGeom>
          <a:solidFill>
            <a:srgbClr val="0099CC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8" name="AutoShape 14"/>
          <p:cNvSpPr>
            <a:spLocks noChangeArrowheads="1"/>
          </p:cNvSpPr>
          <p:nvPr userDrawn="1"/>
        </p:nvSpPr>
        <p:spPr bwMode="auto">
          <a:xfrm rot="5400000">
            <a:off x="1845470" y="3564731"/>
            <a:ext cx="1262062" cy="1800225"/>
          </a:xfrm>
          <a:prstGeom prst="flowChartDelay">
            <a:avLst/>
          </a:prstGeom>
          <a:solidFill>
            <a:srgbClr val="0099CC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9" name="AutoShape 15"/>
          <p:cNvSpPr>
            <a:spLocks noChangeArrowheads="1"/>
          </p:cNvSpPr>
          <p:nvPr userDrawn="1"/>
        </p:nvSpPr>
        <p:spPr bwMode="auto">
          <a:xfrm rot="2700000">
            <a:off x="1033462" y="1495426"/>
            <a:ext cx="2867025" cy="2863850"/>
          </a:xfrm>
          <a:custGeom>
            <a:avLst/>
            <a:gdLst>
              <a:gd name="G0" fmla="+- 10075 0 0"/>
              <a:gd name="G1" fmla="+- 10075 0 0"/>
              <a:gd name="G2" fmla="+- 47 0 0"/>
              <a:gd name="G3" fmla="+- 21600 0 10075"/>
              <a:gd name="G4" fmla="+- 21600 0 10075"/>
              <a:gd name="G5" fmla="+- 21600 0 47"/>
              <a:gd name="G6" fmla="+- 10075 0 10800"/>
              <a:gd name="G7" fmla="+- 10075 0 10800"/>
              <a:gd name="G8" fmla="*/ G7 47 G6"/>
              <a:gd name="G9" fmla="+- 21600 0 G8"/>
              <a:gd name="T0" fmla="*/ G8 w 21600"/>
              <a:gd name="T1" fmla="*/ G1 h 21600"/>
              <a:gd name="T2" fmla="*/ G9 w 21600"/>
              <a:gd name="T3" fmla="*/ G4 h 21600"/>
            </a:gdLst>
            <a:ahLst/>
            <a:cxnLst>
              <a:cxn ang="0">
                <a:pos x="r" y="vc"/>
              </a:cxn>
              <a:cxn ang="5400000">
                <a:pos x="hc" y="b"/>
              </a:cxn>
              <a:cxn ang="10800000">
                <a:pos x="l" y="vc"/>
              </a:cxn>
              <a:cxn ang="16200000">
                <a:pos x="hc" y="t"/>
              </a:cxn>
            </a:cxnLst>
            <a:rect l="T0" t="T1" r="T2" b="T3"/>
            <a:pathLst>
              <a:path w="21600" h="21600">
                <a:moveTo>
                  <a:pt x="10800" y="0"/>
                </a:moveTo>
                <a:lnTo>
                  <a:pt x="10075" y="47"/>
                </a:lnTo>
                <a:lnTo>
                  <a:pt x="10075" y="47"/>
                </a:lnTo>
                <a:lnTo>
                  <a:pt x="10075" y="10075"/>
                </a:lnTo>
                <a:lnTo>
                  <a:pt x="47" y="10075"/>
                </a:lnTo>
                <a:lnTo>
                  <a:pt x="47" y="10075"/>
                </a:lnTo>
                <a:lnTo>
                  <a:pt x="0" y="10800"/>
                </a:lnTo>
                <a:lnTo>
                  <a:pt x="47" y="11525"/>
                </a:lnTo>
                <a:lnTo>
                  <a:pt x="47" y="11525"/>
                </a:lnTo>
                <a:lnTo>
                  <a:pt x="10075" y="11525"/>
                </a:lnTo>
                <a:lnTo>
                  <a:pt x="10075" y="21553"/>
                </a:lnTo>
                <a:lnTo>
                  <a:pt x="10075" y="21553"/>
                </a:lnTo>
                <a:lnTo>
                  <a:pt x="10800" y="21600"/>
                </a:lnTo>
                <a:lnTo>
                  <a:pt x="11525" y="21553"/>
                </a:lnTo>
                <a:lnTo>
                  <a:pt x="11525" y="21553"/>
                </a:lnTo>
                <a:lnTo>
                  <a:pt x="11525" y="11525"/>
                </a:lnTo>
                <a:lnTo>
                  <a:pt x="21553" y="11525"/>
                </a:lnTo>
                <a:lnTo>
                  <a:pt x="21553" y="11525"/>
                </a:lnTo>
                <a:lnTo>
                  <a:pt x="21600" y="10800"/>
                </a:lnTo>
                <a:lnTo>
                  <a:pt x="21553" y="10075"/>
                </a:lnTo>
                <a:lnTo>
                  <a:pt x="21553" y="10075"/>
                </a:lnTo>
                <a:lnTo>
                  <a:pt x="11525" y="10075"/>
                </a:lnTo>
                <a:lnTo>
                  <a:pt x="11525" y="47"/>
                </a:lnTo>
                <a:lnTo>
                  <a:pt x="11525" y="47"/>
                </a:lnTo>
                <a:close/>
              </a:path>
            </a:pathLst>
          </a:custGeom>
          <a:solidFill>
            <a:schemeClr val="bg1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grpSp>
        <p:nvGrpSpPr>
          <p:cNvPr id="10" name="Group 16"/>
          <p:cNvGrpSpPr>
            <a:grpSpLocks/>
          </p:cNvGrpSpPr>
          <p:nvPr userDrawn="1"/>
        </p:nvGrpSpPr>
        <p:grpSpPr bwMode="auto">
          <a:xfrm>
            <a:off x="2981325" y="2525713"/>
            <a:ext cx="1504950" cy="757237"/>
            <a:chOff x="2496" y="728"/>
            <a:chExt cx="1144" cy="576"/>
          </a:xfrm>
        </p:grpSpPr>
        <p:sp>
          <p:nvSpPr>
            <p:cNvPr id="11" name="Rectangle 17"/>
            <p:cNvSpPr>
              <a:spLocks noChangeArrowheads="1"/>
            </p:cNvSpPr>
            <p:nvPr/>
          </p:nvSpPr>
          <p:spPr bwMode="auto">
            <a:xfrm>
              <a:off x="2984" y="728"/>
              <a:ext cx="216" cy="216"/>
            </a:xfrm>
            <a:prstGeom prst="rect">
              <a:avLst/>
            </a:prstGeom>
            <a:solidFill>
              <a:schemeClr val="bg1"/>
            </a:solidFill>
            <a:ln w="38100" algn="ctr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12" name="Rectangle 18"/>
            <p:cNvSpPr>
              <a:spLocks noChangeArrowheads="1"/>
            </p:cNvSpPr>
            <p:nvPr/>
          </p:nvSpPr>
          <p:spPr bwMode="auto">
            <a:xfrm>
              <a:off x="3288" y="1088"/>
              <a:ext cx="216" cy="216"/>
            </a:xfrm>
            <a:prstGeom prst="rect">
              <a:avLst/>
            </a:prstGeom>
            <a:solidFill>
              <a:schemeClr val="bg1"/>
            </a:solidFill>
            <a:ln w="38100" algn="ctr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13" name="Rectangle 19"/>
            <p:cNvSpPr>
              <a:spLocks noChangeArrowheads="1"/>
            </p:cNvSpPr>
            <p:nvPr/>
          </p:nvSpPr>
          <p:spPr bwMode="auto">
            <a:xfrm>
              <a:off x="2679" y="1088"/>
              <a:ext cx="216" cy="216"/>
            </a:xfrm>
            <a:prstGeom prst="rect">
              <a:avLst/>
            </a:prstGeom>
            <a:solidFill>
              <a:schemeClr val="bg1"/>
            </a:solidFill>
            <a:ln w="38100" algn="ctr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14" name="Line 20"/>
            <p:cNvSpPr>
              <a:spLocks noChangeShapeType="1"/>
            </p:cNvSpPr>
            <p:nvPr/>
          </p:nvSpPr>
          <p:spPr bwMode="auto">
            <a:xfrm>
              <a:off x="2496" y="1017"/>
              <a:ext cx="1144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15" name="Line 21"/>
            <p:cNvSpPr>
              <a:spLocks noChangeShapeType="1"/>
            </p:cNvSpPr>
            <p:nvPr/>
          </p:nvSpPr>
          <p:spPr bwMode="auto">
            <a:xfrm>
              <a:off x="2784" y="1017"/>
              <a:ext cx="0" cy="64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16" name="Line 22"/>
            <p:cNvSpPr>
              <a:spLocks noChangeShapeType="1"/>
            </p:cNvSpPr>
            <p:nvPr/>
          </p:nvSpPr>
          <p:spPr bwMode="auto">
            <a:xfrm>
              <a:off x="3391" y="1017"/>
              <a:ext cx="0" cy="64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17" name="Line 23"/>
            <p:cNvSpPr>
              <a:spLocks noChangeShapeType="1"/>
            </p:cNvSpPr>
            <p:nvPr/>
          </p:nvSpPr>
          <p:spPr bwMode="auto">
            <a:xfrm>
              <a:off x="3089" y="944"/>
              <a:ext cx="0" cy="64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</p:grpSp>
      <p:sp>
        <p:nvSpPr>
          <p:cNvPr id="18" name="AutoShape 29"/>
          <p:cNvSpPr>
            <a:spLocks noChangeArrowheads="1"/>
          </p:cNvSpPr>
          <p:nvPr userDrawn="1"/>
        </p:nvSpPr>
        <p:spPr bwMode="auto">
          <a:xfrm>
            <a:off x="1009650" y="2722563"/>
            <a:ext cx="879475" cy="134937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38100" algn="ctr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19" name="AutoShape 30"/>
          <p:cNvSpPr>
            <a:spLocks noChangeArrowheads="1"/>
          </p:cNvSpPr>
          <p:nvPr userDrawn="1"/>
        </p:nvSpPr>
        <p:spPr bwMode="auto">
          <a:xfrm>
            <a:off x="1006475" y="2860675"/>
            <a:ext cx="985838" cy="133350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38100" algn="ctr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20" name="AutoShape 31"/>
          <p:cNvSpPr>
            <a:spLocks noChangeArrowheads="1"/>
          </p:cNvSpPr>
          <p:nvPr userDrawn="1"/>
        </p:nvSpPr>
        <p:spPr bwMode="auto">
          <a:xfrm>
            <a:off x="1009650" y="2997200"/>
            <a:ext cx="941388" cy="133350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38100" algn="ctr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21" name="AutoShape 32"/>
          <p:cNvSpPr>
            <a:spLocks noChangeArrowheads="1"/>
          </p:cNvSpPr>
          <p:nvPr userDrawn="1"/>
        </p:nvSpPr>
        <p:spPr bwMode="auto">
          <a:xfrm>
            <a:off x="1017588" y="3135313"/>
            <a:ext cx="857250" cy="111125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38100" algn="ctr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22" name="AutoShape 33"/>
          <p:cNvSpPr>
            <a:spLocks noChangeArrowheads="1"/>
          </p:cNvSpPr>
          <p:nvPr userDrawn="1"/>
        </p:nvSpPr>
        <p:spPr bwMode="auto">
          <a:xfrm>
            <a:off x="741363" y="2557463"/>
            <a:ext cx="541337" cy="709612"/>
          </a:xfrm>
          <a:prstGeom prst="roundRect">
            <a:avLst>
              <a:gd name="adj" fmla="val 24565"/>
            </a:avLst>
          </a:prstGeom>
          <a:solidFill>
            <a:schemeClr val="bg1"/>
          </a:solidFill>
          <a:ln w="38100" algn="ctr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23" name="AutoShape 34"/>
          <p:cNvSpPr>
            <a:spLocks noChangeArrowheads="1"/>
          </p:cNvSpPr>
          <p:nvPr userDrawn="1"/>
        </p:nvSpPr>
        <p:spPr bwMode="auto">
          <a:xfrm>
            <a:off x="434975" y="2625725"/>
            <a:ext cx="549275" cy="577850"/>
          </a:xfrm>
          <a:prstGeom prst="roundRect">
            <a:avLst>
              <a:gd name="adj" fmla="val 24565"/>
            </a:avLst>
          </a:prstGeom>
          <a:solidFill>
            <a:schemeClr val="bg1"/>
          </a:solidFill>
          <a:ln w="38100" algn="ctr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grpSp>
        <p:nvGrpSpPr>
          <p:cNvPr id="24" name="Group 35"/>
          <p:cNvGrpSpPr>
            <a:grpSpLocks/>
          </p:cNvGrpSpPr>
          <p:nvPr userDrawn="1"/>
        </p:nvGrpSpPr>
        <p:grpSpPr bwMode="auto">
          <a:xfrm>
            <a:off x="1266825" y="2452688"/>
            <a:ext cx="485775" cy="820737"/>
            <a:chOff x="1488" y="616"/>
            <a:chExt cx="370" cy="624"/>
          </a:xfrm>
        </p:grpSpPr>
        <p:sp>
          <p:nvSpPr>
            <p:cNvPr id="25" name="AutoShape 36"/>
            <p:cNvSpPr>
              <a:spLocks noChangeArrowheads="1"/>
            </p:cNvSpPr>
            <p:nvPr/>
          </p:nvSpPr>
          <p:spPr bwMode="auto">
            <a:xfrm>
              <a:off x="1488" y="616"/>
              <a:ext cx="370" cy="624"/>
            </a:xfrm>
            <a:prstGeom prst="roundRect">
              <a:avLst>
                <a:gd name="adj" fmla="val 16667"/>
              </a:avLst>
            </a:prstGeom>
            <a:solidFill>
              <a:schemeClr val="bg1"/>
            </a:solidFill>
            <a:ln w="38100" algn="ctr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26" name="AutoShape 37"/>
            <p:cNvSpPr>
              <a:spLocks noChangeArrowheads="1"/>
            </p:cNvSpPr>
            <p:nvPr/>
          </p:nvSpPr>
          <p:spPr bwMode="auto">
            <a:xfrm>
              <a:off x="1542" y="675"/>
              <a:ext cx="261" cy="187"/>
            </a:xfrm>
            <a:prstGeom prst="roundRect">
              <a:avLst>
                <a:gd name="adj" fmla="val 16667"/>
              </a:avLst>
            </a:prstGeom>
            <a:solidFill>
              <a:schemeClr val="tx1"/>
            </a:solidFill>
            <a:ln w="38100" algn="ctr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27" name="Oval 38"/>
            <p:cNvSpPr>
              <a:spLocks noChangeArrowheads="1"/>
            </p:cNvSpPr>
            <p:nvPr/>
          </p:nvSpPr>
          <p:spPr bwMode="auto">
            <a:xfrm>
              <a:off x="1551" y="913"/>
              <a:ext cx="258" cy="278"/>
            </a:xfrm>
            <a:prstGeom prst="ellipse">
              <a:avLst/>
            </a:prstGeom>
            <a:noFill/>
            <a:ln w="38100" algn="ctr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28" name="Oval 39"/>
            <p:cNvSpPr>
              <a:spLocks noChangeArrowheads="1"/>
            </p:cNvSpPr>
            <p:nvPr/>
          </p:nvSpPr>
          <p:spPr bwMode="auto">
            <a:xfrm>
              <a:off x="1623" y="987"/>
              <a:ext cx="116" cy="128"/>
            </a:xfrm>
            <a:prstGeom prst="ellipse">
              <a:avLst/>
            </a:prstGeom>
            <a:solidFill>
              <a:schemeClr val="tx1"/>
            </a:solidFill>
            <a:ln w="38100" algn="ctr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</p:grpSp>
      <p:sp>
        <p:nvSpPr>
          <p:cNvPr id="29" name="AutoShape 40"/>
          <p:cNvSpPr>
            <a:spLocks noChangeArrowheads="1"/>
          </p:cNvSpPr>
          <p:nvPr userDrawn="1"/>
        </p:nvSpPr>
        <p:spPr bwMode="auto">
          <a:xfrm>
            <a:off x="993775" y="2557463"/>
            <a:ext cx="604838" cy="133350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38100" algn="ctr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30" name="Film"/>
          <p:cNvSpPr>
            <a:spLocks noEditPoints="1" noChangeArrowheads="1"/>
          </p:cNvSpPr>
          <p:nvPr userDrawn="1"/>
        </p:nvSpPr>
        <p:spPr bwMode="auto">
          <a:xfrm>
            <a:off x="1784350" y="1187450"/>
            <a:ext cx="538163" cy="858838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4960 w 21600"/>
              <a:gd name="T17" fmla="*/ 8129 h 21600"/>
              <a:gd name="T18" fmla="*/ 17079 w 21600"/>
              <a:gd name="T19" fmla="*/ 13427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 extrusionOk="0">
                <a:moveTo>
                  <a:pt x="21600" y="0"/>
                </a:moveTo>
                <a:lnTo>
                  <a:pt x="21600" y="21600"/>
                </a:ln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  <a:close/>
              </a:path>
              <a:path w="21600" h="21600" extrusionOk="0">
                <a:moveTo>
                  <a:pt x="3014" y="21600"/>
                </a:moveTo>
                <a:lnTo>
                  <a:pt x="3014" y="0"/>
                </a:lnTo>
                <a:lnTo>
                  <a:pt x="0" y="0"/>
                </a:lnTo>
                <a:lnTo>
                  <a:pt x="0" y="21600"/>
                </a:lnTo>
                <a:lnTo>
                  <a:pt x="3014" y="21600"/>
                </a:lnTo>
                <a:close/>
              </a:path>
              <a:path w="21600" h="21600" extrusionOk="0">
                <a:moveTo>
                  <a:pt x="21600" y="21600"/>
                </a:moveTo>
                <a:lnTo>
                  <a:pt x="21600" y="0"/>
                </a:lnTo>
                <a:lnTo>
                  <a:pt x="18586" y="0"/>
                </a:lnTo>
                <a:lnTo>
                  <a:pt x="18586" y="21600"/>
                </a:lnTo>
                <a:lnTo>
                  <a:pt x="21600" y="21600"/>
                </a:lnTo>
                <a:close/>
              </a:path>
              <a:path w="21600" h="21600" extrusionOk="0">
                <a:moveTo>
                  <a:pt x="6028" y="6574"/>
                </a:moveTo>
                <a:lnTo>
                  <a:pt x="15572" y="6574"/>
                </a:lnTo>
                <a:lnTo>
                  <a:pt x="16074" y="6574"/>
                </a:lnTo>
                <a:lnTo>
                  <a:pt x="16326" y="6457"/>
                </a:lnTo>
                <a:lnTo>
                  <a:pt x="16577" y="6339"/>
                </a:lnTo>
                <a:lnTo>
                  <a:pt x="16828" y="6222"/>
                </a:lnTo>
                <a:lnTo>
                  <a:pt x="17079" y="6222"/>
                </a:lnTo>
                <a:lnTo>
                  <a:pt x="17330" y="5987"/>
                </a:lnTo>
                <a:lnTo>
                  <a:pt x="17330" y="5870"/>
                </a:lnTo>
                <a:lnTo>
                  <a:pt x="17581" y="5635"/>
                </a:lnTo>
                <a:lnTo>
                  <a:pt x="17581" y="1526"/>
                </a:lnTo>
                <a:lnTo>
                  <a:pt x="17330" y="1291"/>
                </a:lnTo>
                <a:lnTo>
                  <a:pt x="17330" y="1174"/>
                </a:lnTo>
                <a:lnTo>
                  <a:pt x="17079" y="1057"/>
                </a:lnTo>
                <a:lnTo>
                  <a:pt x="16828" y="939"/>
                </a:lnTo>
                <a:lnTo>
                  <a:pt x="16577" y="822"/>
                </a:lnTo>
                <a:lnTo>
                  <a:pt x="16326" y="704"/>
                </a:lnTo>
                <a:lnTo>
                  <a:pt x="16074" y="704"/>
                </a:lnTo>
                <a:lnTo>
                  <a:pt x="15572" y="587"/>
                </a:lnTo>
                <a:lnTo>
                  <a:pt x="6028" y="587"/>
                </a:lnTo>
                <a:lnTo>
                  <a:pt x="5526" y="704"/>
                </a:lnTo>
                <a:lnTo>
                  <a:pt x="5274" y="704"/>
                </a:lnTo>
                <a:lnTo>
                  <a:pt x="5023" y="822"/>
                </a:lnTo>
                <a:lnTo>
                  <a:pt x="4772" y="939"/>
                </a:lnTo>
                <a:lnTo>
                  <a:pt x="4521" y="1057"/>
                </a:lnTo>
                <a:lnTo>
                  <a:pt x="4270" y="1174"/>
                </a:lnTo>
                <a:lnTo>
                  <a:pt x="4270" y="1291"/>
                </a:lnTo>
                <a:lnTo>
                  <a:pt x="4019" y="1526"/>
                </a:lnTo>
                <a:lnTo>
                  <a:pt x="4019" y="5635"/>
                </a:lnTo>
                <a:lnTo>
                  <a:pt x="4270" y="5870"/>
                </a:lnTo>
                <a:lnTo>
                  <a:pt x="4270" y="5987"/>
                </a:lnTo>
                <a:lnTo>
                  <a:pt x="4521" y="6222"/>
                </a:lnTo>
                <a:lnTo>
                  <a:pt x="4772" y="6222"/>
                </a:lnTo>
                <a:lnTo>
                  <a:pt x="5023" y="6339"/>
                </a:lnTo>
                <a:lnTo>
                  <a:pt x="5274" y="6457"/>
                </a:lnTo>
                <a:lnTo>
                  <a:pt x="5526" y="6574"/>
                </a:lnTo>
                <a:lnTo>
                  <a:pt x="6028" y="6574"/>
                </a:lnTo>
                <a:close/>
              </a:path>
              <a:path w="21600" h="21600" extrusionOk="0">
                <a:moveTo>
                  <a:pt x="6028" y="13617"/>
                </a:moveTo>
                <a:lnTo>
                  <a:pt x="15572" y="13617"/>
                </a:lnTo>
                <a:lnTo>
                  <a:pt x="16074" y="13617"/>
                </a:lnTo>
                <a:lnTo>
                  <a:pt x="16326" y="13617"/>
                </a:lnTo>
                <a:lnTo>
                  <a:pt x="16577" y="13500"/>
                </a:lnTo>
                <a:lnTo>
                  <a:pt x="16828" y="13383"/>
                </a:lnTo>
                <a:lnTo>
                  <a:pt x="17079" y="13265"/>
                </a:lnTo>
                <a:lnTo>
                  <a:pt x="17330" y="13148"/>
                </a:lnTo>
                <a:lnTo>
                  <a:pt x="17330" y="12913"/>
                </a:lnTo>
                <a:lnTo>
                  <a:pt x="17581" y="12796"/>
                </a:lnTo>
                <a:lnTo>
                  <a:pt x="17581" y="8687"/>
                </a:lnTo>
                <a:lnTo>
                  <a:pt x="17330" y="8452"/>
                </a:lnTo>
                <a:lnTo>
                  <a:pt x="17330" y="8335"/>
                </a:lnTo>
                <a:lnTo>
                  <a:pt x="17079" y="8217"/>
                </a:lnTo>
                <a:lnTo>
                  <a:pt x="16828" y="7983"/>
                </a:lnTo>
                <a:lnTo>
                  <a:pt x="16577" y="7983"/>
                </a:lnTo>
                <a:lnTo>
                  <a:pt x="16326" y="7865"/>
                </a:lnTo>
                <a:lnTo>
                  <a:pt x="16074" y="7865"/>
                </a:lnTo>
                <a:lnTo>
                  <a:pt x="15572" y="7748"/>
                </a:lnTo>
                <a:lnTo>
                  <a:pt x="6028" y="7748"/>
                </a:lnTo>
                <a:lnTo>
                  <a:pt x="5526" y="7865"/>
                </a:lnTo>
                <a:lnTo>
                  <a:pt x="5274" y="7865"/>
                </a:lnTo>
                <a:lnTo>
                  <a:pt x="5023" y="7983"/>
                </a:lnTo>
                <a:lnTo>
                  <a:pt x="4772" y="7983"/>
                </a:lnTo>
                <a:lnTo>
                  <a:pt x="4521" y="8217"/>
                </a:lnTo>
                <a:lnTo>
                  <a:pt x="4270" y="8335"/>
                </a:lnTo>
                <a:lnTo>
                  <a:pt x="4270" y="8452"/>
                </a:lnTo>
                <a:lnTo>
                  <a:pt x="4019" y="8687"/>
                </a:lnTo>
                <a:lnTo>
                  <a:pt x="4019" y="12796"/>
                </a:lnTo>
                <a:lnTo>
                  <a:pt x="4270" y="12913"/>
                </a:lnTo>
                <a:lnTo>
                  <a:pt x="4270" y="13148"/>
                </a:lnTo>
                <a:lnTo>
                  <a:pt x="4521" y="13265"/>
                </a:lnTo>
                <a:lnTo>
                  <a:pt x="4772" y="13383"/>
                </a:lnTo>
                <a:lnTo>
                  <a:pt x="5023" y="13500"/>
                </a:lnTo>
                <a:lnTo>
                  <a:pt x="5274" y="13617"/>
                </a:lnTo>
                <a:lnTo>
                  <a:pt x="5526" y="13617"/>
                </a:lnTo>
                <a:lnTo>
                  <a:pt x="6028" y="13617"/>
                </a:lnTo>
                <a:close/>
              </a:path>
              <a:path w="21600" h="21600" extrusionOk="0">
                <a:moveTo>
                  <a:pt x="6028" y="20778"/>
                </a:moveTo>
                <a:lnTo>
                  <a:pt x="15572" y="20778"/>
                </a:lnTo>
                <a:lnTo>
                  <a:pt x="16074" y="20778"/>
                </a:lnTo>
                <a:lnTo>
                  <a:pt x="16326" y="20661"/>
                </a:lnTo>
                <a:lnTo>
                  <a:pt x="16577" y="20661"/>
                </a:lnTo>
                <a:lnTo>
                  <a:pt x="16828" y="20543"/>
                </a:lnTo>
                <a:lnTo>
                  <a:pt x="17079" y="20426"/>
                </a:lnTo>
                <a:lnTo>
                  <a:pt x="17330" y="20309"/>
                </a:lnTo>
                <a:lnTo>
                  <a:pt x="17330" y="20074"/>
                </a:lnTo>
                <a:lnTo>
                  <a:pt x="17581" y="19957"/>
                </a:lnTo>
                <a:lnTo>
                  <a:pt x="17581" y="15730"/>
                </a:lnTo>
                <a:lnTo>
                  <a:pt x="17330" y="15613"/>
                </a:lnTo>
                <a:lnTo>
                  <a:pt x="17330" y="15378"/>
                </a:lnTo>
                <a:lnTo>
                  <a:pt x="17079" y="15378"/>
                </a:lnTo>
                <a:lnTo>
                  <a:pt x="16828" y="15143"/>
                </a:lnTo>
                <a:lnTo>
                  <a:pt x="16577" y="15026"/>
                </a:lnTo>
                <a:lnTo>
                  <a:pt x="16326" y="15026"/>
                </a:lnTo>
                <a:lnTo>
                  <a:pt x="16074" y="15026"/>
                </a:lnTo>
                <a:lnTo>
                  <a:pt x="15572" y="14909"/>
                </a:lnTo>
                <a:lnTo>
                  <a:pt x="6028" y="14909"/>
                </a:lnTo>
                <a:lnTo>
                  <a:pt x="5526" y="15026"/>
                </a:lnTo>
                <a:lnTo>
                  <a:pt x="5274" y="15026"/>
                </a:lnTo>
                <a:lnTo>
                  <a:pt x="5023" y="15026"/>
                </a:lnTo>
                <a:lnTo>
                  <a:pt x="4772" y="15143"/>
                </a:lnTo>
                <a:lnTo>
                  <a:pt x="4521" y="15378"/>
                </a:lnTo>
                <a:lnTo>
                  <a:pt x="4270" y="15378"/>
                </a:lnTo>
                <a:lnTo>
                  <a:pt x="4270" y="15613"/>
                </a:lnTo>
                <a:lnTo>
                  <a:pt x="4019" y="15730"/>
                </a:lnTo>
                <a:lnTo>
                  <a:pt x="4019" y="19957"/>
                </a:lnTo>
                <a:lnTo>
                  <a:pt x="4270" y="20074"/>
                </a:lnTo>
                <a:lnTo>
                  <a:pt x="4270" y="20309"/>
                </a:lnTo>
                <a:lnTo>
                  <a:pt x="4521" y="20426"/>
                </a:lnTo>
                <a:lnTo>
                  <a:pt x="4772" y="20543"/>
                </a:lnTo>
                <a:lnTo>
                  <a:pt x="5023" y="20661"/>
                </a:lnTo>
                <a:lnTo>
                  <a:pt x="5274" y="20661"/>
                </a:lnTo>
                <a:lnTo>
                  <a:pt x="5526" y="20778"/>
                </a:lnTo>
                <a:lnTo>
                  <a:pt x="6028" y="20778"/>
                </a:lnTo>
                <a:close/>
              </a:path>
              <a:path w="21600" h="21600" extrusionOk="0">
                <a:moveTo>
                  <a:pt x="753" y="1291"/>
                </a:moveTo>
                <a:lnTo>
                  <a:pt x="2260" y="1291"/>
                </a:lnTo>
                <a:lnTo>
                  <a:pt x="2260" y="235"/>
                </a:lnTo>
                <a:lnTo>
                  <a:pt x="753" y="235"/>
                </a:lnTo>
                <a:lnTo>
                  <a:pt x="753" y="1291"/>
                </a:lnTo>
                <a:close/>
              </a:path>
              <a:path w="21600" h="21600" extrusionOk="0">
                <a:moveTo>
                  <a:pt x="753" y="2700"/>
                </a:moveTo>
                <a:lnTo>
                  <a:pt x="2260" y="2700"/>
                </a:lnTo>
                <a:lnTo>
                  <a:pt x="2260" y="1643"/>
                </a:lnTo>
                <a:lnTo>
                  <a:pt x="753" y="1643"/>
                </a:lnTo>
                <a:lnTo>
                  <a:pt x="753" y="2700"/>
                </a:lnTo>
                <a:close/>
              </a:path>
              <a:path w="21600" h="21600" extrusionOk="0">
                <a:moveTo>
                  <a:pt x="753" y="4109"/>
                </a:moveTo>
                <a:lnTo>
                  <a:pt x="2260" y="4109"/>
                </a:lnTo>
                <a:lnTo>
                  <a:pt x="2260" y="3052"/>
                </a:lnTo>
                <a:lnTo>
                  <a:pt x="753" y="3052"/>
                </a:lnTo>
                <a:lnTo>
                  <a:pt x="753" y="4109"/>
                </a:lnTo>
                <a:close/>
              </a:path>
              <a:path w="21600" h="21600" extrusionOk="0">
                <a:moveTo>
                  <a:pt x="753" y="5517"/>
                </a:moveTo>
                <a:lnTo>
                  <a:pt x="2260" y="5517"/>
                </a:lnTo>
                <a:lnTo>
                  <a:pt x="2260" y="4461"/>
                </a:lnTo>
                <a:lnTo>
                  <a:pt x="753" y="4461"/>
                </a:lnTo>
                <a:lnTo>
                  <a:pt x="753" y="5517"/>
                </a:lnTo>
                <a:close/>
              </a:path>
              <a:path w="21600" h="21600" extrusionOk="0">
                <a:moveTo>
                  <a:pt x="753" y="6926"/>
                </a:moveTo>
                <a:lnTo>
                  <a:pt x="2260" y="6926"/>
                </a:lnTo>
                <a:lnTo>
                  <a:pt x="2260" y="5870"/>
                </a:lnTo>
                <a:lnTo>
                  <a:pt x="753" y="5870"/>
                </a:lnTo>
                <a:lnTo>
                  <a:pt x="753" y="6926"/>
                </a:lnTo>
                <a:close/>
              </a:path>
              <a:path w="21600" h="21600" extrusionOk="0">
                <a:moveTo>
                  <a:pt x="753" y="8335"/>
                </a:moveTo>
                <a:lnTo>
                  <a:pt x="2260" y="8335"/>
                </a:lnTo>
                <a:lnTo>
                  <a:pt x="2260" y="7278"/>
                </a:lnTo>
                <a:lnTo>
                  <a:pt x="753" y="7278"/>
                </a:lnTo>
                <a:lnTo>
                  <a:pt x="753" y="8335"/>
                </a:lnTo>
                <a:close/>
              </a:path>
              <a:path w="21600" h="21600" extrusionOk="0">
                <a:moveTo>
                  <a:pt x="753" y="9743"/>
                </a:moveTo>
                <a:lnTo>
                  <a:pt x="2260" y="9743"/>
                </a:lnTo>
                <a:lnTo>
                  <a:pt x="2260" y="8687"/>
                </a:lnTo>
                <a:lnTo>
                  <a:pt x="753" y="8687"/>
                </a:lnTo>
                <a:lnTo>
                  <a:pt x="753" y="9743"/>
                </a:lnTo>
                <a:close/>
              </a:path>
              <a:path w="21600" h="21600" extrusionOk="0">
                <a:moveTo>
                  <a:pt x="753" y="11152"/>
                </a:moveTo>
                <a:lnTo>
                  <a:pt x="2260" y="11152"/>
                </a:lnTo>
                <a:lnTo>
                  <a:pt x="2260" y="10096"/>
                </a:lnTo>
                <a:lnTo>
                  <a:pt x="753" y="10096"/>
                </a:lnTo>
                <a:lnTo>
                  <a:pt x="753" y="11152"/>
                </a:lnTo>
                <a:close/>
              </a:path>
              <a:path w="21600" h="21600" extrusionOk="0">
                <a:moveTo>
                  <a:pt x="753" y="12561"/>
                </a:moveTo>
                <a:lnTo>
                  <a:pt x="2260" y="12561"/>
                </a:lnTo>
                <a:lnTo>
                  <a:pt x="2260" y="11504"/>
                </a:lnTo>
                <a:lnTo>
                  <a:pt x="753" y="11504"/>
                </a:lnTo>
                <a:lnTo>
                  <a:pt x="753" y="12561"/>
                </a:lnTo>
                <a:close/>
              </a:path>
              <a:path w="21600" h="21600" extrusionOk="0">
                <a:moveTo>
                  <a:pt x="753" y="13970"/>
                </a:moveTo>
                <a:lnTo>
                  <a:pt x="2260" y="13970"/>
                </a:lnTo>
                <a:lnTo>
                  <a:pt x="2260" y="12913"/>
                </a:lnTo>
                <a:lnTo>
                  <a:pt x="753" y="12913"/>
                </a:lnTo>
                <a:lnTo>
                  <a:pt x="753" y="13970"/>
                </a:lnTo>
                <a:close/>
              </a:path>
              <a:path w="21600" h="21600" extrusionOk="0">
                <a:moveTo>
                  <a:pt x="753" y="15378"/>
                </a:moveTo>
                <a:lnTo>
                  <a:pt x="2260" y="15378"/>
                </a:lnTo>
                <a:lnTo>
                  <a:pt x="2260" y="14322"/>
                </a:lnTo>
                <a:lnTo>
                  <a:pt x="753" y="14322"/>
                </a:lnTo>
                <a:lnTo>
                  <a:pt x="753" y="15378"/>
                </a:lnTo>
                <a:close/>
              </a:path>
              <a:path w="21600" h="21600" extrusionOk="0">
                <a:moveTo>
                  <a:pt x="753" y="16787"/>
                </a:moveTo>
                <a:lnTo>
                  <a:pt x="2260" y="16787"/>
                </a:lnTo>
                <a:lnTo>
                  <a:pt x="2260" y="15730"/>
                </a:lnTo>
                <a:lnTo>
                  <a:pt x="753" y="15730"/>
                </a:lnTo>
                <a:lnTo>
                  <a:pt x="753" y="16787"/>
                </a:lnTo>
                <a:close/>
              </a:path>
              <a:path w="21600" h="21600" extrusionOk="0">
                <a:moveTo>
                  <a:pt x="753" y="18196"/>
                </a:moveTo>
                <a:lnTo>
                  <a:pt x="2260" y="18196"/>
                </a:lnTo>
                <a:lnTo>
                  <a:pt x="2260" y="17139"/>
                </a:lnTo>
                <a:lnTo>
                  <a:pt x="753" y="17139"/>
                </a:lnTo>
                <a:lnTo>
                  <a:pt x="753" y="18196"/>
                </a:lnTo>
                <a:close/>
              </a:path>
              <a:path w="21600" h="21600" extrusionOk="0">
                <a:moveTo>
                  <a:pt x="753" y="19604"/>
                </a:moveTo>
                <a:lnTo>
                  <a:pt x="2260" y="19604"/>
                </a:lnTo>
                <a:lnTo>
                  <a:pt x="2260" y="18548"/>
                </a:lnTo>
                <a:lnTo>
                  <a:pt x="753" y="18548"/>
                </a:lnTo>
                <a:lnTo>
                  <a:pt x="753" y="19604"/>
                </a:lnTo>
                <a:close/>
              </a:path>
              <a:path w="21600" h="21600" extrusionOk="0">
                <a:moveTo>
                  <a:pt x="753" y="21013"/>
                </a:moveTo>
                <a:lnTo>
                  <a:pt x="2260" y="21013"/>
                </a:lnTo>
                <a:lnTo>
                  <a:pt x="2260" y="19957"/>
                </a:lnTo>
                <a:lnTo>
                  <a:pt x="753" y="19957"/>
                </a:lnTo>
                <a:lnTo>
                  <a:pt x="753" y="21013"/>
                </a:lnTo>
                <a:close/>
              </a:path>
              <a:path w="21600" h="21600" extrusionOk="0">
                <a:moveTo>
                  <a:pt x="19340" y="1409"/>
                </a:moveTo>
                <a:lnTo>
                  <a:pt x="20595" y="1409"/>
                </a:lnTo>
                <a:lnTo>
                  <a:pt x="20595" y="352"/>
                </a:lnTo>
                <a:lnTo>
                  <a:pt x="19340" y="352"/>
                </a:lnTo>
                <a:lnTo>
                  <a:pt x="19340" y="1409"/>
                </a:lnTo>
                <a:close/>
              </a:path>
              <a:path w="21600" h="21600" extrusionOk="0">
                <a:moveTo>
                  <a:pt x="19340" y="2700"/>
                </a:moveTo>
                <a:lnTo>
                  <a:pt x="20595" y="2700"/>
                </a:lnTo>
                <a:lnTo>
                  <a:pt x="20595" y="1643"/>
                </a:lnTo>
                <a:lnTo>
                  <a:pt x="19340" y="1643"/>
                </a:lnTo>
                <a:lnTo>
                  <a:pt x="19340" y="2700"/>
                </a:lnTo>
                <a:close/>
              </a:path>
              <a:path w="21600" h="21600" extrusionOk="0">
                <a:moveTo>
                  <a:pt x="19340" y="4109"/>
                </a:moveTo>
                <a:lnTo>
                  <a:pt x="20595" y="4109"/>
                </a:lnTo>
                <a:lnTo>
                  <a:pt x="20595" y="3052"/>
                </a:lnTo>
                <a:lnTo>
                  <a:pt x="19340" y="3052"/>
                </a:lnTo>
                <a:lnTo>
                  <a:pt x="19340" y="4109"/>
                </a:lnTo>
                <a:close/>
              </a:path>
              <a:path w="21600" h="21600" extrusionOk="0">
                <a:moveTo>
                  <a:pt x="19340" y="5517"/>
                </a:moveTo>
                <a:lnTo>
                  <a:pt x="20595" y="5517"/>
                </a:lnTo>
                <a:lnTo>
                  <a:pt x="20595" y="4461"/>
                </a:lnTo>
                <a:lnTo>
                  <a:pt x="19340" y="4461"/>
                </a:lnTo>
                <a:lnTo>
                  <a:pt x="19340" y="5517"/>
                </a:lnTo>
                <a:close/>
              </a:path>
              <a:path w="21600" h="21600" extrusionOk="0">
                <a:moveTo>
                  <a:pt x="19340" y="6926"/>
                </a:moveTo>
                <a:lnTo>
                  <a:pt x="20595" y="6926"/>
                </a:lnTo>
                <a:lnTo>
                  <a:pt x="20595" y="5870"/>
                </a:lnTo>
                <a:lnTo>
                  <a:pt x="19340" y="5870"/>
                </a:lnTo>
                <a:lnTo>
                  <a:pt x="19340" y="6926"/>
                </a:lnTo>
                <a:close/>
              </a:path>
              <a:path w="21600" h="21600" extrusionOk="0">
                <a:moveTo>
                  <a:pt x="19340" y="8335"/>
                </a:moveTo>
                <a:lnTo>
                  <a:pt x="20595" y="8335"/>
                </a:lnTo>
                <a:lnTo>
                  <a:pt x="20595" y="7278"/>
                </a:lnTo>
                <a:lnTo>
                  <a:pt x="19340" y="7278"/>
                </a:lnTo>
                <a:lnTo>
                  <a:pt x="19340" y="8335"/>
                </a:lnTo>
                <a:close/>
              </a:path>
              <a:path w="21600" h="21600" extrusionOk="0">
                <a:moveTo>
                  <a:pt x="19340" y="9743"/>
                </a:moveTo>
                <a:lnTo>
                  <a:pt x="20595" y="9743"/>
                </a:lnTo>
                <a:lnTo>
                  <a:pt x="20595" y="8687"/>
                </a:lnTo>
                <a:lnTo>
                  <a:pt x="19340" y="8687"/>
                </a:lnTo>
                <a:lnTo>
                  <a:pt x="19340" y="9743"/>
                </a:lnTo>
                <a:close/>
              </a:path>
              <a:path w="21600" h="21600" extrusionOk="0">
                <a:moveTo>
                  <a:pt x="19340" y="11152"/>
                </a:moveTo>
                <a:lnTo>
                  <a:pt x="20595" y="11152"/>
                </a:lnTo>
                <a:lnTo>
                  <a:pt x="20595" y="10096"/>
                </a:lnTo>
                <a:lnTo>
                  <a:pt x="19340" y="10096"/>
                </a:lnTo>
                <a:lnTo>
                  <a:pt x="19340" y="11152"/>
                </a:lnTo>
                <a:close/>
              </a:path>
              <a:path w="21600" h="21600" extrusionOk="0">
                <a:moveTo>
                  <a:pt x="19340" y="12561"/>
                </a:moveTo>
                <a:lnTo>
                  <a:pt x="20595" y="12561"/>
                </a:lnTo>
                <a:lnTo>
                  <a:pt x="20595" y="11504"/>
                </a:lnTo>
                <a:lnTo>
                  <a:pt x="19340" y="11504"/>
                </a:lnTo>
                <a:lnTo>
                  <a:pt x="19340" y="12561"/>
                </a:lnTo>
                <a:close/>
              </a:path>
              <a:path w="21600" h="21600" extrusionOk="0">
                <a:moveTo>
                  <a:pt x="19340" y="13970"/>
                </a:moveTo>
                <a:lnTo>
                  <a:pt x="20595" y="13970"/>
                </a:lnTo>
                <a:lnTo>
                  <a:pt x="20595" y="12913"/>
                </a:lnTo>
                <a:lnTo>
                  <a:pt x="19340" y="12913"/>
                </a:lnTo>
                <a:lnTo>
                  <a:pt x="19340" y="13970"/>
                </a:lnTo>
                <a:close/>
              </a:path>
              <a:path w="21600" h="21600" extrusionOk="0">
                <a:moveTo>
                  <a:pt x="19340" y="15378"/>
                </a:moveTo>
                <a:lnTo>
                  <a:pt x="20595" y="15378"/>
                </a:lnTo>
                <a:lnTo>
                  <a:pt x="20595" y="14322"/>
                </a:lnTo>
                <a:lnTo>
                  <a:pt x="19340" y="14322"/>
                </a:lnTo>
                <a:lnTo>
                  <a:pt x="19340" y="15378"/>
                </a:lnTo>
                <a:close/>
              </a:path>
              <a:path w="21600" h="21600" extrusionOk="0">
                <a:moveTo>
                  <a:pt x="19340" y="16787"/>
                </a:moveTo>
                <a:lnTo>
                  <a:pt x="20595" y="16787"/>
                </a:lnTo>
                <a:lnTo>
                  <a:pt x="20595" y="15730"/>
                </a:lnTo>
                <a:lnTo>
                  <a:pt x="19340" y="15730"/>
                </a:lnTo>
                <a:lnTo>
                  <a:pt x="19340" y="16787"/>
                </a:lnTo>
                <a:close/>
              </a:path>
              <a:path w="21600" h="21600" extrusionOk="0">
                <a:moveTo>
                  <a:pt x="19340" y="18196"/>
                </a:moveTo>
                <a:lnTo>
                  <a:pt x="20595" y="18196"/>
                </a:lnTo>
                <a:lnTo>
                  <a:pt x="20595" y="17139"/>
                </a:lnTo>
                <a:lnTo>
                  <a:pt x="19340" y="17139"/>
                </a:lnTo>
                <a:lnTo>
                  <a:pt x="19340" y="18196"/>
                </a:lnTo>
                <a:close/>
              </a:path>
              <a:path w="21600" h="21600" extrusionOk="0">
                <a:moveTo>
                  <a:pt x="19340" y="19604"/>
                </a:moveTo>
                <a:lnTo>
                  <a:pt x="20595" y="19604"/>
                </a:lnTo>
                <a:lnTo>
                  <a:pt x="20595" y="18548"/>
                </a:lnTo>
                <a:lnTo>
                  <a:pt x="19340" y="18548"/>
                </a:lnTo>
                <a:lnTo>
                  <a:pt x="19340" y="19604"/>
                </a:lnTo>
                <a:close/>
              </a:path>
              <a:path w="21600" h="21600" extrusionOk="0">
                <a:moveTo>
                  <a:pt x="19340" y="21013"/>
                </a:moveTo>
                <a:lnTo>
                  <a:pt x="20595" y="21013"/>
                </a:lnTo>
                <a:lnTo>
                  <a:pt x="20595" y="19957"/>
                </a:lnTo>
                <a:lnTo>
                  <a:pt x="19340" y="19957"/>
                </a:lnTo>
                <a:lnTo>
                  <a:pt x="19340" y="21013"/>
                </a:lnTo>
                <a:close/>
              </a:path>
            </a:pathLst>
          </a:cu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31" name="Lock"/>
          <p:cNvSpPr>
            <a:spLocks noEditPoints="1" noChangeArrowheads="1"/>
          </p:cNvSpPr>
          <p:nvPr userDrawn="1"/>
        </p:nvSpPr>
        <p:spPr bwMode="auto">
          <a:xfrm>
            <a:off x="2141538" y="1865313"/>
            <a:ext cx="500062" cy="625475"/>
          </a:xfrm>
          <a:custGeom>
            <a:avLst/>
            <a:gdLst>
              <a:gd name="T0" fmla="*/ 10800 w 21600"/>
              <a:gd name="T1" fmla="*/ 0 h 21600"/>
              <a:gd name="T2" fmla="*/ 21600 w 21600"/>
              <a:gd name="T3" fmla="*/ 9606 h 21600"/>
              <a:gd name="T4" fmla="*/ 10800 w 21600"/>
              <a:gd name="T5" fmla="*/ 21600 h 21600"/>
              <a:gd name="T6" fmla="*/ 0 w 21600"/>
              <a:gd name="T7" fmla="*/ 9606 h 21600"/>
              <a:gd name="T8" fmla="*/ 744 w 21600"/>
              <a:gd name="T9" fmla="*/ 9904 h 21600"/>
              <a:gd name="T10" fmla="*/ 21134 w 21600"/>
              <a:gd name="T11" fmla="*/ 15335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T8" t="T9" r="T10" b="T11"/>
            <a:pathLst>
              <a:path w="21600" h="21600" extrusionOk="0">
                <a:moveTo>
                  <a:pt x="93" y="9606"/>
                </a:moveTo>
                <a:lnTo>
                  <a:pt x="2048" y="9606"/>
                </a:lnTo>
                <a:lnTo>
                  <a:pt x="2048" y="4713"/>
                </a:lnTo>
                <a:lnTo>
                  <a:pt x="2420" y="3818"/>
                </a:lnTo>
                <a:lnTo>
                  <a:pt x="2979" y="3028"/>
                </a:lnTo>
                <a:lnTo>
                  <a:pt x="3537" y="2446"/>
                </a:lnTo>
                <a:lnTo>
                  <a:pt x="3956" y="1998"/>
                </a:lnTo>
                <a:lnTo>
                  <a:pt x="4492" y="1581"/>
                </a:lnTo>
                <a:lnTo>
                  <a:pt x="5143" y="1238"/>
                </a:lnTo>
                <a:lnTo>
                  <a:pt x="5912" y="880"/>
                </a:lnTo>
                <a:lnTo>
                  <a:pt x="6587" y="641"/>
                </a:lnTo>
                <a:lnTo>
                  <a:pt x="7518" y="372"/>
                </a:lnTo>
                <a:lnTo>
                  <a:pt x="8425" y="208"/>
                </a:lnTo>
                <a:lnTo>
                  <a:pt x="9496" y="59"/>
                </a:lnTo>
                <a:lnTo>
                  <a:pt x="10637" y="14"/>
                </a:lnTo>
                <a:lnTo>
                  <a:pt x="11614" y="59"/>
                </a:lnTo>
                <a:lnTo>
                  <a:pt x="12382" y="119"/>
                </a:lnTo>
                <a:lnTo>
                  <a:pt x="13034" y="253"/>
                </a:lnTo>
                <a:lnTo>
                  <a:pt x="13779" y="417"/>
                </a:lnTo>
                <a:lnTo>
                  <a:pt x="14500" y="611"/>
                </a:lnTo>
                <a:lnTo>
                  <a:pt x="14733" y="686"/>
                </a:lnTo>
                <a:lnTo>
                  <a:pt x="14989" y="790"/>
                </a:lnTo>
                <a:lnTo>
                  <a:pt x="15175" y="865"/>
                </a:lnTo>
                <a:lnTo>
                  <a:pt x="15385" y="954"/>
                </a:lnTo>
                <a:lnTo>
                  <a:pt x="15431" y="969"/>
                </a:lnTo>
                <a:lnTo>
                  <a:pt x="15594" y="1059"/>
                </a:lnTo>
                <a:lnTo>
                  <a:pt x="15757" y="1148"/>
                </a:lnTo>
                <a:lnTo>
                  <a:pt x="15920" y="1267"/>
                </a:lnTo>
                <a:lnTo>
                  <a:pt x="16106" y="1372"/>
                </a:lnTo>
                <a:lnTo>
                  <a:pt x="16665" y="1730"/>
                </a:lnTo>
                <a:lnTo>
                  <a:pt x="17014" y="1998"/>
                </a:lnTo>
                <a:lnTo>
                  <a:pt x="17480" y="2356"/>
                </a:lnTo>
                <a:lnTo>
                  <a:pt x="17852" y="2804"/>
                </a:lnTo>
                <a:lnTo>
                  <a:pt x="18178" y="3192"/>
                </a:lnTo>
                <a:lnTo>
                  <a:pt x="18527" y="3639"/>
                </a:lnTo>
                <a:lnTo>
                  <a:pt x="18806" y="4132"/>
                </a:lnTo>
                <a:lnTo>
                  <a:pt x="19086" y="4713"/>
                </a:lnTo>
                <a:lnTo>
                  <a:pt x="19272" y="5191"/>
                </a:lnTo>
                <a:lnTo>
                  <a:pt x="19295" y="9606"/>
                </a:lnTo>
                <a:lnTo>
                  <a:pt x="21600" y="9606"/>
                </a:lnTo>
                <a:lnTo>
                  <a:pt x="21600" y="16289"/>
                </a:lnTo>
                <a:lnTo>
                  <a:pt x="21413" y="17184"/>
                </a:lnTo>
                <a:lnTo>
                  <a:pt x="21041" y="17900"/>
                </a:lnTo>
                <a:lnTo>
                  <a:pt x="20668" y="18377"/>
                </a:lnTo>
                <a:lnTo>
                  <a:pt x="20343" y="18855"/>
                </a:lnTo>
                <a:lnTo>
                  <a:pt x="19924" y="19332"/>
                </a:lnTo>
                <a:lnTo>
                  <a:pt x="19388" y="19809"/>
                </a:lnTo>
                <a:lnTo>
                  <a:pt x="18806" y="20242"/>
                </a:lnTo>
                <a:lnTo>
                  <a:pt x="18062" y="20585"/>
                </a:lnTo>
                <a:lnTo>
                  <a:pt x="17270" y="20883"/>
                </a:lnTo>
                <a:lnTo>
                  <a:pt x="16525" y="21182"/>
                </a:lnTo>
                <a:lnTo>
                  <a:pt x="15548" y="21420"/>
                </a:lnTo>
                <a:lnTo>
                  <a:pt x="14803" y="21540"/>
                </a:lnTo>
                <a:lnTo>
                  <a:pt x="13662" y="21674"/>
                </a:lnTo>
                <a:lnTo>
                  <a:pt x="8379" y="21659"/>
                </a:lnTo>
                <a:lnTo>
                  <a:pt x="7168" y="21540"/>
                </a:lnTo>
                <a:lnTo>
                  <a:pt x="6098" y="21331"/>
                </a:lnTo>
                <a:lnTo>
                  <a:pt x="5050" y="21092"/>
                </a:lnTo>
                <a:lnTo>
                  <a:pt x="4003" y="20764"/>
                </a:lnTo>
                <a:lnTo>
                  <a:pt x="3258" y="20391"/>
                </a:lnTo>
                <a:lnTo>
                  <a:pt x="2769" y="20123"/>
                </a:lnTo>
                <a:lnTo>
                  <a:pt x="2281" y="19720"/>
                </a:lnTo>
                <a:lnTo>
                  <a:pt x="1862" y="19407"/>
                </a:lnTo>
                <a:lnTo>
                  <a:pt x="1489" y="19079"/>
                </a:lnTo>
                <a:lnTo>
                  <a:pt x="1070" y="18676"/>
                </a:lnTo>
                <a:lnTo>
                  <a:pt x="744" y="18258"/>
                </a:lnTo>
                <a:lnTo>
                  <a:pt x="325" y="17661"/>
                </a:lnTo>
                <a:lnTo>
                  <a:pt x="162" y="17035"/>
                </a:lnTo>
                <a:lnTo>
                  <a:pt x="93" y="16468"/>
                </a:lnTo>
                <a:lnTo>
                  <a:pt x="93" y="9606"/>
                </a:lnTo>
                <a:close/>
                <a:moveTo>
                  <a:pt x="6098" y="9591"/>
                </a:moveTo>
                <a:lnTo>
                  <a:pt x="6098" y="5220"/>
                </a:lnTo>
                <a:lnTo>
                  <a:pt x="6191" y="4907"/>
                </a:lnTo>
                <a:lnTo>
                  <a:pt x="6307" y="4639"/>
                </a:lnTo>
                <a:lnTo>
                  <a:pt x="6517" y="4370"/>
                </a:lnTo>
                <a:lnTo>
                  <a:pt x="6680" y="4087"/>
                </a:lnTo>
                <a:lnTo>
                  <a:pt x="6889" y="3878"/>
                </a:lnTo>
                <a:lnTo>
                  <a:pt x="7308" y="3520"/>
                </a:lnTo>
                <a:lnTo>
                  <a:pt x="7843" y="3281"/>
                </a:lnTo>
                <a:lnTo>
                  <a:pt x="8402" y="3013"/>
                </a:lnTo>
                <a:lnTo>
                  <a:pt x="9031" y="2834"/>
                </a:lnTo>
                <a:lnTo>
                  <a:pt x="9659" y="2700"/>
                </a:lnTo>
                <a:lnTo>
                  <a:pt x="10497" y="2625"/>
                </a:lnTo>
                <a:lnTo>
                  <a:pt x="11125" y="2655"/>
                </a:lnTo>
                <a:lnTo>
                  <a:pt x="11987" y="2789"/>
                </a:lnTo>
                <a:lnTo>
                  <a:pt x="12522" y="2893"/>
                </a:lnTo>
                <a:lnTo>
                  <a:pt x="13011" y="3028"/>
                </a:lnTo>
                <a:lnTo>
                  <a:pt x="13290" y="3192"/>
                </a:lnTo>
                <a:lnTo>
                  <a:pt x="13709" y="3371"/>
                </a:lnTo>
                <a:lnTo>
                  <a:pt x="13872" y="3505"/>
                </a:lnTo>
                <a:lnTo>
                  <a:pt x="14058" y="3639"/>
                </a:lnTo>
                <a:lnTo>
                  <a:pt x="14291" y="3788"/>
                </a:lnTo>
                <a:lnTo>
                  <a:pt x="14431" y="3953"/>
                </a:lnTo>
                <a:lnTo>
                  <a:pt x="14617" y="4102"/>
                </a:lnTo>
                <a:lnTo>
                  <a:pt x="14826" y="4311"/>
                </a:lnTo>
                <a:lnTo>
                  <a:pt x="14919" y="4534"/>
                </a:lnTo>
                <a:lnTo>
                  <a:pt x="15036" y="4773"/>
                </a:lnTo>
                <a:lnTo>
                  <a:pt x="15175" y="5027"/>
                </a:lnTo>
                <a:lnTo>
                  <a:pt x="15245" y="5220"/>
                </a:lnTo>
                <a:lnTo>
                  <a:pt x="15245" y="9591"/>
                </a:lnTo>
                <a:lnTo>
                  <a:pt x="6098" y="9591"/>
                </a:lnTo>
                <a:close/>
              </a:path>
              <a:path w="21600" h="21600" extrusionOk="0">
                <a:moveTo>
                  <a:pt x="93" y="9606"/>
                </a:moveTo>
                <a:lnTo>
                  <a:pt x="21600" y="9606"/>
                </a:lnTo>
                <a:close/>
              </a:path>
              <a:path w="21600" h="21600" extrusionOk="0">
                <a:moveTo>
                  <a:pt x="11684" y="17109"/>
                </a:moveTo>
                <a:lnTo>
                  <a:pt x="12266" y="19317"/>
                </a:lnTo>
                <a:lnTo>
                  <a:pt x="9659" y="19317"/>
                </a:lnTo>
                <a:lnTo>
                  <a:pt x="10287" y="17124"/>
                </a:lnTo>
                <a:lnTo>
                  <a:pt x="10008" y="16975"/>
                </a:lnTo>
                <a:lnTo>
                  <a:pt x="9799" y="16722"/>
                </a:lnTo>
                <a:lnTo>
                  <a:pt x="9752" y="16408"/>
                </a:lnTo>
                <a:lnTo>
                  <a:pt x="9822" y="16170"/>
                </a:lnTo>
                <a:lnTo>
                  <a:pt x="10008" y="16006"/>
                </a:lnTo>
                <a:lnTo>
                  <a:pt x="10148" y="15871"/>
                </a:lnTo>
                <a:lnTo>
                  <a:pt x="10381" y="15782"/>
                </a:lnTo>
                <a:lnTo>
                  <a:pt x="10660" y="15692"/>
                </a:lnTo>
                <a:lnTo>
                  <a:pt x="11009" y="15677"/>
                </a:lnTo>
                <a:lnTo>
                  <a:pt x="11288" y="15722"/>
                </a:lnTo>
                <a:lnTo>
                  <a:pt x="11614" y="15782"/>
                </a:lnTo>
                <a:lnTo>
                  <a:pt x="11893" y="15946"/>
                </a:lnTo>
                <a:lnTo>
                  <a:pt x="12033" y="16080"/>
                </a:lnTo>
                <a:lnTo>
                  <a:pt x="12173" y="16229"/>
                </a:lnTo>
                <a:lnTo>
                  <a:pt x="12196" y="16408"/>
                </a:lnTo>
                <a:lnTo>
                  <a:pt x="12103" y="16722"/>
                </a:lnTo>
                <a:lnTo>
                  <a:pt x="11987" y="16856"/>
                </a:lnTo>
                <a:lnTo>
                  <a:pt x="11847" y="16975"/>
                </a:lnTo>
                <a:lnTo>
                  <a:pt x="11684" y="17109"/>
                </a:lnTo>
              </a:path>
            </a:pathLst>
          </a:custGeom>
          <a:solidFill>
            <a:schemeClr val="bg1"/>
          </a:solidFill>
          <a:ln w="38100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32" name="Sound"/>
          <p:cNvSpPr>
            <a:spLocks noEditPoints="1" noChangeArrowheads="1"/>
          </p:cNvSpPr>
          <p:nvPr userDrawn="1"/>
        </p:nvSpPr>
        <p:spPr bwMode="auto">
          <a:xfrm>
            <a:off x="2095500" y="893763"/>
            <a:ext cx="747713" cy="568325"/>
          </a:xfrm>
          <a:custGeom>
            <a:avLst/>
            <a:gdLst>
              <a:gd name="T0" fmla="*/ 11164 w 21600"/>
              <a:gd name="T1" fmla="*/ 21159 h 21600"/>
              <a:gd name="T2" fmla="*/ 11164 w 21600"/>
              <a:gd name="T3" fmla="*/ 0 h 21600"/>
              <a:gd name="T4" fmla="*/ 0 w 21600"/>
              <a:gd name="T5" fmla="*/ 10800 h 21600"/>
              <a:gd name="T6" fmla="*/ 21600 w 21600"/>
              <a:gd name="T7" fmla="*/ 10800 h 21600"/>
              <a:gd name="T8" fmla="*/ 242 w 21600"/>
              <a:gd name="T9" fmla="*/ 7604 h 21600"/>
              <a:gd name="T10" fmla="*/ 10760 w 21600"/>
              <a:gd name="T11" fmla="*/ 13555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T8" t="T9" r="T10" b="T11"/>
            <a:pathLst>
              <a:path w="21600" h="21600">
                <a:moveTo>
                  <a:pt x="0" y="7273"/>
                </a:moveTo>
                <a:lnTo>
                  <a:pt x="5824" y="7273"/>
                </a:lnTo>
                <a:lnTo>
                  <a:pt x="11164" y="0"/>
                </a:lnTo>
                <a:lnTo>
                  <a:pt x="11164" y="21159"/>
                </a:lnTo>
                <a:lnTo>
                  <a:pt x="5824" y="13885"/>
                </a:lnTo>
                <a:lnTo>
                  <a:pt x="0" y="13885"/>
                </a:lnTo>
                <a:lnTo>
                  <a:pt x="0" y="7273"/>
                </a:lnTo>
                <a:close/>
              </a:path>
              <a:path w="21600" h="21600">
                <a:moveTo>
                  <a:pt x="13024" y="7273"/>
                </a:moveTo>
                <a:lnTo>
                  <a:pt x="13591" y="6722"/>
                </a:lnTo>
                <a:lnTo>
                  <a:pt x="13833" y="7548"/>
                </a:lnTo>
                <a:lnTo>
                  <a:pt x="14076" y="8485"/>
                </a:lnTo>
                <a:lnTo>
                  <a:pt x="14157" y="9367"/>
                </a:lnTo>
                <a:lnTo>
                  <a:pt x="14197" y="10524"/>
                </a:lnTo>
                <a:lnTo>
                  <a:pt x="14197" y="11406"/>
                </a:lnTo>
                <a:lnTo>
                  <a:pt x="14116" y="12012"/>
                </a:lnTo>
                <a:lnTo>
                  <a:pt x="13995" y="12728"/>
                </a:lnTo>
                <a:lnTo>
                  <a:pt x="13833" y="13444"/>
                </a:lnTo>
                <a:lnTo>
                  <a:pt x="13712" y="14106"/>
                </a:lnTo>
                <a:lnTo>
                  <a:pt x="13591" y="14546"/>
                </a:lnTo>
                <a:lnTo>
                  <a:pt x="13065" y="13885"/>
                </a:lnTo>
                <a:lnTo>
                  <a:pt x="13307" y="12893"/>
                </a:lnTo>
                <a:lnTo>
                  <a:pt x="13469" y="11791"/>
                </a:lnTo>
                <a:lnTo>
                  <a:pt x="13550" y="10910"/>
                </a:lnTo>
                <a:lnTo>
                  <a:pt x="13591" y="10138"/>
                </a:lnTo>
                <a:lnTo>
                  <a:pt x="13469" y="9367"/>
                </a:lnTo>
                <a:lnTo>
                  <a:pt x="13388" y="8595"/>
                </a:lnTo>
                <a:lnTo>
                  <a:pt x="13267" y="7934"/>
                </a:lnTo>
                <a:lnTo>
                  <a:pt x="13024" y="7273"/>
                </a:lnTo>
                <a:close/>
              </a:path>
              <a:path w="21600" h="21600">
                <a:moveTo>
                  <a:pt x="16382" y="3967"/>
                </a:moveTo>
                <a:lnTo>
                  <a:pt x="16786" y="5179"/>
                </a:lnTo>
                <a:lnTo>
                  <a:pt x="17150" y="6612"/>
                </a:lnTo>
                <a:lnTo>
                  <a:pt x="17474" y="8651"/>
                </a:lnTo>
                <a:lnTo>
                  <a:pt x="17595" y="9753"/>
                </a:lnTo>
                <a:lnTo>
                  <a:pt x="17635" y="12012"/>
                </a:lnTo>
                <a:lnTo>
                  <a:pt x="17393" y="13665"/>
                </a:lnTo>
                <a:lnTo>
                  <a:pt x="17150" y="15208"/>
                </a:lnTo>
                <a:lnTo>
                  <a:pt x="16786" y="16310"/>
                </a:lnTo>
                <a:lnTo>
                  <a:pt x="16341" y="17687"/>
                </a:lnTo>
                <a:lnTo>
                  <a:pt x="15815" y="17081"/>
                </a:lnTo>
                <a:lnTo>
                  <a:pt x="16503" y="14602"/>
                </a:lnTo>
                <a:lnTo>
                  <a:pt x="16786" y="13169"/>
                </a:lnTo>
                <a:lnTo>
                  <a:pt x="16867" y="12012"/>
                </a:lnTo>
                <a:lnTo>
                  <a:pt x="16867" y="9642"/>
                </a:lnTo>
                <a:lnTo>
                  <a:pt x="16705" y="7989"/>
                </a:lnTo>
                <a:lnTo>
                  <a:pt x="16422" y="6612"/>
                </a:lnTo>
                <a:lnTo>
                  <a:pt x="16220" y="5675"/>
                </a:lnTo>
                <a:lnTo>
                  <a:pt x="15856" y="4518"/>
                </a:lnTo>
                <a:lnTo>
                  <a:pt x="16382" y="3967"/>
                </a:lnTo>
                <a:close/>
              </a:path>
              <a:path w="21600" h="21600">
                <a:moveTo>
                  <a:pt x="18889" y="1377"/>
                </a:moveTo>
                <a:lnTo>
                  <a:pt x="19415" y="826"/>
                </a:lnTo>
                <a:lnTo>
                  <a:pt x="20194" y="2576"/>
                </a:lnTo>
                <a:lnTo>
                  <a:pt x="20831" y="4683"/>
                </a:lnTo>
                <a:lnTo>
                  <a:pt x="21357" y="7204"/>
                </a:lnTo>
                <a:lnTo>
                  <a:pt x="21650" y="9450"/>
                </a:lnTo>
                <a:lnTo>
                  <a:pt x="21600" y="12301"/>
                </a:lnTo>
                <a:lnTo>
                  <a:pt x="21215" y="15938"/>
                </a:lnTo>
                <a:lnTo>
                  <a:pt x="20629" y="18348"/>
                </a:lnTo>
                <a:lnTo>
                  <a:pt x="19415" y="21655"/>
                </a:lnTo>
                <a:lnTo>
                  <a:pt x="18889" y="21159"/>
                </a:lnTo>
                <a:lnTo>
                  <a:pt x="19901" y="18404"/>
                </a:lnTo>
                <a:lnTo>
                  <a:pt x="20467" y="15593"/>
                </a:lnTo>
                <a:lnTo>
                  <a:pt x="20791" y="12342"/>
                </a:lnTo>
                <a:lnTo>
                  <a:pt x="20871" y="9532"/>
                </a:lnTo>
                <a:lnTo>
                  <a:pt x="20629" y="7411"/>
                </a:lnTo>
                <a:lnTo>
                  <a:pt x="20062" y="4628"/>
                </a:lnTo>
                <a:lnTo>
                  <a:pt x="19415" y="2810"/>
                </a:lnTo>
                <a:lnTo>
                  <a:pt x="18889" y="1377"/>
                </a:lnTo>
                <a:close/>
              </a:path>
            </a:pathLst>
          </a:cu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33" name="Photo"/>
          <p:cNvSpPr>
            <a:spLocks noEditPoints="1" noChangeArrowheads="1"/>
          </p:cNvSpPr>
          <p:nvPr userDrawn="1"/>
        </p:nvSpPr>
        <p:spPr bwMode="auto">
          <a:xfrm>
            <a:off x="2381250" y="1231900"/>
            <a:ext cx="693738" cy="515938"/>
          </a:xfrm>
          <a:custGeom>
            <a:avLst/>
            <a:gdLst>
              <a:gd name="T0" fmla="*/ 0 w 21600"/>
              <a:gd name="T1" fmla="*/ 3085 h 21600"/>
              <a:gd name="T2" fmla="*/ 10800 w 21600"/>
              <a:gd name="T3" fmla="*/ 0 h 21600"/>
              <a:gd name="T4" fmla="*/ 21600 w 21600"/>
              <a:gd name="T5" fmla="*/ 3085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800 h 21600"/>
              <a:gd name="T12" fmla="*/ 0 w 21600"/>
              <a:gd name="T13" fmla="*/ 21600 h 21600"/>
              <a:gd name="T14" fmla="*/ 0 w 21600"/>
              <a:gd name="T15" fmla="*/ 10800 h 21600"/>
              <a:gd name="T16" fmla="*/ 7778 w 21600"/>
              <a:gd name="T17" fmla="*/ 8228 h 21600"/>
              <a:gd name="T18" fmla="*/ 13757 w 21600"/>
              <a:gd name="T19" fmla="*/ 16886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 extrusionOk="0">
                <a:moveTo>
                  <a:pt x="0" y="21600"/>
                </a:moveTo>
                <a:lnTo>
                  <a:pt x="0" y="3085"/>
                </a:lnTo>
                <a:lnTo>
                  <a:pt x="1542" y="3085"/>
                </a:lnTo>
                <a:lnTo>
                  <a:pt x="1542" y="1028"/>
                </a:lnTo>
                <a:lnTo>
                  <a:pt x="3857" y="1028"/>
                </a:lnTo>
                <a:lnTo>
                  <a:pt x="3857" y="3085"/>
                </a:lnTo>
                <a:lnTo>
                  <a:pt x="5400" y="3085"/>
                </a:lnTo>
                <a:lnTo>
                  <a:pt x="6942" y="0"/>
                </a:lnTo>
                <a:lnTo>
                  <a:pt x="14657" y="0"/>
                </a:lnTo>
                <a:lnTo>
                  <a:pt x="16200" y="3085"/>
                </a:lnTo>
                <a:lnTo>
                  <a:pt x="21600" y="3085"/>
                </a:lnTo>
                <a:lnTo>
                  <a:pt x="21600" y="21600"/>
                </a:lnTo>
                <a:lnTo>
                  <a:pt x="0" y="21600"/>
                </a:lnTo>
                <a:close/>
              </a:path>
              <a:path w="21600" h="21600" extrusionOk="0">
                <a:moveTo>
                  <a:pt x="0" y="3085"/>
                </a:moveTo>
                <a:lnTo>
                  <a:pt x="21600" y="3085"/>
                </a:lnTo>
                <a:lnTo>
                  <a:pt x="21600" y="21600"/>
                </a:lnTo>
                <a:lnTo>
                  <a:pt x="0" y="21600"/>
                </a:lnTo>
                <a:lnTo>
                  <a:pt x="0" y="3085"/>
                </a:lnTo>
                <a:close/>
              </a:path>
              <a:path w="21600" h="21600" extrusionOk="0">
                <a:moveTo>
                  <a:pt x="10800" y="4800"/>
                </a:moveTo>
                <a:lnTo>
                  <a:pt x="11925" y="4971"/>
                </a:lnTo>
                <a:lnTo>
                  <a:pt x="13017" y="5442"/>
                </a:lnTo>
                <a:lnTo>
                  <a:pt x="14046" y="6128"/>
                </a:lnTo>
                <a:lnTo>
                  <a:pt x="14914" y="7071"/>
                </a:lnTo>
                <a:lnTo>
                  <a:pt x="15621" y="8271"/>
                </a:lnTo>
                <a:lnTo>
                  <a:pt x="16167" y="9514"/>
                </a:lnTo>
                <a:lnTo>
                  <a:pt x="16425" y="11014"/>
                </a:lnTo>
                <a:lnTo>
                  <a:pt x="16585" y="12471"/>
                </a:lnTo>
                <a:lnTo>
                  <a:pt x="16489" y="14014"/>
                </a:lnTo>
                <a:lnTo>
                  <a:pt x="16135" y="15471"/>
                </a:lnTo>
                <a:lnTo>
                  <a:pt x="15621" y="16800"/>
                </a:lnTo>
                <a:lnTo>
                  <a:pt x="14914" y="18000"/>
                </a:lnTo>
                <a:lnTo>
                  <a:pt x="14046" y="18942"/>
                </a:lnTo>
                <a:lnTo>
                  <a:pt x="13050" y="19671"/>
                </a:lnTo>
                <a:lnTo>
                  <a:pt x="11925" y="20057"/>
                </a:lnTo>
                <a:lnTo>
                  <a:pt x="10832" y="20185"/>
                </a:lnTo>
                <a:lnTo>
                  <a:pt x="9675" y="20142"/>
                </a:lnTo>
                <a:lnTo>
                  <a:pt x="8582" y="19628"/>
                </a:lnTo>
                <a:lnTo>
                  <a:pt x="7553" y="18942"/>
                </a:lnTo>
                <a:lnTo>
                  <a:pt x="6717" y="17957"/>
                </a:lnTo>
                <a:lnTo>
                  <a:pt x="5946" y="16842"/>
                </a:lnTo>
                <a:lnTo>
                  <a:pt x="5464" y="15514"/>
                </a:lnTo>
                <a:lnTo>
                  <a:pt x="5078" y="14014"/>
                </a:lnTo>
                <a:lnTo>
                  <a:pt x="5014" y="12514"/>
                </a:lnTo>
                <a:lnTo>
                  <a:pt x="5110" y="11014"/>
                </a:lnTo>
                <a:lnTo>
                  <a:pt x="5528" y="9557"/>
                </a:lnTo>
                <a:lnTo>
                  <a:pt x="6010" y="8228"/>
                </a:lnTo>
                <a:lnTo>
                  <a:pt x="6750" y="7114"/>
                </a:lnTo>
                <a:lnTo>
                  <a:pt x="7650" y="6085"/>
                </a:lnTo>
                <a:lnTo>
                  <a:pt x="8614" y="5400"/>
                </a:lnTo>
                <a:lnTo>
                  <a:pt x="9707" y="4971"/>
                </a:lnTo>
                <a:lnTo>
                  <a:pt x="10800" y="4800"/>
                </a:lnTo>
                <a:close/>
              </a:path>
              <a:path w="21600" h="21600" extrusionOk="0">
                <a:moveTo>
                  <a:pt x="8003" y="8057"/>
                </a:moveTo>
                <a:lnTo>
                  <a:pt x="8807" y="7371"/>
                </a:lnTo>
                <a:lnTo>
                  <a:pt x="9546" y="6985"/>
                </a:lnTo>
                <a:lnTo>
                  <a:pt x="10446" y="6771"/>
                </a:lnTo>
                <a:lnTo>
                  <a:pt x="11217" y="6771"/>
                </a:lnTo>
                <a:lnTo>
                  <a:pt x="12053" y="7028"/>
                </a:lnTo>
                <a:lnTo>
                  <a:pt x="12889" y="7457"/>
                </a:lnTo>
                <a:lnTo>
                  <a:pt x="13628" y="8100"/>
                </a:lnTo>
                <a:lnTo>
                  <a:pt x="14175" y="8871"/>
                </a:lnTo>
                <a:lnTo>
                  <a:pt x="14625" y="9814"/>
                </a:lnTo>
                <a:lnTo>
                  <a:pt x="14978" y="10885"/>
                </a:lnTo>
                <a:lnTo>
                  <a:pt x="15171" y="12042"/>
                </a:lnTo>
                <a:lnTo>
                  <a:pt x="15107" y="13114"/>
                </a:lnTo>
                <a:lnTo>
                  <a:pt x="15042" y="14228"/>
                </a:lnTo>
                <a:lnTo>
                  <a:pt x="14689" y="15257"/>
                </a:lnTo>
                <a:lnTo>
                  <a:pt x="14207" y="16285"/>
                </a:lnTo>
                <a:lnTo>
                  <a:pt x="13596" y="17057"/>
                </a:lnTo>
                <a:lnTo>
                  <a:pt x="12889" y="17657"/>
                </a:lnTo>
                <a:lnTo>
                  <a:pt x="12053" y="18085"/>
                </a:lnTo>
                <a:lnTo>
                  <a:pt x="11185" y="18257"/>
                </a:lnTo>
                <a:lnTo>
                  <a:pt x="10414" y="18214"/>
                </a:lnTo>
                <a:lnTo>
                  <a:pt x="9546" y="18042"/>
                </a:lnTo>
                <a:lnTo>
                  <a:pt x="8742" y="17614"/>
                </a:lnTo>
                <a:lnTo>
                  <a:pt x="8003" y="17014"/>
                </a:lnTo>
                <a:lnTo>
                  <a:pt x="7457" y="16242"/>
                </a:lnTo>
                <a:lnTo>
                  <a:pt x="6975" y="15257"/>
                </a:lnTo>
                <a:lnTo>
                  <a:pt x="6653" y="14142"/>
                </a:lnTo>
                <a:lnTo>
                  <a:pt x="6492" y="13114"/>
                </a:lnTo>
                <a:lnTo>
                  <a:pt x="6525" y="11914"/>
                </a:lnTo>
                <a:lnTo>
                  <a:pt x="6621" y="10842"/>
                </a:lnTo>
                <a:lnTo>
                  <a:pt x="6942" y="9771"/>
                </a:lnTo>
                <a:lnTo>
                  <a:pt x="7457" y="8785"/>
                </a:lnTo>
                <a:lnTo>
                  <a:pt x="8003" y="8057"/>
                </a:lnTo>
                <a:close/>
              </a:path>
            </a:pathLst>
          </a:cu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sp>
        <p:nvSpPr>
          <p:cNvPr id="34" name="Music"/>
          <p:cNvSpPr>
            <a:spLocks noEditPoints="1" noChangeArrowheads="1"/>
          </p:cNvSpPr>
          <p:nvPr userDrawn="1"/>
        </p:nvSpPr>
        <p:spPr bwMode="auto">
          <a:xfrm>
            <a:off x="2460625" y="1535113"/>
            <a:ext cx="569913" cy="498475"/>
          </a:xfrm>
          <a:custGeom>
            <a:avLst/>
            <a:gdLst>
              <a:gd name="T0" fmla="*/ 7352 w 21600"/>
              <a:gd name="T1" fmla="*/ 46 h 21600"/>
              <a:gd name="T2" fmla="*/ 7373 w 21600"/>
              <a:gd name="T3" fmla="*/ 9900 h 21600"/>
              <a:gd name="T4" fmla="*/ 21683 w 21600"/>
              <a:gd name="T5" fmla="*/ 10061 h 21600"/>
              <a:gd name="T6" fmla="*/ 7352 w 21600"/>
              <a:gd name="T7" fmla="*/ 46 h 21600"/>
              <a:gd name="T8" fmla="*/ 21600 w 21600"/>
              <a:gd name="T9" fmla="*/ 0 h 21600"/>
              <a:gd name="T10" fmla="*/ 7975 w 21600"/>
              <a:gd name="T11" fmla="*/ 923 h 21600"/>
              <a:gd name="T12" fmla="*/ 20935 w 21600"/>
              <a:gd name="T13" fmla="*/ 5354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T10" t="T11" r="T12" b="T13"/>
            <a:pathLst>
              <a:path w="21600" h="21600">
                <a:moveTo>
                  <a:pt x="7352" y="46"/>
                </a:moveTo>
                <a:lnTo>
                  <a:pt x="7373" y="9900"/>
                </a:lnTo>
                <a:lnTo>
                  <a:pt x="7352" y="16107"/>
                </a:lnTo>
                <a:lnTo>
                  <a:pt x="7103" y="15969"/>
                </a:lnTo>
                <a:lnTo>
                  <a:pt x="6729" y="15692"/>
                </a:lnTo>
                <a:lnTo>
                  <a:pt x="6355" y="15553"/>
                </a:lnTo>
                <a:lnTo>
                  <a:pt x="5981" y="15415"/>
                </a:lnTo>
                <a:lnTo>
                  <a:pt x="5607" y="15276"/>
                </a:lnTo>
                <a:lnTo>
                  <a:pt x="5109" y="15138"/>
                </a:lnTo>
                <a:lnTo>
                  <a:pt x="4735" y="15138"/>
                </a:lnTo>
                <a:lnTo>
                  <a:pt x="4236" y="15138"/>
                </a:lnTo>
                <a:lnTo>
                  <a:pt x="3364" y="15138"/>
                </a:lnTo>
                <a:lnTo>
                  <a:pt x="2616" y="15276"/>
                </a:lnTo>
                <a:lnTo>
                  <a:pt x="1869" y="15692"/>
                </a:lnTo>
                <a:lnTo>
                  <a:pt x="1246" y="15969"/>
                </a:lnTo>
                <a:lnTo>
                  <a:pt x="747" y="16523"/>
                </a:lnTo>
                <a:lnTo>
                  <a:pt x="373" y="17076"/>
                </a:lnTo>
                <a:lnTo>
                  <a:pt x="124" y="17630"/>
                </a:lnTo>
                <a:lnTo>
                  <a:pt x="0" y="18323"/>
                </a:lnTo>
                <a:lnTo>
                  <a:pt x="124" y="19015"/>
                </a:lnTo>
                <a:lnTo>
                  <a:pt x="373" y="19569"/>
                </a:lnTo>
                <a:lnTo>
                  <a:pt x="747" y="20123"/>
                </a:lnTo>
                <a:lnTo>
                  <a:pt x="1246" y="20676"/>
                </a:lnTo>
                <a:lnTo>
                  <a:pt x="1869" y="21092"/>
                </a:lnTo>
                <a:lnTo>
                  <a:pt x="2616" y="21369"/>
                </a:lnTo>
                <a:lnTo>
                  <a:pt x="3364" y="21507"/>
                </a:lnTo>
                <a:lnTo>
                  <a:pt x="4236" y="21646"/>
                </a:lnTo>
                <a:lnTo>
                  <a:pt x="5109" y="21507"/>
                </a:lnTo>
                <a:lnTo>
                  <a:pt x="5856" y="21369"/>
                </a:lnTo>
                <a:lnTo>
                  <a:pt x="6604" y="21092"/>
                </a:lnTo>
                <a:lnTo>
                  <a:pt x="7227" y="20676"/>
                </a:lnTo>
                <a:lnTo>
                  <a:pt x="7726" y="20123"/>
                </a:lnTo>
                <a:lnTo>
                  <a:pt x="8100" y="19569"/>
                </a:lnTo>
                <a:lnTo>
                  <a:pt x="8349" y="19015"/>
                </a:lnTo>
                <a:lnTo>
                  <a:pt x="8473" y="18323"/>
                </a:lnTo>
                <a:lnTo>
                  <a:pt x="8473" y="6276"/>
                </a:lnTo>
                <a:lnTo>
                  <a:pt x="20561" y="6276"/>
                </a:lnTo>
                <a:lnTo>
                  <a:pt x="20561" y="16107"/>
                </a:lnTo>
                <a:lnTo>
                  <a:pt x="20187" y="15830"/>
                </a:lnTo>
                <a:lnTo>
                  <a:pt x="19938" y="15692"/>
                </a:lnTo>
                <a:lnTo>
                  <a:pt x="19564" y="15553"/>
                </a:lnTo>
                <a:lnTo>
                  <a:pt x="19190" y="15415"/>
                </a:lnTo>
                <a:lnTo>
                  <a:pt x="18692" y="15276"/>
                </a:lnTo>
                <a:lnTo>
                  <a:pt x="18318" y="15138"/>
                </a:lnTo>
                <a:lnTo>
                  <a:pt x="17944" y="15138"/>
                </a:lnTo>
                <a:lnTo>
                  <a:pt x="17446" y="15138"/>
                </a:lnTo>
                <a:lnTo>
                  <a:pt x="16573" y="15138"/>
                </a:lnTo>
                <a:lnTo>
                  <a:pt x="15826" y="15276"/>
                </a:lnTo>
                <a:lnTo>
                  <a:pt x="15078" y="15692"/>
                </a:lnTo>
                <a:lnTo>
                  <a:pt x="14455" y="15969"/>
                </a:lnTo>
                <a:lnTo>
                  <a:pt x="13956" y="16523"/>
                </a:lnTo>
                <a:lnTo>
                  <a:pt x="13583" y="17076"/>
                </a:lnTo>
                <a:lnTo>
                  <a:pt x="13333" y="17630"/>
                </a:lnTo>
                <a:lnTo>
                  <a:pt x="13209" y="18323"/>
                </a:lnTo>
                <a:lnTo>
                  <a:pt x="13333" y="19015"/>
                </a:lnTo>
                <a:lnTo>
                  <a:pt x="13583" y="19569"/>
                </a:lnTo>
                <a:lnTo>
                  <a:pt x="13956" y="20123"/>
                </a:lnTo>
                <a:lnTo>
                  <a:pt x="14455" y="20676"/>
                </a:lnTo>
                <a:lnTo>
                  <a:pt x="15078" y="21092"/>
                </a:lnTo>
                <a:lnTo>
                  <a:pt x="15826" y="21369"/>
                </a:lnTo>
                <a:lnTo>
                  <a:pt x="16573" y="21507"/>
                </a:lnTo>
                <a:lnTo>
                  <a:pt x="17446" y="21646"/>
                </a:lnTo>
                <a:lnTo>
                  <a:pt x="18318" y="21507"/>
                </a:lnTo>
                <a:lnTo>
                  <a:pt x="19066" y="21369"/>
                </a:lnTo>
                <a:lnTo>
                  <a:pt x="19813" y="21092"/>
                </a:lnTo>
                <a:lnTo>
                  <a:pt x="20436" y="20676"/>
                </a:lnTo>
                <a:lnTo>
                  <a:pt x="20935" y="20123"/>
                </a:lnTo>
                <a:lnTo>
                  <a:pt x="21309" y="19569"/>
                </a:lnTo>
                <a:lnTo>
                  <a:pt x="21558" y="19015"/>
                </a:lnTo>
                <a:lnTo>
                  <a:pt x="21683" y="18323"/>
                </a:lnTo>
                <a:lnTo>
                  <a:pt x="21683" y="10061"/>
                </a:lnTo>
                <a:lnTo>
                  <a:pt x="21683" y="46"/>
                </a:lnTo>
                <a:lnTo>
                  <a:pt x="7352" y="46"/>
                </a:lnTo>
                <a:close/>
              </a:path>
            </a:pathLst>
          </a:cu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algn="ctr">
              <a:defRPr/>
            </a:pPr>
            <a:endParaRPr lang="en-US">
              <a:cs typeface="+mn-cs"/>
            </a:endParaRPr>
          </a:p>
        </p:txBody>
      </p:sp>
      <p:grpSp>
        <p:nvGrpSpPr>
          <p:cNvPr id="35" name="Group 46"/>
          <p:cNvGrpSpPr>
            <a:grpSpLocks/>
          </p:cNvGrpSpPr>
          <p:nvPr userDrawn="1"/>
        </p:nvGrpSpPr>
        <p:grpSpPr bwMode="auto">
          <a:xfrm>
            <a:off x="2032000" y="3689350"/>
            <a:ext cx="1006475" cy="1138238"/>
            <a:chOff x="3448" y="776"/>
            <a:chExt cx="634" cy="717"/>
          </a:xfrm>
        </p:grpSpPr>
        <p:grpSp>
          <p:nvGrpSpPr>
            <p:cNvPr id="36" name="Group 47"/>
            <p:cNvGrpSpPr>
              <a:grpSpLocks/>
            </p:cNvGrpSpPr>
            <p:nvPr/>
          </p:nvGrpSpPr>
          <p:grpSpPr bwMode="auto">
            <a:xfrm>
              <a:off x="3448" y="776"/>
              <a:ext cx="459" cy="605"/>
              <a:chOff x="3032" y="224"/>
              <a:chExt cx="459" cy="605"/>
            </a:xfrm>
          </p:grpSpPr>
          <p:sp>
            <p:nvSpPr>
              <p:cNvPr id="46" name="Rectangle 48"/>
              <p:cNvSpPr>
                <a:spLocks noChangeArrowheads="1"/>
              </p:cNvSpPr>
              <p:nvPr/>
            </p:nvSpPr>
            <p:spPr bwMode="auto">
              <a:xfrm>
                <a:off x="3032" y="224"/>
                <a:ext cx="459" cy="605"/>
              </a:xfrm>
              <a:prstGeom prst="rect">
                <a:avLst/>
              </a:prstGeom>
              <a:solidFill>
                <a:schemeClr val="bg1"/>
              </a:solidFill>
              <a:ln w="2857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47" name="AutoShape 49"/>
              <p:cNvSpPr>
                <a:spLocks noChangeArrowheads="1"/>
              </p:cNvSpPr>
              <p:nvPr/>
            </p:nvSpPr>
            <p:spPr bwMode="auto">
              <a:xfrm>
                <a:off x="3060" y="252"/>
                <a:ext cx="401" cy="539"/>
              </a:xfrm>
              <a:prstGeom prst="roundRect">
                <a:avLst>
                  <a:gd name="adj" fmla="val 16667"/>
                </a:avLst>
              </a:prstGeom>
              <a:solidFill>
                <a:schemeClr val="tx1"/>
              </a:solidFill>
              <a:ln w="28575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48" name="Oval 50"/>
              <p:cNvSpPr>
                <a:spLocks noChangeArrowheads="1"/>
              </p:cNvSpPr>
              <p:nvPr/>
            </p:nvSpPr>
            <p:spPr bwMode="auto">
              <a:xfrm>
                <a:off x="3087" y="279"/>
                <a:ext cx="352" cy="352"/>
              </a:xfrm>
              <a:prstGeom prst="ellipse">
                <a:avLst/>
              </a:prstGeom>
              <a:solidFill>
                <a:schemeClr val="bg1"/>
              </a:soli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49" name="AutoShape 51"/>
              <p:cNvSpPr>
                <a:spLocks noChangeArrowheads="1"/>
              </p:cNvSpPr>
              <p:nvPr/>
            </p:nvSpPr>
            <p:spPr bwMode="auto">
              <a:xfrm rot="2868933">
                <a:off x="3210" y="464"/>
                <a:ext cx="107" cy="288"/>
              </a:xfrm>
              <a:prstGeom prst="rtTriangle">
                <a:avLst/>
              </a:prstGeom>
              <a:solidFill>
                <a:schemeClr val="bg1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50" name="Oval 52"/>
              <p:cNvSpPr>
                <a:spLocks noChangeArrowheads="1"/>
              </p:cNvSpPr>
              <p:nvPr/>
            </p:nvSpPr>
            <p:spPr bwMode="auto">
              <a:xfrm>
                <a:off x="3225" y="422"/>
                <a:ext cx="71" cy="72"/>
              </a:xfrm>
              <a:prstGeom prst="ellipse">
                <a:avLst/>
              </a:prstGeom>
              <a:solidFill>
                <a:schemeClr val="tx1"/>
              </a:soli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</p:grpSp>
        <p:sp>
          <p:nvSpPr>
            <p:cNvPr id="37" name="Rectangle 53"/>
            <p:cNvSpPr>
              <a:spLocks noChangeArrowheads="1"/>
            </p:cNvSpPr>
            <p:nvPr/>
          </p:nvSpPr>
          <p:spPr bwMode="auto">
            <a:xfrm>
              <a:off x="3680" y="1216"/>
              <a:ext cx="212" cy="132"/>
            </a:xfrm>
            <a:prstGeom prst="rect">
              <a:avLst/>
            </a:prstGeom>
            <a:solidFill>
              <a:schemeClr val="bg1"/>
            </a:solidFill>
            <a:ln w="9525" algn="ctr">
              <a:solidFill>
                <a:schemeClr val="bg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>
                <a:cs typeface="+mn-cs"/>
              </a:endParaRPr>
            </a:p>
          </p:txBody>
        </p:sp>
        <p:grpSp>
          <p:nvGrpSpPr>
            <p:cNvPr id="38" name="Group 54"/>
            <p:cNvGrpSpPr>
              <a:grpSpLocks/>
            </p:cNvGrpSpPr>
            <p:nvPr/>
          </p:nvGrpSpPr>
          <p:grpSpPr bwMode="auto">
            <a:xfrm>
              <a:off x="3683" y="1253"/>
              <a:ext cx="391" cy="258"/>
              <a:chOff x="1499" y="3021"/>
              <a:chExt cx="391" cy="258"/>
            </a:xfrm>
          </p:grpSpPr>
          <p:sp>
            <p:nvSpPr>
              <p:cNvPr id="39" name="AutoShape 55"/>
              <p:cNvSpPr>
                <a:spLocks noChangeArrowheads="1"/>
              </p:cNvSpPr>
              <p:nvPr/>
            </p:nvSpPr>
            <p:spPr bwMode="auto">
              <a:xfrm rot="16200000">
                <a:off x="1561" y="2959"/>
                <a:ext cx="258" cy="381"/>
              </a:xfrm>
              <a:prstGeom prst="foldedCorner">
                <a:avLst>
                  <a:gd name="adj" fmla="val 1250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40" name="AutoShape 56"/>
              <p:cNvSpPr>
                <a:spLocks noChangeArrowheads="1"/>
              </p:cNvSpPr>
              <p:nvPr/>
            </p:nvSpPr>
            <p:spPr bwMode="auto">
              <a:xfrm>
                <a:off x="1554" y="3029"/>
                <a:ext cx="225" cy="203"/>
              </a:xfrm>
              <a:prstGeom prst="roundRect">
                <a:avLst>
                  <a:gd name="adj" fmla="val 16667"/>
                </a:avLst>
              </a:prstGeom>
              <a:solidFill>
                <a:schemeClr val="tx1"/>
              </a:solidFill>
              <a:ln w="28575" algn="ctr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41" name="Rectangle 57"/>
              <p:cNvSpPr>
                <a:spLocks noChangeArrowheads="1"/>
              </p:cNvSpPr>
              <p:nvPr/>
            </p:nvSpPr>
            <p:spPr bwMode="auto">
              <a:xfrm>
                <a:off x="1819" y="3042"/>
                <a:ext cx="71" cy="35"/>
              </a:xfrm>
              <a:prstGeom prst="rect">
                <a:avLst/>
              </a:prstGeom>
              <a:solidFill>
                <a:schemeClr val="bg1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42" name="Rectangle 58"/>
              <p:cNvSpPr>
                <a:spLocks noChangeArrowheads="1"/>
              </p:cNvSpPr>
              <p:nvPr/>
            </p:nvSpPr>
            <p:spPr bwMode="auto">
              <a:xfrm>
                <a:off x="1819" y="3087"/>
                <a:ext cx="71" cy="36"/>
              </a:xfrm>
              <a:prstGeom prst="rect">
                <a:avLst/>
              </a:prstGeom>
              <a:solidFill>
                <a:schemeClr val="bg1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43" name="Rectangle 59"/>
              <p:cNvSpPr>
                <a:spLocks noChangeArrowheads="1"/>
              </p:cNvSpPr>
              <p:nvPr/>
            </p:nvSpPr>
            <p:spPr bwMode="auto">
              <a:xfrm>
                <a:off x="1819" y="3131"/>
                <a:ext cx="71" cy="36"/>
              </a:xfrm>
              <a:prstGeom prst="rect">
                <a:avLst/>
              </a:prstGeom>
              <a:solidFill>
                <a:schemeClr val="bg1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44" name="Rectangle 60"/>
              <p:cNvSpPr>
                <a:spLocks noChangeArrowheads="1"/>
              </p:cNvSpPr>
              <p:nvPr/>
            </p:nvSpPr>
            <p:spPr bwMode="auto">
              <a:xfrm>
                <a:off x="1819" y="3175"/>
                <a:ext cx="71" cy="36"/>
              </a:xfrm>
              <a:prstGeom prst="rect">
                <a:avLst/>
              </a:prstGeom>
              <a:solidFill>
                <a:schemeClr val="bg1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  <p:sp>
            <p:nvSpPr>
              <p:cNvPr id="45" name="Rectangle 61"/>
              <p:cNvSpPr>
                <a:spLocks noChangeArrowheads="1"/>
              </p:cNvSpPr>
              <p:nvPr/>
            </p:nvSpPr>
            <p:spPr bwMode="auto">
              <a:xfrm>
                <a:off x="1819" y="3221"/>
                <a:ext cx="71" cy="35"/>
              </a:xfrm>
              <a:prstGeom prst="rect">
                <a:avLst/>
              </a:prstGeom>
              <a:solidFill>
                <a:schemeClr val="bg1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en-US">
                  <a:cs typeface="+mn-cs"/>
                </a:endParaRPr>
              </a:p>
            </p:txBody>
          </p:sp>
        </p:grpSp>
      </p:grpSp>
      <p:pic>
        <p:nvPicPr>
          <p:cNvPr id="51" name="Picture 2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947738" y="5278438"/>
            <a:ext cx="3127375" cy="1204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48587" name="Rectangle 43"/>
          <p:cNvSpPr>
            <a:spLocks noGrp="1" noChangeArrowheads="1"/>
          </p:cNvSpPr>
          <p:nvPr>
            <p:ph type="ctrTitle" sz="quarter"/>
          </p:nvPr>
        </p:nvSpPr>
        <p:spPr>
          <a:xfrm>
            <a:off x="4495800" y="2331152"/>
            <a:ext cx="4171950" cy="1346200"/>
          </a:xfrm>
        </p:spPr>
        <p:txBody>
          <a:bodyPr/>
          <a:lstStyle>
            <a:lvl1pPr algn="r">
              <a:defRPr sz="3200" b="1" cap="none" spc="0">
                <a:ln>
                  <a:noFill/>
                </a:ln>
                <a:solidFill>
                  <a:srgbClr val="002060"/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55" name="Text Placeholder 54"/>
          <p:cNvSpPr>
            <a:spLocks noGrp="1"/>
          </p:cNvSpPr>
          <p:nvPr>
            <p:ph type="body" sz="quarter" idx="10"/>
          </p:nvPr>
        </p:nvSpPr>
        <p:spPr>
          <a:xfrm>
            <a:off x="5067300" y="5076825"/>
            <a:ext cx="3590925" cy="409575"/>
          </a:xfrm>
        </p:spPr>
        <p:txBody>
          <a:bodyPr/>
          <a:lstStyle>
            <a:lvl1pPr algn="r">
              <a:defRPr sz="1800" b="1" cap="none" spc="0">
                <a:ln>
                  <a:noFill/>
                </a:ln>
                <a:solidFill>
                  <a:schemeClr val="bg2">
                    <a:lumMod val="50000"/>
                  </a:schemeClr>
                </a:solidFill>
                <a:effectLst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5911" y="1261530"/>
            <a:ext cx="8223956" cy="461998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0"/>
          </p:nvPr>
        </p:nvSpPr>
        <p:spPr>
          <a:xfrm>
            <a:off x="0" y="5926138"/>
            <a:ext cx="9144000" cy="931862"/>
          </a:xfrm>
        </p:spPr>
        <p:txBody>
          <a:bodyPr anchor="ctr">
            <a:normAutofit/>
          </a:bodyPr>
          <a:lstStyle>
            <a:lvl1pPr algn="ctr">
              <a:spcAft>
                <a:spcPts val="0"/>
              </a:spcAft>
              <a:defRPr sz="2400">
                <a:solidFill>
                  <a:srgbClr val="FF0000"/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158750"/>
            <a:ext cx="5530850" cy="8683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en-US" noProof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158750"/>
            <a:ext cx="5530850" cy="8683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 userDrawn="1"/>
        </p:nvPicPr>
        <p:blipFill>
          <a:blip r:embed="rId8"/>
          <a:srcRect/>
          <a:stretch>
            <a:fillRect/>
          </a:stretch>
        </p:blipFill>
        <p:spPr bwMode="auto">
          <a:xfrm>
            <a:off x="168275" y="98425"/>
            <a:ext cx="8772525" cy="1028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4339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158750"/>
            <a:ext cx="5530850" cy="868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en-US" dirty="0" smtClean="0"/>
              <a:t>Title line 1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 – for line 2 of the first level need small indent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4350" name="Text Box 14"/>
          <p:cNvSpPr txBox="1">
            <a:spLocks noChangeArrowheads="1"/>
          </p:cNvSpPr>
          <p:nvPr userDrawn="1"/>
        </p:nvSpPr>
        <p:spPr bwMode="auto">
          <a:xfrm>
            <a:off x="1878013" y="6643688"/>
            <a:ext cx="7265987" cy="214312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 eaLnBrk="0" hangingPunct="0">
              <a:spcBef>
                <a:spcPct val="20000"/>
              </a:spcBef>
              <a:defRPr/>
            </a:pPr>
            <a:r>
              <a:rPr lang="en-US" sz="800" b="0">
                <a:solidFill>
                  <a:srgbClr val="404040"/>
                </a:solidFill>
                <a:latin typeface="Myriad Web"/>
              </a:rPr>
              <a:t>SLIDE </a:t>
            </a:r>
            <a:fld id="{DDEC0815-1ABA-429B-A521-DD832F0E7E3A}" type="slidenum">
              <a:rPr lang="en-US" sz="800" b="0">
                <a:solidFill>
                  <a:srgbClr val="404040"/>
                </a:solidFill>
                <a:latin typeface="Myriad Web"/>
              </a:rPr>
              <a:pPr algn="r" eaLnBrk="0" hangingPunct="0">
                <a:spcBef>
                  <a:spcPct val="20000"/>
                </a:spcBef>
                <a:defRPr/>
              </a:pPr>
              <a:t>‹#›</a:t>
            </a:fld>
            <a:r>
              <a:rPr lang="en-US" sz="800" b="0">
                <a:solidFill>
                  <a:srgbClr val="404040"/>
                </a:solidFill>
                <a:latin typeface="Myriad Web"/>
              </a:rPr>
              <a:t> | Zenverge, Inc. | Copyright 2011 |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6" r:id="rId1"/>
    <p:sldLayoutId id="2147483655" r:id="rId2"/>
    <p:sldLayoutId id="2147483654" r:id="rId3"/>
    <p:sldLayoutId id="2147483653" r:id="rId4"/>
    <p:sldLayoutId id="2147483652" r:id="rId5"/>
    <p:sldLayoutId id="2147483651" r:id="rId6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2060"/>
          </a:solidFill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latin typeface="Myriad Web" pitchFamily="34" charset="0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2060"/>
          </a:solidFill>
          <a:latin typeface="Myriad Web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2060"/>
          </a:solidFill>
          <a:latin typeface="Myriad Web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2060"/>
          </a:solidFill>
          <a:latin typeface="Myriad Web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2060"/>
          </a:solidFill>
          <a:latin typeface="Myriad Web"/>
        </a:defRPr>
      </a:lvl5pPr>
      <a:lvl6pPr marL="457200" algn="l" rtl="0" fontAlgn="base">
        <a:spcBef>
          <a:spcPct val="0"/>
        </a:spcBef>
        <a:spcAft>
          <a:spcPct val="0"/>
        </a:spcAft>
        <a:defRPr sz="3600" b="1">
          <a:solidFill>
            <a:srgbClr val="003366"/>
          </a:solidFill>
          <a:latin typeface="Century Gothic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 b="1">
          <a:solidFill>
            <a:srgbClr val="003366"/>
          </a:solidFill>
          <a:latin typeface="Century Gothic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 b="1">
          <a:solidFill>
            <a:srgbClr val="003366"/>
          </a:solidFill>
          <a:latin typeface="Century Gothic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 b="1">
          <a:solidFill>
            <a:srgbClr val="003366"/>
          </a:solidFill>
          <a:latin typeface="Century Gothic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ts val="600"/>
        </a:spcAft>
        <a:buChar char="•"/>
        <a:defRPr sz="3200" b="1">
          <a:solidFill>
            <a:srgbClr val="002060"/>
          </a:solidFill>
          <a:latin typeface="Myriad Web" pitchFamily="34" charset="0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ts val="600"/>
        </a:spcAft>
        <a:buChar char="–"/>
        <a:defRPr sz="2800" b="1">
          <a:solidFill>
            <a:srgbClr val="404040"/>
          </a:solidFill>
          <a:latin typeface="Myriad Web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ts val="600"/>
        </a:spcAft>
        <a:buChar char="•"/>
        <a:defRPr sz="2400">
          <a:solidFill>
            <a:srgbClr val="606060"/>
          </a:solidFill>
          <a:latin typeface="Myriad Web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ts val="600"/>
        </a:spcAft>
        <a:buChar char="–"/>
        <a:defRPr sz="2000">
          <a:solidFill>
            <a:schemeClr val="tx1"/>
          </a:solidFill>
          <a:latin typeface="Myriad Web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ts val="600"/>
        </a:spcAft>
        <a:buChar char="»"/>
        <a:defRPr sz="2000">
          <a:solidFill>
            <a:schemeClr val="tx1"/>
          </a:solidFill>
          <a:latin typeface="Myriad Web" pitchFamily="34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3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3.v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sz="quarter"/>
          </p:nvPr>
        </p:nvSpPr>
        <p:spPr>
          <a:xfrm>
            <a:off x="4851400" y="1974850"/>
            <a:ext cx="4171950" cy="1835150"/>
          </a:xfrm>
        </p:spPr>
        <p:txBody>
          <a:bodyPr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en-US" sz="2800" smtClean="0">
                <a:effectLst>
                  <a:outerShdw blurRad="38100" dist="38100" dir="2700000" algn="tl">
                    <a:srgbClr val="C0C0C0"/>
                  </a:outerShdw>
                </a:effectLst>
                <a:latin typeface="Myriad Web"/>
              </a:rPr>
              <a:t>PSNR Computation on R′G′B′ Color System</a:t>
            </a:r>
            <a:endParaRPr lang="en-US" smtClean="0">
              <a:effectLst>
                <a:outerShdw blurRad="38100" dist="38100" dir="2700000" algn="tl">
                  <a:srgbClr val="C0C0C0"/>
                </a:outerShdw>
              </a:effectLst>
              <a:latin typeface="Myriad Web"/>
            </a:endParaRPr>
          </a:p>
        </p:txBody>
      </p:sp>
      <p:sp>
        <p:nvSpPr>
          <p:cNvPr id="10242" name="Text Placehold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pPr marL="0" indent="0">
              <a:buFontTx/>
              <a:buNone/>
            </a:pPr>
            <a:r>
              <a:rPr lang="en-US" smtClean="0">
                <a:solidFill>
                  <a:srgbClr val="404040"/>
                </a:solidFill>
                <a:latin typeface="Myriad Web"/>
              </a:rPr>
              <a:t>Dzung Hoang   JCTVC-D040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prstTxWarp prst="textNoShape">
              <a:avLst/>
            </a:prstTxWarp>
          </a:bodyPr>
          <a:lstStyle/>
          <a:p>
            <a:r>
              <a:rPr lang="en-US" smtClean="0">
                <a:effectLst/>
                <a:latin typeface="Myriad Web"/>
              </a:rPr>
              <a:t>Recommendations</a:t>
            </a:r>
          </a:p>
        </p:txBody>
      </p:sp>
      <p:sp>
        <p:nvSpPr>
          <p:cNvPr id="4915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mtClean="0">
                <a:latin typeface="Myriad Web"/>
              </a:rPr>
              <a:t>Collect color system metadata for test sequences</a:t>
            </a:r>
          </a:p>
          <a:p>
            <a:pPr>
              <a:lnSpc>
                <a:spcPct val="90000"/>
              </a:lnSpc>
            </a:pPr>
            <a:r>
              <a:rPr lang="en-US" smtClean="0">
                <a:latin typeface="Myriad Web"/>
              </a:rPr>
              <a:t>Compute R′G′B′ PSNR in addition</a:t>
            </a:r>
          </a:p>
          <a:p>
            <a:pPr lvl="1">
              <a:lnSpc>
                <a:spcPct val="90000"/>
              </a:lnSpc>
            </a:pPr>
            <a:r>
              <a:rPr lang="en-US" smtClean="0">
                <a:latin typeface="Myriad Web"/>
              </a:rPr>
              <a:t>May want to use weighted average of MSE for R′, G′, B′</a:t>
            </a:r>
          </a:p>
          <a:p>
            <a:pPr lvl="1">
              <a:lnSpc>
                <a:spcPct val="90000"/>
              </a:lnSpc>
            </a:pPr>
            <a:r>
              <a:rPr lang="en-US" smtClean="0">
                <a:latin typeface="Myriad Web"/>
              </a:rPr>
              <a:t>We seek input on appropriate set of weights</a:t>
            </a:r>
          </a:p>
          <a:p>
            <a:pPr>
              <a:lnSpc>
                <a:spcPct val="90000"/>
              </a:lnSpc>
            </a:pPr>
            <a:r>
              <a:rPr lang="en-US" smtClean="0">
                <a:latin typeface="Myriad Web"/>
              </a:rPr>
              <a:t>Modify HM to compute PSNR instead of APSNR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prstTxWarp prst="textNoShape">
              <a:avLst/>
            </a:prstTxWarp>
          </a:bodyPr>
          <a:lstStyle/>
          <a:p>
            <a:r>
              <a:rPr lang="en-US" smtClean="0">
                <a:effectLst/>
                <a:latin typeface="Myriad Web"/>
              </a:rPr>
              <a:t>Executive Summary</a:t>
            </a:r>
          </a:p>
        </p:txBody>
      </p:sp>
      <p:sp>
        <p:nvSpPr>
          <p:cNvPr id="1229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400" smtClean="0">
                <a:latin typeface="Myriad Web"/>
              </a:rPr>
              <a:t>Current HM computes PSNR for Y′, C</a:t>
            </a:r>
            <a:r>
              <a:rPr lang="en-US" sz="2400" baseline="-25000" smtClean="0">
                <a:latin typeface="Myriad Web"/>
              </a:rPr>
              <a:t>B</a:t>
            </a:r>
            <a:r>
              <a:rPr lang="en-US" sz="2400" smtClean="0">
                <a:latin typeface="Myriad Web"/>
              </a:rPr>
              <a:t>, and C</a:t>
            </a:r>
            <a:r>
              <a:rPr lang="en-US" sz="2400" baseline="-25000" smtClean="0">
                <a:latin typeface="Myriad Web"/>
              </a:rPr>
              <a:t>R</a:t>
            </a:r>
            <a:r>
              <a:rPr lang="en-US" sz="2400" smtClean="0">
                <a:latin typeface="Myriad Web"/>
              </a:rPr>
              <a:t> separately. Many contributions report BD-rate results only for Y′. When BD-rate results for Y′, C</a:t>
            </a:r>
            <a:r>
              <a:rPr lang="en-US" sz="2400" baseline="-25000" smtClean="0">
                <a:latin typeface="Myriad Web"/>
              </a:rPr>
              <a:t>B</a:t>
            </a:r>
            <a:r>
              <a:rPr lang="en-US" sz="2400" smtClean="0">
                <a:latin typeface="Myriad Web"/>
              </a:rPr>
              <a:t>, and C</a:t>
            </a:r>
            <a:r>
              <a:rPr lang="en-US" sz="2400" baseline="-25000" smtClean="0">
                <a:latin typeface="Myriad Web"/>
              </a:rPr>
              <a:t>R</a:t>
            </a:r>
            <a:r>
              <a:rPr lang="en-US" sz="2400" smtClean="0">
                <a:latin typeface="Myriad Web"/>
              </a:rPr>
              <a:t> differ, it’s hard to make good conclusions. Adhoc combinations of PSNR for Y′, C</a:t>
            </a:r>
            <a:r>
              <a:rPr lang="en-US" sz="2400" baseline="-25000" smtClean="0">
                <a:latin typeface="Myriad Web"/>
              </a:rPr>
              <a:t>B</a:t>
            </a:r>
            <a:r>
              <a:rPr lang="en-US" sz="2400" smtClean="0">
                <a:latin typeface="Myriad Web"/>
              </a:rPr>
              <a:t>, and C</a:t>
            </a:r>
            <a:r>
              <a:rPr lang="en-US" sz="2400" baseline="-25000" smtClean="0">
                <a:latin typeface="Myriad Web"/>
              </a:rPr>
              <a:t>R</a:t>
            </a:r>
            <a:r>
              <a:rPr lang="en-US" sz="2400" smtClean="0">
                <a:latin typeface="Myriad Web"/>
              </a:rPr>
              <a:t> are suspect.</a:t>
            </a:r>
          </a:p>
          <a:p>
            <a:pPr>
              <a:lnSpc>
                <a:spcPct val="90000"/>
              </a:lnSpc>
            </a:pPr>
            <a:r>
              <a:rPr lang="en-US" sz="2400" smtClean="0">
                <a:latin typeface="Myriad Web"/>
              </a:rPr>
              <a:t>We propose additional computation of PSNR based upon R′G′B′ color system. Then we can get a single PSNR result that combines luma and chroma components in a meaningful way.</a:t>
            </a:r>
          </a:p>
          <a:p>
            <a:pPr>
              <a:lnSpc>
                <a:spcPct val="90000"/>
              </a:lnSpc>
            </a:pPr>
            <a:r>
              <a:rPr lang="en-US" sz="2400" smtClean="0">
                <a:latin typeface="Myriad Web"/>
              </a:rPr>
              <a:t>We examine a subset of results from JCTVC-D035 to illustrate the new measure.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title"/>
          </p:nvPr>
        </p:nvSpPr>
        <p:spPr/>
        <p:txBody>
          <a:bodyPr>
            <a:prstTxWarp prst="textNoShape">
              <a:avLst/>
            </a:prstTxWarp>
          </a:bodyPr>
          <a:lstStyle/>
          <a:p>
            <a:r>
              <a:rPr lang="en-US" smtClean="0">
                <a:effectLst/>
                <a:latin typeface="Myriad Web"/>
              </a:rPr>
              <a:t>Motivation</a:t>
            </a:r>
          </a:p>
        </p:txBody>
      </p:sp>
      <p:sp>
        <p:nvSpPr>
          <p:cNvPr id="13314" name="Rectangle 4"/>
          <p:cNvSpPr>
            <a:spLocks noGrp="1" noChangeArrowheads="1"/>
          </p:cNvSpPr>
          <p:nvPr>
            <p:ph type="body" idx="4294967295"/>
          </p:nvPr>
        </p:nvSpPr>
        <p:spPr/>
        <p:txBody>
          <a:bodyPr/>
          <a:lstStyle/>
          <a:p>
            <a:r>
              <a:rPr lang="en-US" sz="2800" smtClean="0">
                <a:latin typeface="Myriad Web"/>
              </a:rPr>
              <a:t>Digital video capture and display devices use standardized R′G′B′ color systems.</a:t>
            </a:r>
          </a:p>
          <a:p>
            <a:r>
              <a:rPr lang="en-US" sz="2800" smtClean="0">
                <a:latin typeface="Myriad Web"/>
              </a:rPr>
              <a:t>Digital video compression works on Y′C</a:t>
            </a:r>
            <a:r>
              <a:rPr lang="en-US" sz="2800" baseline="-25000" smtClean="0">
                <a:latin typeface="Myriad Web"/>
              </a:rPr>
              <a:t>B</a:t>
            </a:r>
            <a:r>
              <a:rPr lang="en-US" sz="2800" smtClean="0">
                <a:latin typeface="Myriad Web"/>
              </a:rPr>
              <a:t>C</a:t>
            </a:r>
            <a:r>
              <a:rPr lang="en-US" sz="2800" baseline="-25000" smtClean="0">
                <a:latin typeface="Myriad Web"/>
              </a:rPr>
              <a:t>R</a:t>
            </a:r>
            <a:r>
              <a:rPr lang="en-US" sz="2800" smtClean="0">
                <a:latin typeface="Myriad Web"/>
              </a:rPr>
              <a:t> color system.</a:t>
            </a:r>
          </a:p>
          <a:p>
            <a:r>
              <a:rPr lang="en-US" sz="2800" smtClean="0">
                <a:latin typeface="Myriad Web"/>
              </a:rPr>
              <a:t>Quality, subjective or objective, should be performed with display technology in mind.</a:t>
            </a:r>
          </a:p>
          <a:p>
            <a:r>
              <a:rPr lang="en-US" sz="2800" smtClean="0">
                <a:latin typeface="Myriad Web"/>
              </a:rPr>
              <a:t>It may be desirable to compute objective distortion in R′G′B′.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prstTxWarp prst="textNoShape">
              <a:avLst/>
            </a:prstTxWarp>
          </a:bodyPr>
          <a:lstStyle/>
          <a:p>
            <a:r>
              <a:rPr lang="en-US" smtClean="0">
                <a:effectLst/>
                <a:latin typeface="Myriad Web"/>
              </a:rPr>
              <a:t>How to Compute R′G′B′ PSNR</a:t>
            </a:r>
          </a:p>
        </p:txBody>
      </p:sp>
      <p:sp>
        <p:nvSpPr>
          <p:cNvPr id="1536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AutoNum type="arabicPeriod"/>
            </a:pPr>
            <a:r>
              <a:rPr lang="en-US" smtClean="0">
                <a:latin typeface="Myriad Web"/>
              </a:rPr>
              <a:t>Upsample Y′C</a:t>
            </a:r>
            <a:r>
              <a:rPr lang="en-US" baseline="-25000" smtClean="0">
                <a:latin typeface="Myriad Web"/>
              </a:rPr>
              <a:t>B</a:t>
            </a:r>
            <a:r>
              <a:rPr lang="en-US" smtClean="0">
                <a:latin typeface="Myriad Web"/>
              </a:rPr>
              <a:t>C</a:t>
            </a:r>
            <a:r>
              <a:rPr lang="en-US" baseline="-25000" smtClean="0">
                <a:latin typeface="Myriad Web"/>
              </a:rPr>
              <a:t>R</a:t>
            </a:r>
            <a:r>
              <a:rPr lang="en-US" smtClean="0">
                <a:latin typeface="Myriad Web"/>
              </a:rPr>
              <a:t> from 4:2:0 to 4:4:4</a:t>
            </a:r>
          </a:p>
          <a:p>
            <a:pPr marL="609600" indent="-609600">
              <a:buFontTx/>
              <a:buAutoNum type="arabicPeriod"/>
            </a:pPr>
            <a:r>
              <a:rPr lang="en-US" smtClean="0">
                <a:latin typeface="Myriad Web"/>
              </a:rPr>
              <a:t>Convert 4:4:4 Y′C</a:t>
            </a:r>
            <a:r>
              <a:rPr lang="en-US" baseline="-25000" smtClean="0">
                <a:latin typeface="Myriad Web"/>
              </a:rPr>
              <a:t>B</a:t>
            </a:r>
            <a:r>
              <a:rPr lang="en-US" smtClean="0">
                <a:latin typeface="Myriad Web"/>
              </a:rPr>
              <a:t>C</a:t>
            </a:r>
            <a:r>
              <a:rPr lang="en-US" baseline="-25000" smtClean="0">
                <a:latin typeface="Myriad Web"/>
              </a:rPr>
              <a:t>R</a:t>
            </a:r>
            <a:r>
              <a:rPr lang="en-US" smtClean="0">
                <a:latin typeface="Myriad Web"/>
              </a:rPr>
              <a:t> to R′G′B′</a:t>
            </a:r>
          </a:p>
          <a:p>
            <a:pPr marL="609600" indent="-609600">
              <a:buFontTx/>
              <a:buAutoNum type="arabicPeriod"/>
            </a:pPr>
            <a:r>
              <a:rPr lang="en-US" smtClean="0">
                <a:latin typeface="Myriad Web"/>
              </a:rPr>
              <a:t>Compute MSE of R′, G′, B′</a:t>
            </a:r>
          </a:p>
          <a:p>
            <a:pPr marL="609600" indent="-609600">
              <a:buFontTx/>
              <a:buAutoNum type="arabicPeriod"/>
            </a:pPr>
            <a:r>
              <a:rPr lang="en-US" smtClean="0">
                <a:latin typeface="Myriad Web"/>
              </a:rPr>
              <a:t>Average MSE of R′, G′, B′ to form MSE of R′G′B′</a:t>
            </a:r>
          </a:p>
          <a:p>
            <a:pPr marL="609600" indent="-609600">
              <a:buFontTx/>
              <a:buAutoNum type="arabicPeriod"/>
            </a:pPr>
            <a:r>
              <a:rPr lang="en-US" smtClean="0">
                <a:latin typeface="Myriad Web"/>
              </a:rPr>
              <a:t>Compute PSNR from MSE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prstTxWarp prst="textNoShape">
              <a:avLst/>
            </a:prstTxWarp>
          </a:bodyPr>
          <a:lstStyle/>
          <a:p>
            <a:r>
              <a:rPr lang="en-US" smtClean="0">
                <a:effectLst/>
                <a:latin typeface="Myriad Web"/>
              </a:rPr>
              <a:t>Y′C</a:t>
            </a:r>
            <a:r>
              <a:rPr lang="en-US" baseline="-25000" smtClean="0">
                <a:effectLst/>
                <a:latin typeface="Myriad Web"/>
              </a:rPr>
              <a:t>B</a:t>
            </a:r>
            <a:r>
              <a:rPr lang="en-US" smtClean="0">
                <a:effectLst/>
                <a:latin typeface="Myriad Web"/>
              </a:rPr>
              <a:t>C</a:t>
            </a:r>
            <a:r>
              <a:rPr lang="en-US" baseline="-25000" smtClean="0">
                <a:effectLst/>
                <a:latin typeface="Myriad Web"/>
              </a:rPr>
              <a:t>R</a:t>
            </a:r>
            <a:r>
              <a:rPr lang="en-US" smtClean="0">
                <a:effectLst/>
                <a:latin typeface="Myriad Web"/>
              </a:rPr>
              <a:t> Upsampling</a:t>
            </a:r>
          </a:p>
        </p:txBody>
      </p:sp>
      <p:sp>
        <p:nvSpPr>
          <p:cNvPr id="1638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 smtClean="0">
                <a:latin typeface="Myriad Web"/>
              </a:rPr>
              <a:t>Use polyphase filter coefficients borrowed from MSSG to convert 4:2:0 to 4:2:2 and then to 4:4:4</a:t>
            </a:r>
          </a:p>
          <a:p>
            <a:pPr>
              <a:lnSpc>
                <a:spcPct val="90000"/>
              </a:lnSpc>
            </a:pPr>
            <a:r>
              <a:rPr lang="en-US" sz="2800" smtClean="0">
                <a:latin typeface="Myriad Web"/>
              </a:rPr>
              <a:t>Vertical polyphase filter</a:t>
            </a:r>
          </a:p>
          <a:p>
            <a:pPr lvl="1">
              <a:lnSpc>
                <a:spcPct val="90000"/>
              </a:lnSpc>
            </a:pPr>
            <a:r>
              <a:rPr lang="en-US" sz="2400" smtClean="0">
                <a:latin typeface="Myriad Web"/>
              </a:rPr>
              <a:t>[3, -16, 67, 227, -32, 7]/256</a:t>
            </a:r>
          </a:p>
          <a:p>
            <a:pPr lvl="1">
              <a:lnSpc>
                <a:spcPct val="90000"/>
              </a:lnSpc>
            </a:pPr>
            <a:r>
              <a:rPr lang="en-US" sz="2400" smtClean="0">
                <a:latin typeface="Myriad Web"/>
              </a:rPr>
              <a:t>[7, -32, 227, 67, -16, 3]/256</a:t>
            </a:r>
          </a:p>
          <a:p>
            <a:pPr>
              <a:lnSpc>
                <a:spcPct val="90000"/>
              </a:lnSpc>
            </a:pPr>
            <a:r>
              <a:rPr lang="en-US" sz="2800" smtClean="0">
                <a:latin typeface="Myriad Web"/>
              </a:rPr>
              <a:t>Horizontal polyphase filter</a:t>
            </a:r>
          </a:p>
          <a:p>
            <a:pPr lvl="1">
              <a:lnSpc>
                <a:spcPct val="90000"/>
              </a:lnSpc>
            </a:pPr>
            <a:r>
              <a:rPr lang="en-US" sz="2400" smtClean="0">
                <a:latin typeface="Myriad Web"/>
              </a:rPr>
              <a:t>[0, 0, 256, 0, 0]/256</a:t>
            </a:r>
          </a:p>
          <a:p>
            <a:pPr lvl="1">
              <a:lnSpc>
                <a:spcPct val="90000"/>
              </a:lnSpc>
            </a:pPr>
            <a:r>
              <a:rPr lang="en-US" sz="2400" smtClean="0">
                <a:latin typeface="Myriad Web"/>
              </a:rPr>
              <a:t>[21, -52, 159, 159, -52, 21]/256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9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prstTxWarp prst="textNoShape">
              <a:avLst/>
            </a:prstTxWarp>
          </a:bodyPr>
          <a:lstStyle/>
          <a:p>
            <a:r>
              <a:rPr lang="en-US" smtClean="0">
                <a:effectLst/>
                <a:latin typeface="Myriad Web"/>
              </a:rPr>
              <a:t>Convert Y′C</a:t>
            </a:r>
            <a:r>
              <a:rPr lang="en-US" baseline="-25000" smtClean="0">
                <a:effectLst/>
                <a:latin typeface="Myriad Web"/>
              </a:rPr>
              <a:t>B</a:t>
            </a:r>
            <a:r>
              <a:rPr lang="en-US" smtClean="0">
                <a:effectLst/>
                <a:latin typeface="Myriad Web"/>
              </a:rPr>
              <a:t>C</a:t>
            </a:r>
            <a:r>
              <a:rPr lang="en-US" baseline="-25000" smtClean="0">
                <a:effectLst/>
                <a:latin typeface="Myriad Web"/>
              </a:rPr>
              <a:t>R</a:t>
            </a:r>
            <a:r>
              <a:rPr lang="en-US" smtClean="0">
                <a:effectLst/>
                <a:latin typeface="Myriad Web"/>
              </a:rPr>
              <a:t> to R′G′B′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2813050"/>
          </a:xfrm>
        </p:spPr>
        <p:txBody>
          <a:bodyPr/>
          <a:lstStyle/>
          <a:p>
            <a:pPr>
              <a:lnSpc>
                <a:spcPct val="90000"/>
              </a:lnSpc>
              <a:defRPr/>
            </a:pPr>
            <a:r>
              <a:rPr lang="en-US" sz="2800" smtClean="0">
                <a:latin typeface="Myriad Web"/>
              </a:rPr>
              <a:t>There are different Y′C</a:t>
            </a:r>
            <a:r>
              <a:rPr lang="en-US" sz="2800" baseline="-25000" smtClean="0">
                <a:latin typeface="Myriad Web"/>
              </a:rPr>
              <a:t>B</a:t>
            </a:r>
            <a:r>
              <a:rPr lang="en-US" sz="2800" smtClean="0">
                <a:latin typeface="Myriad Web"/>
              </a:rPr>
              <a:t>C</a:t>
            </a:r>
            <a:r>
              <a:rPr lang="en-US" sz="2800" baseline="-25000" smtClean="0">
                <a:latin typeface="Myriad Web"/>
              </a:rPr>
              <a:t>R</a:t>
            </a:r>
            <a:r>
              <a:rPr lang="en-US" sz="2800" smtClean="0">
                <a:latin typeface="Myriad Web"/>
              </a:rPr>
              <a:t> and R′G′B′</a:t>
            </a:r>
            <a:r>
              <a:rPr lang="en-US" sz="2800" smtClean="0">
                <a:effectLst>
                  <a:outerShdw blurRad="38100" dist="38100" dir="2700000" algn="tl">
                    <a:srgbClr val="C0C0C0"/>
                  </a:outerShdw>
                </a:effectLst>
                <a:latin typeface="Myriad Web"/>
              </a:rPr>
              <a:t> color </a:t>
            </a:r>
            <a:r>
              <a:rPr lang="en-US" sz="2800" smtClean="0">
                <a:latin typeface="Myriad Web"/>
              </a:rPr>
              <a:t>systems</a:t>
            </a:r>
          </a:p>
          <a:p>
            <a:pPr lvl="1">
              <a:lnSpc>
                <a:spcPct val="90000"/>
              </a:lnSpc>
              <a:defRPr/>
            </a:pPr>
            <a:r>
              <a:rPr lang="en-US" sz="2400" smtClean="0">
                <a:latin typeface="Myriad Web"/>
              </a:rPr>
              <a:t>i.e., Rec. ITU-R BT.601, Rec. ITU-R BT.709, and SMPTE 240M</a:t>
            </a:r>
          </a:p>
          <a:p>
            <a:pPr>
              <a:lnSpc>
                <a:spcPct val="90000"/>
              </a:lnSpc>
              <a:defRPr/>
            </a:pPr>
            <a:r>
              <a:rPr lang="en-US" sz="2800" smtClean="0">
                <a:latin typeface="Myriad Web"/>
              </a:rPr>
              <a:t>Color space conversion matrix for Rec. ITU-R BT.709 with R′, G′, and B′</a:t>
            </a:r>
            <a:r>
              <a:rPr lang="en-US" sz="2800" smtClean="0">
                <a:effectLst>
                  <a:outerShdw blurRad="38100" dist="38100" dir="2700000" algn="tl">
                    <a:srgbClr val="C0C0C0"/>
                  </a:outerShdw>
                </a:effectLst>
                <a:latin typeface="Myriad Web"/>
              </a:rPr>
              <a:t> in the range [0, 1]:</a:t>
            </a:r>
          </a:p>
        </p:txBody>
      </p:sp>
      <p:sp>
        <p:nvSpPr>
          <p:cNvPr id="41991" name="Rectangle 5"/>
          <p:cNvSpPr>
            <a:spLocks noChangeArrowheads="1"/>
          </p:cNvSpPr>
          <p:nvPr/>
        </p:nvSpPr>
        <p:spPr bwMode="auto">
          <a:xfrm>
            <a:off x="0" y="306228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en-US"/>
          </a:p>
        </p:txBody>
      </p:sp>
      <p:graphicFrame>
        <p:nvGraphicFramePr>
          <p:cNvPr id="41988" name="Object 4"/>
          <p:cNvGraphicFramePr>
            <a:graphicFrameLocks noChangeAspect="1"/>
          </p:cNvGraphicFramePr>
          <p:nvPr/>
        </p:nvGraphicFramePr>
        <p:xfrm>
          <a:off x="666750" y="4540250"/>
          <a:ext cx="7808913" cy="1330325"/>
        </p:xfrm>
        <a:graphic>
          <a:graphicData uri="http://schemas.openxmlformats.org/presentationml/2006/ole">
            <p:oleObj spid="_x0000_s41988" name="Equation" r:id="rId3" imgW="4305300" imgH="7366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9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prstTxWarp prst="textNoShape">
              <a:avLst/>
            </a:prstTxWarp>
          </a:bodyPr>
          <a:lstStyle/>
          <a:p>
            <a:r>
              <a:rPr lang="en-US" smtClean="0">
                <a:effectLst/>
                <a:latin typeface="Myriad Web"/>
              </a:rPr>
              <a:t>Compute PSNR from MSE</a:t>
            </a:r>
          </a:p>
        </p:txBody>
      </p:sp>
      <p:sp>
        <p:nvSpPr>
          <p:cNvPr id="4609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635000"/>
          </a:xfrm>
        </p:spPr>
        <p:txBody>
          <a:bodyPr/>
          <a:lstStyle/>
          <a:p>
            <a:r>
              <a:rPr lang="en-US" smtClean="0">
                <a:latin typeface="Myriad Web"/>
              </a:rPr>
              <a:t>Definition of PSNR for 8-bit unsigned: </a:t>
            </a:r>
          </a:p>
        </p:txBody>
      </p:sp>
      <p:sp>
        <p:nvSpPr>
          <p:cNvPr id="46091" name="Rectangle 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en-US"/>
          </a:p>
        </p:txBody>
      </p:sp>
      <p:graphicFrame>
        <p:nvGraphicFramePr>
          <p:cNvPr id="46086" name="Object 6"/>
          <p:cNvGraphicFramePr>
            <a:graphicFrameLocks noChangeAspect="1"/>
          </p:cNvGraphicFramePr>
          <p:nvPr/>
        </p:nvGraphicFramePr>
        <p:xfrm>
          <a:off x="2878138" y="2270125"/>
          <a:ext cx="3387725" cy="1158875"/>
        </p:xfrm>
        <a:graphic>
          <a:graphicData uri="http://schemas.openxmlformats.org/presentationml/2006/ole">
            <p:oleObj spid="_x0000_s46086" name="Equation" r:id="rId3" imgW="1422400" imgH="482600" progId="Equation.3">
              <p:embed/>
            </p:oleObj>
          </a:graphicData>
        </a:graphic>
      </p:graphicFrame>
      <p:sp>
        <p:nvSpPr>
          <p:cNvPr id="46092" name="Rectangle 9"/>
          <p:cNvSpPr>
            <a:spLocks noChangeArrowheads="1"/>
          </p:cNvSpPr>
          <p:nvPr/>
        </p:nvSpPr>
        <p:spPr bwMode="auto">
          <a:xfrm>
            <a:off x="0" y="3167063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en-US"/>
          </a:p>
        </p:txBody>
      </p:sp>
      <p:graphicFrame>
        <p:nvGraphicFramePr>
          <p:cNvPr id="46088" name="Object 8"/>
          <p:cNvGraphicFramePr>
            <a:graphicFrameLocks noChangeAspect="1"/>
          </p:cNvGraphicFramePr>
          <p:nvPr/>
        </p:nvGraphicFramePr>
        <p:xfrm>
          <a:off x="2665413" y="4632325"/>
          <a:ext cx="4135437" cy="1203325"/>
        </p:xfrm>
        <a:graphic>
          <a:graphicData uri="http://schemas.openxmlformats.org/presentationml/2006/ole">
            <p:oleObj spid="_x0000_s46088" name="Equation" r:id="rId4" imgW="1803400" imgH="520700" progId="Equation.3">
              <p:embed/>
            </p:oleObj>
          </a:graphicData>
        </a:graphic>
      </p:graphicFrame>
      <p:sp>
        <p:nvSpPr>
          <p:cNvPr id="46093" name="Rectangle 10"/>
          <p:cNvSpPr>
            <a:spLocks noChangeArrowheads="1"/>
          </p:cNvSpPr>
          <p:nvPr/>
        </p:nvSpPr>
        <p:spPr bwMode="auto">
          <a:xfrm>
            <a:off x="457200" y="3709988"/>
            <a:ext cx="82296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eaLnBrk="0" hangingPunct="0">
              <a:spcBef>
                <a:spcPct val="20000"/>
              </a:spcBef>
              <a:spcAft>
                <a:spcPts val="600"/>
              </a:spcAft>
              <a:buFontTx/>
              <a:buChar char="•"/>
            </a:pPr>
            <a:r>
              <a:rPr lang="en-US" sz="3200">
                <a:solidFill>
                  <a:srgbClr val="002060"/>
                </a:solidFill>
                <a:latin typeface="Myriad Web"/>
              </a:rPr>
              <a:t>HM computes average of frame PSNR: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1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prstTxWarp prst="textNoShape">
              <a:avLst/>
            </a:prstTxWarp>
          </a:bodyPr>
          <a:lstStyle/>
          <a:p>
            <a:r>
              <a:rPr lang="en-US" smtClean="0">
                <a:effectLst/>
                <a:latin typeface="Myriad Web"/>
              </a:rPr>
              <a:t>Compute PSNR of R′G′B′</a:t>
            </a:r>
          </a:p>
        </p:txBody>
      </p:sp>
      <p:sp>
        <p:nvSpPr>
          <p:cNvPr id="47111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1408113"/>
          </a:xfrm>
        </p:spPr>
        <p:txBody>
          <a:bodyPr/>
          <a:lstStyle/>
          <a:p>
            <a:r>
              <a:rPr lang="en-US" smtClean="0">
                <a:latin typeface="Myriad Web"/>
              </a:rPr>
              <a:t>R′G′B′ clipped to [0, 1]</a:t>
            </a:r>
          </a:p>
          <a:p>
            <a:r>
              <a:rPr lang="en-US" smtClean="0">
                <a:latin typeface="Myriad Web"/>
              </a:rPr>
              <a:t>Definition of PSNR for [0, 1] data:</a:t>
            </a:r>
          </a:p>
        </p:txBody>
      </p:sp>
      <p:graphicFrame>
        <p:nvGraphicFramePr>
          <p:cNvPr id="47109" name="Object 5"/>
          <p:cNvGraphicFramePr>
            <a:graphicFrameLocks noChangeAspect="1"/>
          </p:cNvGraphicFramePr>
          <p:nvPr/>
        </p:nvGraphicFramePr>
        <p:xfrm>
          <a:off x="3135313" y="3157538"/>
          <a:ext cx="2873375" cy="884237"/>
        </p:xfrm>
        <a:graphic>
          <a:graphicData uri="http://schemas.openxmlformats.org/presentationml/2006/ole">
            <p:oleObj spid="_x0000_s47109" name="Equation" r:id="rId3" imgW="1206360" imgH="3682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9" name="Rectangle 596"/>
          <p:cNvSpPr>
            <a:spLocks noGrp="1" noChangeArrowheads="1"/>
          </p:cNvSpPr>
          <p:nvPr>
            <p:ph type="title"/>
          </p:nvPr>
        </p:nvSpPr>
        <p:spPr/>
        <p:txBody>
          <a:bodyPr>
            <a:prstTxWarp prst="textNoShape">
              <a:avLst/>
            </a:prstTxWarp>
          </a:bodyPr>
          <a:lstStyle/>
          <a:p>
            <a:r>
              <a:rPr lang="en-US" smtClean="0">
                <a:effectLst/>
                <a:latin typeface="Myriad Web"/>
              </a:rPr>
              <a:t>IBDI versus no-IBDI for LD-HE</a:t>
            </a:r>
          </a:p>
        </p:txBody>
      </p:sp>
      <p:graphicFrame>
        <p:nvGraphicFramePr>
          <p:cNvPr id="45145" name="Group 1113"/>
          <p:cNvGraphicFramePr>
            <a:graphicFrameLocks noGrp="1"/>
          </p:cNvGraphicFramePr>
          <p:nvPr>
            <p:ph idx="1"/>
          </p:nvPr>
        </p:nvGraphicFramePr>
        <p:xfrm>
          <a:off x="841375" y="1190625"/>
          <a:ext cx="7345363" cy="5391150"/>
        </p:xfrm>
        <a:graphic>
          <a:graphicData uri="http://schemas.openxmlformats.org/drawingml/2006/table">
            <a:tbl>
              <a:tblPr/>
              <a:tblGrid>
                <a:gridCol w="1277938"/>
                <a:gridCol w="2008187"/>
                <a:gridCol w="603250"/>
                <a:gridCol w="625475"/>
                <a:gridCol w="584200"/>
                <a:gridCol w="574675"/>
                <a:gridCol w="523875"/>
                <a:gridCol w="561975"/>
                <a:gridCol w="585788"/>
              </a:tblGrid>
              <a:tr h="238125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Y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Cb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Cr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R′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G′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B′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R′G′B′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Class B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Kimono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-4.8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-2.4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-3.8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1080p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ParkScene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-2.6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-7.0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Cactus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-5.5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BasketballDrive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-7.2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-5.6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-3.6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BQTerrace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-25.0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-31.0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-11.3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-5.5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-14.2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-11.1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Average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-3.4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-10.2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-11.9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-6.2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-3.7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-7.2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-6.0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Class C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BasketballDrill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-2.8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-6.4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-4.5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-4.6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WVGA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BQMall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-3.6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-9.8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5241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PartyScene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-1.8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-4.8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RaceHorses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Average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-2.3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-7.0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-7.2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-4.4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-2.6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-5.1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-4.3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Class D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BasketballPass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-1.6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-3.5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WQVGA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BQSquare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-29.3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-28.9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-8.6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-2.8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-7.5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BlowingBubbles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-11.4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-2.5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-6.6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RaceHorses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-2.8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-2.5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-1.8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-2.1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Average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-1.5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-11.7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-11.2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-4.4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-1.9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-5.6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-4.2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Class E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Vidyo1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-10.2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193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WQVGA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Vidyo3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-10.4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1.6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-8.0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Vidyo4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-10.4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-11.1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-9.9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-10.3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-10.7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-10.5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Average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-10.3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-6.7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-8.5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-9.8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-10.1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-8.7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-9.5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5D9F1"/>
                    </a:solidFill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All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Average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-3.9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-9.1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-9.9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-6.0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-4.2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-6.5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-5.8</a:t>
                      </a:r>
                      <a:endParaRPr kumimoji="0" lang="en-US" sz="1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7E4B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Default Design">
  <a:themeElements>
    <a:clrScheme name="1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Default Design">
      <a:majorFont>
        <a:latin typeface="Century Gothic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  <a:txDef>
      <a:spPr bwMode="auto">
        <a:noFill/>
        <a:ln w="9525">
          <a:noFill/>
          <a:miter lim="800000"/>
          <a:headEnd/>
          <a:tailEnd/>
        </a:ln>
      </a:spPr>
      <a:bodyPr vert="horz" wrap="square" lIns="91440" tIns="45720" rIns="91440" bIns="45720" numCol="1" anchor="ctr" anchorCtr="0" compatLnSpc="1">
        <a:prstTxWarp prst="textNoShape">
          <a:avLst/>
        </a:prstTxWarp>
        <a:scene3d>
          <a:camera prst="orthographicFront"/>
          <a:lightRig rig="threePt" dir="t"/>
        </a:scene3d>
        <a:sp3d extrusionH="57150">
          <a:bevelT w="38100" h="38100"/>
        </a:sp3d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sz="2400" b="1" i="0" u="none" strike="noStrike" kern="0" cap="none" spc="0" normalizeH="0" baseline="0" noProof="0" dirty="0" smtClean="0">
            <a:ln>
              <a:noFill/>
            </a:ln>
            <a:solidFill>
              <a:srgbClr val="003366"/>
            </a:solidFill>
            <a:effectLst/>
            <a:uLnTx/>
            <a:uFillTx/>
            <a:latin typeface="+mj-lt"/>
            <a:ea typeface="+mj-ea"/>
            <a:cs typeface="+mj-cs"/>
          </a:defRPr>
        </a:defPPr>
      </a:lstStyle>
    </a:txDef>
  </a:objectDefaults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147418</TotalTime>
  <Words>535</Words>
  <Application>Microsoft Office PowerPoint</Application>
  <PresentationFormat>On-screen Show (4:3)</PresentationFormat>
  <Paragraphs>240</Paragraphs>
  <Slides>10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Design Template</vt:lpstr>
      </vt:variant>
      <vt:variant>
        <vt:i4>2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7" baseType="lpstr">
      <vt:lpstr>Tahoma</vt:lpstr>
      <vt:lpstr>Arial</vt:lpstr>
      <vt:lpstr>Myriad Web</vt:lpstr>
      <vt:lpstr>Times New Roman</vt:lpstr>
      <vt:lpstr>1_Default Design</vt:lpstr>
      <vt:lpstr>1_Default Design</vt:lpstr>
      <vt:lpstr>Equation</vt:lpstr>
      <vt:lpstr>PSNR Computation on R′G′B′ Color System</vt:lpstr>
      <vt:lpstr>Executive Summary</vt:lpstr>
      <vt:lpstr>Motivation</vt:lpstr>
      <vt:lpstr>How to Compute R′G′B′ PSNR</vt:lpstr>
      <vt:lpstr>Y′CBCR Upsampling</vt:lpstr>
      <vt:lpstr>Convert Y′CBCR to R′G′B′</vt:lpstr>
      <vt:lpstr>Compute PSNR from MSE</vt:lpstr>
      <vt:lpstr>Compute PSNR of R′G′B′</vt:lpstr>
      <vt:lpstr>IBDI versus no-IBDI for LD-HE</vt:lpstr>
      <vt:lpstr>Recommendations</vt:lpstr>
    </vt:vector>
  </TitlesOfParts>
  <Company>Xilient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Xilient</dc:title>
  <dc:creator>tony</dc:creator>
  <cp:lastModifiedBy>Dzung Hoang</cp:lastModifiedBy>
  <cp:revision>928</cp:revision>
  <dcterms:created xsi:type="dcterms:W3CDTF">2010-03-30T16:21:05Z</dcterms:created>
  <dcterms:modified xsi:type="dcterms:W3CDTF">2011-01-24T09:49:39Z</dcterms:modified>
</cp:coreProperties>
</file>