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78" r:id="rId3"/>
    <p:sldId id="258" r:id="rId4"/>
    <p:sldId id="259" r:id="rId5"/>
    <p:sldId id="261" r:id="rId6"/>
    <p:sldId id="274" r:id="rId7"/>
    <p:sldId id="275" r:id="rId8"/>
    <p:sldId id="277" r:id="rId9"/>
    <p:sldId id="276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0838"/>
    <a:srgbClr val="B2023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9" autoAdjust="0"/>
    <p:restoredTop sz="88688" autoAdjust="0"/>
  </p:normalViewPr>
  <p:slideViewPr>
    <p:cSldViewPr>
      <p:cViewPr varScale="1">
        <p:scale>
          <a:sx n="76" d="100"/>
          <a:sy n="76" d="100"/>
        </p:scale>
        <p:origin x="-6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E9D72-04D0-4C3D-BE74-C2359C10DA08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B1A16-4F57-444F-8068-FC564930B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B1A16-4F57-444F-8068-FC564930BEB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solidFill>
            <a:schemeClr val="accent3"/>
          </a:soli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solidFill>
            <a:srgbClr val="B20838"/>
          </a:solidFill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SCU-Seal_Outlined_201.png"/>
          <p:cNvPicPr>
            <a:picLocks noChangeAspect="1"/>
          </p:cNvPicPr>
          <p:nvPr userDrawn="1"/>
        </p:nvPicPr>
        <p:blipFill>
          <a:blip r:embed="rId2" cstate="print">
            <a:lum bright="80000" contrast="-60000"/>
          </a:blip>
          <a:stretch>
            <a:fillRect/>
          </a:stretch>
        </p:blipFill>
        <p:spPr>
          <a:xfrm>
            <a:off x="4648200" y="2438400"/>
            <a:ext cx="4267201" cy="42672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B20838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oriz1_201_F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350903" y="6477000"/>
            <a:ext cx="3564497" cy="152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60000"/>
                <a:satMod val="355000"/>
              </a:schemeClr>
            </a:gs>
            <a:gs pos="40000">
              <a:schemeClr val="bg1">
                <a:tint val="85000"/>
                <a:satMod val="320000"/>
              </a:schemeClr>
            </a:gs>
            <a:gs pos="100000">
              <a:schemeClr val="accent3">
                <a:lumMod val="75000"/>
              </a:schemeClr>
            </a:gs>
          </a:gsLst>
          <a:path path="circle">
            <a:fillToRect l="-24500" t="-20000" r="124500" b="12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lobal-footer-bg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6107442"/>
            <a:ext cx="9144000" cy="75055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 cstate="print">
            <a:lum bright="15000"/>
          </a:blip>
          <a:srcRect/>
          <a:stretch>
            <a:fillRect/>
          </a:stretch>
        </p:blipFill>
        <p:spPr bwMode="auto">
          <a:xfrm>
            <a:off x="0" y="5702300"/>
            <a:ext cx="1270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08B151B-3884-44CD-98AE-59ECD7B035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 userDrawn="1"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2" descr="sculogo_spot201F_CS.png"/>
          <p:cNvPicPr>
            <a:picLocks noChangeAspect="1"/>
          </p:cNvPicPr>
          <p:nvPr/>
        </p:nvPicPr>
        <p:blipFill>
          <a:blip r:embed="rId15" cstate="print">
            <a:lum bright="75000" contrast="-50000"/>
          </a:blip>
          <a:stretch>
            <a:fillRect/>
          </a:stretch>
        </p:blipFill>
        <p:spPr>
          <a:xfrm>
            <a:off x="72086" y="152401"/>
            <a:ext cx="861106" cy="1142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 baseline="0">
          <a:solidFill>
            <a:srgbClr val="B20838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6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8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4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4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914400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CE6.a</a:t>
            </a:r>
            <a:br>
              <a:rPr lang="en-US" sz="3200" b="1" dirty="0" smtClean="0"/>
            </a:br>
            <a:r>
              <a:rPr lang="en-US" sz="2800" b="1" dirty="0" smtClean="0"/>
              <a:t>Santa Clara University and </a:t>
            </a:r>
            <a:r>
              <a:rPr lang="en-US" sz="2800" b="1" dirty="0" err="1" smtClean="0"/>
              <a:t>Hisilicon</a:t>
            </a:r>
            <a:r>
              <a:rPr lang="en-US" sz="2800" b="1" dirty="0" smtClean="0"/>
              <a:t> Report on Block Based Intra Prediction</a:t>
            </a:r>
            <a:endParaRPr lang="en-US" sz="3200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62400"/>
            <a:ext cx="1905000" cy="19050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Guichun Li</a:t>
            </a:r>
          </a:p>
          <a:p>
            <a:pPr algn="l"/>
            <a:r>
              <a:rPr lang="en-US" sz="2000" dirty="0" smtClean="0"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Lingzhi Liu</a:t>
            </a:r>
          </a:p>
          <a:p>
            <a:pPr algn="l"/>
            <a:r>
              <a:rPr lang="en-US" sz="2000" dirty="0" smtClean="0"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Nam Ling</a:t>
            </a:r>
          </a:p>
          <a:p>
            <a:pPr algn="l"/>
            <a:r>
              <a:rPr lang="en-US" sz="2000" dirty="0" err="1" smtClean="0"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Jianhua</a:t>
            </a:r>
            <a:r>
              <a:rPr lang="en-US" sz="2000" dirty="0" smtClean="0"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</a:t>
            </a:r>
            <a:r>
              <a:rPr lang="en-US" sz="2000" dirty="0" err="1" smtClean="0"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Zheng</a:t>
            </a:r>
            <a:endParaRPr lang="en-US" sz="2000" dirty="0" smtClean="0">
              <a:solidFill>
                <a:srgbClr val="B20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  <a:p>
            <a:pPr algn="l"/>
            <a:r>
              <a:rPr lang="en-US" sz="2000" dirty="0" smtClean="0"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Philipp Zhang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6765" y="3124200"/>
            <a:ext cx="2012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JCTVC-D026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7" name="Picture 6" descr="Trajan1_OL_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6145412"/>
            <a:ext cx="5334000" cy="228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4800600"/>
          </a:xfrm>
        </p:spPr>
        <p:txBody>
          <a:bodyPr>
            <a:normAutofit fontScale="92500" lnSpcReduction="20000"/>
          </a:bodyPr>
          <a:lstStyle/>
          <a:p>
            <a:pPr hangingPunct="0"/>
            <a:r>
              <a:rPr lang="en-US" sz="3200" dirty="0" smtClean="0"/>
              <a:t>The Bilinear mode is rarely used. It is not necessary to have this mode for intra prediction.</a:t>
            </a:r>
          </a:p>
          <a:p>
            <a:pPr hangingPunct="0"/>
            <a:r>
              <a:rPr lang="en-US" sz="3200" dirty="0" smtClean="0"/>
              <a:t>Enabling Planar Intra Prediction introduces coding loss, it is not necessary either.</a:t>
            </a:r>
          </a:p>
          <a:p>
            <a:pPr hangingPunct="0"/>
            <a:r>
              <a:rPr lang="en-US" sz="3200" dirty="0" smtClean="0"/>
              <a:t>MPS Intra performs better than TMuC v0.9 Anchor, on both BD-rate and subjective visual quality. The major contribution of the gain is from the Intra Plane mode. </a:t>
            </a:r>
          </a:p>
          <a:p>
            <a:pPr hangingPunct="0"/>
            <a:r>
              <a:rPr lang="en-US" sz="3200" dirty="0" smtClean="0"/>
              <a:t>Integrating Plane mode with MPS in UIP can improve the performance of intra prediction.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integration of Intra Plane mode in (Unified Intra Prediction) UIP with Multiple Predictor Sets (MPS) method was proposed in JCTVC-C111. </a:t>
            </a:r>
          </a:p>
          <a:p>
            <a:r>
              <a:rPr lang="en-US" dirty="0" smtClean="0"/>
              <a:t>In this experiment, extra non-directional modes are integrated in UIP. </a:t>
            </a:r>
          </a:p>
          <a:p>
            <a:r>
              <a:rPr lang="en-US" dirty="0" smtClean="0"/>
              <a:t>Simulations were performed on different combinations of Intra Modes:</a:t>
            </a:r>
          </a:p>
          <a:p>
            <a:pPr lvl="1"/>
            <a:r>
              <a:rPr lang="en-US" dirty="0" smtClean="0"/>
              <a:t>UIP with 2 Extra modes and MPS (MPS Intra)</a:t>
            </a:r>
          </a:p>
          <a:p>
            <a:pPr lvl="1"/>
            <a:r>
              <a:rPr lang="en-US" dirty="0" smtClean="0"/>
              <a:t>MPS Intra with Planar Intra Prediction enabled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default intra prediction in TMuC, Unified Intra Prediction (UIP):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3000" dirty="0" smtClean="0">
                <a:solidFill>
                  <a:srgbClr val="B20838"/>
                </a:solidFill>
              </a:rPr>
              <a:t>33 directional modes + 1 DC mode. </a:t>
            </a:r>
            <a:endParaRPr lang="en-US" dirty="0" smtClean="0">
              <a:solidFill>
                <a:srgbClr val="B20838"/>
              </a:solidFill>
            </a:endParaRPr>
          </a:p>
          <a:p>
            <a:r>
              <a:rPr lang="en-US" dirty="0" smtClean="0"/>
              <a:t>Modifications:</a:t>
            </a:r>
          </a:p>
          <a:p>
            <a:pPr lvl="1"/>
            <a:r>
              <a:rPr lang="en-US" dirty="0" smtClean="0">
                <a:solidFill>
                  <a:srgbClr val="B20838"/>
                </a:solidFill>
              </a:rPr>
              <a:t>Intra Plane mode and Bilinear mode are integrated</a:t>
            </a:r>
          </a:p>
          <a:p>
            <a:pPr lvl="1"/>
            <a:r>
              <a:rPr lang="en-US" dirty="0" smtClean="0">
                <a:solidFill>
                  <a:srgbClr val="B20838"/>
                </a:solidFill>
              </a:rPr>
              <a:t>Multiple Predictor Sets method is used</a:t>
            </a:r>
          </a:p>
          <a:p>
            <a:r>
              <a:rPr lang="en-US" dirty="0" smtClean="0"/>
              <a:t>Experimental results have shown that coding efficiency can be improved by the proposed method.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Grouping Predictors with Multiple Predictor Sets</a:t>
            </a:r>
            <a:endParaRPr lang="en-US" sz="3200" dirty="0"/>
          </a:p>
        </p:txBody>
      </p:sp>
      <p:pic>
        <p:nvPicPr>
          <p:cNvPr id="4" name="Picture 3" descr="MPS_legend copy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3599" y="990599"/>
            <a:ext cx="5562601" cy="556260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Simulation Result (Intra Only)</a:t>
            </a:r>
            <a:br>
              <a:rPr lang="en-US" sz="3600" dirty="0" smtClean="0"/>
            </a:br>
            <a:r>
              <a:rPr lang="en-US" sz="3600" dirty="0" smtClean="0"/>
              <a:t> - MPS Intra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447800" y="1676400"/>
          <a:ext cx="7162799" cy="4446859"/>
        </p:xfrm>
        <a:graphic>
          <a:graphicData uri="http://schemas.openxmlformats.org/drawingml/2006/table">
            <a:tbl>
              <a:tblPr/>
              <a:tblGrid>
                <a:gridCol w="1023257"/>
                <a:gridCol w="1023257"/>
                <a:gridCol w="1023257"/>
                <a:gridCol w="1023257"/>
                <a:gridCol w="1023257"/>
                <a:gridCol w="1023257"/>
                <a:gridCol w="1023257"/>
              </a:tblGrid>
              <a:tr h="420457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TEST#1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Intra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Intra LoCo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0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Y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U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V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Y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U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V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7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Class A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-0.5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-0.3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67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Class B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-0.3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-0.5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67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Class C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-0.1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-0.1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-0.1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67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Class D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0.0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0.0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0.0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67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Class 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-0.5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-0.8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-0.8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-0.6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7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All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-0.3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7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Enc Time[%]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102%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99%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04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Dec Time[%]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97%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99%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Simulation Result (Intra Only)</a:t>
            </a:r>
            <a:br>
              <a:rPr lang="en-US" sz="3600" dirty="0" smtClean="0"/>
            </a:br>
            <a:r>
              <a:rPr lang="en-US" sz="3600" dirty="0" smtClean="0"/>
              <a:t> - MPS Intra with Planar Enabled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447802" y="1479261"/>
          <a:ext cx="7210679" cy="4623176"/>
        </p:xfrm>
        <a:graphic>
          <a:graphicData uri="http://schemas.openxmlformats.org/drawingml/2006/table">
            <a:tbl>
              <a:tblPr/>
              <a:tblGrid>
                <a:gridCol w="1030097"/>
                <a:gridCol w="1030097"/>
                <a:gridCol w="1030097"/>
                <a:gridCol w="1030097"/>
                <a:gridCol w="1030097"/>
                <a:gridCol w="1030097"/>
                <a:gridCol w="1030097"/>
              </a:tblGrid>
              <a:tr h="442898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TEST#2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Intra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Intra LoCo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4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Y BD-rate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U BD-rate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V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Y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U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V BD-rate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2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Class A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-0.1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-0.2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-0.1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0.7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0.6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82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Class B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-0.3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-0.3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0.7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0.5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0.3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2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Class C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0.0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-0.1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-0.1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1.1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0.8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0.7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2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Class D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0.0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0.0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0.0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1.0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0.7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0.6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2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Class E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-0.3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-0.5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0.7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0.1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0.4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All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-0.1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-0.2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0.9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0.6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0.5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49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Enc Time[%]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103%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101%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49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Dec Time[%]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</a:rPr>
                        <a:t>98%</a:t>
                      </a:r>
                      <a:endParaRPr lang="en-US" sz="280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</a:rPr>
                        <a:t>97%</a:t>
                      </a:r>
                      <a:endParaRPr lang="en-US" sz="2800" dirty="0">
                        <a:latin typeface="Times New Roman"/>
                        <a:ea typeface="宋体"/>
                      </a:endParaRPr>
                    </a:p>
                  </a:txBody>
                  <a:tcPr marL="67601" marR="676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 Usage on Class B (1080P) Sequences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47802" y="1752600"/>
          <a:ext cx="7467597" cy="4572000"/>
        </p:xfrm>
        <a:graphic>
          <a:graphicData uri="http://schemas.openxmlformats.org/drawingml/2006/table">
            <a:tbl>
              <a:tblPr/>
              <a:tblGrid>
                <a:gridCol w="829733"/>
                <a:gridCol w="829733"/>
                <a:gridCol w="829733"/>
                <a:gridCol w="829733"/>
                <a:gridCol w="829733"/>
                <a:gridCol w="829733"/>
                <a:gridCol w="829733"/>
                <a:gridCol w="829733"/>
                <a:gridCol w="829733"/>
              </a:tblGrid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Rank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3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4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5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6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7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8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Mode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16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34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Usage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13.07%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10.47%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8.90%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6.24%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4.77%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4.27%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4.13%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3.38%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Rank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9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11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12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13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14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15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16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Mode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14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21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Usage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3.37%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3.07%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3.06%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3.02%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2.86%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2.84%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2.65%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2.49%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Rank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7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18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19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21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22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23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24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Mode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29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31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22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33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Usage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1.99%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1.91%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1.89%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1.67%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1.66%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1.62%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1.60%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1.10%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Rank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5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26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27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28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29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30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31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32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Mode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17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23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28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25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27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26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Usage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1.07%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0.94%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0.87%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0.76%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0.75%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0.68%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0.65%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0.60%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Rank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3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34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35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36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Mode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19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24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SimSun"/>
                        </a:rPr>
                        <a:t>Usage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0.56%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0.55%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0.53%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0.03%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Visual Quality Comparison (1)</a:t>
            </a:r>
            <a:endParaRPr lang="en-US" dirty="0"/>
          </a:p>
        </p:txBody>
      </p:sp>
      <p:pic>
        <p:nvPicPr>
          <p:cNvPr id="4" name="Content Placeholder 3" descr="Cactus_comparison2X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973262"/>
            <a:ext cx="7499350" cy="3749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Visual Quality Comparison (2)</a:t>
            </a:r>
            <a:endParaRPr lang="en-US" dirty="0"/>
          </a:p>
        </p:txBody>
      </p:sp>
      <p:pic>
        <p:nvPicPr>
          <p:cNvPr id="4" name="Content Placeholder 3" descr="BQTerrace_comparison_X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676400"/>
            <a:ext cx="7924800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8175</TotalTime>
  <Words>572</Words>
  <Application>Microsoft Office PowerPoint</Application>
  <PresentationFormat>On-screen Show (4:3)</PresentationFormat>
  <Paragraphs>269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CE6.a Santa Clara University and Hisilicon Report on Block Based Intra Prediction</vt:lpstr>
      <vt:lpstr>Introduction</vt:lpstr>
      <vt:lpstr>Introduction</vt:lpstr>
      <vt:lpstr>Grouping Predictors with Multiple Predictor Sets</vt:lpstr>
      <vt:lpstr>Simulation Result (Intra Only)  - MPS Intra</vt:lpstr>
      <vt:lpstr>Simulation Result (Intra Only)  - MPS Intra with Planar Enabled</vt:lpstr>
      <vt:lpstr>Mode Usage on Class B (1080P) Sequences</vt:lpstr>
      <vt:lpstr>Visual Quality Comparison (1)</vt:lpstr>
      <vt:lpstr>Visual Quality Comparison (2)</vt:lpstr>
      <vt:lpstr>Conclusion</vt:lpstr>
    </vt:vector>
  </TitlesOfParts>
  <Company>Santa Clara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Guichun Li</dc:creator>
  <cp:lastModifiedBy>Guichun Li</cp:lastModifiedBy>
  <cp:revision>369</cp:revision>
  <dcterms:created xsi:type="dcterms:W3CDTF">2010-09-30T04:42:42Z</dcterms:created>
  <dcterms:modified xsi:type="dcterms:W3CDTF">2011-01-20T10:46:43Z</dcterms:modified>
</cp:coreProperties>
</file>