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950" r:id="rId2"/>
    <p:sldId id="970" r:id="rId3"/>
    <p:sldId id="972" r:id="rId4"/>
    <p:sldId id="973" r:id="rId5"/>
    <p:sldId id="978" r:id="rId6"/>
    <p:sldId id="979" r:id="rId7"/>
    <p:sldId id="980" r:id="rId8"/>
    <p:sldId id="977" r:id="rId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B4C9"/>
    <a:srgbClr val="3E561E"/>
    <a:srgbClr val="C2C9D8"/>
    <a:srgbClr val="FFFF99"/>
    <a:srgbClr val="FF7C80"/>
    <a:srgbClr val="860000"/>
    <a:srgbClr val="2C564C"/>
    <a:srgbClr val="678D32"/>
    <a:srgbClr val="9BA151"/>
    <a:srgbClr val="56B14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9142" autoAdjust="0"/>
  </p:normalViewPr>
  <p:slideViewPr>
    <p:cSldViewPr snapToGrid="0">
      <p:cViewPr varScale="1">
        <p:scale>
          <a:sx n="52" d="100"/>
          <a:sy n="52" d="100"/>
        </p:scale>
        <p:origin x="-474" y="-90"/>
      </p:cViewPr>
      <p:guideLst>
        <p:guide orient="horz" pos="4031"/>
        <p:guide pos="1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420"/>
    </p:cViewPr>
  </p:sorterViewPr>
  <p:notesViewPr>
    <p:cSldViewPr snapToGrid="0">
      <p:cViewPr varScale="1">
        <p:scale>
          <a:sx n="79" d="100"/>
          <a:sy n="79" d="100"/>
        </p:scale>
        <p:origin x="-2010" y="-8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502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502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502" y="0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803" y="4560899"/>
            <a:ext cx="5363595" cy="431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556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502" y="9121797"/>
            <a:ext cx="3169699" cy="479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556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 userDrawn="1">
            <p:ph idx="1" hasCustomPrompt="1"/>
          </p:nvPr>
        </p:nvSpPr>
        <p:spPr>
          <a:xfrm>
            <a:off x="2438400" y="2057400"/>
            <a:ext cx="4800600" cy="1219200"/>
          </a:xfrm>
        </p:spPr>
        <p:txBody>
          <a:bodyPr/>
          <a:lstStyle>
            <a:lvl1pPr>
              <a:buClr>
                <a:schemeClr val="accent6"/>
              </a:buClr>
              <a:defRPr/>
            </a:lvl1pPr>
          </a:lstStyle>
          <a:p>
            <a:pPr eaLnBrk="1" hangingPunct="1">
              <a:buFont typeface="Wingdings" pitchFamily="1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 Text</a:t>
            </a:r>
          </a:p>
          <a:p>
            <a:pPr eaLnBrk="1" hangingPunct="1">
              <a:buFont typeface="Wingdings" pitchFamily="1" charset="2"/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400" b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50"/>
            <a:ext cx="8729663" cy="56197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none"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33333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49"/>
            <a:ext cx="8729663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rgbClr val="333333"/>
                </a:solidFill>
              </a:defRPr>
            </a:lvl1pPr>
            <a:lvl2pPr>
              <a:defRPr>
                <a:solidFill>
                  <a:srgbClr val="333333"/>
                </a:solidFill>
              </a:defRPr>
            </a:lvl2pPr>
            <a:lvl3pPr>
              <a:defRPr>
                <a:solidFill>
                  <a:srgbClr val="333333"/>
                </a:solidFill>
              </a:defRPr>
            </a:lvl3pPr>
            <a:lvl4pPr>
              <a:defRPr>
                <a:solidFill>
                  <a:srgbClr val="333333"/>
                </a:solidFill>
              </a:defRPr>
            </a:lvl4pPr>
            <a:lvl5pP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50"/>
            <a:ext cx="8729663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904108"/>
            <a:ext cx="4279900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904108"/>
            <a:ext cx="4279900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96" y="274638"/>
            <a:ext cx="8802042" cy="1143000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396" y="1535113"/>
            <a:ext cx="4040188" cy="639762"/>
          </a:xfrm>
        </p:spPr>
        <p:txBody>
          <a:bodyPr anchor="b"/>
          <a:lstStyle>
            <a:lvl1pPr marL="0" indent="0">
              <a:buNone/>
              <a:defRPr sz="21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153" y="2174875"/>
            <a:ext cx="4040188" cy="3951288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4782" y="1535113"/>
            <a:ext cx="4041775" cy="639762"/>
          </a:xfrm>
        </p:spPr>
        <p:txBody>
          <a:bodyPr anchor="b"/>
          <a:lstStyle>
            <a:lvl1pPr marL="0" indent="0">
              <a:buNone/>
              <a:defRPr sz="2100" b="1">
                <a:solidFill>
                  <a:srgbClr val="33333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79" y="273050"/>
            <a:ext cx="8729663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96" y="273050"/>
            <a:ext cx="3008313" cy="1162050"/>
          </a:xfrm>
        </p:spPr>
        <p:txBody>
          <a:bodyPr anchor="b"/>
          <a:lstStyle>
            <a:lvl1pPr algn="l">
              <a:defRPr sz="2400" b="0"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200">
                <a:solidFill>
                  <a:srgbClr val="333333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639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 userDrawn="1"/>
        </p:nvCxnSpPr>
        <p:spPr bwMode="auto">
          <a:xfrm rot="5400000">
            <a:off x="471426" y="3164639"/>
            <a:ext cx="5796719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76779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90410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7587" y="6626493"/>
            <a:ext cx="2067687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aseline="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QUALCOMM CONFIDENTIAL  AND  PROPRIETARY</a:t>
            </a:r>
            <a:endParaRPr lang="en-US" sz="600" baseline="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19349" y="2085975"/>
            <a:ext cx="6372225" cy="1219200"/>
          </a:xfrm>
        </p:spPr>
        <p:txBody>
          <a:bodyPr/>
          <a:lstStyle/>
          <a:p>
            <a:pPr algn="ct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TE4: Report on VLC for Coded Block Flag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chemeClr val="bg1"/>
                </a:solidFill>
              </a:rPr>
              <a:t>(JCTVC-C262, m18303)</a:t>
            </a:r>
          </a:p>
          <a:p>
            <a:pPr algn="ctr">
              <a:buNone/>
            </a:pP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Coded Block Flag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CU level</a:t>
            </a:r>
          </a:p>
          <a:p>
            <a:pPr lvl="1">
              <a:defRPr/>
            </a:pPr>
            <a:r>
              <a:rPr lang="en-US" dirty="0" smtClean="0"/>
              <a:t>Coded block flags  for Y, U and V component are coded jointly</a:t>
            </a:r>
          </a:p>
          <a:p>
            <a:r>
              <a:rPr lang="en-US" dirty="0" smtClean="0"/>
              <a:t>At block level</a:t>
            </a:r>
          </a:p>
          <a:p>
            <a:pPr lvl="1">
              <a:defRPr/>
            </a:pPr>
            <a:r>
              <a:rPr lang="en-US" dirty="0" smtClean="0"/>
              <a:t>1 bit flag for each transform block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3057525" y="3076575"/>
            <a:ext cx="1476375" cy="142875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6" name="Straight Connector 5"/>
          <p:cNvCxnSpPr>
            <a:stCxn id="4" idx="1"/>
            <a:endCxn id="4" idx="3"/>
          </p:cNvCxnSpPr>
          <p:nvPr/>
        </p:nvCxnSpPr>
        <p:spPr bwMode="auto">
          <a:xfrm rot="10800000" flipH="1">
            <a:off x="3057524" y="3790950"/>
            <a:ext cx="14763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>
            <a:stCxn id="4" idx="0"/>
            <a:endCxn id="4" idx="2"/>
          </p:cNvCxnSpPr>
          <p:nvPr/>
        </p:nvCxnSpPr>
        <p:spPr bwMode="auto">
          <a:xfrm rot="16200000" flipH="1">
            <a:off x="3081338" y="3790950"/>
            <a:ext cx="14287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143250" y="32766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Blk0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895725" y="3267075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Blk1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3725" y="401955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Blk2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895725" y="401955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Blk3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887579" y="4764505"/>
            <a:ext cx="1804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A coding unit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 on Coded Block Flag at Block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available, for each of Y,U and V component, group the four coded block flags of the same video component and code with a single codeword</a:t>
            </a:r>
          </a:p>
          <a:p>
            <a:r>
              <a:rPr lang="en-US" dirty="0" smtClean="0"/>
              <a:t>15 possible combinations to be coded</a:t>
            </a:r>
          </a:p>
          <a:p>
            <a:r>
              <a:rPr lang="en-US" dirty="0" smtClean="0"/>
              <a:t>VLC table selection and codeword mapping is performed in a similar manner as that for other VLC syntax elements </a:t>
            </a:r>
          </a:p>
          <a:p>
            <a:r>
              <a:rPr lang="en-US" dirty="0" smtClean="0"/>
              <a:t>Different VLC tables used for intra and inter blocks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219905" y="3148283"/>
            <a:ext cx="1476375" cy="142875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5" name="Straight Connector 4"/>
          <p:cNvCxnSpPr>
            <a:stCxn id="4" idx="1"/>
            <a:endCxn id="4" idx="3"/>
          </p:cNvCxnSpPr>
          <p:nvPr/>
        </p:nvCxnSpPr>
        <p:spPr bwMode="auto">
          <a:xfrm rot="10800000" flipH="1">
            <a:off x="6219904" y="3862658"/>
            <a:ext cx="14763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>
            <a:stCxn id="4" idx="0"/>
            <a:endCxn id="4" idx="2"/>
          </p:cNvCxnSpPr>
          <p:nvPr/>
        </p:nvCxnSpPr>
        <p:spPr bwMode="auto">
          <a:xfrm rot="16200000" flipH="1">
            <a:off x="6243718" y="3862658"/>
            <a:ext cx="14287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305630" y="3348308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Blk0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058105" y="333878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Blk1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296105" y="4091258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Blk2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058105" y="4091258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Blk3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49959" y="4836213"/>
            <a:ext cx="1804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 A coding unit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63513" y="904108"/>
            <a:ext cx="8712200" cy="5314950"/>
          </a:xfrm>
        </p:spPr>
        <p:txBody>
          <a:bodyPr/>
          <a:lstStyle/>
          <a:p>
            <a:r>
              <a:rPr lang="en-US" dirty="0" smtClean="0"/>
              <a:t>Test conditions</a:t>
            </a:r>
          </a:p>
          <a:p>
            <a:pPr lvl="1"/>
            <a:r>
              <a:rPr lang="en-US" dirty="0" smtClean="0"/>
              <a:t>The same test conditions used in TE12 are used here, with the following changes:</a:t>
            </a:r>
          </a:p>
          <a:p>
            <a:pPr lvl="2"/>
            <a:r>
              <a:rPr lang="en-US" dirty="0" smtClean="0"/>
              <a:t>LCEC_PHASE2 enabled</a:t>
            </a:r>
          </a:p>
          <a:p>
            <a:pPr lvl="2"/>
            <a:r>
              <a:rPr lang="en-US" dirty="0" smtClean="0"/>
              <a:t>RQT disabled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on Coded Block Flag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95728" y="1005842"/>
          <a:ext cx="3934801" cy="4674618"/>
        </p:xfrm>
        <a:graphic>
          <a:graphicData uri="http://schemas.openxmlformats.org/drawingml/2006/table">
            <a:tbl>
              <a:tblPr/>
              <a:tblGrid>
                <a:gridCol w="2379966"/>
                <a:gridCol w="1554835"/>
              </a:tblGrid>
              <a:tr h="17979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New CBF coding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 complexity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WQVGA30_RaceHorses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WQVGA50_BasketballPass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WQVGA50_BlowingBubbles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WQVGA60_BQSquare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WQVGA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WVGA30_RaceHorses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WVGA50_BasketballDrill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WVGA50_PartyScene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WVGA60_BQMall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720p60_Vidyo1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720p60_Vidyo3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720p60_Vidyo4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1080p24_ParkScene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1080p24_Kimono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1080p50_BasketballDrive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1080p50_Cactus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1080p60_BQTerrace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PeopleOnStreet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Traffic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4kx2k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17979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01" marR="662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on Coded Block Flag (cont. 1)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2304" y="1133860"/>
          <a:ext cx="3968495" cy="4645149"/>
        </p:xfrm>
        <a:graphic>
          <a:graphicData uri="http://schemas.openxmlformats.org/drawingml/2006/table">
            <a:tbl>
              <a:tblPr/>
              <a:tblGrid>
                <a:gridCol w="2400346"/>
                <a:gridCol w="1568149"/>
              </a:tblGrid>
              <a:tr h="20196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 delay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New CBF coding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 complexity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WQVGA30_RaceHorses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WQVGA50_BasketballPass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WQVGA50_BlowingBubbles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WQVGA60_BQSquare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WQVGA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WVGA30_RaceHorses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WVGA50_BasketballDrill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WVGA50_PartyScene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WVGA60_BQMall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720p60_Vidyo1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720p60_Vidyo3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720p60_Vidyo4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720p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1080p24_ParkScene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1080p24_Kimono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1080p50_BasketballDrive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1080p50_Cactus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1080p60_BQTerrace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19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on Coded Block Flag (cont. 2)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77440" y="1024125"/>
          <a:ext cx="3968496" cy="4553714"/>
        </p:xfrm>
        <a:graphic>
          <a:graphicData uri="http://schemas.openxmlformats.org/drawingml/2006/table">
            <a:tbl>
              <a:tblPr/>
              <a:tblGrid>
                <a:gridCol w="2414168"/>
                <a:gridCol w="1554328"/>
              </a:tblGrid>
              <a:tr h="20698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New CBF coding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 complexity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WQVGA30_RaceHorses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WQVGA50_BasketballPass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WQVGA50_BlowingBubbles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WQVGA60_BQSquare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WQVGA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WVGA30_RaceHorses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WVGA50_BasketballDrill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WVGA50_PartyScene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WVGA60_BQMall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WVGA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1080p24_ParkScene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1080p24_Kimono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1080p50_BasketballDrive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1080p50_Cactus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1080p60_BQTerrace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1080p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PeopleOnStreet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Traffic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4kx2k AVE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06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solution for block level coded block flags provides about 0.2% average coding gain, with each of three low complexity configurations. </a:t>
            </a:r>
          </a:p>
          <a:p>
            <a:r>
              <a:rPr lang="en-US" dirty="0" smtClean="0"/>
              <a:t>Results </a:t>
            </a:r>
            <a:r>
              <a:rPr lang="en-US" dirty="0" smtClean="0"/>
              <a:t>verified by Toshiba (JCTVC-C288)</a:t>
            </a:r>
          </a:p>
          <a:p>
            <a:r>
              <a:rPr lang="en-US" dirty="0" smtClean="0"/>
              <a:t>We recommend the coding scheme to be adopted into </a:t>
            </a:r>
            <a:r>
              <a:rPr lang="en-US" dirty="0" err="1" smtClean="0"/>
              <a:t>TMuC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17018</TotalTime>
  <Words>455</Words>
  <Application>Microsoft Office PowerPoint</Application>
  <PresentationFormat>On-screen Show (4:3)</PresentationFormat>
  <Paragraphs>177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QCT_2009_TEMPLATE_Confidential_FINAL</vt:lpstr>
      <vt:lpstr>Slide 1</vt:lpstr>
      <vt:lpstr>Current Coded Block Flag Coding</vt:lpstr>
      <vt:lpstr>Proposed Solution on Coded Block Flag at Block Level</vt:lpstr>
      <vt:lpstr>Test Conditions</vt:lpstr>
      <vt:lpstr>Test Results on Coded Block Flag</vt:lpstr>
      <vt:lpstr>Test Results on Coded Block Flag (cont. 1)</vt:lpstr>
      <vt:lpstr>Test Results on Coded Block Flag (cont. 2)</vt:lpstr>
      <vt:lpstr>Conclusions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QCT</dc:creator>
  <cp:lastModifiedBy>Wang, Xianglin</cp:lastModifiedBy>
  <cp:revision>814</cp:revision>
  <cp:lastPrinted>2005-08-27T17:58:21Z</cp:lastPrinted>
  <dcterms:created xsi:type="dcterms:W3CDTF">2009-04-08T06:09:40Z</dcterms:created>
  <dcterms:modified xsi:type="dcterms:W3CDTF">2010-10-08T01:07:14Z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666609688</vt:i4>
  </property>
  <property fmtid="{D5CDD505-2E9C-101B-9397-08002B2CF9AE}" pid="3" name="_NewReviewCycle">
    <vt:lpwstr/>
  </property>
  <property fmtid="{D5CDD505-2E9C-101B-9397-08002B2CF9AE}" pid="4" name="_EmailSubject">
    <vt:lpwstr>Needs</vt:lpwstr>
  </property>
  <property fmtid="{D5CDD505-2E9C-101B-9397-08002B2CF9AE}" pid="5" name="_AuthorEmail">
    <vt:lpwstr>sjalil@qualcomm.com</vt:lpwstr>
  </property>
  <property fmtid="{D5CDD505-2E9C-101B-9397-08002B2CF9AE}" pid="6" name="_AuthorEmailDisplayName">
    <vt:lpwstr>Jalil, Suhail</vt:lpwstr>
  </property>
  <property fmtid="{D5CDD505-2E9C-101B-9397-08002B2CF9AE}" pid="7" name="_PreviousAdHocReviewCycleID">
    <vt:i4>-2051802168</vt:i4>
  </property>
</Properties>
</file>