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69" r:id="rId3"/>
    <p:sldId id="371" r:id="rId4"/>
    <p:sldId id="375" r:id="rId5"/>
    <p:sldId id="376" r:id="rId6"/>
    <p:sldId id="327" r:id="rId7"/>
    <p:sldId id="328" r:id="rId8"/>
    <p:sldId id="298" r:id="rId9"/>
    <p:sldId id="363" r:id="rId10"/>
    <p:sldId id="373" r:id="rId11"/>
    <p:sldId id="372" r:id="rId12"/>
    <p:sldId id="365" r:id="rId13"/>
    <p:sldId id="374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66"/>
    <a:srgbClr val="1F734D"/>
    <a:srgbClr val="239577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074" autoAdjust="0"/>
    <p:restoredTop sz="94228" autoAdjust="0"/>
  </p:normalViewPr>
  <p:slideViewPr>
    <p:cSldViewPr>
      <p:cViewPr varScale="1">
        <p:scale>
          <a:sx n="73" d="100"/>
          <a:sy n="73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391D6-F4A1-4043-81FC-68428B994997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6C2F1-EF2B-4CDE-BDF1-083B142A34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C2F1-EF2B-4CDE-BDF1-083B142A3449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B8402-47EE-4682-ACF7-9C968E8F4A1E}" type="datetimeFigureOut">
              <a:rPr lang="ko-KR" altLang="en-US" smtClean="0"/>
              <a:pPr/>
              <a:t>2010-10-11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EB724-A2F6-4970-B9D3-51A31278A4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958166" cy="1470025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Encoding complexity reduction </a:t>
            </a:r>
            <a:b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for Intra prediction </a:t>
            </a:r>
            <a:b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by Disabling </a:t>
            </a:r>
            <a:r>
              <a:rPr lang="en-US" altLang="ko-KR" sz="36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Partition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14414" y="5143512"/>
            <a:ext cx="6400800" cy="500066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Kim, </a:t>
            </a:r>
            <a:r>
              <a:rPr lang="en-US" altLang="ko-KR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Y.Jeon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altLang="ko-KR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S.Park</a:t>
            </a:r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altLang="ko-KR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B.Jeon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8868" y="3286124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latin typeface="Tahoma" pitchFamily="34" charset="0"/>
                <a:cs typeface="Tahoma" pitchFamily="34" charset="0"/>
              </a:rPr>
              <a:t>JCTVC-C218</a:t>
            </a:r>
            <a:endParaRPr lang="ko-KR" altLang="en-US" sz="28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8" descr="LG Electronics 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744" y="5857892"/>
            <a:ext cx="2786082" cy="611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Simulation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040671"/>
            <a:ext cx="8286808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Under Intra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HE,</a:t>
            </a: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Time consumed for CIP : 18%</a:t>
            </a:r>
          </a:p>
          <a:p>
            <a:pPr marL="914400" lvl="1" indent="-457200">
              <a:lnSpc>
                <a:spcPct val="120000"/>
              </a:lnSpc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(JCTVC-C092)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TE12: Report on Combined Intra Prediction evaluation</a:t>
            </a:r>
          </a:p>
          <a:p>
            <a:pPr marL="914400" lvl="1" indent="-457200">
              <a:lnSpc>
                <a:spcPct val="120000"/>
              </a:lnSpc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82% time is consumed for (CIP=0) relative to (CIP=1)</a:t>
            </a: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Time consumed for ROT : 41%</a:t>
            </a:r>
          </a:p>
          <a:p>
            <a:pPr marL="914400" lvl="1" indent="-457200">
              <a:lnSpc>
                <a:spcPct val="120000"/>
              </a:lnSpc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(JCTVC-C268) TE 12: Report on evaluation of MDDT and ROT</a:t>
            </a:r>
          </a:p>
          <a:p>
            <a:pPr marL="914400" lvl="1" indent="-457200">
              <a:lnSpc>
                <a:spcPct val="120000"/>
              </a:lnSpc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59% time is consumed for (MDDT=1 &amp;&amp; ROT=0) relative to (MDDT=1 &amp;&amp; ROT=1)</a:t>
            </a:r>
            <a:endParaRPr lang="en-US" altLang="ko-KR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974695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Time saving by the proposed scheme is not too big because of the complex intra tools (CIP &amp; ROT)</a:t>
            </a:r>
            <a:endParaRPr lang="en-US" altLang="ko-KR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Simulation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55814"/>
            <a:ext cx="8358246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Time saved by the proposed method becomes relatively small because the time consumed for CIP and ROT are too big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US" altLang="ko-KR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lvl="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 encoder, the proposed scheme does not affect on CIP and ROT because CIP and ROT are evaluated after best </a:t>
            </a:r>
            <a:r>
              <a:rPr lang="en-US" altLang="ko-KR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intra prediction partition </a:t>
            </a:r>
            <a:r>
              <a:rPr lang="en-US" altLang="ko-KR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size is decided</a:t>
            </a:r>
            <a:endParaRPr lang="en-US" altLang="ko-KR" sz="2500" dirty="0" smtClean="0">
              <a:solidFill>
                <a:srgbClr val="0000FF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4348" y="1500174"/>
            <a:ext cx="7429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When CIP and ROT are turned off for both anchor and the proposed, </a:t>
            </a:r>
          </a:p>
          <a:p>
            <a:r>
              <a:rPr lang="en-US" altLang="ko-KR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only 64% time is needed for the proposed scheme(2Nx2N only) relative to anchor (2Nx2N, </a:t>
            </a:r>
            <a:r>
              <a:rPr lang="en-US" altLang="ko-KR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857224" y="4078620"/>
          <a:ext cx="7500987" cy="14935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749359"/>
                <a:gridCol w="799973"/>
                <a:gridCol w="990331"/>
                <a:gridCol w="990331"/>
                <a:gridCol w="990331"/>
                <a:gridCol w="990331"/>
                <a:gridCol w="9903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dirty="0" smtClean="0"/>
                        <a:t>Class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A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B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C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D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E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Avg.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dirty="0" err="1" smtClean="0"/>
                        <a:t>EncT</a:t>
                      </a:r>
                      <a:r>
                        <a:rPr lang="en-US" altLang="ko-KR" sz="2400" dirty="0" smtClean="0"/>
                        <a:t> </a:t>
                      </a:r>
                      <a:r>
                        <a:rPr lang="en-US" altLang="ko-KR" sz="2400" baseline="0" dirty="0" smtClean="0"/>
                        <a:t>(%)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800" u="none" strike="noStrike" dirty="0"/>
                        <a:t>64.6</a:t>
                      </a:r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800" u="none" strike="noStrike" dirty="0"/>
                        <a:t>63.9</a:t>
                      </a:r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800" u="none" strike="noStrike" dirty="0"/>
                        <a:t>63.8</a:t>
                      </a:r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800" u="none" strike="noStrike" dirty="0" smtClean="0"/>
                        <a:t>64.2</a:t>
                      </a:r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800" u="none" strike="noStrike" dirty="0"/>
                        <a:t>64.3</a:t>
                      </a:r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800" u="none" strike="noStrike" dirty="0" smtClean="0"/>
                        <a:t>64.2</a:t>
                      </a:r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dirty="0" smtClean="0"/>
                        <a:t>BDR (%)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smtClean="0"/>
                        <a:t>0.4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0.3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0.4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0.2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0.5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/>
                        <a:t>0.4</a:t>
                      </a:r>
                      <a:endParaRPr lang="ko-KR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Simulation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571472" y="1285860"/>
            <a:ext cx="8286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Current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TMuC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has redundancy in signaling of partition size for intra prediction</a:t>
            </a:r>
          </a:p>
          <a:p>
            <a:pPr>
              <a:buFont typeface="Wingdings" pitchFamily="2" charset="2"/>
              <a:buChar char="§"/>
            </a:pP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The redundancy only increases encoder complexity</a:t>
            </a:r>
          </a:p>
          <a:p>
            <a:pPr>
              <a:buFont typeface="Wingdings" pitchFamily="2" charset="2"/>
              <a:buChar char="§"/>
            </a:pP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The redundancy can be easily removed by allowing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intra_split_flag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only in minimum CU</a:t>
            </a:r>
          </a:p>
          <a:p>
            <a:pPr>
              <a:buFont typeface="Wingdings" pitchFamily="2" charset="2"/>
              <a:buChar char="§"/>
            </a:pP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By adding a condition for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intra_split_flag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, encoder complexity can be greatly reduced with negligible loss</a:t>
            </a:r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Summary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1472" y="1285860"/>
            <a:ext cx="8072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TMuC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, two kinds of prediction sizes are defined for intra PU</a:t>
            </a:r>
          </a:p>
          <a:p>
            <a:pPr lvl="1">
              <a:buFontTx/>
              <a:buChar char="-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2Nx2N and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NxN</a:t>
            </a: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signaled by </a:t>
            </a:r>
            <a:r>
              <a:rPr lang="en-US" altLang="ko-KR" sz="2800" b="1" dirty="0" err="1" smtClean="0">
                <a:latin typeface="Times New Roman" pitchFamily="18" charset="0"/>
                <a:cs typeface="Times New Roman" pitchFamily="18" charset="0"/>
              </a:rPr>
              <a:t>intra_split_flag</a:t>
            </a:r>
            <a:endParaRPr lang="en-US" altLang="ko-K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그룹 85"/>
          <p:cNvGrpSpPr>
            <a:grpSpLocks noChangeAspect="1"/>
          </p:cNvGrpSpPr>
          <p:nvPr/>
        </p:nvGrpSpPr>
        <p:grpSpPr>
          <a:xfrm>
            <a:off x="1951570" y="3571876"/>
            <a:ext cx="5192198" cy="2484000"/>
            <a:chOff x="4560760" y="3214686"/>
            <a:chExt cx="3011636" cy="1440794"/>
          </a:xfrm>
        </p:grpSpPr>
        <p:sp>
          <p:nvSpPr>
            <p:cNvPr id="53" name="직사각형 52"/>
            <p:cNvSpPr/>
            <p:nvPr/>
          </p:nvSpPr>
          <p:spPr>
            <a:xfrm>
              <a:off x="4560760" y="3214686"/>
              <a:ext cx="1440000" cy="144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6132396" y="3214686"/>
              <a:ext cx="1440000" cy="144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PU</a:t>
              </a:r>
              <a:endParaRPr lang="ko-KR" alt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7" name="직선 연결선 56"/>
            <p:cNvCxnSpPr>
              <a:stCxn id="54" idx="1"/>
              <a:endCxn id="54" idx="3"/>
            </p:cNvCxnSpPr>
            <p:nvPr/>
          </p:nvCxnSpPr>
          <p:spPr>
            <a:xfrm rot="10800000" flipH="1">
              <a:off x="6132396" y="3934686"/>
              <a:ext cx="14400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연결선 79"/>
            <p:cNvCxnSpPr>
              <a:stCxn id="54" idx="2"/>
              <a:endCxn id="54" idx="0"/>
            </p:cNvCxnSpPr>
            <p:nvPr/>
          </p:nvCxnSpPr>
          <p:spPr>
            <a:xfrm rot="5400000" flipH="1">
              <a:off x="6132396" y="3934686"/>
              <a:ext cx="14400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직사각형 12"/>
          <p:cNvSpPr/>
          <p:nvPr/>
        </p:nvSpPr>
        <p:spPr>
          <a:xfrm>
            <a:off x="1928794" y="6072206"/>
            <a:ext cx="2500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ko-KR" sz="3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2Nx2N</a:t>
            </a:r>
            <a:endParaRPr lang="ko-KR" altLang="en-US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643438" y="6072206"/>
            <a:ext cx="2500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ko-KR" sz="3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NxN</a:t>
            </a:r>
            <a:endParaRPr lang="ko-KR" altLang="en-US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42844" y="857232"/>
            <a:ext cx="900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So encoder tests both prediction sizes for every depth</a:t>
            </a:r>
            <a:endParaRPr lang="en-US" altLang="ko-K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그룹 43"/>
          <p:cNvGrpSpPr/>
          <p:nvPr/>
        </p:nvGrpSpPr>
        <p:grpSpPr>
          <a:xfrm>
            <a:off x="1142976" y="1428736"/>
            <a:ext cx="1928826" cy="4228959"/>
            <a:chOff x="1571604" y="700239"/>
            <a:chExt cx="1928826" cy="4228959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1571604" y="700239"/>
              <a:ext cx="1928826" cy="4228959"/>
            </a:xfrm>
            <a:prstGeom prst="roundRect">
              <a:avLst>
                <a:gd name="adj" fmla="val 9789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71604" y="785794"/>
              <a:ext cx="19288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Depth D</a:t>
              </a:r>
              <a:endParaRPr lang="ko-KR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731326" y="1428736"/>
              <a:ext cx="1591345" cy="160312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PU</a:t>
              </a:r>
              <a:endParaRPr lang="en-US" altLang="ko-KR" sz="28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2Nx2N</a:t>
              </a:r>
              <a:endParaRPr lang="ko-KR" alt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44164" y="4374881"/>
              <a:ext cx="1279024" cy="390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dirty="0" smtClean="0">
                  <a:latin typeface="Arial" pitchFamily="34" charset="0"/>
                  <a:cs typeface="Arial" pitchFamily="34" charset="0"/>
                </a:rPr>
                <a:t>Depth D</a:t>
              </a:r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직사각형 18"/>
            <p:cNvSpPr>
              <a:spLocks noChangeAspect="1"/>
            </p:cNvSpPr>
            <p:nvPr/>
          </p:nvSpPr>
          <p:spPr>
            <a:xfrm>
              <a:off x="1749884" y="3178703"/>
              <a:ext cx="795673" cy="8015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직사각형 19"/>
            <p:cNvSpPr>
              <a:spLocks noChangeAspect="1"/>
            </p:cNvSpPr>
            <p:nvPr/>
          </p:nvSpPr>
          <p:spPr>
            <a:xfrm>
              <a:off x="2539346" y="3178703"/>
              <a:ext cx="795673" cy="8015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직사각형 20"/>
            <p:cNvSpPr>
              <a:spLocks noChangeAspect="1"/>
            </p:cNvSpPr>
            <p:nvPr/>
          </p:nvSpPr>
          <p:spPr>
            <a:xfrm>
              <a:off x="1749884" y="3974010"/>
              <a:ext cx="795673" cy="8015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직사각형 21"/>
            <p:cNvSpPr>
              <a:spLocks noChangeAspect="1"/>
            </p:cNvSpPr>
            <p:nvPr/>
          </p:nvSpPr>
          <p:spPr>
            <a:xfrm>
              <a:off x="2539346" y="3974010"/>
              <a:ext cx="795673" cy="8015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154769" y="3619999"/>
              <a:ext cx="745454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>
              <a:spAutoFit/>
            </a:bodyPr>
            <a:lstStyle/>
            <a:p>
              <a:pPr algn="ctr"/>
              <a:r>
                <a:rPr lang="en-US" altLang="ko-KR" sz="2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PU</a:t>
              </a:r>
              <a:r>
                <a:rPr lang="en-US" altLang="ko-KR" sz="28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000" dirty="0" err="1" smtClean="0">
                  <a:latin typeface="Arial" pitchFamily="34" charset="0"/>
                  <a:cs typeface="Arial" pitchFamily="34" charset="0"/>
                </a:rPr>
                <a:t>NxN</a:t>
              </a:r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4" name="그룹 123"/>
          <p:cNvGrpSpPr/>
          <p:nvPr/>
        </p:nvGrpSpPr>
        <p:grpSpPr>
          <a:xfrm>
            <a:off x="3071802" y="1428736"/>
            <a:ext cx="2432090" cy="4228959"/>
            <a:chOff x="3071802" y="1428736"/>
            <a:chExt cx="2432090" cy="4228959"/>
          </a:xfrm>
        </p:grpSpPr>
        <p:grpSp>
          <p:nvGrpSpPr>
            <p:cNvPr id="3" name="그룹 44"/>
            <p:cNvGrpSpPr/>
            <p:nvPr/>
          </p:nvGrpSpPr>
          <p:grpSpPr>
            <a:xfrm>
              <a:off x="3571868" y="1428736"/>
              <a:ext cx="1932024" cy="4228959"/>
              <a:chOff x="4997430" y="700239"/>
              <a:chExt cx="1932024" cy="4228959"/>
            </a:xfrm>
          </p:grpSpPr>
          <p:sp>
            <p:nvSpPr>
              <p:cNvPr id="25" name="모서리가 둥근 직사각형 24"/>
              <p:cNvSpPr/>
              <p:nvPr/>
            </p:nvSpPr>
            <p:spPr>
              <a:xfrm>
                <a:off x="5000628" y="700239"/>
                <a:ext cx="1928826" cy="4228959"/>
              </a:xfrm>
              <a:prstGeom prst="roundRect">
                <a:avLst>
                  <a:gd name="adj" fmla="val 978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사각형 25"/>
              <p:cNvSpPr>
                <a:spLocks noChangeAspect="1"/>
              </p:cNvSpPr>
              <p:nvPr/>
            </p:nvSpPr>
            <p:spPr>
              <a:xfrm>
                <a:off x="5155242" y="1428736"/>
                <a:ext cx="795673" cy="80156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PU</a:t>
                </a:r>
                <a:endParaRPr lang="en-US" altLang="ko-KR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altLang="ko-KR" sz="14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2Nx2N</a:t>
                </a:r>
                <a:endParaRPr lang="ko-KR" altLang="en-US" sz="2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직사각형 26"/>
              <p:cNvSpPr>
                <a:spLocks noChangeAspect="1"/>
              </p:cNvSpPr>
              <p:nvPr/>
            </p:nvSpPr>
            <p:spPr>
              <a:xfrm>
                <a:off x="5944704" y="1428736"/>
                <a:ext cx="795673" cy="80156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PU</a:t>
                </a:r>
                <a:endParaRPr lang="en-US" altLang="ko-KR" sz="1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altLang="ko-KR" sz="14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2Nx2N</a:t>
                </a:r>
                <a:endParaRPr lang="ko-KR" altLang="en-US" sz="2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직사각형 27"/>
              <p:cNvSpPr>
                <a:spLocks noChangeAspect="1"/>
              </p:cNvSpPr>
              <p:nvPr/>
            </p:nvSpPr>
            <p:spPr>
              <a:xfrm>
                <a:off x="5155242" y="2224044"/>
                <a:ext cx="795673" cy="80156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PU</a:t>
                </a:r>
                <a:endParaRPr lang="en-US" altLang="ko-KR" sz="1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altLang="ko-KR" sz="14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2Nx2N</a:t>
                </a:r>
                <a:endParaRPr lang="ko-KR" altLang="en-US" sz="2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직사각형 28"/>
              <p:cNvSpPr>
                <a:spLocks noChangeAspect="1"/>
              </p:cNvSpPr>
              <p:nvPr/>
            </p:nvSpPr>
            <p:spPr>
              <a:xfrm>
                <a:off x="5944704" y="2224044"/>
                <a:ext cx="795673" cy="80156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PU</a:t>
                </a:r>
                <a:endParaRPr lang="en-US" altLang="ko-KR" sz="1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altLang="ko-KR" sz="14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2Nx2N</a:t>
                </a:r>
                <a:endParaRPr lang="ko-KR" altLang="en-US" sz="2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" name="그룹 106"/>
              <p:cNvGrpSpPr/>
              <p:nvPr/>
            </p:nvGrpSpPr>
            <p:grpSpPr>
              <a:xfrm>
                <a:off x="5155246" y="3171880"/>
                <a:ext cx="1589097" cy="1604854"/>
                <a:chOff x="7116384" y="4437898"/>
                <a:chExt cx="1628118" cy="1644264"/>
              </a:xfrm>
            </p:grpSpPr>
            <p:sp>
              <p:nvSpPr>
                <p:cNvPr id="32" name="직사각형 31"/>
                <p:cNvSpPr>
                  <a:spLocks noChangeAspect="1"/>
                </p:cNvSpPr>
                <p:nvPr/>
              </p:nvSpPr>
              <p:spPr>
                <a:xfrm>
                  <a:off x="7116595" y="443789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" name="직사각형 32"/>
                <p:cNvSpPr>
                  <a:spLocks noChangeAspect="1"/>
                </p:cNvSpPr>
                <p:nvPr/>
              </p:nvSpPr>
              <p:spPr>
                <a:xfrm>
                  <a:off x="7524199" y="443789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" name="직사각형 33"/>
                <p:cNvSpPr>
                  <a:spLocks noChangeAspect="1"/>
                </p:cNvSpPr>
                <p:nvPr/>
              </p:nvSpPr>
              <p:spPr>
                <a:xfrm>
                  <a:off x="7931805" y="443789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" name="직사각형 34"/>
                <p:cNvSpPr>
                  <a:spLocks noChangeAspect="1"/>
                </p:cNvSpPr>
                <p:nvPr/>
              </p:nvSpPr>
              <p:spPr>
                <a:xfrm>
                  <a:off x="8336897" y="443789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" name="직사각형 35"/>
                <p:cNvSpPr>
                  <a:spLocks noChangeAspect="1"/>
                </p:cNvSpPr>
                <p:nvPr/>
              </p:nvSpPr>
              <p:spPr>
                <a:xfrm>
                  <a:off x="7116384" y="485007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직사각형 36"/>
                <p:cNvSpPr>
                  <a:spLocks noChangeAspect="1"/>
                </p:cNvSpPr>
                <p:nvPr/>
              </p:nvSpPr>
              <p:spPr>
                <a:xfrm>
                  <a:off x="7523989" y="485007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직사각형 37"/>
                <p:cNvSpPr>
                  <a:spLocks noChangeAspect="1"/>
                </p:cNvSpPr>
                <p:nvPr/>
              </p:nvSpPr>
              <p:spPr>
                <a:xfrm>
                  <a:off x="7931594" y="485007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직사각형 38"/>
                <p:cNvSpPr>
                  <a:spLocks noChangeAspect="1"/>
                </p:cNvSpPr>
                <p:nvPr/>
              </p:nvSpPr>
              <p:spPr>
                <a:xfrm>
                  <a:off x="8336684" y="485007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직사각형 39"/>
                <p:cNvSpPr>
                  <a:spLocks noChangeAspect="1"/>
                </p:cNvSpPr>
                <p:nvPr/>
              </p:nvSpPr>
              <p:spPr>
                <a:xfrm>
                  <a:off x="7116595" y="525935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직사각형 40"/>
                <p:cNvSpPr>
                  <a:spLocks noChangeAspect="1"/>
                </p:cNvSpPr>
                <p:nvPr/>
              </p:nvSpPr>
              <p:spPr>
                <a:xfrm>
                  <a:off x="7524199" y="525935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직사각형 41"/>
                <p:cNvSpPr>
                  <a:spLocks noChangeAspect="1"/>
                </p:cNvSpPr>
                <p:nvPr/>
              </p:nvSpPr>
              <p:spPr>
                <a:xfrm>
                  <a:off x="7931805" y="525935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직사각형 42"/>
                <p:cNvSpPr>
                  <a:spLocks noChangeAspect="1"/>
                </p:cNvSpPr>
                <p:nvPr/>
              </p:nvSpPr>
              <p:spPr>
                <a:xfrm>
                  <a:off x="8336897" y="5259359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직사각형 43"/>
                <p:cNvSpPr>
                  <a:spLocks noChangeAspect="1"/>
                </p:cNvSpPr>
                <p:nvPr/>
              </p:nvSpPr>
              <p:spPr>
                <a:xfrm>
                  <a:off x="7116384" y="567153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직사각형 44"/>
                <p:cNvSpPr>
                  <a:spLocks noChangeAspect="1"/>
                </p:cNvSpPr>
                <p:nvPr/>
              </p:nvSpPr>
              <p:spPr>
                <a:xfrm>
                  <a:off x="7523989" y="567153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" name="직사각형 46"/>
                <p:cNvSpPr>
                  <a:spLocks noChangeAspect="1"/>
                </p:cNvSpPr>
                <p:nvPr/>
              </p:nvSpPr>
              <p:spPr>
                <a:xfrm>
                  <a:off x="7931594" y="567153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" name="직사각형 47"/>
                <p:cNvSpPr>
                  <a:spLocks noChangeAspect="1"/>
                </p:cNvSpPr>
                <p:nvPr/>
              </p:nvSpPr>
              <p:spPr>
                <a:xfrm>
                  <a:off x="8336684" y="5671538"/>
                  <a:ext cx="407605" cy="41062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" name="직사각형 48"/>
                <p:cNvSpPr/>
                <p:nvPr/>
              </p:nvSpPr>
              <p:spPr>
                <a:xfrm>
                  <a:off x="7215844" y="4639548"/>
                  <a:ext cx="628492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en-US" altLang="ko-KR" b="1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PU</a:t>
                  </a:r>
                  <a:endParaRPr lang="en-US" altLang="ko-KR" b="1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n-US" altLang="ko-KR" sz="1400" dirty="0" err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NxN</a:t>
                  </a:r>
                  <a:endParaRPr lang="ko-KR" altLang="en-US" sz="2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직사각형 49"/>
                <p:cNvSpPr/>
                <p:nvPr/>
              </p:nvSpPr>
              <p:spPr>
                <a:xfrm>
                  <a:off x="8032232" y="4629022"/>
                  <a:ext cx="628492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en-US" altLang="ko-KR" b="1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PU</a:t>
                  </a:r>
                  <a:endParaRPr lang="en-US" altLang="ko-KR" b="1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n-US" altLang="ko-KR" sz="1400" dirty="0" err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NxN</a:t>
                  </a:r>
                  <a:endParaRPr lang="ko-KR" altLang="en-US" sz="2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직사각형 50"/>
                <p:cNvSpPr/>
                <p:nvPr/>
              </p:nvSpPr>
              <p:spPr>
                <a:xfrm>
                  <a:off x="8032232" y="5452316"/>
                  <a:ext cx="628492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en-US" altLang="ko-KR" b="1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PU</a:t>
                  </a:r>
                  <a:endParaRPr lang="en-US" altLang="ko-KR" b="1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n-US" altLang="ko-KR" sz="1400" dirty="0" err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NxN</a:t>
                  </a:r>
                  <a:endParaRPr lang="ko-KR" altLang="en-US" sz="2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직사각형 51"/>
                <p:cNvSpPr/>
                <p:nvPr/>
              </p:nvSpPr>
              <p:spPr>
                <a:xfrm>
                  <a:off x="7226370" y="5461517"/>
                  <a:ext cx="628492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en-US" altLang="ko-KR" b="1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PU</a:t>
                  </a:r>
                  <a:endParaRPr lang="en-US" altLang="ko-KR" b="1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n-US" altLang="ko-KR" sz="1400" dirty="0" err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NxN</a:t>
                  </a:r>
                  <a:endParaRPr lang="ko-KR" altLang="en-US" sz="2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4997430" y="785794"/>
                <a:ext cx="19288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8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Depth D+1</a:t>
                </a:r>
                <a:endParaRPr lang="ko-KR" altLang="en-US" sz="2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57" name="직선 화살표 연결선 56"/>
            <p:cNvCxnSpPr/>
            <p:nvPr/>
          </p:nvCxnSpPr>
          <p:spPr>
            <a:xfrm>
              <a:off x="3071802" y="1775901"/>
              <a:ext cx="500066" cy="1588"/>
            </a:xfrm>
            <a:prstGeom prst="straightConnector1">
              <a:avLst/>
            </a:prstGeom>
            <a:ln w="889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그룹 134"/>
          <p:cNvGrpSpPr/>
          <p:nvPr/>
        </p:nvGrpSpPr>
        <p:grpSpPr>
          <a:xfrm>
            <a:off x="5500694" y="1428736"/>
            <a:ext cx="3643306" cy="4228959"/>
            <a:chOff x="5500694" y="1428736"/>
            <a:chExt cx="3643306" cy="4228959"/>
          </a:xfrm>
        </p:grpSpPr>
        <p:grpSp>
          <p:nvGrpSpPr>
            <p:cNvPr id="127" name="그룹 126"/>
            <p:cNvGrpSpPr/>
            <p:nvPr/>
          </p:nvGrpSpPr>
          <p:grpSpPr>
            <a:xfrm>
              <a:off x="5500694" y="1428736"/>
              <a:ext cx="2925760" cy="4228959"/>
              <a:chOff x="5500694" y="1428736"/>
              <a:chExt cx="2925760" cy="4228959"/>
            </a:xfrm>
          </p:grpSpPr>
          <p:grpSp>
            <p:nvGrpSpPr>
              <p:cNvPr id="126" name="그룹 125"/>
              <p:cNvGrpSpPr/>
              <p:nvPr/>
            </p:nvGrpSpPr>
            <p:grpSpPr>
              <a:xfrm>
                <a:off x="5500694" y="1428736"/>
                <a:ext cx="2428892" cy="4228959"/>
                <a:chOff x="5500694" y="1428736"/>
                <a:chExt cx="2428892" cy="4228959"/>
              </a:xfrm>
            </p:grpSpPr>
            <p:sp>
              <p:nvSpPr>
                <p:cNvPr id="65" name="모서리가 둥근 직사각형 64"/>
                <p:cNvSpPr/>
                <p:nvPr/>
              </p:nvSpPr>
              <p:spPr>
                <a:xfrm>
                  <a:off x="6000760" y="1428736"/>
                  <a:ext cx="1928826" cy="4228959"/>
                </a:xfrm>
                <a:prstGeom prst="roundRect">
                  <a:avLst>
                    <a:gd name="adj" fmla="val 9789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01" name="그룹 100"/>
                <p:cNvGrpSpPr/>
                <p:nvPr/>
              </p:nvGrpSpPr>
              <p:grpSpPr>
                <a:xfrm>
                  <a:off x="6155378" y="2143116"/>
                  <a:ext cx="1589097" cy="1604854"/>
                  <a:chOff x="6584006" y="3900379"/>
                  <a:chExt cx="1589097" cy="1604854"/>
                </a:xfrm>
              </p:grpSpPr>
              <p:sp>
                <p:nvSpPr>
                  <p:cNvPr id="76" name="직사각형 75"/>
                  <p:cNvSpPr>
                    <a:spLocks noChangeAspect="1"/>
                  </p:cNvSpPr>
                  <p:nvPr/>
                </p:nvSpPr>
                <p:spPr>
                  <a:xfrm>
                    <a:off x="6584212" y="3900379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7" name="직사각형 76"/>
                  <p:cNvSpPr>
                    <a:spLocks noChangeAspect="1"/>
                  </p:cNvSpPr>
                  <p:nvPr/>
                </p:nvSpPr>
                <p:spPr>
                  <a:xfrm>
                    <a:off x="6982047" y="3900379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8" name="직사각형 77"/>
                  <p:cNvSpPr>
                    <a:spLocks noChangeAspect="1"/>
                  </p:cNvSpPr>
                  <p:nvPr/>
                </p:nvSpPr>
                <p:spPr>
                  <a:xfrm>
                    <a:off x="7379884" y="3900379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9" name="직사각형 78"/>
                  <p:cNvSpPr>
                    <a:spLocks noChangeAspect="1"/>
                  </p:cNvSpPr>
                  <p:nvPr/>
                </p:nvSpPr>
                <p:spPr>
                  <a:xfrm>
                    <a:off x="7775267" y="3900379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0" name="직사각형 79"/>
                  <p:cNvSpPr>
                    <a:spLocks noChangeAspect="1"/>
                  </p:cNvSpPr>
                  <p:nvPr/>
                </p:nvSpPr>
                <p:spPr>
                  <a:xfrm>
                    <a:off x="6584006" y="430268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1" name="직사각형 80"/>
                  <p:cNvSpPr>
                    <a:spLocks noChangeAspect="1"/>
                  </p:cNvSpPr>
                  <p:nvPr/>
                </p:nvSpPr>
                <p:spPr>
                  <a:xfrm>
                    <a:off x="6981842" y="430268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2" name="직사각형 81"/>
                  <p:cNvSpPr>
                    <a:spLocks noChangeAspect="1"/>
                  </p:cNvSpPr>
                  <p:nvPr/>
                </p:nvSpPr>
                <p:spPr>
                  <a:xfrm>
                    <a:off x="7379678" y="430268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3" name="직사각형 82"/>
                  <p:cNvSpPr>
                    <a:spLocks noChangeAspect="1"/>
                  </p:cNvSpPr>
                  <p:nvPr/>
                </p:nvSpPr>
                <p:spPr>
                  <a:xfrm>
                    <a:off x="7775059" y="430268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4" name="직사각형 83"/>
                  <p:cNvSpPr>
                    <a:spLocks noChangeAspect="1"/>
                  </p:cNvSpPr>
                  <p:nvPr/>
                </p:nvSpPr>
                <p:spPr>
                  <a:xfrm>
                    <a:off x="6584212" y="47021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5" name="직사각형 84"/>
                  <p:cNvSpPr>
                    <a:spLocks noChangeAspect="1"/>
                  </p:cNvSpPr>
                  <p:nvPr/>
                </p:nvSpPr>
                <p:spPr>
                  <a:xfrm>
                    <a:off x="6982047" y="47021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6" name="직사각형 85"/>
                  <p:cNvSpPr>
                    <a:spLocks noChangeAspect="1"/>
                  </p:cNvSpPr>
                  <p:nvPr/>
                </p:nvSpPr>
                <p:spPr>
                  <a:xfrm>
                    <a:off x="7379884" y="47021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7" name="직사각형 86"/>
                  <p:cNvSpPr>
                    <a:spLocks noChangeAspect="1"/>
                  </p:cNvSpPr>
                  <p:nvPr/>
                </p:nvSpPr>
                <p:spPr>
                  <a:xfrm>
                    <a:off x="7775267" y="47021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8" name="직사각형 87"/>
                  <p:cNvSpPr>
                    <a:spLocks noChangeAspect="1"/>
                  </p:cNvSpPr>
                  <p:nvPr/>
                </p:nvSpPr>
                <p:spPr>
                  <a:xfrm>
                    <a:off x="6584006" y="51044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9" name="직사각형 88"/>
                  <p:cNvSpPr>
                    <a:spLocks noChangeAspect="1"/>
                  </p:cNvSpPr>
                  <p:nvPr/>
                </p:nvSpPr>
                <p:spPr>
                  <a:xfrm>
                    <a:off x="6981842" y="51044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0" name="직사각형 89"/>
                  <p:cNvSpPr>
                    <a:spLocks noChangeAspect="1"/>
                  </p:cNvSpPr>
                  <p:nvPr/>
                </p:nvSpPr>
                <p:spPr>
                  <a:xfrm>
                    <a:off x="7379678" y="51044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1" name="직사각형 90"/>
                  <p:cNvSpPr>
                    <a:spLocks noChangeAspect="1"/>
                  </p:cNvSpPr>
                  <p:nvPr/>
                </p:nvSpPr>
                <p:spPr>
                  <a:xfrm>
                    <a:off x="7775059" y="5104451"/>
                    <a:ext cx="397836" cy="4007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2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>
                    <a:off x="6681082" y="4097196"/>
                    <a:ext cx="613429" cy="51067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/>
                    <a:r>
                      <a:rPr lang="en-US" altLang="ko-KR" b="1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PU</a:t>
                    </a:r>
                    <a:endParaRPr lang="en-US" altLang="ko-KR" b="1" baseline="-250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r>
                      <a:rPr lang="en-US" altLang="ko-KR" sz="14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2Nx2N</a:t>
                    </a:r>
                    <a:endParaRPr lang="ko-KR" alt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>
                    <a:off x="7477904" y="4086922"/>
                    <a:ext cx="613429" cy="51067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/>
                    <a:r>
                      <a:rPr lang="en-US" altLang="ko-KR" b="1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PU</a:t>
                    </a:r>
                    <a:endParaRPr lang="en-US" altLang="ko-KR" b="1" baseline="-250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r>
                      <a:rPr lang="en-US" altLang="ko-KR" sz="14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2Nx2N</a:t>
                    </a:r>
                    <a:endParaRPr lang="ko-KR" alt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4" name="직사각형 93"/>
                  <p:cNvSpPr/>
                  <p:nvPr/>
                </p:nvSpPr>
                <p:spPr>
                  <a:xfrm>
                    <a:off x="7477904" y="4890483"/>
                    <a:ext cx="613429" cy="51067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/>
                    <a:r>
                      <a:rPr lang="en-US" altLang="ko-KR" b="1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PU</a:t>
                    </a:r>
                    <a:endParaRPr lang="en-US" altLang="ko-KR" b="1" baseline="-250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r>
                      <a:rPr lang="en-US" altLang="ko-KR" sz="14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2Nx2N</a:t>
                    </a:r>
                    <a:endParaRPr lang="ko-KR" alt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>
                    <a:off x="6691356" y="4899464"/>
                    <a:ext cx="613429" cy="51067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/>
                    <a:r>
                      <a:rPr lang="en-US" altLang="ko-KR" b="1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PU</a:t>
                    </a:r>
                    <a:endParaRPr lang="en-US" altLang="ko-KR" b="1" baseline="-250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r>
                      <a:rPr lang="en-US" altLang="ko-KR" sz="14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2Nx2N</a:t>
                    </a:r>
                    <a:endParaRPr lang="ko-KR" alt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75" name="TextBox 74"/>
                <p:cNvSpPr txBox="1"/>
                <p:nvPr/>
              </p:nvSpPr>
              <p:spPr>
                <a:xfrm>
                  <a:off x="5997562" y="1514291"/>
                  <a:ext cx="192882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8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Depth D+2</a:t>
                  </a:r>
                  <a:endParaRPr lang="ko-KR" altLang="en-US" sz="2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96" name="직선 화살표 연결선 95"/>
                <p:cNvCxnSpPr>
                  <a:endCxn id="75" idx="1"/>
                </p:cNvCxnSpPr>
                <p:nvPr/>
              </p:nvCxnSpPr>
              <p:spPr>
                <a:xfrm>
                  <a:off x="5500694" y="1775901"/>
                  <a:ext cx="496868" cy="1588"/>
                </a:xfrm>
                <a:prstGeom prst="straightConnector1">
                  <a:avLst/>
                </a:prstGeom>
                <a:ln w="88900">
                  <a:solidFill>
                    <a:schemeClr val="bg1">
                      <a:lumMod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2" name="직선 화살표 연결선 101"/>
              <p:cNvCxnSpPr/>
              <p:nvPr/>
            </p:nvCxnSpPr>
            <p:spPr>
              <a:xfrm>
                <a:off x="7929586" y="1785926"/>
                <a:ext cx="496868" cy="1588"/>
              </a:xfrm>
              <a:prstGeom prst="straightConnector1">
                <a:avLst/>
              </a:prstGeom>
              <a:ln w="889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" name="TextBox 132"/>
            <p:cNvSpPr txBox="1"/>
            <p:nvPr/>
          </p:nvSpPr>
          <p:spPr>
            <a:xfrm>
              <a:off x="8501090" y="1702346"/>
              <a:ext cx="6429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●●●</a:t>
              </a:r>
            </a:p>
            <a:p>
              <a:endPara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2" name="그룹 131"/>
          <p:cNvGrpSpPr/>
          <p:nvPr/>
        </p:nvGrpSpPr>
        <p:grpSpPr>
          <a:xfrm>
            <a:off x="357158" y="2143116"/>
            <a:ext cx="8215370" cy="4643470"/>
            <a:chOff x="357158" y="2143116"/>
            <a:chExt cx="8215370" cy="4643470"/>
          </a:xfrm>
        </p:grpSpPr>
        <p:sp>
          <p:nvSpPr>
            <p:cNvPr id="66" name="TextBox 65"/>
            <p:cNvSpPr txBox="1"/>
            <p:nvPr/>
          </p:nvSpPr>
          <p:spPr>
            <a:xfrm>
              <a:off x="357158" y="5401591"/>
              <a:ext cx="8215370" cy="1384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altLang="ko-KR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Prediction size is same when</a:t>
              </a:r>
              <a:endParaRPr lang="en-US" altLang="ko-KR" sz="2400" dirty="0" smtClean="0">
                <a:latin typeface="Arial" pitchFamily="34" charset="0"/>
                <a:cs typeface="Arial" pitchFamily="34" charset="0"/>
              </a:endParaRPr>
            </a:p>
            <a:p>
              <a:pPr lvl="1">
                <a:buFontTx/>
                <a:buChar char="-"/>
              </a:pP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800" b="1" dirty="0" err="1" smtClean="0">
                  <a:latin typeface="Arial" pitchFamily="34" charset="0"/>
                  <a:cs typeface="Arial" pitchFamily="34" charset="0"/>
                </a:rPr>
                <a:t>intra_split_flag</a:t>
              </a: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=1 (</a:t>
              </a:r>
              <a:r>
                <a:rPr lang="en-US" altLang="ko-KR" sz="2800" b="1" dirty="0" err="1" smtClean="0">
                  <a:latin typeface="Arial" pitchFamily="34" charset="0"/>
                  <a:cs typeface="Arial" pitchFamily="34" charset="0"/>
                </a:rPr>
                <a:t>NxN</a:t>
              </a: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) in depth D</a:t>
              </a:r>
            </a:p>
            <a:p>
              <a:pPr lvl="1">
                <a:buFontTx/>
                <a:buChar char="-"/>
              </a:pP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800" b="1" dirty="0" err="1" smtClean="0">
                  <a:latin typeface="Arial" pitchFamily="34" charset="0"/>
                  <a:cs typeface="Arial" pitchFamily="34" charset="0"/>
                </a:rPr>
                <a:t>intra_split_flag</a:t>
              </a: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=0 (2Nx2N) in depth D+1</a:t>
              </a:r>
              <a:endParaRPr lang="en-US" altLang="ko-KR" sz="28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1" name="그룹 130"/>
            <p:cNvGrpSpPr/>
            <p:nvPr/>
          </p:nvGrpSpPr>
          <p:grpSpPr>
            <a:xfrm>
              <a:off x="1315108" y="2143116"/>
              <a:ext cx="5656528" cy="2571768"/>
              <a:chOff x="1315108" y="2143116"/>
              <a:chExt cx="5656528" cy="2571768"/>
            </a:xfrm>
          </p:grpSpPr>
          <p:grpSp>
            <p:nvGrpSpPr>
              <p:cNvPr id="128" name="그룹 127"/>
              <p:cNvGrpSpPr/>
              <p:nvPr/>
            </p:nvGrpSpPr>
            <p:grpSpPr>
              <a:xfrm>
                <a:off x="3714744" y="2143116"/>
                <a:ext cx="3256892" cy="2571768"/>
                <a:chOff x="3714744" y="2143116"/>
                <a:chExt cx="3256892" cy="2571768"/>
              </a:xfrm>
            </p:grpSpPr>
            <p:sp>
              <p:nvSpPr>
                <p:cNvPr id="103" name="타원 102"/>
                <p:cNvSpPr>
                  <a:spLocks noChangeAspect="1"/>
                </p:cNvSpPr>
                <p:nvPr/>
              </p:nvSpPr>
              <p:spPr>
                <a:xfrm>
                  <a:off x="3714744" y="3886884"/>
                  <a:ext cx="828000" cy="828000"/>
                </a:xfrm>
                <a:prstGeom prst="ellipse">
                  <a:avLst/>
                </a:prstGeom>
                <a:noFill/>
                <a:ln w="571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타원 103"/>
                <p:cNvSpPr>
                  <a:spLocks noChangeAspect="1"/>
                </p:cNvSpPr>
                <p:nvPr/>
              </p:nvSpPr>
              <p:spPr>
                <a:xfrm>
                  <a:off x="6143636" y="2143116"/>
                  <a:ext cx="828000" cy="828000"/>
                </a:xfrm>
                <a:prstGeom prst="ellipse">
                  <a:avLst/>
                </a:prstGeom>
                <a:noFill/>
                <a:ln w="571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10" name="직선 화살표 연결선 109"/>
                <p:cNvCxnSpPr>
                  <a:stCxn id="103" idx="7"/>
                  <a:endCxn id="104" idx="3"/>
                </p:cNvCxnSpPr>
                <p:nvPr/>
              </p:nvCxnSpPr>
              <p:spPr>
                <a:xfrm rot="5400000" flipH="1" flipV="1">
                  <a:off x="4764048" y="2507296"/>
                  <a:ext cx="1158284" cy="1843408"/>
                </a:xfrm>
                <a:prstGeom prst="straightConnector1">
                  <a:avLst/>
                </a:prstGeom>
                <a:ln w="76200">
                  <a:solidFill>
                    <a:srgbClr val="0000FF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그룹 129"/>
              <p:cNvGrpSpPr/>
              <p:nvPr/>
            </p:nvGrpSpPr>
            <p:grpSpPr>
              <a:xfrm>
                <a:off x="1315108" y="2143116"/>
                <a:ext cx="3227636" cy="2571768"/>
                <a:chOff x="1315108" y="2143116"/>
                <a:chExt cx="3227636" cy="2571768"/>
              </a:xfrm>
            </p:grpSpPr>
            <p:sp>
              <p:nvSpPr>
                <p:cNvPr id="69" name="타원 68"/>
                <p:cNvSpPr/>
                <p:nvPr/>
              </p:nvSpPr>
              <p:spPr>
                <a:xfrm>
                  <a:off x="1315108" y="3886884"/>
                  <a:ext cx="828000" cy="828000"/>
                </a:xfrm>
                <a:prstGeom prst="ellipse">
                  <a:avLst/>
                </a:prstGeom>
                <a:noFill/>
                <a:ln w="571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05" name="직선 화살표 연결선 104"/>
                <p:cNvCxnSpPr>
                  <a:stCxn id="69" idx="7"/>
                </p:cNvCxnSpPr>
                <p:nvPr/>
              </p:nvCxnSpPr>
              <p:spPr>
                <a:xfrm rot="5400000" flipH="1" flipV="1">
                  <a:off x="2358672" y="2514620"/>
                  <a:ext cx="1156701" cy="1830345"/>
                </a:xfrm>
                <a:prstGeom prst="straightConnector1">
                  <a:avLst/>
                </a:prstGeom>
                <a:ln w="76200">
                  <a:solidFill>
                    <a:srgbClr val="0000FF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타원 128"/>
                <p:cNvSpPr>
                  <a:spLocks noChangeAspect="1"/>
                </p:cNvSpPr>
                <p:nvPr/>
              </p:nvSpPr>
              <p:spPr>
                <a:xfrm>
                  <a:off x="3714744" y="2143116"/>
                  <a:ext cx="828000" cy="828000"/>
                </a:xfrm>
                <a:prstGeom prst="ellipse">
                  <a:avLst/>
                </a:prstGeom>
                <a:noFill/>
                <a:ln w="571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7158" y="934793"/>
            <a:ext cx="87868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Encoder tests target blocks with same prediction size twice for every depth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 both cases,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	- Target block is same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	- Prediction size is same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	- Neighboring pixels for intra prediction is same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	- So the predicted block is same</a:t>
            </a:r>
          </a:p>
          <a:p>
            <a:pPr lvl="0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Same process done twice because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TMuC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has two ways for signaling intra prediction size. </a:t>
            </a:r>
          </a:p>
          <a:p>
            <a:pPr lvl="0">
              <a:buFont typeface="Wingdings" pitchFamily="2" charset="2"/>
              <a:buChar char="§"/>
            </a:pP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The redundant process only increases encoder complexity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 (Summary)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1285860"/>
            <a:ext cx="80724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TMuC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has two ways for signaling intra prediction size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intra_split_flag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=1 in depth D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intra_split_flag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=0 in depth D+1</a:t>
            </a:r>
          </a:p>
          <a:p>
            <a:pPr>
              <a:buFont typeface="Wingdings" pitchFamily="2" charset="2"/>
              <a:buChar char="§"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This redundant structure makes encoder to test same case twice</a:t>
            </a:r>
          </a:p>
          <a:p>
            <a:pPr>
              <a:buFont typeface="Wingdings" pitchFamily="2" charset="2"/>
              <a:buChar char="§"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Removing one of them is more helpful</a:t>
            </a:r>
          </a:p>
          <a:p>
            <a:pPr lvl="1">
              <a:buFontTx/>
              <a:buChar char="-"/>
            </a:pPr>
            <a:r>
              <a:rPr lang="en-US" altLang="ko-KR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Easily done by having only one partition type for intra</a:t>
            </a:r>
          </a:p>
          <a:p>
            <a:pPr lvl="1">
              <a:buFontTx/>
              <a:buChar char="-"/>
            </a:pPr>
            <a:r>
              <a:rPr lang="en-US" altLang="ko-KR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Having 2Nx2N is better </a:t>
            </a:r>
            <a:r>
              <a:rPr lang="en-US" altLang="ko-KR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ko-KR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90% of PUs are coded with 2Nx2N while only 10% of PUs are coded with </a:t>
            </a:r>
            <a:r>
              <a:rPr lang="en-US" altLang="ko-KR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altLang="ko-KR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428596" y="1428736"/>
            <a:ext cx="835824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b="1" dirty="0" smtClean="0">
                <a:latin typeface="Arial" pitchFamily="34" charset="0"/>
                <a:cs typeface="Arial" pitchFamily="34" charset="0"/>
              </a:rPr>
              <a:t>Allow only one partition type for intra (2Nx2N)</a:t>
            </a:r>
          </a:p>
          <a:p>
            <a:pPr lvl="1"/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intra_split_flag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is not needed </a:t>
            </a:r>
          </a:p>
          <a:p>
            <a:pPr lvl="1"/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- Removes the redundant process at encoder</a:t>
            </a:r>
          </a:p>
          <a:p>
            <a:pPr lvl="1">
              <a:buFont typeface="Wingdings" pitchFamily="2" charset="2"/>
              <a:buChar char="§"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b="1" dirty="0" smtClean="0">
                <a:latin typeface="Arial" pitchFamily="34" charset="0"/>
                <a:cs typeface="Arial" pitchFamily="34" charset="0"/>
              </a:rPr>
              <a:t>But the </a:t>
            </a:r>
            <a:r>
              <a:rPr lang="en-US" altLang="ko-KR" sz="2800" b="1" dirty="0" err="1" smtClean="0"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800" b="1" dirty="0" smtClean="0">
                <a:latin typeface="Arial" pitchFamily="34" charset="0"/>
                <a:cs typeface="Arial" pitchFamily="34" charset="0"/>
              </a:rPr>
              <a:t> splitting should be allowed at least in minimum CU</a:t>
            </a:r>
          </a:p>
          <a:p>
            <a:pPr lvl="1">
              <a:buFontTx/>
              <a:buChar char="-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Without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intra_split_flag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Minimum CU can not be split further</a:t>
            </a:r>
          </a:p>
          <a:p>
            <a:pPr lvl="2"/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(Summary)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071670" y="2643182"/>
          <a:ext cx="5072098" cy="3657600"/>
        </p:xfrm>
        <a:graphic>
          <a:graphicData uri="http://schemas.openxmlformats.org/drawingml/2006/table">
            <a:tbl>
              <a:tblPr/>
              <a:tblGrid>
                <a:gridCol w="5072098"/>
              </a:tblGrid>
              <a:tr h="57128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바탕"/>
                          <a:cs typeface="Times New Roman"/>
                        </a:rPr>
                        <a:t>prediction_unit</a:t>
                      </a: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( x0, y0, </a:t>
                      </a:r>
                      <a:r>
                        <a:rPr lang="en-GB" sz="1600" kern="100" dirty="0" err="1">
                          <a:latin typeface="Times New Roman"/>
                          <a:ea typeface="바탕"/>
                          <a:cs typeface="Times New Roman"/>
                        </a:rPr>
                        <a:t>currPredUnitSize</a:t>
                      </a: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 ) {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…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if( </a:t>
                      </a:r>
                      <a:r>
                        <a:rPr lang="en-GB" sz="1600" kern="100" dirty="0" err="1">
                          <a:latin typeface="Times New Roman"/>
                          <a:ea typeface="바탕"/>
                          <a:cs typeface="Times New Roman"/>
                        </a:rPr>
                        <a:t>PredMode</a:t>
                      </a: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 == MODE_INTRA ) {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바탕"/>
                          <a:cs typeface="Times New Roman"/>
                        </a:rPr>
                        <a:t>		…</a:t>
                      </a:r>
                      <a:endParaRPr lang="ko-KR" sz="16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		if(</a:t>
                      </a:r>
                      <a:r>
                        <a:rPr lang="en-GB" sz="1600" kern="100" dirty="0" err="1">
                          <a:latin typeface="Times New Roman"/>
                          <a:ea typeface="바탕"/>
                          <a:cs typeface="Times New Roman"/>
                        </a:rPr>
                        <a:t>entropy_coding_mode_flag</a:t>
                      </a:r>
                      <a:r>
                        <a:rPr lang="en-GB" sz="1600" kern="100" dirty="0" smtClean="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         </a:t>
                      </a:r>
                      <a:r>
                        <a:rPr lang="en-GB" sz="1600" kern="100" dirty="0" smtClean="0">
                          <a:latin typeface="Times New Roman"/>
                          <a:ea typeface="바탕"/>
                          <a:cs typeface="Times New Roman"/>
                        </a:rPr>
                        <a:t>       if(</a:t>
                      </a:r>
                      <a:r>
                        <a:rPr lang="en-GB" sz="1600" kern="100" dirty="0" err="1" smtClean="0">
                          <a:latin typeface="Times New Roman"/>
                          <a:ea typeface="바탕"/>
                          <a:cs typeface="Times New Roman"/>
                        </a:rPr>
                        <a:t>currCodingUnitSize</a:t>
                      </a: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== </a:t>
                      </a:r>
                      <a:r>
                        <a:rPr lang="en-GB" sz="1600" kern="100" dirty="0" err="1">
                          <a:latin typeface="Times New Roman"/>
                          <a:ea typeface="바탕"/>
                          <a:cs typeface="Times New Roman"/>
                        </a:rPr>
                        <a:t>MinCodingUnitSize</a:t>
                      </a:r>
                      <a:r>
                        <a:rPr lang="en-GB" sz="1600" kern="100" dirty="0" smtClean="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			</a:t>
                      </a:r>
                      <a:r>
                        <a:rPr lang="en-GB" sz="1600" kern="100" dirty="0" smtClean="0">
                          <a:latin typeface="Times New Roman"/>
                          <a:ea typeface="바탕"/>
                          <a:cs typeface="Times New Roman"/>
                        </a:rPr>
                        <a:t>    </a:t>
                      </a:r>
                      <a:r>
                        <a:rPr lang="en-GB" sz="1600" b="1" kern="100" dirty="0" err="1" smtClean="0">
                          <a:latin typeface="Times New Roman"/>
                          <a:ea typeface="바탕"/>
                          <a:cs typeface="Times New Roman"/>
                        </a:rPr>
                        <a:t>intra_split_flag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600" kern="100" dirty="0" smtClean="0">
                          <a:latin typeface="Times New Roman"/>
                          <a:ea typeface="바탕"/>
                          <a:cs typeface="Times New Roman"/>
                        </a:rPr>
                        <a:t>                }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		</a:t>
                      </a:r>
                      <a:r>
                        <a:rPr lang="en-GB" sz="1600" b="1" kern="100" dirty="0" smtClean="0">
                          <a:latin typeface="Times New Roman"/>
                          <a:ea typeface="바탕"/>
                          <a:cs typeface="Times New Roman"/>
                        </a:rPr>
                        <a:t>…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		}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바탕"/>
                          <a:cs typeface="Times New Roman"/>
                        </a:rPr>
                        <a:t>			}</a:t>
                      </a:r>
                      <a:endParaRPr lang="ko-KR" sz="16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바탕"/>
                          <a:cs typeface="Times New Roman"/>
                        </a:rPr>
                        <a:t>			if( chroma_format_idc != 0 )</a:t>
                      </a:r>
                      <a:endParaRPr lang="ko-KR" sz="16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바탕"/>
                          <a:cs typeface="Times New Roman"/>
                        </a:rPr>
                        <a:t>				</a:t>
                      </a:r>
                      <a:r>
                        <a:rPr lang="en-GB" sz="1600" b="1" kern="100">
                          <a:latin typeface="Times New Roman"/>
                          <a:ea typeface="바탕"/>
                          <a:cs typeface="Times New Roman"/>
                        </a:rPr>
                        <a:t>intra_chroma_pred_mode</a:t>
                      </a:r>
                      <a:endParaRPr lang="ko-KR" sz="16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	}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바탕"/>
                          <a:cs typeface="Times New Roman"/>
                        </a:rPr>
                        <a:t>		</a:t>
                      </a:r>
                      <a:r>
                        <a:rPr lang="en-GB" sz="1600" kern="100" dirty="0" smtClean="0">
                          <a:latin typeface="Times New Roman"/>
                          <a:ea typeface="바탕"/>
                          <a:cs typeface="Times New Roman"/>
                        </a:rPr>
                        <a:t>…</a:t>
                      </a:r>
                      <a:endParaRPr lang="ko-KR" sz="16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1428736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Allow </a:t>
            </a:r>
            <a:r>
              <a:rPr lang="en-US" altLang="ko-KR" sz="2800" b="1" dirty="0" err="1" smtClean="0">
                <a:latin typeface="Times New Roman" pitchFamily="18" charset="0"/>
                <a:cs typeface="Times New Roman" pitchFamily="18" charset="0"/>
              </a:rPr>
              <a:t>intra_split_flag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only when a CU is the minimum CU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500034" y="928670"/>
            <a:ext cx="850112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Coding conditions</a:t>
            </a: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high efficiency</a:t>
            </a: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Computing platform</a:t>
            </a: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Windows XP, 64-bit professional, Xeon(E5520), 2.5GHz, Memory 16GB</a:t>
            </a:r>
          </a:p>
          <a:p>
            <a:pPr lvl="1">
              <a:buFontTx/>
              <a:buChar char="-"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Comparison</a:t>
            </a: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Anchor :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TMuC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0.8</a:t>
            </a:r>
          </a:p>
          <a:p>
            <a:pPr lvl="1"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Proposed : Modified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TMuC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0.8 (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splitting for intra is allowed only in minimum CU)</a:t>
            </a:r>
          </a:p>
          <a:p>
            <a:pPr lvl="1">
              <a:buFontTx/>
              <a:buChar char="-"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Measurement</a:t>
            </a: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Encoding time (%)</a:t>
            </a:r>
          </a:p>
          <a:p>
            <a:pPr lvl="1">
              <a:buFontTx/>
              <a:buChar char="-"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BD-Rate (%)</a:t>
            </a:r>
          </a:p>
        </p:txBody>
      </p:sp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Test condition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500034" y="1401063"/>
            <a:ext cx="7572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Under Intra HE, 5% time-saving is achieved by the proposed scheme(2Nx2N only) relative to anchor (2Nx2N, </a:t>
            </a:r>
            <a:r>
              <a:rPr lang="en-US" altLang="ko-KR" sz="28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Simulation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42911" y="3143248"/>
          <a:ext cx="7167570" cy="157163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71600"/>
                <a:gridCol w="828729"/>
                <a:gridCol w="881997"/>
                <a:gridCol w="946311"/>
                <a:gridCol w="946311"/>
                <a:gridCol w="946311"/>
                <a:gridCol w="946311"/>
              </a:tblGrid>
              <a:tr h="5482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dirty="0" smtClean="0"/>
                        <a:t>Class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A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B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C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D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E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Avg.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7514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dirty="0" err="1" smtClean="0"/>
                        <a:t>EncT</a:t>
                      </a:r>
                      <a:r>
                        <a:rPr lang="en-US" altLang="ko-KR" sz="2400" dirty="0" smtClean="0"/>
                        <a:t> (%)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400" u="none" strike="noStrike" dirty="0"/>
                        <a:t>95.6</a:t>
                      </a:r>
                      <a:endParaRPr lang="en-US" altLang="ko-KR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400" u="none" strike="noStrike" dirty="0"/>
                        <a:t>94.8</a:t>
                      </a:r>
                      <a:endParaRPr lang="en-US" altLang="ko-KR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400" u="none" strike="noStrike" dirty="0"/>
                        <a:t>97.3</a:t>
                      </a:r>
                      <a:endParaRPr lang="en-US" altLang="ko-KR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400" u="none" strike="noStrike" dirty="0"/>
                        <a:t>96.9</a:t>
                      </a:r>
                      <a:endParaRPr lang="en-US" altLang="ko-KR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400" u="none" strike="noStrike" dirty="0"/>
                        <a:t>93.1</a:t>
                      </a:r>
                      <a:endParaRPr lang="en-US" altLang="ko-KR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400" u="none" strike="noStrike" dirty="0"/>
                        <a:t>95.5</a:t>
                      </a:r>
                      <a:endParaRPr lang="en-US" altLang="ko-KR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5482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dirty="0" smtClean="0"/>
                        <a:t>BDR (%)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0.1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0.1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0.2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0.1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0.4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0.2</a:t>
                      </a:r>
                      <a:endParaRPr lang="ko-KR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3428</TotalTime>
  <Words>668</Words>
  <Application>Microsoft Office PowerPoint</Application>
  <PresentationFormat>화면 슬라이드 쇼(4:3)</PresentationFormat>
  <Paragraphs>188</Paragraphs>
  <Slides>13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Encoding complexity reduction  for Intra prediction  by Disabling NxN Partition</vt:lpstr>
      <vt:lpstr>Introduction</vt:lpstr>
      <vt:lpstr>Introduction</vt:lpstr>
      <vt:lpstr>Introduction</vt:lpstr>
      <vt:lpstr>Introduction (Summary)</vt:lpstr>
      <vt:lpstr>Proposed method</vt:lpstr>
      <vt:lpstr>Proposed method (Summary)</vt:lpstr>
      <vt:lpstr>Test condition</vt:lpstr>
      <vt:lpstr>Simulation results</vt:lpstr>
      <vt:lpstr>Simulation results</vt:lpstr>
      <vt:lpstr>Simulation results</vt:lpstr>
      <vt:lpstr>Simulation results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전용준</dc:creator>
  <cp:lastModifiedBy>전용준/멀티미디어(연)MCT그룹(82-2-526-4369, yongjoon.jeon@lge.c</cp:lastModifiedBy>
  <cp:revision>294</cp:revision>
  <dcterms:created xsi:type="dcterms:W3CDTF">2010-10-02T11:48:31Z</dcterms:created>
  <dcterms:modified xsi:type="dcterms:W3CDTF">2010-10-11T07:55:58Z</dcterms:modified>
</cp:coreProperties>
</file>