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319" r:id="rId3"/>
    <p:sldId id="349" r:id="rId4"/>
    <p:sldId id="350" r:id="rId5"/>
    <p:sldId id="352" r:id="rId6"/>
    <p:sldId id="353" r:id="rId7"/>
    <p:sldId id="360" r:id="rId8"/>
    <p:sldId id="354" r:id="rId9"/>
    <p:sldId id="359" r:id="rId10"/>
    <p:sldId id="366" r:id="rId11"/>
    <p:sldId id="365" r:id="rId12"/>
    <p:sldId id="357" r:id="rId13"/>
    <p:sldId id="328" r:id="rId14"/>
  </p:sldIdLst>
  <p:sldSz cx="9144000" cy="6858000" type="screen4x3"/>
  <p:notesSz cx="6799263" cy="99314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3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935" cy="496970"/>
          </a:xfrm>
          <a:prstGeom prst="rect">
            <a:avLst/>
          </a:prstGeom>
        </p:spPr>
        <p:txBody>
          <a:bodyPr vert="horz" lIns="92122" tIns="46060" rIns="92122" bIns="4606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0725" y="1"/>
            <a:ext cx="2946934" cy="496970"/>
          </a:xfrm>
          <a:prstGeom prst="rect">
            <a:avLst/>
          </a:prstGeom>
        </p:spPr>
        <p:txBody>
          <a:bodyPr vert="horz" lIns="92122" tIns="46060" rIns="92122" bIns="4606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7231166-F53F-4400-A4D4-DFE02A701361}" type="datetimeFigureOut">
              <a:rPr lang="ja-JP" altLang="en-US"/>
              <a:pPr>
                <a:defRPr/>
              </a:pPr>
              <a:t>2010/10/11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22" tIns="46060" rIns="92122" bIns="46060" rtlCol="0" anchor="ctr"/>
          <a:lstStyle/>
          <a:p>
            <a:pPr lvl="0"/>
            <a:endParaRPr lang="ja-JP" altLang="en-US" noProof="0" smtClean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47" y="4717215"/>
            <a:ext cx="5440372" cy="4469530"/>
          </a:xfrm>
          <a:prstGeom prst="rect">
            <a:avLst/>
          </a:prstGeom>
        </p:spPr>
        <p:txBody>
          <a:bodyPr vert="horz" lIns="92122" tIns="46060" rIns="92122" bIns="46060" rtlCol="0"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2" y="9432834"/>
            <a:ext cx="2946935" cy="496969"/>
          </a:xfrm>
          <a:prstGeom prst="rect">
            <a:avLst/>
          </a:prstGeom>
        </p:spPr>
        <p:txBody>
          <a:bodyPr vert="horz" lIns="92122" tIns="46060" rIns="92122" bIns="4606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0725" y="9432834"/>
            <a:ext cx="2946934" cy="496969"/>
          </a:xfrm>
          <a:prstGeom prst="rect">
            <a:avLst/>
          </a:prstGeom>
        </p:spPr>
        <p:txBody>
          <a:bodyPr vert="horz" lIns="92122" tIns="46060" rIns="92122" bIns="4606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2108415-E240-41E6-837F-846EED741100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24580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62F98E-C61C-4E98-8D6E-17E77963CFBD}" type="slidenum">
              <a:rPr lang="ja-JP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ja-JP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108415-E240-41E6-837F-846EED741100}" type="slidenum">
              <a:rPr lang="ja-JP" altLang="en-US" smtClean="0"/>
              <a:pPr>
                <a:defRPr/>
              </a:pPr>
              <a:t>10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108415-E240-41E6-837F-846EED741100}" type="slidenum">
              <a:rPr lang="ja-JP" altLang="en-US" smtClean="0"/>
              <a:pPr>
                <a:defRPr/>
              </a:pPr>
              <a:t>11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39940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6F4118D-A8AB-429D-96F8-E6BDF70C2FA4}" type="slidenum">
              <a:rPr lang="ja-JP" altLang="en-US" smtClean="0"/>
              <a:pPr>
                <a:defRPr/>
              </a:pPr>
              <a:t>12</a:t>
            </a:fld>
            <a:endParaRPr lang="ja-JP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ノート プレースホル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/>
          </a:p>
        </p:txBody>
      </p:sp>
      <p:sp>
        <p:nvSpPr>
          <p:cNvPr id="45060" name="スライド番号プレースホル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DCBAC4-969C-406E-88F8-310104ACE56A}" type="slidenum">
              <a:rPr lang="en-US" altLang="ja-JP" smtClean="0"/>
              <a:pPr/>
              <a:t>13</a:t>
            </a:fld>
            <a:endParaRPr lang="en-US" altLang="ja-JP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ノート プレースホル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/>
          </a:p>
        </p:txBody>
      </p:sp>
      <p:sp>
        <p:nvSpPr>
          <p:cNvPr id="35844" name="スライド番号プレースホル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DB6E61-980F-4B57-80FF-4E2665E22B66}" type="slidenum">
              <a:rPr lang="en-US" altLang="ja-JP" smtClean="0"/>
              <a:pPr/>
              <a:t>2</a:t>
            </a:fld>
            <a:endParaRPr lang="en-US" altLang="ja-JP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108415-E240-41E6-837F-846EED741100}" type="slidenum">
              <a:rPr lang="ja-JP" altLang="en-US" smtClean="0"/>
              <a:pPr>
                <a:defRPr/>
              </a:pPr>
              <a:t>3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108415-E240-41E6-837F-846EED741100}" type="slidenum">
              <a:rPr lang="ja-JP" altLang="en-US" smtClean="0"/>
              <a:pPr>
                <a:defRPr/>
              </a:pPr>
              <a:t>4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108415-E240-41E6-837F-846EED741100}" type="slidenum">
              <a:rPr lang="ja-JP" altLang="en-US" smtClean="0"/>
              <a:pPr>
                <a:defRPr/>
              </a:pPr>
              <a:t>5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ja-JP" altLang="en-US" smtClean="0">
              <a:ea typeface="ＭＳ Ｐ明朝" charset="-128"/>
            </a:endParaRPr>
          </a:p>
        </p:txBody>
      </p:sp>
      <p:sp>
        <p:nvSpPr>
          <p:cNvPr id="39940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17868F-FBBB-45A8-ADF8-694FE6AC5704}" type="slidenum">
              <a:rPr lang="en-US" altLang="ja-JP" smtClean="0"/>
              <a:pPr>
                <a:defRPr/>
              </a:pPr>
              <a:t>6</a:t>
            </a:fld>
            <a:endParaRPr lang="en-US" altLang="ja-JP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108415-E240-41E6-837F-846EED741100}" type="slidenum">
              <a:rPr lang="ja-JP" altLang="en-US" smtClean="0"/>
              <a:pPr>
                <a:defRPr/>
              </a:pPr>
              <a:t>7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108415-E240-41E6-837F-846EED741100}" type="slidenum">
              <a:rPr lang="ja-JP" altLang="en-US" smtClean="0"/>
              <a:pPr>
                <a:defRPr/>
              </a:pPr>
              <a:t>8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108415-E240-41E6-837F-846EED741100}" type="slidenum">
              <a:rPr lang="ja-JP" altLang="en-US" smtClean="0"/>
              <a:pPr>
                <a:defRPr/>
              </a:pPr>
              <a:t>9</a:t>
            </a:fld>
            <a:endParaRPr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grpSp>
        <p:nvGrpSpPr>
          <p:cNvPr id="5" name="グループ化 16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フリーフォーム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7" name="フリーフォーム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8" name="フリーフォーム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/>
            </a:p>
          </p:txBody>
        </p:sp>
        <p:cxnSp>
          <p:nvCxnSpPr>
            <p:cNvPr id="10" name="直線コネクタ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テキスト ボックス 10"/>
          <p:cNvSpPr txBox="1"/>
          <p:nvPr userDrawn="1"/>
        </p:nvSpPr>
        <p:spPr>
          <a:xfrm>
            <a:off x="7638492" y="-24"/>
            <a:ext cx="155683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 err="1" smtClean="0">
                <a:latin typeface="Arial" pitchFamily="34" charset="0"/>
                <a:ea typeface="+mn-ea"/>
                <a:cs typeface="Arial" pitchFamily="34" charset="0"/>
              </a:rPr>
              <a:t>JCTVC-C183</a:t>
            </a:r>
            <a:endParaRPr lang="ja-JP" altLang="en-US" dirty="0"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タイトル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17" name="サブタイトル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ja-JP" altLang="en-US" smtClean="0"/>
              <a:t>マスタ サブタイトルの書式設定</a:t>
            </a:r>
            <a:endParaRPr lang="en-US"/>
          </a:p>
        </p:txBody>
      </p:sp>
      <p:sp>
        <p:nvSpPr>
          <p:cNvPr id="12" name="日付プレースホルダ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DD464B75-372C-4060-BE37-34C4708EE769}" type="datetime1">
              <a:rPr lang="ja-JP" altLang="en-US"/>
              <a:pPr>
                <a:defRPr/>
              </a:pPr>
              <a:t>2010/10/11</a:t>
            </a:fld>
            <a:endParaRPr lang="ja-JP" altLang="en-US"/>
          </a:p>
        </p:txBody>
      </p:sp>
      <p:sp>
        <p:nvSpPr>
          <p:cNvPr id="13" name="フッター プレースホル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ja-JP" altLang="en-US"/>
          </a:p>
        </p:txBody>
      </p:sp>
      <p:sp>
        <p:nvSpPr>
          <p:cNvPr id="14" name="スライド番号プレースホル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B280AE1-9B73-41A6-BA1E-2B48821AA6D1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日付プレースホルダ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4AB82-97E2-47F0-BB7D-1355F9932CC9}" type="datetime1">
              <a:rPr lang="ja-JP" altLang="en-US"/>
              <a:pPr>
                <a:defRPr/>
              </a:pPr>
              <a:t>2010/10/11</a:t>
            </a:fld>
            <a:endParaRPr lang="ja-JP" altLang="en-US"/>
          </a:p>
        </p:txBody>
      </p:sp>
      <p:sp>
        <p:nvSpPr>
          <p:cNvPr id="5" name="フッター プレースホルダ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058F6-1BE4-46CE-AF90-7CE4D7D3377E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日付プレースホルダ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C3866-90DE-4D8A-AC49-CF5B395F9547}" type="datetime1">
              <a:rPr lang="ja-JP" altLang="en-US"/>
              <a:pPr>
                <a:defRPr/>
              </a:pPr>
              <a:t>2010/10/11</a:t>
            </a:fld>
            <a:endParaRPr lang="ja-JP" altLang="en-US"/>
          </a:p>
        </p:txBody>
      </p:sp>
      <p:sp>
        <p:nvSpPr>
          <p:cNvPr id="5" name="フッター プレースホルダ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951E4-5196-4D88-8535-250A4A67FBED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771E603-42AC-400E-A7F7-67CA845364ED}" type="datetime1">
              <a:rPr lang="ja-JP" altLang="en-US"/>
              <a:pPr>
                <a:defRPr/>
              </a:pPr>
              <a:t>2010/10/11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ja-JP" altLang="en-US"/>
          </a:p>
        </p:txBody>
      </p:sp>
      <p:sp>
        <p:nvSpPr>
          <p:cNvPr id="8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934F9F7-B6E5-4726-BB76-59A7AD228908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山形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5" name="山形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0521F05-59D8-4965-9C87-0AA78368D4DF}" type="datetime1">
              <a:rPr lang="ja-JP" altLang="en-US"/>
              <a:pPr>
                <a:defRPr/>
              </a:pPr>
              <a:t>2010/10/11</a:t>
            </a:fld>
            <a:endParaRPr lang="ja-JP" altLang="en-US"/>
          </a:p>
        </p:txBody>
      </p:sp>
      <p:sp>
        <p:nvSpPr>
          <p:cNvPr id="7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ja-JP" altLang="en-US"/>
          </a:p>
        </p:txBody>
      </p:sp>
      <p:sp>
        <p:nvSpPr>
          <p:cNvPr id="8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C5200B0-7404-482B-9BFE-FAFC863A3ED1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811040-1C8C-45B0-8E57-77203989F242}" type="datetime1">
              <a:rPr lang="ja-JP" altLang="en-US"/>
              <a:pPr>
                <a:defRPr/>
              </a:pPr>
              <a:t>2010/10/11</a:t>
            </a:fld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1A5FE67-A977-43EA-8A6C-750BD385C071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5DFA263-9C45-451C-829B-167EC742A69F}" type="datetime1">
              <a:rPr lang="ja-JP" altLang="en-US"/>
              <a:pPr>
                <a:defRPr/>
              </a:pPr>
              <a:t>2010/10/11</a:t>
            </a:fld>
            <a:endParaRPr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53BACF2-1F37-475B-83BE-E39A4E1579AC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77A8F8C-8D6A-4A26-8322-FB107F9963D6}" type="datetime1">
              <a:rPr lang="ja-JP" altLang="en-US"/>
              <a:pPr>
                <a:defRPr/>
              </a:pPr>
              <a:t>2010/10/11</a:t>
            </a:fld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9F4852A-317C-4115-AC33-02DFE9BF330B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B8902-0B8E-4457-842A-849F6B6F3101}" type="datetime1">
              <a:rPr lang="ja-JP" altLang="en-US"/>
              <a:pPr>
                <a:defRPr/>
              </a:pPr>
              <a:t>2010/10/11</a:t>
            </a:fld>
            <a:endParaRPr lang="ja-JP" altLang="en-US"/>
          </a:p>
        </p:txBody>
      </p:sp>
      <p:sp>
        <p:nvSpPr>
          <p:cNvPr id="3" name="フッター プレースホルダ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3B2A0-BEA3-436F-8AEF-AD6CE0BC5984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3A91E9A-408F-4995-9176-CC34581D4A9F}" type="datetime1">
              <a:rPr lang="ja-JP" altLang="en-US"/>
              <a:pPr>
                <a:defRPr/>
              </a:pPr>
              <a:t>2010/10/11</a:t>
            </a:fld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544586-B7CB-4926-8329-8826B0DC2F48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リーフォーム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6" name="フリーフォーム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7" name="直角三角形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cxnSp>
        <p:nvCxnSpPr>
          <p:cNvPr id="8" name="直線コネクタ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山形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10" name="山形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ja-JP" altLang="en-US" noProof="0" smtClean="0"/>
              <a:t>アイコンをクリックして図を追加</a:t>
            </a:r>
            <a:endParaRPr lang="en-US" noProof="0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11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DF01931D-905F-40AF-8CBF-2294FBAE9252}" type="datetime1">
              <a:rPr lang="ja-JP" altLang="en-US"/>
              <a:pPr>
                <a:defRPr/>
              </a:pPr>
              <a:t>2010/10/11</a:t>
            </a:fld>
            <a:endParaRPr lang="ja-JP" altLang="en-US"/>
          </a:p>
        </p:txBody>
      </p:sp>
      <p:sp>
        <p:nvSpPr>
          <p:cNvPr id="12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ja-JP" altLang="en-US"/>
          </a:p>
        </p:txBody>
      </p:sp>
      <p:sp>
        <p:nvSpPr>
          <p:cNvPr id="13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DC9E296-C8BD-41E0-A8D7-38BD6E4937AA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フリーフォーム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12" name="フリーフォーム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cxnSp>
        <p:nvCxnSpPr>
          <p:cNvPr id="15" name="直線コネクタ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タイトル プレースホルダ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ja-JP" altLang="en-US" smtClean="0"/>
              <a:t>マスタ タイトルの書式設定</a:t>
            </a:r>
            <a:endParaRPr lang="en-US"/>
          </a:p>
        </p:txBody>
      </p:sp>
      <p:sp>
        <p:nvSpPr>
          <p:cNvPr id="1033" name="テキスト プレースホルダ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smtClean="0"/>
          </a:p>
        </p:txBody>
      </p:sp>
      <p:sp>
        <p:nvSpPr>
          <p:cNvPr id="10" name="日付プレースホルダ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1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6AF5E62F-BE1E-4BB7-A330-909940D7850D}" type="datetime1">
              <a:rPr lang="ja-JP" altLang="en-US"/>
              <a:pPr>
                <a:defRPr/>
              </a:pPr>
              <a:t>2010/10/11</a:t>
            </a:fld>
            <a:endParaRPr lang="ja-JP" altLang="en-US"/>
          </a:p>
        </p:txBody>
      </p:sp>
      <p:sp>
        <p:nvSpPr>
          <p:cNvPr id="22" name="フッター プレースホルダ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1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ja-JP" altLang="en-US"/>
          </a:p>
        </p:txBody>
      </p:sp>
      <p:sp>
        <p:nvSpPr>
          <p:cNvPr id="18" name="スライド番号プレースホルダ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1" sz="1000" b="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2C4E7841-C49A-42E1-8CEA-34560D48B1F1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  <p:sp>
        <p:nvSpPr>
          <p:cNvPr id="11" name="テキスト ボックス 10"/>
          <p:cNvSpPr txBox="1"/>
          <p:nvPr userDrawn="1"/>
        </p:nvSpPr>
        <p:spPr>
          <a:xfrm>
            <a:off x="7643834" y="0"/>
            <a:ext cx="155683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 err="1" smtClean="0">
                <a:latin typeface="Arial" pitchFamily="34" charset="0"/>
                <a:ea typeface="+mn-ea"/>
                <a:cs typeface="Arial" pitchFamily="34" charset="0"/>
              </a:rPr>
              <a:t>JCTVC-C183</a:t>
            </a:r>
            <a:endParaRPr lang="ja-JP" altLang="en-US" dirty="0"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7" r:id="rId1"/>
    <p:sldLayoutId id="2147483988" r:id="rId2"/>
    <p:sldLayoutId id="2147483989" r:id="rId3"/>
    <p:sldLayoutId id="2147483990" r:id="rId4"/>
    <p:sldLayoutId id="2147483991" r:id="rId5"/>
    <p:sldLayoutId id="2147483992" r:id="rId6"/>
    <p:sldLayoutId id="2147483984" r:id="rId7"/>
    <p:sldLayoutId id="2147483993" r:id="rId8"/>
    <p:sldLayoutId id="2147483994" r:id="rId9"/>
    <p:sldLayoutId id="2147483985" r:id="rId10"/>
    <p:sldLayoutId id="2147483986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100" b="1">
          <a:solidFill>
            <a:schemeClr val="tx2"/>
          </a:solidFill>
          <a:latin typeface="Lucida Sans Unicode" pitchFamily="34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100" b="1">
          <a:solidFill>
            <a:schemeClr val="tx2"/>
          </a:solidFill>
          <a:latin typeface="Lucida Sans Unicode" pitchFamily="34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100" b="1">
          <a:solidFill>
            <a:schemeClr val="tx2"/>
          </a:solidFill>
          <a:latin typeface="Lucida Sans Unicode" pitchFamily="34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100" b="1">
          <a:solidFill>
            <a:schemeClr val="tx2"/>
          </a:solidFill>
          <a:latin typeface="Lucida Sans Unicode" pitchFamily="34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100" b="1">
          <a:solidFill>
            <a:schemeClr val="tx2"/>
          </a:solidFill>
          <a:latin typeface="Lucida Sans Unicode" pitchFamily="34" charset="0"/>
          <a:ea typeface="ＭＳ Ｐゴシック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100" b="1">
          <a:solidFill>
            <a:schemeClr val="tx2"/>
          </a:solidFill>
          <a:latin typeface="Lucida Sans Unicode" pitchFamily="34" charset="0"/>
          <a:ea typeface="ＭＳ Ｐゴシック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100" b="1">
          <a:solidFill>
            <a:schemeClr val="tx2"/>
          </a:solidFill>
          <a:latin typeface="Lucida Sans Unicode" pitchFamily="34" charset="0"/>
          <a:ea typeface="ＭＳ Ｐゴシック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100" b="1">
          <a:solidFill>
            <a:schemeClr val="tx2"/>
          </a:solidFill>
          <a:latin typeface="Lucida Sans Unicode" pitchFamily="34" charset="0"/>
          <a:ea typeface="ＭＳ Ｐゴシック" charset="-128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1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14348" y="1428736"/>
            <a:ext cx="7715304" cy="150019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dirty="0" smtClean="0">
                <a:latin typeface="Arial" pitchFamily="34" charset="0"/>
                <a:cs typeface="Arial" pitchFamily="34" charset="0"/>
              </a:rPr>
              <a:t>Enhanced Switching of Interpolation Filter for </a:t>
            </a:r>
            <a:r>
              <a:rPr lang="en-US" altLang="ja-JP" sz="3600" dirty="0" err="1" smtClean="0">
                <a:latin typeface="Arial" pitchFamily="34" charset="0"/>
                <a:cs typeface="Arial" pitchFamily="34" charset="0"/>
              </a:rPr>
              <a:t>HEVC</a:t>
            </a:r>
            <a:endParaRPr lang="ja-JP" alt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43" name="サブタイトル 2"/>
          <p:cNvSpPr>
            <a:spLocks noGrp="1"/>
          </p:cNvSpPr>
          <p:nvPr>
            <p:ph type="subTitle" idx="1"/>
          </p:nvPr>
        </p:nvSpPr>
        <p:spPr>
          <a:xfrm>
            <a:off x="685800" y="3857625"/>
            <a:ext cx="7772400" cy="954088"/>
          </a:xfrm>
        </p:spPr>
        <p:txBody>
          <a:bodyPr/>
          <a:lstStyle/>
          <a:p>
            <a:pPr marR="0" eaLnBrk="1" hangingPunct="1"/>
            <a:r>
              <a:rPr lang="en-US" altLang="ja-JP" sz="2400" u="sng" dirty="0" smtClean="0"/>
              <a:t>Tomonobu Yoshino</a:t>
            </a:r>
            <a:r>
              <a:rPr lang="en-US" altLang="ja-JP" sz="2400" dirty="0" smtClean="0"/>
              <a:t>, Sei Naito, Shigeyuki </a:t>
            </a:r>
            <a:r>
              <a:rPr lang="en-US" altLang="ja-JP" sz="2400" dirty="0" err="1" smtClean="0"/>
              <a:t>Sakazawa</a:t>
            </a:r>
            <a:r>
              <a:rPr lang="en-US" altLang="ja-JP" sz="2400" dirty="0" smtClean="0"/>
              <a:t> (KDDI corp.)</a:t>
            </a:r>
            <a:endParaRPr lang="ja-JP" altLang="en-US" sz="2400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763793-95F7-43DB-9BC3-9B38084B7143}" type="slidenum">
              <a:rPr lang="ja-JP" altLang="en-US" smtClean="0"/>
              <a:pPr>
                <a:defRPr/>
              </a:pPr>
              <a:t>1</a:t>
            </a:fld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Complexity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34F9F7-B6E5-4726-BB76-59A7AD228908}" type="slidenum">
              <a:rPr lang="ja-JP" altLang="en-US" smtClean="0"/>
              <a:pPr>
                <a:defRPr/>
              </a:pPr>
              <a:t>10</a:t>
            </a:fld>
            <a:endParaRPr lang="ja-JP" altLang="en-US"/>
          </a:p>
        </p:txBody>
      </p:sp>
      <p:graphicFrame>
        <p:nvGraphicFramePr>
          <p:cNvPr id="5" name="表 4"/>
          <p:cNvGraphicFramePr>
            <a:graphicFrameLocks noGrp="1"/>
          </p:cNvGraphicFramePr>
          <p:nvPr/>
        </p:nvGraphicFramePr>
        <p:xfrm>
          <a:off x="1547834" y="1571612"/>
          <a:ext cx="6096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Class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Enc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Dec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err="1" smtClean="0"/>
                        <a:t>B1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err="1" smtClean="0"/>
                        <a:t>B2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C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D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E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表 5"/>
          <p:cNvGraphicFramePr>
            <a:graphicFrameLocks noGrp="1"/>
          </p:cNvGraphicFramePr>
          <p:nvPr/>
        </p:nvGraphicFramePr>
        <p:xfrm>
          <a:off x="1547834" y="4214818"/>
          <a:ext cx="6096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Class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Enc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Dec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err="1" smtClean="0"/>
                        <a:t>B1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err="1" smtClean="0"/>
                        <a:t>B2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C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D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E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テキスト ボックス 6"/>
          <p:cNvSpPr txBox="1"/>
          <p:nvPr/>
        </p:nvSpPr>
        <p:spPr>
          <a:xfrm>
            <a:off x="3714744" y="1214422"/>
            <a:ext cx="1749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u="sng" dirty="0" smtClean="0"/>
              <a:t>Case 1 (4 sets)</a:t>
            </a:r>
            <a:endParaRPr kumimoji="1" lang="ja-JP" altLang="en-US" u="sng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714744" y="3857628"/>
            <a:ext cx="1749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u="sng" dirty="0" smtClean="0"/>
              <a:t>Case 2 (8 sets)</a:t>
            </a:r>
            <a:endParaRPr kumimoji="1" lang="ja-JP" altLang="en-US" u="sng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Low-complexity approach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34F9F7-B6E5-4726-BB76-59A7AD228908}" type="slidenum">
              <a:rPr lang="ja-JP" altLang="en-US" smtClean="0"/>
              <a:pPr>
                <a:defRPr/>
              </a:pPr>
              <a:t>11</a:t>
            </a:fld>
            <a:endParaRPr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565494" y="1928802"/>
            <a:ext cx="3863894" cy="466033"/>
          </a:xfrm>
          <a:prstGeom prst="rect">
            <a:avLst/>
          </a:prstGeom>
          <a:noFill/>
        </p:spPr>
        <p:txBody>
          <a:bodyPr wrap="none" lIns="95766" tIns="47883" rIns="95766" bIns="47883" rtlCol="0">
            <a:spAutoFit/>
          </a:bodyPr>
          <a:lstStyle/>
          <a:p>
            <a:r>
              <a:rPr lang="en-US" altLang="ja-JP" sz="2400" u="sng" dirty="0" smtClean="0"/>
              <a:t>BD-PSNR (</a:t>
            </a:r>
            <a:r>
              <a:rPr lang="en-US" altLang="ja-JP" sz="2400" u="sng" dirty="0" err="1" smtClean="0"/>
              <a:t>v.s</a:t>
            </a:r>
            <a:r>
              <a:rPr lang="en-US" altLang="ja-JP" sz="2400" u="sng" dirty="0" smtClean="0"/>
              <a:t>. H.264) [dB]</a:t>
            </a:r>
            <a:endParaRPr lang="ja-JP" altLang="en-US" sz="2400" u="sng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405713" y="4177413"/>
            <a:ext cx="2351044" cy="466033"/>
          </a:xfrm>
          <a:prstGeom prst="rect">
            <a:avLst/>
          </a:prstGeom>
          <a:noFill/>
        </p:spPr>
        <p:txBody>
          <a:bodyPr wrap="none" lIns="95766" tIns="47883" rIns="95766" bIns="47883" rtlCol="0">
            <a:spAutoFit/>
          </a:bodyPr>
          <a:lstStyle/>
          <a:p>
            <a:r>
              <a:rPr lang="en-US" altLang="ja-JP" sz="2400" u="sng" dirty="0" smtClean="0"/>
              <a:t>Computing time</a:t>
            </a:r>
            <a:endParaRPr lang="ja-JP" altLang="en-US" sz="2400" u="sng" dirty="0"/>
          </a:p>
        </p:txBody>
      </p:sp>
      <p:graphicFrame>
        <p:nvGraphicFramePr>
          <p:cNvPr id="7" name="表 6"/>
          <p:cNvGraphicFramePr>
            <a:graphicFrameLocks noGrp="1"/>
          </p:cNvGraphicFramePr>
          <p:nvPr/>
        </p:nvGraphicFramePr>
        <p:xfrm>
          <a:off x="1857356" y="2394208"/>
          <a:ext cx="5357850" cy="1592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/>
                <a:gridCol w="1785950"/>
                <a:gridCol w="1785950"/>
              </a:tblGrid>
              <a:tr h="261546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kumimoji="1" lang="en-US" altLang="ja-JP" sz="1800" dirty="0" smtClean="0">
                          <a:latin typeface="Arial" pitchFamily="34" charset="0"/>
                          <a:cs typeface="Arial" pitchFamily="34" charset="0"/>
                        </a:rPr>
                        <a:t>Sequence</a:t>
                      </a:r>
                      <a:endParaRPr kumimoji="1" lang="ja-JP" alt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9530" marB="4953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kumimoji="1" lang="en-US" altLang="ja-JP" sz="1800" dirty="0" smtClean="0">
                          <a:latin typeface="Arial" pitchFamily="34" charset="0"/>
                          <a:cs typeface="Arial" pitchFamily="34" charset="0"/>
                        </a:rPr>
                        <a:t>EAIF</a:t>
                      </a:r>
                      <a:endParaRPr kumimoji="1" lang="ja-JP" alt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9530" marB="4953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kumimoji="1" lang="en-US" altLang="ja-JP" sz="1800" dirty="0" smtClean="0">
                          <a:latin typeface="Arial" pitchFamily="34" charset="0"/>
                          <a:cs typeface="Arial" pitchFamily="34" charset="0"/>
                        </a:rPr>
                        <a:t>[1]</a:t>
                      </a:r>
                      <a:endParaRPr kumimoji="1" lang="ja-JP" alt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9530" marB="49530"/>
                </a:tc>
              </a:tr>
              <a:tr h="261546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kumimoji="1" lang="en-US" altLang="ja-JP" sz="1800" dirty="0" smtClean="0"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endParaRPr kumimoji="1" lang="ja-JP" alt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9530" marB="4953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kumimoji="1" lang="en-US" altLang="ja-JP" sz="1800" dirty="0" smtClean="0">
                          <a:latin typeface="Arial" pitchFamily="34" charset="0"/>
                          <a:cs typeface="Arial" pitchFamily="34" charset="0"/>
                        </a:rPr>
                        <a:t>0.45</a:t>
                      </a:r>
                      <a:endParaRPr kumimoji="1" lang="ja-JP" alt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9530" marB="4953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kumimoji="1" lang="en-US" altLang="ja-JP" sz="1800" dirty="0" smtClean="0">
                          <a:latin typeface="Arial" pitchFamily="34" charset="0"/>
                          <a:cs typeface="Arial" pitchFamily="34" charset="0"/>
                        </a:rPr>
                        <a:t>0.33</a:t>
                      </a:r>
                      <a:endParaRPr kumimoji="1" lang="ja-JP" alt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9530" marB="49530"/>
                </a:tc>
              </a:tr>
              <a:tr h="261546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kumimoji="1" lang="en-US" altLang="ja-JP" sz="1800" dirty="0" smtClean="0">
                          <a:latin typeface="Arial" pitchFamily="34" charset="0"/>
                          <a:cs typeface="Arial" pitchFamily="34" charset="0"/>
                        </a:rPr>
                        <a:t>B</a:t>
                      </a:r>
                      <a:endParaRPr kumimoji="1" lang="ja-JP" alt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9530" marB="4953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kumimoji="1" lang="en-US" altLang="ja-JP" sz="1800" dirty="0" smtClean="0">
                          <a:latin typeface="Arial" pitchFamily="34" charset="0"/>
                          <a:cs typeface="Arial" pitchFamily="34" charset="0"/>
                        </a:rPr>
                        <a:t>0.35</a:t>
                      </a:r>
                      <a:endParaRPr kumimoji="1" lang="ja-JP" alt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9530" marB="4953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kumimoji="1" lang="en-US" altLang="ja-JP" sz="1800" dirty="0" smtClean="0">
                          <a:latin typeface="Arial" pitchFamily="34" charset="0"/>
                          <a:cs typeface="Arial" pitchFamily="34" charset="0"/>
                        </a:rPr>
                        <a:t>0.29</a:t>
                      </a:r>
                      <a:endParaRPr kumimoji="1" lang="ja-JP" alt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9530" marB="49530"/>
                </a:tc>
              </a:tr>
              <a:tr h="261546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kumimoji="1" lang="en-US" altLang="ja-JP" sz="1800" dirty="0" smtClean="0">
                          <a:latin typeface="Arial" pitchFamily="34" charset="0"/>
                          <a:cs typeface="Arial" pitchFamily="34" charset="0"/>
                        </a:rPr>
                        <a:t>C</a:t>
                      </a:r>
                      <a:endParaRPr kumimoji="1" lang="ja-JP" alt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9530" marB="4953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kumimoji="1" lang="en-US" altLang="ja-JP" sz="1800" dirty="0" smtClean="0">
                          <a:latin typeface="Arial" pitchFamily="34" charset="0"/>
                          <a:cs typeface="Arial" pitchFamily="34" charset="0"/>
                        </a:rPr>
                        <a:t>0.36</a:t>
                      </a:r>
                      <a:endParaRPr kumimoji="1" lang="ja-JP" alt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9530" marB="4953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kumimoji="1" lang="en-US" altLang="ja-JP" sz="1800" dirty="0" smtClean="0">
                          <a:latin typeface="Arial" pitchFamily="34" charset="0"/>
                          <a:cs typeface="Arial" pitchFamily="34" charset="0"/>
                        </a:rPr>
                        <a:t>0.25</a:t>
                      </a:r>
                      <a:endParaRPr kumimoji="1" lang="ja-JP" alt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9530" marB="49530"/>
                </a:tc>
              </a:tr>
              <a:tr h="261546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kumimoji="1" lang="en-US" altLang="ja-JP" sz="1800" dirty="0" smtClean="0">
                          <a:latin typeface="Arial" pitchFamily="34" charset="0"/>
                          <a:cs typeface="Arial" pitchFamily="34" charset="0"/>
                        </a:rPr>
                        <a:t>D</a:t>
                      </a:r>
                      <a:endParaRPr kumimoji="1" lang="ja-JP" alt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9530" marB="4953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kumimoji="1" lang="en-US" altLang="ja-JP" sz="1800" dirty="0" smtClean="0">
                          <a:latin typeface="Arial" pitchFamily="34" charset="0"/>
                          <a:cs typeface="Arial" pitchFamily="34" charset="0"/>
                        </a:rPr>
                        <a:t>0.42</a:t>
                      </a:r>
                      <a:endParaRPr kumimoji="1" lang="ja-JP" alt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9530" marB="4953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kumimoji="1" lang="en-US" altLang="ja-JP" sz="1800" dirty="0" smtClean="0">
                          <a:latin typeface="Arial" pitchFamily="34" charset="0"/>
                          <a:cs typeface="Arial" pitchFamily="34" charset="0"/>
                        </a:rPr>
                        <a:t>0.27</a:t>
                      </a:r>
                      <a:endParaRPr kumimoji="1" lang="ja-JP" alt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9530" marB="49530"/>
                </a:tc>
              </a:tr>
            </a:tbl>
          </a:graphicData>
        </a:graphic>
      </p:graphicFrame>
      <p:graphicFrame>
        <p:nvGraphicFramePr>
          <p:cNvPr id="8" name="表 7"/>
          <p:cNvGraphicFramePr>
            <a:graphicFrameLocks noGrp="1"/>
          </p:cNvGraphicFramePr>
          <p:nvPr/>
        </p:nvGraphicFramePr>
        <p:xfrm>
          <a:off x="1357290" y="4644598"/>
          <a:ext cx="6643734" cy="11475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7587"/>
                <a:gridCol w="1588075"/>
                <a:gridCol w="1588072"/>
              </a:tblGrid>
              <a:tr h="277368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kumimoji="1" lang="en-US" altLang="ja-JP" sz="1800" dirty="0" smtClean="0">
                          <a:latin typeface="Arial" pitchFamily="34" charset="0"/>
                          <a:cs typeface="Arial" pitchFamily="34" charset="0"/>
                        </a:rPr>
                        <a:t>Sequence</a:t>
                      </a:r>
                      <a:endParaRPr kumimoji="1" lang="ja-JP" alt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9530" marB="4953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kumimoji="1" lang="en-US" altLang="ja-JP" sz="1800" dirty="0" smtClean="0">
                          <a:latin typeface="Arial" pitchFamily="34" charset="0"/>
                          <a:cs typeface="Arial" pitchFamily="34" charset="0"/>
                        </a:rPr>
                        <a:t>EAIF</a:t>
                      </a:r>
                      <a:endParaRPr kumimoji="1" lang="ja-JP" alt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9530" marB="4953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kumimoji="1" lang="en-US" altLang="ja-JP" sz="1800" dirty="0" smtClean="0">
                          <a:latin typeface="Arial" pitchFamily="34" charset="0"/>
                          <a:cs typeface="Arial" pitchFamily="34" charset="0"/>
                        </a:rPr>
                        <a:t>[1]</a:t>
                      </a:r>
                      <a:endParaRPr kumimoji="1" lang="ja-JP" alt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9530" marB="49530"/>
                </a:tc>
              </a:tr>
              <a:tr h="455676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kumimoji="1" lang="en-US" altLang="ja-JP" sz="1800" dirty="0" smtClean="0">
                          <a:latin typeface="Arial" pitchFamily="34" charset="0"/>
                          <a:cs typeface="Arial" pitchFamily="34" charset="0"/>
                        </a:rPr>
                        <a:t>AIF</a:t>
                      </a:r>
                      <a:r>
                        <a:rPr kumimoji="1" lang="en-US" altLang="ja-JP" sz="1800" baseline="0" dirty="0" smtClean="0">
                          <a:latin typeface="Arial" pitchFamily="34" charset="0"/>
                          <a:cs typeface="Arial" pitchFamily="34" charset="0"/>
                        </a:rPr>
                        <a:t> processing time [</a:t>
                      </a:r>
                      <a:r>
                        <a:rPr kumimoji="1" lang="en-US" altLang="ja-JP" sz="1800" baseline="0" dirty="0" err="1" smtClean="0">
                          <a:latin typeface="Arial" pitchFamily="34" charset="0"/>
                          <a:cs typeface="Arial" pitchFamily="34" charset="0"/>
                        </a:rPr>
                        <a:t>msec</a:t>
                      </a:r>
                      <a:r>
                        <a:rPr kumimoji="1" lang="en-US" altLang="ja-JP" sz="1800" baseline="0" dirty="0" smtClean="0">
                          <a:latin typeface="Arial" pitchFamily="34" charset="0"/>
                          <a:cs typeface="Arial" pitchFamily="34" charset="0"/>
                        </a:rPr>
                        <a:t>]</a:t>
                      </a:r>
                      <a:endParaRPr kumimoji="1" lang="ja-JP" alt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9530" marB="4953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kumimoji="1" lang="en-US" altLang="ja-JP" sz="1800" dirty="0" smtClean="0">
                          <a:latin typeface="Arial" pitchFamily="34" charset="0"/>
                          <a:cs typeface="Arial" pitchFamily="34" charset="0"/>
                        </a:rPr>
                        <a:t>2490.6</a:t>
                      </a:r>
                      <a:endParaRPr kumimoji="1" lang="ja-JP" alt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9530" marB="4953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kumimoji="1" lang="en-US" altLang="ja-JP" sz="1800" dirty="0" smtClean="0">
                          <a:latin typeface="Arial" pitchFamily="34" charset="0"/>
                          <a:cs typeface="Arial" pitchFamily="34" charset="0"/>
                        </a:rPr>
                        <a:t>802.2</a:t>
                      </a:r>
                      <a:endParaRPr kumimoji="1" lang="ja-JP" alt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9530" marB="49530"/>
                </a:tc>
              </a:tr>
              <a:tr h="277368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kumimoji="1" lang="en-US" altLang="ja-JP" sz="1800" dirty="0" smtClean="0">
                          <a:latin typeface="Arial" pitchFamily="34" charset="0"/>
                          <a:cs typeface="Arial" pitchFamily="34" charset="0"/>
                        </a:rPr>
                        <a:t>Reduction ratio [%]</a:t>
                      </a:r>
                      <a:endParaRPr kumimoji="1" lang="ja-JP" alt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9530" marB="4953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kumimoji="1" lang="en-US" altLang="ja-JP" sz="1800" dirty="0" smtClean="0">
                          <a:latin typeface="Arial" pitchFamily="34" charset="0"/>
                          <a:cs typeface="Arial" pitchFamily="34" charset="0"/>
                        </a:rPr>
                        <a:t>--</a:t>
                      </a:r>
                      <a:endParaRPr kumimoji="1" lang="ja-JP" alt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9530" marB="4953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kumimoji="1" lang="en-US" altLang="ja-JP" sz="1800" dirty="0" smtClean="0">
                          <a:latin typeface="Arial" pitchFamily="34" charset="0"/>
                          <a:cs typeface="Arial" pitchFamily="34" charset="0"/>
                        </a:rPr>
                        <a:t>67.8</a:t>
                      </a:r>
                      <a:endParaRPr kumimoji="1" lang="ja-JP" alt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9530" marB="49530"/>
                </a:tc>
              </a:tr>
            </a:tbl>
          </a:graphicData>
        </a:graphic>
      </p:graphicFrame>
      <p:sp>
        <p:nvSpPr>
          <p:cNvPr id="9" name="テキスト ボックス 8"/>
          <p:cNvSpPr txBox="1"/>
          <p:nvPr/>
        </p:nvSpPr>
        <p:spPr>
          <a:xfrm>
            <a:off x="214282" y="1357298"/>
            <a:ext cx="87829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 smtClean="0"/>
              <a:t>[1] “Low-complexity Scheme for Adaptive Interpolation Filter Based on Amplitude Characteristic </a:t>
            </a:r>
          </a:p>
          <a:p>
            <a:r>
              <a:rPr lang="en-US" altLang="ja-JP" sz="1600" dirty="0" smtClean="0"/>
              <a:t>Analysis”, </a:t>
            </a:r>
            <a:r>
              <a:rPr lang="en-US" altLang="ja-JP" sz="1600" dirty="0" err="1" smtClean="0"/>
              <a:t>ICIP2010</a:t>
            </a:r>
            <a:r>
              <a:rPr lang="en-US" altLang="ja-JP" sz="1600" dirty="0" smtClean="0"/>
              <a:t>, Sep. 2010</a:t>
            </a:r>
            <a:endParaRPr kumimoji="1" lang="ja-JP" altLang="en-US" sz="1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コンテンツ プレースホルダ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/>
            <a:r>
              <a:rPr lang="en-US" altLang="ja-JP" sz="2800" dirty="0" smtClean="0">
                <a:latin typeface="Arial" charset="0"/>
                <a:cs typeface="Arial" charset="0"/>
              </a:rPr>
              <a:t>Proposed </a:t>
            </a:r>
            <a:r>
              <a:rPr lang="en-US" altLang="ja-JP" sz="28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ESIF</a:t>
            </a:r>
            <a:r>
              <a:rPr lang="en-US" altLang="ja-JP" sz="2800" dirty="0" smtClean="0">
                <a:latin typeface="Arial" charset="0"/>
                <a:cs typeface="Arial" charset="0"/>
              </a:rPr>
              <a:t> (Enhanced Switch Interpolation Filter)</a:t>
            </a:r>
          </a:p>
          <a:p>
            <a:pPr eaLnBrk="1" hangingPunct="1"/>
            <a:r>
              <a:rPr lang="en-US" altLang="ja-JP" sz="2800" dirty="0" smtClean="0">
                <a:latin typeface="Arial" charset="0"/>
                <a:cs typeface="Arial" charset="0"/>
              </a:rPr>
              <a:t>Support a new syntax for flexible </a:t>
            </a:r>
            <a:r>
              <a:rPr lang="en-US" altLang="ja-JP" sz="2800" dirty="0" err="1" smtClean="0">
                <a:latin typeface="Arial" charset="0"/>
                <a:cs typeface="Arial" charset="0"/>
              </a:rPr>
              <a:t>SIF</a:t>
            </a:r>
            <a:r>
              <a:rPr lang="en-US" altLang="ja-JP" sz="2800" dirty="0" smtClean="0">
                <a:latin typeface="Arial" charset="0"/>
                <a:cs typeface="Arial" charset="0"/>
              </a:rPr>
              <a:t> design</a:t>
            </a:r>
          </a:p>
          <a:p>
            <a:pPr lvl="1" eaLnBrk="1" hangingPunct="1"/>
            <a:r>
              <a:rPr lang="en-US" altLang="ja-JP" sz="2400" dirty="0" smtClean="0">
                <a:latin typeface="Arial" charset="0"/>
                <a:cs typeface="Arial" charset="0"/>
              </a:rPr>
              <a:t>Adaptively updating </a:t>
            </a:r>
            <a:r>
              <a:rPr lang="en-US" altLang="ja-JP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filter coefficients</a:t>
            </a:r>
            <a:r>
              <a:rPr lang="en-US" altLang="ja-JP" sz="2400" dirty="0" smtClean="0">
                <a:latin typeface="Arial" charset="0"/>
                <a:cs typeface="Arial" charset="0"/>
              </a:rPr>
              <a:t> and </a:t>
            </a:r>
            <a:r>
              <a:rPr lang="en-US" altLang="ja-JP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the number of filter sets</a:t>
            </a:r>
          </a:p>
          <a:p>
            <a:pPr lvl="1" eaLnBrk="1" hangingPunct="1"/>
            <a:r>
              <a:rPr lang="en-US" altLang="ja-JP" sz="2400" dirty="0" smtClean="0">
                <a:latin typeface="Arial" charset="0"/>
                <a:cs typeface="Arial" charset="0"/>
              </a:rPr>
              <a:t>Encode filter coefficients for </a:t>
            </a:r>
            <a:r>
              <a:rPr lang="en-US" altLang="ja-JP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½-pel position (b &amp; h)</a:t>
            </a:r>
          </a:p>
          <a:p>
            <a:pPr eaLnBrk="1" hangingPunct="1"/>
            <a:r>
              <a:rPr lang="en-US" altLang="ja-JP" sz="2800" dirty="0" smtClean="0">
                <a:latin typeface="Arial" charset="0"/>
                <a:cs typeface="Arial" charset="0"/>
              </a:rPr>
              <a:t>BD-bitrate against H.264 reached </a:t>
            </a:r>
            <a:r>
              <a:rPr lang="en-US" altLang="ja-JP" sz="28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2.3% </a:t>
            </a:r>
          </a:p>
          <a:p>
            <a:pPr eaLnBrk="1" hangingPunct="1"/>
            <a:endParaRPr lang="en-US" altLang="ja-JP" sz="2800" dirty="0" smtClean="0">
              <a:latin typeface="Arial" charset="0"/>
              <a:cs typeface="Arial" charset="0"/>
            </a:endParaRPr>
          </a:p>
          <a:p>
            <a:pPr eaLnBrk="1" hangingPunct="1"/>
            <a:r>
              <a:rPr lang="en-US" altLang="ja-JP" sz="2800" dirty="0" smtClean="0">
                <a:latin typeface="Arial" charset="0"/>
                <a:cs typeface="Arial" charset="0"/>
              </a:rPr>
              <a:t>Flexibility of pre-defined filter coefficients is important to optimize the coding performance</a:t>
            </a:r>
          </a:p>
          <a:p>
            <a:pPr eaLnBrk="1" hangingPunct="1"/>
            <a:endParaRPr lang="en-US" altLang="ja-JP" sz="2800" dirty="0" smtClean="0">
              <a:latin typeface="Arial" charset="0"/>
              <a:cs typeface="Arial" charset="0"/>
            </a:endParaRPr>
          </a:p>
          <a:p>
            <a:pPr eaLnBrk="1" hangingPunct="1"/>
            <a:r>
              <a:rPr lang="en-US" altLang="ja-JP" sz="2800" dirty="0" smtClean="0">
                <a:latin typeface="Arial" charset="0"/>
                <a:cs typeface="Arial" charset="0"/>
              </a:rPr>
              <a:t>Suggestion : Flexible syntax for defining filter coefficients</a:t>
            </a: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dirty="0" smtClean="0">
                <a:latin typeface="Arial" pitchFamily="34" charset="0"/>
                <a:cs typeface="Arial" pitchFamily="34" charset="0"/>
              </a:rPr>
              <a:t>Conclusion</a:t>
            </a:r>
            <a:endParaRPr lang="ja-JP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86DCA2-77B3-4F88-B883-4D1940B1A8F1}" type="slidenum">
              <a:rPr lang="ja-JP" altLang="en-US" smtClean="0"/>
              <a:pPr>
                <a:defRPr/>
              </a:pPr>
              <a:t>12</a:t>
            </a:fld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smtClean="0"/>
          </a:p>
        </p:txBody>
      </p:sp>
      <p:sp>
        <p:nvSpPr>
          <p:cNvPr id="16387" name="スライド番号プレースホルダ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CE19B03-B58D-4319-AB5B-5A67E88922CF}" type="slidenum">
              <a:rPr lang="en-US" altLang="ja-JP" smtClean="0"/>
              <a:pPr/>
              <a:t>13</a:t>
            </a:fld>
            <a:endParaRPr lang="en-US" altLang="ja-JP" smtClean="0"/>
          </a:p>
        </p:txBody>
      </p:sp>
      <p:sp>
        <p:nvSpPr>
          <p:cNvPr id="16388" name="テキスト ボックス 4"/>
          <p:cNvSpPr txBox="1">
            <a:spLocks noChangeArrowheads="1"/>
          </p:cNvSpPr>
          <p:nvPr/>
        </p:nvSpPr>
        <p:spPr bwMode="auto">
          <a:xfrm>
            <a:off x="3286125" y="2357438"/>
            <a:ext cx="23923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ja-JP" sz="4000"/>
              <a:t>Thank you</a:t>
            </a:r>
            <a:endParaRPr lang="ja-JP" altLang="en-US" sz="4000"/>
          </a:p>
        </p:txBody>
      </p:sp>
      <p:sp>
        <p:nvSpPr>
          <p:cNvPr id="16389" name="テキスト ボックス 5"/>
          <p:cNvSpPr txBox="1">
            <a:spLocks noChangeArrowheads="1"/>
          </p:cNvSpPr>
          <p:nvPr/>
        </p:nvSpPr>
        <p:spPr bwMode="auto">
          <a:xfrm>
            <a:off x="2703513" y="4075113"/>
            <a:ext cx="401161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ts val="600"/>
              </a:spcBef>
            </a:pPr>
            <a:r>
              <a:rPr lang="en-US" altLang="ja-JP"/>
              <a:t>Tomonobu Yoshino</a:t>
            </a:r>
          </a:p>
          <a:p>
            <a:pPr eaLnBrk="0" hangingPunct="0">
              <a:spcBef>
                <a:spcPts val="600"/>
              </a:spcBef>
            </a:pPr>
            <a:r>
              <a:rPr lang="en-US" altLang="ja-JP"/>
              <a:t>E-mail : to-yoshino@kddi.com</a:t>
            </a:r>
          </a:p>
          <a:p>
            <a:pPr eaLnBrk="0" hangingPunct="0">
              <a:spcBef>
                <a:spcPts val="600"/>
              </a:spcBef>
            </a:pPr>
            <a:r>
              <a:rPr lang="en-US" altLang="ja-JP"/>
              <a:t>Phone : +81 49 278 7587</a:t>
            </a:r>
          </a:p>
          <a:p>
            <a:pPr eaLnBrk="0" hangingPunct="0">
              <a:spcBef>
                <a:spcPts val="600"/>
              </a:spcBef>
            </a:pPr>
            <a:r>
              <a:rPr lang="en-US" altLang="ja-JP"/>
              <a:t>FAX : +81 49 278 7439</a:t>
            </a:r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Arial" pitchFamily="34" charset="0"/>
                <a:cs typeface="Arial" pitchFamily="34" charset="0"/>
              </a:rPr>
              <a:t>Introduction</a:t>
            </a:r>
            <a:endParaRPr lang="ja-JP" alt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171" name="コンテンツ プレースホルダ 2"/>
          <p:cNvSpPr>
            <a:spLocks noGrp="1"/>
          </p:cNvSpPr>
          <p:nvPr>
            <p:ph idx="1"/>
          </p:nvPr>
        </p:nvSpPr>
        <p:spPr>
          <a:xfrm>
            <a:off x="685800" y="1285860"/>
            <a:ext cx="8029575" cy="4810140"/>
          </a:xfrm>
        </p:spPr>
        <p:txBody>
          <a:bodyPr/>
          <a:lstStyle/>
          <a:p>
            <a:pPr algn="just"/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About this contribution</a:t>
            </a:r>
          </a:p>
          <a:p>
            <a:pPr lvl="1" algn="just"/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Propose a new syntax for Switch Interpolation Filter (</a:t>
            </a:r>
            <a:r>
              <a:rPr lang="en-US" altLang="ja-JP" sz="2000" dirty="0" err="1" smtClean="0">
                <a:latin typeface="Arial" pitchFamily="34" charset="0"/>
                <a:cs typeface="Arial" pitchFamily="34" charset="0"/>
              </a:rPr>
              <a:t>SIF</a:t>
            </a:r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) technology</a:t>
            </a:r>
          </a:p>
          <a:p>
            <a:pPr algn="just"/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Background</a:t>
            </a:r>
          </a:p>
          <a:p>
            <a:pPr lvl="1" algn="just"/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AIF requires huge computational cost</a:t>
            </a:r>
          </a:p>
          <a:p>
            <a:pPr lvl="1" algn="just"/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Switch Interpolation Filter (</a:t>
            </a:r>
            <a:r>
              <a:rPr lang="en-US" altLang="ja-JP" sz="2000" dirty="0" err="1" smtClean="0">
                <a:latin typeface="Arial" pitchFamily="34" charset="0"/>
                <a:cs typeface="Arial" pitchFamily="34" charset="0"/>
              </a:rPr>
              <a:t>SIF</a:t>
            </a:r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) approach</a:t>
            </a:r>
          </a:p>
          <a:p>
            <a:pPr lvl="1" algn="just"/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A lot of candidates contributes to high coding efficiency</a:t>
            </a:r>
          </a:p>
          <a:p>
            <a:pPr algn="just"/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Related Work</a:t>
            </a:r>
          </a:p>
          <a:p>
            <a:pPr lvl="1" algn="just"/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Single-pass </a:t>
            </a:r>
            <a:r>
              <a:rPr lang="en-US" altLang="ja-JP" sz="2000" dirty="0" err="1" smtClean="0">
                <a:latin typeface="Arial" pitchFamily="34" charset="0"/>
                <a:cs typeface="Arial" pitchFamily="34" charset="0"/>
              </a:rPr>
              <a:t>SIFO</a:t>
            </a:r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altLang="ja-JP" sz="2000" dirty="0" err="1" smtClean="0">
                <a:latin typeface="Arial" pitchFamily="34" charset="0"/>
                <a:cs typeface="Arial" pitchFamily="34" charset="0"/>
              </a:rPr>
              <a:t>JCTVC-A121</a:t>
            </a:r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algn="just"/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Proposal</a:t>
            </a:r>
          </a:p>
          <a:p>
            <a:pPr lvl="1" algn="just"/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Enhanced syntax for </a:t>
            </a:r>
            <a:r>
              <a:rPr lang="en-US" altLang="ja-JP" sz="2000" dirty="0" err="1" smtClean="0">
                <a:latin typeface="Arial" pitchFamily="34" charset="0"/>
                <a:cs typeface="Arial" pitchFamily="34" charset="0"/>
              </a:rPr>
              <a:t>SIF</a:t>
            </a:r>
            <a:endParaRPr lang="en-US" altLang="ja-JP" sz="2000" dirty="0" smtClean="0">
              <a:latin typeface="Arial" pitchFamily="34" charset="0"/>
              <a:cs typeface="Arial" pitchFamily="34" charset="0"/>
            </a:endParaRPr>
          </a:p>
          <a:p>
            <a:pPr lvl="1" algn="just"/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Flexibility of pre-defining filter coefficients</a:t>
            </a:r>
          </a:p>
        </p:txBody>
      </p:sp>
      <p:sp>
        <p:nvSpPr>
          <p:cNvPr id="7172" name="スライド番号プレースホルダ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9ECAEF6-4419-47B1-9742-BC416E141385}" type="slidenum">
              <a:rPr lang="en-US" altLang="ja-JP" smtClean="0"/>
              <a:pPr/>
              <a:t>2</a:t>
            </a:fld>
            <a:endParaRPr lang="en-US" altLang="ja-JP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 1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33944"/>
          </a:xfrm>
        </p:spPr>
        <p:txBody>
          <a:bodyPr/>
          <a:lstStyle/>
          <a:p>
            <a:r>
              <a:rPr kumimoji="1" lang="en-US" altLang="ja-JP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Concept</a:t>
            </a:r>
          </a:p>
          <a:p>
            <a:pPr lvl="1"/>
            <a:r>
              <a:rPr lang="en-US" altLang="ja-JP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Flexible syntax for </a:t>
            </a:r>
            <a:r>
              <a:rPr lang="en-US" altLang="ja-JP" sz="2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SIF</a:t>
            </a:r>
            <a:endParaRPr lang="en-US" altLang="ja-JP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Assumption</a:t>
            </a:r>
          </a:p>
          <a:p>
            <a:pPr lvl="1"/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6-tap symmetric interpolation filter</a:t>
            </a:r>
          </a:p>
          <a:p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Feature</a:t>
            </a:r>
          </a:p>
          <a:p>
            <a:pPr lvl="1"/>
            <a:r>
              <a:rPr kumimoji="1" lang="en-US" altLang="ja-JP" sz="2000" dirty="0" smtClean="0">
                <a:latin typeface="Arial" pitchFamily="34" charset="0"/>
                <a:cs typeface="Arial" pitchFamily="34" charset="0"/>
              </a:rPr>
              <a:t>Pre-define a lot of filter coefficient candidates</a:t>
            </a:r>
          </a:p>
          <a:p>
            <a:pPr lvl="1"/>
            <a:r>
              <a:rPr kumimoji="1" lang="en-US" altLang="ja-JP" sz="2000" dirty="0" smtClean="0">
                <a:latin typeface="Arial" pitchFamily="34" charset="0"/>
                <a:cs typeface="Arial" pitchFamily="34" charset="0"/>
              </a:rPr>
              <a:t>Update </a:t>
            </a:r>
            <a:r>
              <a:rPr kumimoji="1" lang="en-US" altLang="ja-JP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filter coefficients</a:t>
            </a:r>
          </a:p>
          <a:p>
            <a:pPr lvl="1"/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Update </a:t>
            </a:r>
            <a:r>
              <a:rPr lang="en-US" altLang="ja-JP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 number of filter coefficient candidates</a:t>
            </a:r>
            <a:endParaRPr kumimoji="1" lang="en-US" altLang="ja-JP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V</a:t>
            </a:r>
            <a:r>
              <a:rPr kumimoji="1" lang="en-US" altLang="ja-JP" sz="2400" dirty="0" smtClean="0">
                <a:latin typeface="Arial" pitchFamily="34" charset="0"/>
                <a:cs typeface="Arial" pitchFamily="34" charset="0"/>
              </a:rPr>
              <a:t>ariety of coefficient set</a:t>
            </a:r>
          </a:p>
          <a:p>
            <a:pPr lvl="1"/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Define </a:t>
            </a:r>
            <a:r>
              <a:rPr lang="en-US" altLang="ja-JP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 coefficients for 1/2-pel position</a:t>
            </a:r>
          </a:p>
          <a:p>
            <a:pPr lvl="1"/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Select </a:t>
            </a:r>
            <a:r>
              <a:rPr lang="en-US" altLang="ja-JP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coefficient set independently for horizontal/vertical (separable filter)</a:t>
            </a: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Overview of Enhanced </a:t>
            </a:r>
            <a:r>
              <a:rPr lang="en-US" altLang="ja-JP" dirty="0" err="1" smtClean="0"/>
              <a:t>SIF</a:t>
            </a:r>
            <a:r>
              <a:rPr lang="en-US" altLang="ja-JP" dirty="0" smtClean="0"/>
              <a:t> syntax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34F9F7-B6E5-4726-BB76-59A7AD228908}" type="slidenum">
              <a:rPr lang="ja-JP" altLang="en-US" smtClean="0"/>
              <a:pPr>
                <a:defRPr/>
              </a:pPr>
              <a:t>3</a:t>
            </a:fld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/>
        </p:nvSpPr>
        <p:spPr>
          <a:xfrm>
            <a:off x="357158" y="5286388"/>
            <a:ext cx="3500462" cy="12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コンテンツ プレースホルダ 1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2643206"/>
          </a:xfrm>
        </p:spPr>
        <p:txBody>
          <a:bodyPr/>
          <a:lstStyle/>
          <a:p>
            <a:r>
              <a:rPr kumimoji="1" lang="en-US" altLang="ja-JP" sz="2400" dirty="0" smtClean="0">
                <a:latin typeface="Arial" pitchFamily="34" charset="0"/>
                <a:cs typeface="Arial" pitchFamily="34" charset="0"/>
              </a:rPr>
              <a:t>Pre-define filter coefficients</a:t>
            </a:r>
          </a:p>
          <a:p>
            <a:pPr lvl="1"/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Pre-define </a:t>
            </a:r>
            <a:r>
              <a:rPr lang="en-US" altLang="ja-JP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filter coefficients</a:t>
            </a:r>
          </a:p>
          <a:p>
            <a:pPr lvl="1"/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Encode coefficients for </a:t>
            </a:r>
            <a:r>
              <a:rPr lang="en-US" altLang="ja-JP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½-pel position (</a:t>
            </a:r>
            <a:r>
              <a:rPr lang="en-US" altLang="ja-JP" sz="2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pos_b</a:t>
            </a:r>
            <a:r>
              <a:rPr lang="en-US" altLang="ja-JP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&amp; </a:t>
            </a:r>
            <a:r>
              <a:rPr lang="en-US" altLang="ja-JP" sz="2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pos_h</a:t>
            </a:r>
            <a:r>
              <a:rPr lang="en-US" altLang="ja-JP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lvl="1"/>
            <a:r>
              <a:rPr kumimoji="1" lang="en-US" altLang="ja-JP" sz="2000" dirty="0" smtClean="0">
                <a:latin typeface="Arial" pitchFamily="34" charset="0"/>
                <a:cs typeface="Arial" pitchFamily="34" charset="0"/>
              </a:rPr>
              <a:t>Generate the other </a:t>
            </a:r>
            <a:r>
              <a:rPr kumimoji="1" lang="en-US" altLang="ja-JP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altLang="ja-JP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¼ </a:t>
            </a:r>
            <a:r>
              <a:rPr kumimoji="1" lang="en-US" altLang="ja-JP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-pel) coefficients based on linear interpolation</a:t>
            </a:r>
          </a:p>
          <a:p>
            <a:r>
              <a:rPr kumimoji="1" lang="en-US" altLang="ja-JP" sz="2400" dirty="0" smtClean="0">
                <a:latin typeface="Arial" pitchFamily="34" charset="0"/>
                <a:cs typeface="Arial" pitchFamily="34" charset="0"/>
              </a:rPr>
              <a:t>Choose best pre-defined filter slice by slice</a:t>
            </a: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(1) : Filter </a:t>
            </a:r>
            <a:r>
              <a:rPr kumimoji="1" lang="en-US" altLang="ja-JP" dirty="0" err="1" smtClean="0"/>
              <a:t>coeffcients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>
          <a:xfrm>
            <a:off x="8647113" y="6421461"/>
            <a:ext cx="366712" cy="365125"/>
          </a:xfrm>
        </p:spPr>
        <p:txBody>
          <a:bodyPr/>
          <a:lstStyle/>
          <a:p>
            <a:pPr>
              <a:defRPr/>
            </a:pPr>
            <a:fld id="{B934F9F7-B6E5-4726-BB76-59A7AD228908}" type="slidenum">
              <a:rPr lang="ja-JP" altLang="en-US" smtClean="0"/>
              <a:pPr>
                <a:defRPr/>
              </a:pPr>
              <a:t>4</a:t>
            </a:fld>
            <a:endParaRPr lang="ja-JP" altLang="en-US"/>
          </a:p>
        </p:txBody>
      </p:sp>
      <p:pic>
        <p:nvPicPr>
          <p:cNvPr id="1026" name="オブジェクト 3"/>
          <p:cNvPicPr>
            <a:picLocks noChangeAspect="1" noChangeArrowheads="1"/>
          </p:cNvPicPr>
          <p:nvPr/>
        </p:nvPicPr>
        <p:blipFill>
          <a:blip r:embed="rId3"/>
          <a:srcRect l="-896" t="-2304" b="-528"/>
          <a:stretch>
            <a:fillRect/>
          </a:stretch>
        </p:blipFill>
        <p:spPr bwMode="auto">
          <a:xfrm>
            <a:off x="1857356" y="4143380"/>
            <a:ext cx="2039108" cy="2040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グループ化 13"/>
          <p:cNvGrpSpPr/>
          <p:nvPr/>
        </p:nvGrpSpPr>
        <p:grpSpPr>
          <a:xfrm>
            <a:off x="4929190" y="5059932"/>
            <a:ext cx="2011112" cy="940836"/>
            <a:chOff x="5072066" y="4643446"/>
            <a:chExt cx="2011112" cy="940836"/>
          </a:xfrm>
        </p:grpSpPr>
        <p:sp>
          <p:nvSpPr>
            <p:cNvPr id="1028" name="Rectangle 4"/>
            <p:cNvSpPr>
              <a:spLocks noChangeAspect="1" noChangeArrowheads="1"/>
            </p:cNvSpPr>
            <p:nvPr/>
          </p:nvSpPr>
          <p:spPr bwMode="auto">
            <a:xfrm>
              <a:off x="5072066" y="4690346"/>
              <a:ext cx="324054" cy="32322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4000"/>
            </a:p>
          </p:txBody>
        </p:sp>
        <p:sp>
          <p:nvSpPr>
            <p:cNvPr id="1029" name="Rectangle 5"/>
            <p:cNvSpPr>
              <a:spLocks noChangeAspect="1" noChangeArrowheads="1"/>
            </p:cNvSpPr>
            <p:nvPr/>
          </p:nvSpPr>
          <p:spPr bwMode="auto">
            <a:xfrm>
              <a:off x="5072066" y="5214950"/>
              <a:ext cx="324054" cy="323229"/>
            </a:xfrm>
            <a:prstGeom prst="rect">
              <a:avLst/>
            </a:prstGeom>
            <a:solidFill>
              <a:srgbClr val="BFBFB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4000"/>
            </a:p>
          </p:txBody>
        </p:sp>
        <p:sp>
          <p:nvSpPr>
            <p:cNvPr id="12" name="テキスト ボックス 11"/>
            <p:cNvSpPr txBox="1"/>
            <p:nvPr/>
          </p:nvSpPr>
          <p:spPr>
            <a:xfrm>
              <a:off x="5500694" y="4643446"/>
              <a:ext cx="15824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Fractional-pel</a:t>
              </a:r>
              <a:endParaRPr kumimoji="1" lang="ja-JP" altLang="en-US" dirty="0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5572132" y="5214950"/>
              <a:ext cx="12875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Integer-pel</a:t>
              </a:r>
              <a:endParaRPr kumimoji="1" lang="ja-JP" altLang="en-US" dirty="0"/>
            </a:p>
          </p:txBody>
        </p:sp>
      </p:grpSp>
      <p:grpSp>
        <p:nvGrpSpPr>
          <p:cNvPr id="24" name="グループ化 23"/>
          <p:cNvGrpSpPr/>
          <p:nvPr/>
        </p:nvGrpSpPr>
        <p:grpSpPr>
          <a:xfrm>
            <a:off x="1928794" y="4214818"/>
            <a:ext cx="6575637" cy="1098866"/>
            <a:chOff x="1928794" y="4286256"/>
            <a:chExt cx="6575637" cy="1098866"/>
          </a:xfrm>
        </p:grpSpPr>
        <p:sp>
          <p:nvSpPr>
            <p:cNvPr id="15" name="正方形/長方形 14"/>
            <p:cNvSpPr/>
            <p:nvPr/>
          </p:nvSpPr>
          <p:spPr>
            <a:xfrm>
              <a:off x="2714612" y="4286256"/>
              <a:ext cx="285752" cy="285752"/>
            </a:xfrm>
            <a:prstGeom prst="rect">
              <a:avLst/>
            </a:prstGeom>
            <a:noFill/>
            <a:ln w="50800" cmpd="sng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正方形/長方形 15"/>
            <p:cNvSpPr/>
            <p:nvPr/>
          </p:nvSpPr>
          <p:spPr>
            <a:xfrm>
              <a:off x="1928794" y="5099370"/>
              <a:ext cx="285752" cy="285752"/>
            </a:xfrm>
            <a:prstGeom prst="rect">
              <a:avLst/>
            </a:prstGeom>
            <a:noFill/>
            <a:ln w="50800" cmpd="sng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8" name="直線矢印コネクタ 17"/>
            <p:cNvCxnSpPr/>
            <p:nvPr/>
          </p:nvCxnSpPr>
          <p:spPr>
            <a:xfrm rot="10800000">
              <a:off x="3071802" y="4500570"/>
              <a:ext cx="1571636" cy="214314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矢印コネクタ 20"/>
            <p:cNvCxnSpPr/>
            <p:nvPr/>
          </p:nvCxnSpPr>
          <p:spPr>
            <a:xfrm rot="10800000" flipV="1">
              <a:off x="2214546" y="4786322"/>
              <a:ext cx="2428892" cy="428628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テキスト ボックス 22"/>
            <p:cNvSpPr txBox="1"/>
            <p:nvPr/>
          </p:nvSpPr>
          <p:spPr>
            <a:xfrm>
              <a:off x="4643438" y="4559866"/>
              <a:ext cx="3860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>
                  <a:solidFill>
                    <a:srgbClr val="FF0000"/>
                  </a:solidFill>
                </a:rPr>
                <a:t>Define coefficients for position b &amp; h</a:t>
              </a:r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>
                <a:latin typeface="Arial" pitchFamily="34" charset="0"/>
                <a:cs typeface="Arial" pitchFamily="34" charset="0"/>
              </a:rPr>
              <a:t>Picture Parameter Set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Flag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: Identify ESIF ON/OFF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 number of pre-defined filter coefficient sets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Filter coefficients</a:t>
            </a:r>
            <a:endParaRPr lang="en-US" altLang="ja-JP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kumimoji="1" lang="en-US" altLang="ja-JP" dirty="0" smtClean="0">
                <a:latin typeface="Arial" pitchFamily="34" charset="0"/>
                <a:cs typeface="Arial" pitchFamily="34" charset="0"/>
              </a:rPr>
              <a:t>Slice header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Flag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: Identify whether ESIF is available for the current slice or not</a:t>
            </a:r>
          </a:p>
          <a:p>
            <a:pPr lvl="1"/>
            <a:r>
              <a:rPr lang="en-US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Idx_hor</a:t>
            </a: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Idx_ver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: Indicate the selected coefficient set for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pos_b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/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pos_h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if ESIF available in the current slice</a:t>
            </a:r>
            <a:endParaRPr kumimoji="1" lang="ja-JP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(2) : Syntax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34F9F7-B6E5-4726-BB76-59A7AD228908}" type="slidenum">
              <a:rPr lang="ja-JP" altLang="en-US" smtClean="0"/>
              <a:pPr>
                <a:defRPr/>
              </a:pPr>
              <a:t>5</a:t>
            </a:fld>
            <a:endParaRPr lang="ja-JP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ja-JP" sz="3600" dirty="0" smtClean="0">
                <a:latin typeface="Arial" charset="0"/>
                <a:cs typeface="Arial" charset="0"/>
              </a:rPr>
              <a:t>Coding Conditions</a:t>
            </a:r>
            <a:endParaRPr lang="ja-JP" altLang="en-US" sz="3600" dirty="0" smtClean="0">
              <a:latin typeface="Arial" charset="0"/>
              <a:cs typeface="Arial" charset="0"/>
            </a:endParaRPr>
          </a:p>
        </p:txBody>
      </p:sp>
      <p:sp>
        <p:nvSpPr>
          <p:cNvPr id="34819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>
                <a:latin typeface="Arial" charset="0"/>
                <a:cs typeface="Arial" charset="0"/>
              </a:rPr>
              <a:t>Coding condition : </a:t>
            </a:r>
            <a:r>
              <a:rPr lang="en-US" altLang="ja-JP" dirty="0" err="1" smtClean="0">
                <a:latin typeface="Arial" charset="0"/>
                <a:cs typeface="Arial" charset="0"/>
              </a:rPr>
              <a:t>N11113</a:t>
            </a:r>
            <a:endParaRPr lang="en-US" altLang="ja-JP" dirty="0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altLang="ja-JP" dirty="0" smtClean="0">
                <a:latin typeface="Arial" charset="0"/>
                <a:cs typeface="Arial" charset="0"/>
              </a:rPr>
              <a:t>Constraints Set 2</a:t>
            </a:r>
            <a:r>
              <a:rPr lang="ja-JP" altLang="en-US" dirty="0" smtClean="0">
                <a:latin typeface="Arial" charset="0"/>
                <a:cs typeface="Arial" charset="0"/>
              </a:rPr>
              <a:t> </a:t>
            </a:r>
            <a:r>
              <a:rPr lang="en-US" altLang="ja-JP" dirty="0" smtClean="0">
                <a:latin typeface="Arial" charset="0"/>
                <a:cs typeface="Arial" charset="0"/>
              </a:rPr>
              <a:t>(</a:t>
            </a:r>
            <a:r>
              <a:rPr lang="en-US" altLang="ja-JP" dirty="0" err="1" smtClean="0">
                <a:latin typeface="Arial" charset="0"/>
                <a:cs typeface="Arial" charset="0"/>
              </a:rPr>
              <a:t>IpPp</a:t>
            </a:r>
            <a:r>
              <a:rPr lang="en-US" altLang="ja-JP" dirty="0" smtClean="0">
                <a:latin typeface="Arial" charset="0"/>
                <a:cs typeface="Arial" charset="0"/>
              </a:rPr>
              <a:t>)</a:t>
            </a:r>
          </a:p>
          <a:p>
            <a:pPr eaLnBrk="1" hangingPunct="1"/>
            <a:r>
              <a:rPr lang="en-US" altLang="ja-JP" dirty="0" smtClean="0">
                <a:latin typeface="Arial" charset="0"/>
                <a:cs typeface="Arial" charset="0"/>
              </a:rPr>
              <a:t>Software : Implemented on </a:t>
            </a:r>
            <a:r>
              <a:rPr lang="en-US" altLang="ja-JP" dirty="0" err="1" smtClean="0">
                <a:latin typeface="Arial" charset="0"/>
                <a:cs typeface="Arial" charset="0"/>
              </a:rPr>
              <a:t>JM17.0</a:t>
            </a:r>
            <a:endParaRPr lang="en-US" altLang="ja-JP" dirty="0" smtClean="0">
              <a:latin typeface="Arial" charset="0"/>
              <a:cs typeface="Arial" charset="0"/>
            </a:endParaRPr>
          </a:p>
          <a:p>
            <a:pPr eaLnBrk="1" hangingPunct="1"/>
            <a:r>
              <a:rPr lang="en-US" altLang="ja-JP" dirty="0" smtClean="0">
                <a:latin typeface="Arial" charset="0"/>
                <a:cs typeface="Arial" charset="0"/>
              </a:rPr>
              <a:t>Search Method : </a:t>
            </a:r>
            <a:r>
              <a:rPr lang="en-US" altLang="ja-JP" dirty="0" err="1" smtClean="0">
                <a:latin typeface="Arial" charset="0"/>
                <a:cs typeface="Arial" charset="0"/>
              </a:rPr>
              <a:t>EPZS</a:t>
            </a:r>
            <a:endParaRPr lang="en-US" altLang="ja-JP" dirty="0" smtClean="0">
              <a:latin typeface="Arial" charset="0"/>
              <a:cs typeface="Arial" charset="0"/>
            </a:endParaRPr>
          </a:p>
          <a:p>
            <a:pPr eaLnBrk="1" hangingPunct="1"/>
            <a:r>
              <a:rPr lang="en-US" altLang="ja-JP" dirty="0" smtClean="0">
                <a:latin typeface="Arial" charset="0"/>
                <a:cs typeface="Arial" charset="0"/>
              </a:rPr>
              <a:t>Evaluation : </a:t>
            </a:r>
            <a:r>
              <a:rPr lang="en-US" altLang="ja-JP" dirty="0" err="1" smtClean="0">
                <a:latin typeface="Arial" charset="0"/>
                <a:cs typeface="Arial" charset="0"/>
              </a:rPr>
              <a:t>VCEG-AI11</a:t>
            </a:r>
            <a:r>
              <a:rPr lang="en-US" altLang="ja-JP" dirty="0" smtClean="0">
                <a:latin typeface="Arial" charset="0"/>
                <a:cs typeface="Arial" charset="0"/>
              </a:rPr>
              <a:t> (BD-bitrate, BD-PSNR)</a:t>
            </a:r>
          </a:p>
          <a:p>
            <a:pPr eaLnBrk="1" hangingPunct="1"/>
            <a:endParaRPr lang="en-US" altLang="ja-JP" dirty="0" smtClean="0">
              <a:latin typeface="Arial" charset="0"/>
              <a:cs typeface="Arial" charset="0"/>
            </a:endParaRPr>
          </a:p>
        </p:txBody>
      </p:sp>
      <p:sp>
        <p:nvSpPr>
          <p:cNvPr id="1024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BBA39E-18FF-44EF-8170-DE09B4B13388}" type="slidenum">
              <a:rPr lang="en-US" altLang="ja-JP" smtClean="0"/>
              <a:pPr>
                <a:defRPr/>
              </a:pPr>
              <a:t>6</a:t>
            </a:fld>
            <a:endParaRPr lang="en-US" altLang="ja-JP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 1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3662374"/>
          </a:xfrm>
          <a:solidFill>
            <a:schemeClr val="bg1"/>
          </a:solidFill>
        </p:spPr>
        <p:txBody>
          <a:bodyPr/>
          <a:lstStyle/>
          <a:p>
            <a:pPr lvl="0"/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No.1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: [ 13 -40 155 155 -40 13]</a:t>
            </a:r>
            <a:endParaRPr lang="ja-JP" altLang="en-US" sz="24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No.2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: [  -5 -28 161 161 -28  -5]</a:t>
            </a:r>
            <a:endParaRPr lang="ja-JP" altLang="en-US" sz="24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No.3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: [-30  30 128 128  30 -30]</a:t>
            </a:r>
            <a:endParaRPr lang="ja-JP" altLang="en-US" sz="24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No.4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: [-22  38 112 112  38 -22]</a:t>
            </a:r>
            <a:endParaRPr lang="ja-JP" alt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kumimoji="1" lang="en-US" altLang="ja-JP" sz="2400" dirty="0" err="1" smtClean="0">
                <a:latin typeface="Arial" pitchFamily="34" charset="0"/>
                <a:cs typeface="Arial" pitchFamily="34" charset="0"/>
              </a:rPr>
              <a:t>No.5</a:t>
            </a:r>
            <a:r>
              <a:rPr kumimoji="1" lang="en-US" altLang="ja-JP" sz="2400" dirty="0" smtClean="0">
                <a:latin typeface="Arial" pitchFamily="34" charset="0"/>
                <a:cs typeface="Arial" pitchFamily="34" charset="0"/>
              </a:rPr>
              <a:t> : [  7  24  97  97  24  7]</a:t>
            </a:r>
          </a:p>
          <a:p>
            <a:r>
              <a:rPr lang="en-US" altLang="ja-JP" sz="2400" dirty="0" err="1" smtClean="0">
                <a:latin typeface="Arial" pitchFamily="34" charset="0"/>
                <a:cs typeface="Arial" pitchFamily="34" charset="0"/>
              </a:rPr>
              <a:t>No.6</a:t>
            </a: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 : [-26  73  81  81  73 -26]</a:t>
            </a:r>
          </a:p>
          <a:p>
            <a:r>
              <a:rPr lang="en-US" altLang="ja-JP" sz="2400" dirty="0" err="1" smtClean="0">
                <a:latin typeface="Arial" pitchFamily="34" charset="0"/>
                <a:cs typeface="Arial" pitchFamily="34" charset="0"/>
              </a:rPr>
              <a:t>No.7</a:t>
            </a: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 : [  5 -20 143 143 -20   5]</a:t>
            </a:r>
          </a:p>
          <a:p>
            <a:r>
              <a:rPr lang="en-US" altLang="ja-JP" sz="2400" dirty="0" err="1" smtClean="0">
                <a:latin typeface="Arial" pitchFamily="34" charset="0"/>
                <a:cs typeface="Arial" pitchFamily="34" charset="0"/>
              </a:rPr>
              <a:t>No.8</a:t>
            </a:r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 : [  8 -40 160 160 -40   8]    (same as H.264)</a:t>
            </a:r>
          </a:p>
          <a:p>
            <a:endParaRPr kumimoji="1" lang="en-US" altLang="ja-JP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Filter Coefficients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34F9F7-B6E5-4726-BB76-59A7AD228908}" type="slidenum">
              <a:rPr lang="ja-JP" altLang="en-US" smtClean="0"/>
              <a:pPr>
                <a:defRPr/>
              </a:pPr>
              <a:t>7</a:t>
            </a:fld>
            <a:endParaRPr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1000100" y="5286388"/>
            <a:ext cx="6286544" cy="12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en-US" altLang="ja-JP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Case 1 (4 sets) : </a:t>
            </a:r>
            <a:r>
              <a:rPr lang="en-US" altLang="ja-JP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No.5</a:t>
            </a:r>
            <a:r>
              <a:rPr lang="ja-JP" alt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ja-JP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altLang="ja-JP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No.8</a:t>
            </a:r>
            <a:endParaRPr lang="en-US" altLang="ja-JP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ja-JP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Case 2 (8 sets) : </a:t>
            </a:r>
            <a:r>
              <a:rPr lang="en-US" altLang="ja-JP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No.1</a:t>
            </a:r>
            <a:r>
              <a:rPr lang="en-US" altLang="ja-JP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en-US" altLang="ja-JP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No.8</a:t>
            </a:r>
            <a:endParaRPr kumimoji="1" lang="ja-JP" alt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>
                <a:latin typeface="Arial" pitchFamily="34" charset="0"/>
                <a:cs typeface="Arial" pitchFamily="34" charset="0"/>
              </a:rPr>
              <a:t>Experimental result (Case 1: 4 sets)</a:t>
            </a:r>
            <a:endParaRPr kumimoji="1" lang="ja-JP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34F9F7-B6E5-4726-BB76-59A7AD228908}" type="slidenum">
              <a:rPr lang="ja-JP" altLang="en-US" smtClean="0"/>
              <a:pPr>
                <a:defRPr/>
              </a:pPr>
              <a:t>8</a:t>
            </a:fld>
            <a:endParaRPr lang="ja-JP" altLang="en-US"/>
          </a:p>
        </p:txBody>
      </p:sp>
      <p:graphicFrame>
        <p:nvGraphicFramePr>
          <p:cNvPr id="5" name="表 4"/>
          <p:cNvGraphicFramePr>
            <a:graphicFrameLocks noGrp="1"/>
          </p:cNvGraphicFramePr>
          <p:nvPr/>
        </p:nvGraphicFramePr>
        <p:xfrm>
          <a:off x="857224" y="1428736"/>
          <a:ext cx="7429552" cy="5029200"/>
        </p:xfrm>
        <a:graphic>
          <a:graphicData uri="http://schemas.openxmlformats.org/drawingml/2006/table">
            <a:tbl>
              <a:tblPr/>
              <a:tblGrid>
                <a:gridCol w="1857388"/>
                <a:gridCol w="1857388"/>
                <a:gridCol w="1857388"/>
                <a:gridCol w="1857388"/>
              </a:tblGrid>
              <a:tr h="22984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Class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Sequence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BD-bitrate[%]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BD-PSNR[dB]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 err="1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B1</a:t>
                      </a:r>
                      <a:endParaRPr lang="en-US" sz="1800" kern="100" dirty="0" smtClean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  <a:p>
                      <a:pPr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(1080p)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Kimono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-3.51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0.15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ParkScene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-1.79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0.07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 err="1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B2</a:t>
                      </a:r>
                      <a:endParaRPr lang="en-US" sz="1800" kern="100" dirty="0" smtClean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  <a:p>
                      <a:pPr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(1080p)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Cactus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-0.60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0.02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BasketBallDrive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-2.84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0.10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BQTerrace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-4.98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0.13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C</a:t>
                      </a:r>
                    </a:p>
                    <a:p>
                      <a:pPr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(</a:t>
                      </a:r>
                      <a:r>
                        <a:rPr lang="en-US" altLang="ja-JP" sz="1800" kern="100" dirty="0" err="1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WVGA</a:t>
                      </a: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)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BasketBallDrill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-1.20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0.05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BQMall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-1.23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0.06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PartyScene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-0.34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0.01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RaceHorses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-1.18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0.05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D</a:t>
                      </a:r>
                    </a:p>
                    <a:p>
                      <a:pPr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(</a:t>
                      </a:r>
                      <a:r>
                        <a:rPr lang="en-US" altLang="ja-JP" sz="1800" kern="100" dirty="0" err="1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WQVGA</a:t>
                      </a: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)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 err="1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BasketBallPass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-3.18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0.15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BQSquare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-0.87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0.03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BlowingBubbles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-0.79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0.03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RaceHorses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-0.70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0.03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E</a:t>
                      </a:r>
                    </a:p>
                    <a:p>
                      <a:pPr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(720p)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 err="1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Vidyo1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-2.77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0.13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Vidyo3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-2.53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0.12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Vidyo4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-4.40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0.18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b="1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Average</a:t>
                      </a:r>
                      <a:endParaRPr lang="ja-JP" sz="2400" b="1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b="1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-2.06</a:t>
                      </a:r>
                      <a:endParaRPr lang="ja-JP" sz="2400" b="1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b="1" kern="100" dirty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0.08</a:t>
                      </a:r>
                      <a:endParaRPr lang="ja-JP" sz="2400" b="1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>
                <a:latin typeface="Arial" pitchFamily="34" charset="0"/>
                <a:cs typeface="Arial" pitchFamily="34" charset="0"/>
              </a:rPr>
              <a:t>Experimental result (Case 2: 8 sets)</a:t>
            </a:r>
            <a:endParaRPr kumimoji="1" lang="ja-JP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34F9F7-B6E5-4726-BB76-59A7AD228908}" type="slidenum">
              <a:rPr lang="ja-JP" altLang="en-US" smtClean="0"/>
              <a:pPr>
                <a:defRPr/>
              </a:pPr>
              <a:t>9</a:t>
            </a:fld>
            <a:endParaRPr lang="ja-JP" altLang="en-US"/>
          </a:p>
        </p:txBody>
      </p:sp>
      <p:graphicFrame>
        <p:nvGraphicFramePr>
          <p:cNvPr id="5" name="表 4"/>
          <p:cNvGraphicFramePr>
            <a:graphicFrameLocks noGrp="1"/>
          </p:cNvGraphicFramePr>
          <p:nvPr/>
        </p:nvGraphicFramePr>
        <p:xfrm>
          <a:off x="857224" y="1428736"/>
          <a:ext cx="7429552" cy="5029200"/>
        </p:xfrm>
        <a:graphic>
          <a:graphicData uri="http://schemas.openxmlformats.org/drawingml/2006/table">
            <a:tbl>
              <a:tblPr/>
              <a:tblGrid>
                <a:gridCol w="1857388"/>
                <a:gridCol w="1857388"/>
                <a:gridCol w="1857388"/>
                <a:gridCol w="1857388"/>
              </a:tblGrid>
              <a:tr h="22984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Class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Sequence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BD-bitrate[%]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BD-PSNR[dB]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 err="1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B1</a:t>
                      </a:r>
                      <a:endParaRPr lang="en-US" sz="1800" kern="100" dirty="0" smtClean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  <a:p>
                      <a:pPr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(1080p)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Kimono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-3.86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0.17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ParkScene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-2.45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0.09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 err="1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B2</a:t>
                      </a:r>
                      <a:endParaRPr lang="en-US" sz="1800" kern="100" dirty="0" smtClean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  <a:p>
                      <a:pPr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(1080p)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Cactus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-0.68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0.02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BasketBallDrive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-3.00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0.11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BQTerrace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-4.72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0.12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C</a:t>
                      </a:r>
                    </a:p>
                    <a:p>
                      <a:pPr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(</a:t>
                      </a:r>
                      <a:r>
                        <a:rPr lang="en-US" altLang="ja-JP" sz="1800" kern="100" dirty="0" err="1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WVGA</a:t>
                      </a: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)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BasketBallDrill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-1.36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0.05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BQMall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-1.56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0.07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PartyScene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-0.43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0.02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RaceHorses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-1.50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0.06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D</a:t>
                      </a:r>
                    </a:p>
                    <a:p>
                      <a:pPr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(</a:t>
                      </a:r>
                      <a:r>
                        <a:rPr lang="en-US" altLang="ja-JP" sz="1800" kern="100" dirty="0" err="1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WQVGA</a:t>
                      </a: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)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 err="1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BasketBallPass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-3.45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0.16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BQSquare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-0.43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0.02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BlowingBubbles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-1.10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0.04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RaceHorses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-0.98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0.05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E</a:t>
                      </a:r>
                    </a:p>
                    <a:p>
                      <a:pPr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(720p)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 dirty="0" err="1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Vidyo1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-3.24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0.14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Vidyo3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-4.14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0.20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kern="10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Vidyo4</a:t>
                      </a:r>
                      <a:endParaRPr lang="ja-JP" sz="1800" kern="10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-3.74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1800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0.15</a:t>
                      </a:r>
                      <a:endParaRPr lang="ja-JP" sz="1800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44"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b="1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Average</a:t>
                      </a:r>
                      <a:endParaRPr lang="ja-JP" sz="2400" b="1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2400" b="1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-2.29</a:t>
                      </a:r>
                      <a:endParaRPr lang="ja-JP" sz="2400" b="1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ja-JP" sz="2400" b="1" kern="100" dirty="0" smtClean="0">
                          <a:latin typeface="Arial" pitchFamily="34" charset="0"/>
                          <a:ea typeface="ＭＳ 明朝"/>
                          <a:cs typeface="Arial" pitchFamily="34" charset="0"/>
                        </a:rPr>
                        <a:t>0.09</a:t>
                      </a:r>
                      <a:endParaRPr lang="ja-JP" sz="2400" b="1" kern="100" dirty="0">
                        <a:latin typeface="Arial" pitchFamily="34" charset="0"/>
                        <a:ea typeface="ＭＳ 明朝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ビジネス">
  <a:themeElements>
    <a:clrScheme name="ビジネス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ビジネス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ビジネス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ビジネス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ビジネス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ビジネス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ビジネス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4285</TotalTime>
  <Words>803</Words>
  <Application>Microsoft Office PowerPoint</Application>
  <PresentationFormat>画面に合わせる (4:3)</PresentationFormat>
  <Paragraphs>281</Paragraphs>
  <Slides>13</Slides>
  <Notes>13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14" baseType="lpstr">
      <vt:lpstr>ビジネス</vt:lpstr>
      <vt:lpstr>Enhanced Switching of Interpolation Filter for HEVC</vt:lpstr>
      <vt:lpstr>Introduction</vt:lpstr>
      <vt:lpstr>Overview of Enhanced SIF syntax</vt:lpstr>
      <vt:lpstr>Proposal (1) : Filter coeffcients</vt:lpstr>
      <vt:lpstr>Proposal (2) : Syntax</vt:lpstr>
      <vt:lpstr>Coding Conditions</vt:lpstr>
      <vt:lpstr>Filter Coefficients</vt:lpstr>
      <vt:lpstr>Experimental result (Case 1: 4 sets)</vt:lpstr>
      <vt:lpstr>Experimental result (Case 2: 8 sets)</vt:lpstr>
      <vt:lpstr>Complexity</vt:lpstr>
      <vt:lpstr>Low-complexity approach</vt:lpstr>
      <vt:lpstr>Conclusion</vt:lpstr>
      <vt:lpstr>スライド 13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Yoshino</dc:creator>
  <cp:lastModifiedBy>Yoshino</cp:lastModifiedBy>
  <cp:revision>128</cp:revision>
  <dcterms:created xsi:type="dcterms:W3CDTF">2010-01-05T01:37:14Z</dcterms:created>
  <dcterms:modified xsi:type="dcterms:W3CDTF">2010-10-11T12:13:44Z</dcterms:modified>
</cp:coreProperties>
</file>