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47" r:id="rId3"/>
    <p:sldId id="348" r:id="rId4"/>
    <p:sldId id="351" r:id="rId5"/>
    <p:sldId id="349" r:id="rId6"/>
    <p:sldId id="352" r:id="rId7"/>
    <p:sldId id="353" r:id="rId8"/>
    <p:sldId id="354" r:id="rId9"/>
    <p:sldId id="355" r:id="rId10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b="1" kern="1200">
        <a:solidFill>
          <a:schemeClr val="accent2"/>
        </a:solidFill>
        <a:latin typeface="Courier New" pitchFamily="49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000" b="1" kern="1200">
        <a:solidFill>
          <a:schemeClr val="accent2"/>
        </a:solidFill>
        <a:latin typeface="Courier New" pitchFamily="49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000" b="1" kern="1200">
        <a:solidFill>
          <a:schemeClr val="accent2"/>
        </a:solidFill>
        <a:latin typeface="Courier New" pitchFamily="49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000" b="1" kern="1200">
        <a:solidFill>
          <a:schemeClr val="accent2"/>
        </a:solidFill>
        <a:latin typeface="Courier New" pitchFamily="49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000" b="1" kern="1200">
        <a:solidFill>
          <a:schemeClr val="accent2"/>
        </a:solidFill>
        <a:latin typeface="Courier New" pitchFamily="49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000" b="1" kern="1200">
        <a:solidFill>
          <a:schemeClr val="accent2"/>
        </a:solidFill>
        <a:latin typeface="Courier New" pitchFamily="49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000" b="1" kern="1200">
        <a:solidFill>
          <a:schemeClr val="accent2"/>
        </a:solidFill>
        <a:latin typeface="Courier New" pitchFamily="49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000" b="1" kern="1200">
        <a:solidFill>
          <a:schemeClr val="accent2"/>
        </a:solidFill>
        <a:latin typeface="Courier New" pitchFamily="49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000" b="1" kern="1200">
        <a:solidFill>
          <a:schemeClr val="accent2"/>
        </a:solidFill>
        <a:latin typeface="Courier New" pitchFamily="49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CC00"/>
    <a:srgbClr val="FF0000"/>
    <a:srgbClr val="FFCCFF"/>
    <a:srgbClr val="969696"/>
    <a:srgbClr val="C0C0C0"/>
    <a:srgbClr val="FF99CC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43" autoAdjust="0"/>
    <p:restoredTop sz="92294" autoAdjust="0"/>
  </p:normalViewPr>
  <p:slideViewPr>
    <p:cSldViewPr>
      <p:cViewPr>
        <p:scale>
          <a:sx n="100" d="100"/>
          <a:sy n="100" d="100"/>
        </p:scale>
        <p:origin x="-606" y="1308"/>
      </p:cViewPr>
      <p:guideLst>
        <p:guide orient="horz" pos="2496"/>
        <p:guide pos="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2988" y="-9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79379C77-6C94-4F1E-8FDE-ABF794CA906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2B2EEC4-BAC7-4534-BE5B-DEEEE57D3D8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20E55E-D84E-45B0-BAFC-0787C22BF7A7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B6E08-0E2F-40D1-9C6B-A9415BB4E2D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9C907-8068-46F3-85F2-CCB46E6CB7E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333E7-17FD-463C-9FCF-9FCED2FC774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ndara" pitchFamily="34" charset="0"/>
              </a:defRPr>
            </a:lvl1pPr>
            <a:lvl2pPr>
              <a:defRPr>
                <a:latin typeface="Candara" pitchFamily="34" charset="0"/>
              </a:defRPr>
            </a:lvl2pPr>
            <a:lvl3pPr>
              <a:defRPr>
                <a:latin typeface="Candara" pitchFamily="34" charset="0"/>
              </a:defRPr>
            </a:lvl3pPr>
            <a:lvl4pPr>
              <a:defRPr>
                <a:latin typeface="Candara" pitchFamily="34" charset="0"/>
              </a:defRPr>
            </a:lvl4pPr>
            <a:lvl5pPr>
              <a:defRPr>
                <a:latin typeface="Candar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6F654-6CB2-45C1-909D-61CCADC0BF8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71923-EA14-4545-968C-7B02D102ACD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CD1DE-7A0B-4309-AFE2-A5C7BAB146A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571E8-F8B7-42B2-8B80-CA111FBD871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7334B-020B-4924-9334-73345BAEA73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379CB-65DB-43A0-8DBA-DA40B5D137C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7214"/>
            <a:ext cx="3008313" cy="707886"/>
          </a:xfrm>
        </p:spPr>
        <p:txBody>
          <a:bodyPr anchor="b"/>
          <a:lstStyle>
            <a:lvl1pPr algn="l">
              <a:defRPr sz="2000" b="1"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ndara" pitchFamily="34" charset="0"/>
              </a:defRPr>
            </a:lvl1pPr>
            <a:lvl2pPr>
              <a:defRPr sz="2800">
                <a:latin typeface="Candara" pitchFamily="34" charset="0"/>
              </a:defRPr>
            </a:lvl2pPr>
            <a:lvl3pPr>
              <a:defRPr sz="2400">
                <a:latin typeface="Candara" pitchFamily="34" charset="0"/>
              </a:defRPr>
            </a:lvl3pPr>
            <a:lvl4pPr>
              <a:defRPr sz="2000">
                <a:latin typeface="Candara" pitchFamily="34" charset="0"/>
              </a:defRPr>
            </a:lvl4pPr>
            <a:lvl5pPr>
              <a:defRPr sz="2000">
                <a:latin typeface="Candar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ndar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4D916-9D31-4DAC-8374-6241DA5B0F0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EEBDB-DBC2-4478-9089-6DE3232AADA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 b="0">
              <a:solidFill>
                <a:schemeClr val="bg1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pic>
        <p:nvPicPr>
          <p:cNvPr id="5125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bg1"/>
                </a:solidFill>
                <a:latin typeface="Tahoma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D5B9B3BA-3D43-4640-B627-CA98F75B2B6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7DC4A30-E6F6-493A-967A-0E2B3374FF88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  <p:sp>
        <p:nvSpPr>
          <p:cNvPr id="3176451" name="Rectangle 3"/>
          <p:cNvSpPr>
            <a:spLocks noChangeArrowheads="1"/>
          </p:cNvSpPr>
          <p:nvPr/>
        </p:nvSpPr>
        <p:spPr bwMode="auto">
          <a:xfrm>
            <a:off x="152400" y="2590800"/>
            <a:ext cx="8991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4400" b="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ndara" pitchFamily="34" charset="0"/>
              </a:rPr>
              <a:t>TE6: Intra Prediction Improvements</a:t>
            </a:r>
          </a:p>
          <a:p>
            <a:pPr algn="ctr">
              <a:defRPr/>
            </a:pPr>
            <a:r>
              <a:rPr lang="en-US" sz="4400" b="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ndara" pitchFamily="34" charset="0"/>
              </a:rPr>
              <a:t>A Summary Report: JCTVC-C172</a:t>
            </a:r>
          </a:p>
          <a:p>
            <a:pPr>
              <a:defRPr/>
            </a:pPr>
            <a:endParaRPr lang="en-US" sz="4400" b="0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ndara" pitchFamily="34" charset="0"/>
            </a:endParaRPr>
          </a:p>
          <a:p>
            <a:pPr algn="ctr">
              <a:defRPr/>
            </a:pPr>
            <a:r>
              <a:rPr lang="en-US" sz="3600" b="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ndara" pitchFamily="34" charset="0"/>
              </a:rPr>
              <a:t>Coordinator:  A. Tabatabai</a:t>
            </a:r>
          </a:p>
          <a:p>
            <a:pPr algn="ctr">
              <a:defRPr/>
            </a:pPr>
            <a:r>
              <a:rPr lang="en-US" sz="3600" b="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ndara" pitchFamily="34" charset="0"/>
              </a:rPr>
              <a:t>October 7, 2010</a:t>
            </a:r>
            <a:endParaRPr lang="en-US" sz="3600" b="0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Geneva Meeting</a:t>
            </a:r>
          </a:p>
          <a:p>
            <a:pPr lvl="1"/>
            <a:r>
              <a:rPr lang="en-US" dirty="0" smtClean="0"/>
              <a:t>6 new intra prediction tools were selected for further investigation</a:t>
            </a:r>
          </a:p>
          <a:p>
            <a:pPr lvl="1"/>
            <a:r>
              <a:rPr lang="en-US" dirty="0" smtClean="0"/>
              <a:t>Tools were divided into 3 subsets</a:t>
            </a:r>
          </a:p>
          <a:p>
            <a:pPr lvl="2"/>
            <a:r>
              <a:rPr lang="en-US" dirty="0" smtClean="0"/>
              <a:t>TE06.a, TE06.b and TE06.c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46F654-6CB2-45C1-909D-61CCADC0BF81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3419"/>
            <a:ext cx="8229600" cy="707886"/>
          </a:xfrm>
        </p:spPr>
        <p:txBody>
          <a:bodyPr/>
          <a:lstStyle/>
          <a:p>
            <a:r>
              <a:rPr lang="en-US" dirty="0" smtClean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763000" cy="5486400"/>
          </a:xfrm>
        </p:spPr>
        <p:txBody>
          <a:bodyPr/>
          <a:lstStyle/>
          <a:p>
            <a:r>
              <a:rPr lang="en-US" sz="2800" dirty="0" smtClean="0"/>
              <a:t>TE06.a: Bidirectional Intra Prediction</a:t>
            </a:r>
          </a:p>
          <a:p>
            <a:pPr lvl="1"/>
            <a:r>
              <a:rPr lang="en-US" sz="2400" dirty="0" smtClean="0"/>
              <a:t>Weighted Bidirectional Prediction (WBP)</a:t>
            </a:r>
          </a:p>
          <a:p>
            <a:pPr lvl="1"/>
            <a:r>
              <a:rPr lang="en-US" sz="2400" dirty="0" smtClean="0"/>
              <a:t>Adaptive Sub-block Coding Order (ASCO)</a:t>
            </a:r>
          </a:p>
          <a:p>
            <a:pPr lvl="2"/>
            <a:r>
              <a:rPr lang="en-US" sz="2000" dirty="0" smtClean="0"/>
              <a:t>JCTVC-B042 (Toshiba)</a:t>
            </a:r>
          </a:p>
          <a:p>
            <a:pPr lvl="1"/>
            <a:r>
              <a:rPr lang="en-US" sz="2400" dirty="0" smtClean="0"/>
              <a:t>Short Distance Intra Prediction Using Correlation between Lines &amp; Pixels</a:t>
            </a:r>
          </a:p>
          <a:p>
            <a:pPr lvl="2"/>
            <a:r>
              <a:rPr lang="en-US" sz="2000" dirty="0" smtClean="0"/>
              <a:t>JCTVC-B040 (</a:t>
            </a:r>
            <a:r>
              <a:rPr lang="en-US" sz="2000" dirty="0" err="1" smtClean="0"/>
              <a:t>Huawei</a:t>
            </a:r>
            <a:r>
              <a:rPr lang="en-US" sz="2000" dirty="0" smtClean="0"/>
              <a:t> and </a:t>
            </a:r>
            <a:r>
              <a:rPr lang="en-US" sz="2000" dirty="0" err="1" smtClean="0"/>
              <a:t>Hisilicon</a:t>
            </a:r>
            <a:r>
              <a:rPr lang="en-US" sz="2000" dirty="0" smtClean="0"/>
              <a:t>):</a:t>
            </a:r>
          </a:p>
          <a:p>
            <a:pPr lvl="1"/>
            <a:r>
              <a:rPr lang="en-US" sz="2400" dirty="0" smtClean="0"/>
              <a:t> Overlapped Block Intra Prediction (OBIP) </a:t>
            </a:r>
          </a:p>
          <a:p>
            <a:pPr lvl="1"/>
            <a:r>
              <a:rPr lang="en-US" sz="2400" dirty="0" smtClean="0"/>
              <a:t>Multiple Model </a:t>
            </a:r>
            <a:r>
              <a:rPr lang="en-US" sz="2400" dirty="0" err="1" smtClean="0"/>
              <a:t>Karhunen</a:t>
            </a:r>
            <a:r>
              <a:rPr lang="en-US" sz="2400" dirty="0" smtClean="0"/>
              <a:t> </a:t>
            </a:r>
            <a:r>
              <a:rPr lang="en-US" sz="2400" dirty="0" err="1" smtClean="0"/>
              <a:t>Loeve</a:t>
            </a:r>
            <a:r>
              <a:rPr lang="en-US" sz="2400" dirty="0" smtClean="0"/>
              <a:t> Transform (MMKLT)</a:t>
            </a:r>
          </a:p>
          <a:p>
            <a:pPr lvl="1"/>
            <a:r>
              <a:rPr lang="en-US" sz="2400" dirty="0" smtClean="0"/>
              <a:t>Context Dependent Mode Representation (CDMR)</a:t>
            </a:r>
          </a:p>
          <a:p>
            <a:pPr lvl="2"/>
            <a:r>
              <a:rPr lang="en-US" sz="2000" dirty="0" smtClean="0"/>
              <a:t>JCTVC-A109 (</a:t>
            </a:r>
            <a:r>
              <a:rPr lang="en-US" sz="2000" dirty="0" err="1" smtClean="0"/>
              <a:t>MediaTek</a:t>
            </a:r>
            <a:r>
              <a:rPr lang="en-US" sz="2000" dirty="0" smtClean="0"/>
              <a:t>)</a:t>
            </a:r>
          </a:p>
          <a:p>
            <a:pPr lvl="1"/>
            <a:r>
              <a:rPr lang="en-US" sz="2400" dirty="0" smtClean="0"/>
              <a:t>Line/Pixel Based Prediction Model</a:t>
            </a:r>
          </a:p>
          <a:p>
            <a:pPr lvl="2"/>
            <a:r>
              <a:rPr lang="en-US" sz="2000" dirty="0" smtClean="0"/>
              <a:t>JCTVC-A118 (Microsoft):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46F654-6CB2-45C1-909D-61CCADC0BF81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3419"/>
            <a:ext cx="8229600" cy="707886"/>
          </a:xfrm>
        </p:spPr>
        <p:txBody>
          <a:bodyPr/>
          <a:lstStyle/>
          <a:p>
            <a:r>
              <a:rPr lang="en-US" dirty="0" smtClean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5486400"/>
          </a:xfrm>
        </p:spPr>
        <p:txBody>
          <a:bodyPr/>
          <a:lstStyle/>
          <a:p>
            <a:r>
              <a:rPr lang="en-US" dirty="0" smtClean="0"/>
              <a:t>TE06.b: Edge Based Intra Prediction</a:t>
            </a:r>
          </a:p>
          <a:p>
            <a:pPr lvl="1"/>
            <a:r>
              <a:rPr lang="en-US" dirty="0" smtClean="0"/>
              <a:t>Differential Coding of Intra Prediction Mode</a:t>
            </a:r>
          </a:p>
          <a:p>
            <a:pPr lvl="2"/>
            <a:r>
              <a:rPr lang="en-US" dirty="0" smtClean="0"/>
              <a:t>JCTVC-B109 (Sony)</a:t>
            </a:r>
          </a:p>
          <a:p>
            <a:r>
              <a:rPr lang="en-US" dirty="0" smtClean="0"/>
              <a:t>TE06.c: Parallel Intra Coding</a:t>
            </a:r>
          </a:p>
          <a:p>
            <a:pPr lvl="1"/>
            <a:r>
              <a:rPr lang="en-US" dirty="0" smtClean="0"/>
              <a:t>JCTVC-B112 (Sharp Labs. of America)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46F654-6CB2-45C1-909D-61CCADC0BF81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&amp; How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3352800"/>
          </a:xfrm>
        </p:spPr>
        <p:txBody>
          <a:bodyPr/>
          <a:lstStyle/>
          <a:p>
            <a:r>
              <a:rPr lang="en-US" dirty="0" smtClean="0"/>
              <a:t>Coding Efficiency &amp; Complexity</a:t>
            </a:r>
          </a:p>
          <a:p>
            <a:pPr lvl="1"/>
            <a:r>
              <a:rPr lang="en-US" dirty="0" smtClean="0"/>
              <a:t>Using common test conditions: B306_r3</a:t>
            </a:r>
          </a:p>
          <a:p>
            <a:pPr lvl="2"/>
            <a:r>
              <a:rPr lang="en-US" dirty="0" smtClean="0"/>
              <a:t>Intra + </a:t>
            </a:r>
            <a:r>
              <a:rPr lang="en-US" dirty="0" err="1" smtClean="0"/>
              <a:t>Intra_LoCo</a:t>
            </a:r>
            <a:endParaRPr lang="en-US" dirty="0" smtClean="0"/>
          </a:p>
          <a:p>
            <a:pPr lvl="2"/>
            <a:r>
              <a:rPr lang="en-US" dirty="0" smtClean="0"/>
              <a:t>TMuC0.7, TMuC0.7.1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46F654-6CB2-45C1-909D-61CCADC0BF81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ndara" pitchFamily="34" charset="0"/>
              </a:rPr>
              <a:t>Guangzhou Meeting</a:t>
            </a:r>
            <a:endParaRPr lang="en-US" dirty="0">
              <a:latin typeface="Candar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46F654-6CB2-45C1-909D-61CCADC0BF81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14400" y="914402"/>
          <a:ext cx="7086600" cy="5562597"/>
        </p:xfrm>
        <a:graphic>
          <a:graphicData uri="http://schemas.openxmlformats.org/drawingml/2006/table">
            <a:tbl>
              <a:tblPr/>
              <a:tblGrid>
                <a:gridCol w="970983"/>
                <a:gridCol w="2431131"/>
                <a:gridCol w="3684486"/>
              </a:tblGrid>
              <a:tr h="32561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</a:rPr>
                        <a:t>Tool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Proponent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Cross-checker(s)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117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TE6.a.1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</a:rPr>
                        <a:t>Toshiba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 smtClean="0">
                          <a:latin typeface="Arial"/>
                          <a:ea typeface="Times New Roman"/>
                        </a:rPr>
                        <a:t>JCTVC-C079,  </a:t>
                      </a:r>
                      <a:r>
                        <a:rPr lang="en-US" sz="1000" dirty="0">
                          <a:latin typeface="Arial"/>
                          <a:ea typeface="Times New Roman"/>
                        </a:rPr>
                        <a:t>m18102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Renesas (</a:t>
                      </a:r>
                      <a:r>
                        <a:rPr lang="en-US" sz="1000">
                          <a:solidFill>
                            <a:srgbClr val="984806"/>
                          </a:solidFill>
                          <a:latin typeface="Arial"/>
                          <a:ea typeface="Times New Roman"/>
                        </a:rPr>
                        <a:t>JCTVC-C187</a:t>
                      </a:r>
                      <a:r>
                        <a:rPr lang="en-US" sz="1000">
                          <a:latin typeface="Arial"/>
                          <a:ea typeface="Times New Roman"/>
                        </a:rPr>
                        <a:t>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Sharp (</a:t>
                      </a:r>
                      <a:r>
                        <a:rPr lang="en-US" sz="1000">
                          <a:solidFill>
                            <a:srgbClr val="984806"/>
                          </a:solidFill>
                          <a:latin typeface="Arial"/>
                          <a:ea typeface="Times New Roman"/>
                        </a:rPr>
                        <a:t>JCTVC-C179</a:t>
                      </a:r>
                      <a:r>
                        <a:rPr lang="en-US" sz="1000">
                          <a:latin typeface="Arial"/>
                          <a:ea typeface="Times New Roman"/>
                        </a:rPr>
                        <a:t>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29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TE6.a.2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 err="1">
                          <a:latin typeface="Arial"/>
                          <a:ea typeface="Times New Roman"/>
                        </a:rPr>
                        <a:t>Huawei</a:t>
                      </a:r>
                      <a:r>
                        <a:rPr lang="en-US" sz="1000" dirty="0">
                          <a:latin typeface="Arial"/>
                          <a:ea typeface="Times New Roman"/>
                        </a:rPr>
                        <a:t>, </a:t>
                      </a:r>
                      <a:r>
                        <a:rPr lang="en-US" sz="1000" dirty="0" err="1">
                          <a:latin typeface="Arial"/>
                          <a:ea typeface="Times New Roman"/>
                        </a:rPr>
                        <a:t>Hisilicon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</a:rPr>
                        <a:t>JCTVC-C101, m18124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</a:rPr>
                        <a:t>DOCOMO (</a:t>
                      </a:r>
                      <a:r>
                        <a:rPr lang="en-US" sz="1000" dirty="0">
                          <a:solidFill>
                            <a:srgbClr val="984806"/>
                          </a:solidFill>
                          <a:latin typeface="Arial"/>
                          <a:ea typeface="Times New Roman"/>
                        </a:rPr>
                        <a:t>JCTVC-C045, </a:t>
                      </a:r>
                      <a:r>
                        <a:rPr lang="en-US" sz="1000" dirty="0">
                          <a:solidFill>
                            <a:srgbClr val="7030A0"/>
                          </a:solidFill>
                          <a:latin typeface="Arial"/>
                          <a:ea typeface="Times New Roman"/>
                        </a:rPr>
                        <a:t>m18066</a:t>
                      </a:r>
                      <a:r>
                        <a:rPr lang="en-US" sz="1000" dirty="0">
                          <a:latin typeface="Arial"/>
                          <a:ea typeface="Times New Roman"/>
                        </a:rPr>
                        <a:t>)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</a:rPr>
                        <a:t> LGE (</a:t>
                      </a:r>
                      <a:r>
                        <a:rPr lang="en-US" sz="1000" dirty="0">
                          <a:solidFill>
                            <a:srgbClr val="984806"/>
                          </a:solidFill>
                          <a:latin typeface="Arial"/>
                          <a:ea typeface="Times New Roman"/>
                        </a:rPr>
                        <a:t>JCTVC-C028, </a:t>
                      </a:r>
                      <a:r>
                        <a:rPr lang="en-US" sz="1000" dirty="0">
                          <a:solidFill>
                            <a:srgbClr val="7030A0"/>
                          </a:solidFill>
                          <a:latin typeface="Arial"/>
                          <a:ea typeface="Times New Roman"/>
                        </a:rPr>
                        <a:t>m18039</a:t>
                      </a:r>
                      <a:r>
                        <a:rPr lang="en-US" sz="1000" dirty="0">
                          <a:latin typeface="Arial"/>
                          <a:ea typeface="Times New Roman"/>
                        </a:rPr>
                        <a:t>)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</a:rPr>
                        <a:t>Microsoft (</a:t>
                      </a:r>
                      <a:r>
                        <a:rPr lang="en-US" sz="1000" dirty="0" smtClean="0">
                          <a:solidFill>
                            <a:srgbClr val="984806"/>
                          </a:solidFill>
                          <a:latin typeface="Arial"/>
                          <a:ea typeface="Times New Roman"/>
                        </a:rPr>
                        <a:t>JCTVC-C271, </a:t>
                      </a:r>
                      <a:r>
                        <a:rPr lang="en-US" sz="1000" dirty="0">
                          <a:solidFill>
                            <a:srgbClr val="7030A0"/>
                          </a:solidFill>
                          <a:latin typeface="Arial"/>
                          <a:ea typeface="Times New Roman"/>
                        </a:rPr>
                        <a:t>m18314</a:t>
                      </a:r>
                      <a:r>
                        <a:rPr lang="en-US" sz="1000" dirty="0">
                          <a:latin typeface="Arial"/>
                          <a:ea typeface="Times New Roman"/>
                        </a:rPr>
                        <a:t>)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</a:rPr>
                        <a:t> Ericsson (</a:t>
                      </a:r>
                      <a:r>
                        <a:rPr lang="en-US" sz="1000" dirty="0">
                          <a:solidFill>
                            <a:srgbClr val="984806"/>
                          </a:solidFill>
                          <a:latin typeface="Arial"/>
                          <a:ea typeface="Times New Roman"/>
                        </a:rPr>
                        <a:t>JCTVC-C157, </a:t>
                      </a:r>
                      <a:r>
                        <a:rPr lang="en-US" sz="1000" dirty="0">
                          <a:solidFill>
                            <a:srgbClr val="7030A0"/>
                          </a:solidFill>
                          <a:latin typeface="Arial"/>
                          <a:ea typeface="Times New Roman"/>
                        </a:rPr>
                        <a:t>m18183</a:t>
                      </a:r>
                      <a:r>
                        <a:rPr lang="en-US" sz="1000" dirty="0">
                          <a:latin typeface="Arial"/>
                          <a:ea typeface="Times New Roman"/>
                        </a:rPr>
                        <a:t>)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117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TE6.a.3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MediaTek (OBIP)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JCTVC-C193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Microsoft (</a:t>
                      </a:r>
                      <a:r>
                        <a:rPr lang="en-US" sz="1000">
                          <a:solidFill>
                            <a:srgbClr val="984806"/>
                          </a:solidFill>
                          <a:latin typeface="Arial"/>
                          <a:ea typeface="Times New Roman"/>
                        </a:rPr>
                        <a:t>JCTVC-C272, </a:t>
                      </a:r>
                      <a:r>
                        <a:rPr lang="en-US" sz="1000">
                          <a:solidFill>
                            <a:srgbClr val="7030A0"/>
                          </a:solidFill>
                          <a:latin typeface="Arial"/>
                          <a:ea typeface="Times New Roman"/>
                        </a:rPr>
                        <a:t>m18315</a:t>
                      </a:r>
                      <a:r>
                        <a:rPr lang="en-US" sz="1000">
                          <a:latin typeface="Arial"/>
                          <a:ea typeface="Times New Roman"/>
                        </a:rPr>
                        <a:t>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117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TE6.a.4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 smtClean="0">
                          <a:latin typeface="Arial"/>
                          <a:ea typeface="Times New Roman"/>
                        </a:rPr>
                        <a:t>Microsoft</a:t>
                      </a: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smtClean="0">
                          <a:latin typeface="Arial"/>
                          <a:ea typeface="Times New Roman"/>
                        </a:rPr>
                        <a:t>JCTVC-C270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Huawei (</a:t>
                      </a:r>
                      <a:r>
                        <a:rPr lang="en-US" sz="1000">
                          <a:solidFill>
                            <a:srgbClr val="984806"/>
                          </a:solidFill>
                          <a:latin typeface="Arial"/>
                          <a:ea typeface="Times New Roman"/>
                        </a:rPr>
                        <a:t>JCTVC-C139, </a:t>
                      </a:r>
                      <a:r>
                        <a:rPr lang="en-US" sz="1000">
                          <a:solidFill>
                            <a:srgbClr val="7030A0"/>
                          </a:solidFill>
                          <a:latin typeface="Arial"/>
                          <a:ea typeface="Times New Roman"/>
                        </a:rPr>
                        <a:t>m18163</a:t>
                      </a:r>
                      <a:r>
                        <a:rPr lang="en-US" sz="1000">
                          <a:latin typeface="Arial"/>
                          <a:ea typeface="Times New Roman"/>
                        </a:rPr>
                        <a:t>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DOCOMO (</a:t>
                      </a:r>
                      <a:r>
                        <a:rPr lang="en-US" sz="1000">
                          <a:solidFill>
                            <a:srgbClr val="984806"/>
                          </a:solidFill>
                          <a:latin typeface="Arial"/>
                          <a:ea typeface="Times New Roman"/>
                        </a:rPr>
                        <a:t>JCTVC-C045, </a:t>
                      </a:r>
                      <a:r>
                        <a:rPr lang="en-US" sz="1000">
                          <a:solidFill>
                            <a:srgbClr val="7030A0"/>
                          </a:solidFill>
                          <a:latin typeface="Arial"/>
                          <a:ea typeface="Times New Roman"/>
                        </a:rPr>
                        <a:t>m18066</a:t>
                      </a:r>
                      <a:r>
                        <a:rPr lang="en-US" sz="1000">
                          <a:latin typeface="Arial"/>
                          <a:ea typeface="Times New Roman"/>
                        </a:rPr>
                        <a:t>)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117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TE6.b.1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Sony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</a:rPr>
                        <a:t>JCTVC-C169, m18198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</a:rPr>
                        <a:t>Sharp (</a:t>
                      </a:r>
                      <a:r>
                        <a:rPr lang="en-US" sz="1000" dirty="0">
                          <a:solidFill>
                            <a:srgbClr val="984806"/>
                          </a:solidFill>
                          <a:latin typeface="Arial"/>
                          <a:ea typeface="Times New Roman"/>
                        </a:rPr>
                        <a:t>JCTVC-C175, </a:t>
                      </a:r>
                      <a:r>
                        <a:rPr lang="en-US" sz="1000" dirty="0">
                          <a:solidFill>
                            <a:srgbClr val="7030A0"/>
                          </a:solidFill>
                          <a:latin typeface="Arial"/>
                          <a:ea typeface="Times New Roman"/>
                        </a:rPr>
                        <a:t>m18204</a:t>
                      </a:r>
                      <a:r>
                        <a:rPr lang="en-US" sz="1000" dirty="0">
                          <a:latin typeface="Arial"/>
                          <a:ea typeface="Times New Roman"/>
                        </a:rPr>
                        <a:t>)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</a:rPr>
                        <a:t>Panasonic (</a:t>
                      </a:r>
                      <a:r>
                        <a:rPr lang="en-US" sz="1000" dirty="0">
                          <a:solidFill>
                            <a:srgbClr val="984806"/>
                          </a:solidFill>
                          <a:latin typeface="Arial"/>
                          <a:ea typeface="Times New Roman"/>
                        </a:rPr>
                        <a:t>JCTVC-C217, </a:t>
                      </a:r>
                      <a:r>
                        <a:rPr lang="en-US" sz="1000" dirty="0">
                          <a:solidFill>
                            <a:srgbClr val="7030A0"/>
                          </a:solidFill>
                          <a:latin typeface="Arial"/>
                          <a:ea typeface="Times New Roman"/>
                        </a:rPr>
                        <a:t>m18257</a:t>
                      </a:r>
                      <a:r>
                        <a:rPr lang="en-US" sz="1000" dirty="0">
                          <a:latin typeface="Arial"/>
                          <a:ea typeface="Times New Roman"/>
                        </a:rPr>
                        <a:t>)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Some Observations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Integration with </a:t>
            </a:r>
          </a:p>
          <a:p>
            <a:pPr lvl="1"/>
            <a:r>
              <a:rPr lang="en-US" dirty="0" smtClean="0"/>
              <a:t>Incompatible tools in TMuC</a:t>
            </a:r>
          </a:p>
          <a:p>
            <a:pPr lvl="2"/>
            <a:r>
              <a:rPr lang="en-US" dirty="0" smtClean="0"/>
              <a:t>Turned off for integration</a:t>
            </a:r>
          </a:p>
          <a:p>
            <a:pPr lvl="1"/>
            <a:r>
              <a:rPr lang="en-US" dirty="0" smtClean="0"/>
              <a:t>Paying attention to bug fixes</a:t>
            </a:r>
          </a:p>
          <a:p>
            <a:r>
              <a:rPr lang="en-US" dirty="0" smtClean="0"/>
              <a:t>Visual evaluation</a:t>
            </a:r>
          </a:p>
          <a:p>
            <a:r>
              <a:rPr lang="en-US" dirty="0" smtClean="0"/>
              <a:t>Measuring encoding and decoding time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67334B-020B-4924-9334-73345BAEA731}" type="slidenum">
              <a:rPr lang="zh-CN" altLang="en-US" smtClean="0"/>
              <a:pPr>
                <a:defRPr/>
              </a:pPr>
              <a:t>7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Proponents did their best to meet the deadline to distribute the integrated codes</a:t>
            </a:r>
          </a:p>
          <a:p>
            <a:pPr lvl="1"/>
            <a:r>
              <a:rPr lang="en-US" dirty="0" smtClean="0"/>
              <a:t>Most were distributed around 9/19</a:t>
            </a:r>
          </a:p>
          <a:p>
            <a:r>
              <a:rPr lang="en-US" dirty="0" smtClean="0"/>
              <a:t>Thanks to cross verifying organizations hard work meeting the upload deadline</a:t>
            </a:r>
          </a:p>
          <a:p>
            <a:r>
              <a:rPr lang="en-US" dirty="0" smtClean="0"/>
              <a:t>Overall new tools show potential improvements</a:t>
            </a:r>
          </a:p>
          <a:p>
            <a:pPr lvl="1"/>
            <a:r>
              <a:rPr lang="en-US" dirty="0" smtClean="0"/>
              <a:t>Average gain of up to 2.1% vs. anchor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46F654-6CB2-45C1-909D-61CCADC0BF81}" type="slidenum">
              <a:rPr lang="zh-CN" altLang="en-US" smtClean="0"/>
              <a:pPr>
                <a:defRPr/>
              </a:pPr>
              <a:t>8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2724"/>
            <a:ext cx="7772400" cy="701676"/>
          </a:xfrm>
        </p:spPr>
        <p:txBody>
          <a:bodyPr/>
          <a:lstStyle/>
          <a:p>
            <a:r>
              <a:rPr lang="en-US" dirty="0" smtClean="0"/>
              <a:t>What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Analyze results</a:t>
            </a:r>
          </a:p>
          <a:p>
            <a:pPr lvl="1"/>
            <a:r>
              <a:rPr lang="en-US" dirty="0" smtClean="0"/>
              <a:t> Basis for evaluating current TMuC intra tools</a:t>
            </a:r>
          </a:p>
          <a:p>
            <a:pPr lvl="1"/>
            <a:r>
              <a:rPr lang="en-US" dirty="0" smtClean="0"/>
              <a:t>Transform  vs. intra prediction interaction</a:t>
            </a:r>
          </a:p>
          <a:p>
            <a:pPr lvl="2"/>
            <a:r>
              <a:rPr lang="en-US" dirty="0" smtClean="0"/>
              <a:t>Simple transform for intra prediction </a:t>
            </a:r>
            <a:r>
              <a:rPr lang="en-US" smtClean="0"/>
              <a:t>tools investigation?</a:t>
            </a:r>
            <a:endParaRPr lang="en-US" dirty="0" smtClean="0"/>
          </a:p>
          <a:p>
            <a:r>
              <a:rPr lang="en-US" dirty="0" smtClean="0"/>
              <a:t>More experiments in the context of TM ?</a:t>
            </a:r>
          </a:p>
          <a:p>
            <a:r>
              <a:rPr lang="en-US" dirty="0" smtClean="0"/>
              <a:t>Use of more variety of sequences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46F654-6CB2-45C1-909D-61CCADC0BF81}" type="slidenum">
              <a:rPr lang="zh-CN" altLang="en-US" smtClean="0"/>
              <a:pPr>
                <a:defRPr/>
              </a:pPr>
              <a:t>9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Courier New" pitchFamily="49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Courier New" pitchFamily="49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161322</TotalTime>
  <Words>349</Words>
  <Application>Microsoft Office PowerPoint</Application>
  <PresentationFormat>On-screen Show (4:3)</PresentationFormat>
  <Paragraphs>94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Slide 1</vt:lpstr>
      <vt:lpstr>Background</vt:lpstr>
      <vt:lpstr>Background</vt:lpstr>
      <vt:lpstr>Background</vt:lpstr>
      <vt:lpstr>What &amp; How</vt:lpstr>
      <vt:lpstr>Guangzhou Meeting</vt:lpstr>
      <vt:lpstr>Some Observations</vt:lpstr>
      <vt:lpstr>Conclusion</vt:lpstr>
      <vt:lpstr>What Next?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Ali Tabatabai</cp:lastModifiedBy>
  <cp:revision>4953</cp:revision>
  <dcterms:created xsi:type="dcterms:W3CDTF">2006-02-22T01:05:12Z</dcterms:created>
  <dcterms:modified xsi:type="dcterms:W3CDTF">2010-10-12T02:23:01Z</dcterms:modified>
</cp:coreProperties>
</file>