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61" r:id="rId2"/>
    <p:sldId id="594" r:id="rId3"/>
    <p:sldId id="598" r:id="rId4"/>
    <p:sldId id="591" r:id="rId5"/>
    <p:sldId id="599" r:id="rId6"/>
    <p:sldId id="603" r:id="rId7"/>
    <p:sldId id="601" r:id="rId8"/>
    <p:sldId id="600" r:id="rId9"/>
    <p:sldId id="602" r:id="rId10"/>
    <p:sldId id="604" r:id="rId11"/>
    <p:sldId id="606" r:id="rId12"/>
    <p:sldId id="605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B0F5"/>
    <a:srgbClr val="FF9900"/>
    <a:srgbClr val="FF0000"/>
    <a:srgbClr val="FF5050"/>
    <a:srgbClr val="99CCFF"/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43" autoAdjust="0"/>
    <p:restoredTop sz="87919" autoAdjust="0"/>
  </p:normalViewPr>
  <p:slideViewPr>
    <p:cSldViewPr>
      <p:cViewPr varScale="1">
        <p:scale>
          <a:sx n="73" d="100"/>
          <a:sy n="73" d="100"/>
        </p:scale>
        <p:origin x="-1386" y="-102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4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NA\docs\TE6-dci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\Standard\FY10\HEVC\Guangzhou\TE6-dcim-fix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NA\docs\TE6-dcim-newancho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3591358772461068E-2"/>
          <c:y val="0.10927588490691025"/>
          <c:w val="0.90358812840702507"/>
          <c:h val="0.83432997277209564"/>
        </c:manualLayout>
      </c:layout>
      <c:barChart>
        <c:barDir val="col"/>
        <c:grouping val="clustered"/>
        <c:ser>
          <c:idx val="0"/>
          <c:order val="0"/>
          <c:cat>
            <c:strRef>
              <c:f>(Intra!$B$4,Intra!$B$8,Intra!$B$12,Intra!$B$16,Intra!$B$20,Intra!$B$24,Intra!$B$28,Intra!$B$32,Intra!$B$36,Intra!$B$40,Intra!$B$44,Intra!$B$48,Intra!$B$52,Intra!$B$56,Intra!$B$60,Intra!$B$64,Intra!$B$68,Intra!$B$72,Intra!$B$80)</c:f>
              <c:strCache>
                <c:ptCount val="19"/>
                <c:pt idx="0">
                  <c:v>Traffic</c:v>
                </c:pt>
                <c:pt idx="1">
                  <c:v>PeopleOnStreet</c:v>
                </c:pt>
                <c:pt idx="2">
                  <c:v>Kimono</c:v>
                </c:pt>
                <c:pt idx="3">
                  <c:v>ParkScene</c:v>
                </c:pt>
                <c:pt idx="4">
                  <c:v>Cactus</c:v>
                </c:pt>
                <c:pt idx="5">
                  <c:v>BasketballDrive</c:v>
                </c:pt>
                <c:pt idx="6">
                  <c:v>BQTerrace</c:v>
                </c:pt>
                <c:pt idx="7">
                  <c:v>BasketballDrill</c:v>
                </c:pt>
                <c:pt idx="8">
                  <c:v>BQMall</c:v>
                </c:pt>
                <c:pt idx="9">
                  <c:v>PartyScene</c:v>
                </c:pt>
                <c:pt idx="10">
                  <c:v>RaceHorses</c:v>
                </c:pt>
                <c:pt idx="11">
                  <c:v>BasketballPass</c:v>
                </c:pt>
                <c:pt idx="12">
                  <c:v>BQSquare</c:v>
                </c:pt>
                <c:pt idx="13">
                  <c:v>BlowingBubbles</c:v>
                </c:pt>
                <c:pt idx="14">
                  <c:v>RaceHorses</c:v>
                </c:pt>
                <c:pt idx="15">
                  <c:v>Vidyo1</c:v>
                </c:pt>
                <c:pt idx="16">
                  <c:v>Vidyo3</c:v>
                </c:pt>
                <c:pt idx="17">
                  <c:v>Vidyo4</c:v>
                </c:pt>
                <c:pt idx="18">
                  <c:v>All</c:v>
                </c:pt>
              </c:strCache>
            </c:strRef>
          </c:cat>
          <c:val>
            <c:numRef>
              <c:f>(Intra!$AA$3,Intra!$AA$7,Intra!$AA$11,Intra!$AA$15,Intra!$AA$19,Intra!$AA$23,Intra!$AA$27,Intra!$AA$31,Intra!$AA$35,Intra!$AA$39,Intra!$AA$43,Intra!$AA$47,Intra!$AA$51,Intra!$AA$55,Intra!$AA$59,Intra!$AA$63,Intra!$AA$67,Intra!$AA$71,Intra!$AA$80)</c:f>
              <c:numCache>
                <c:formatCode>0.0</c:formatCode>
                <c:ptCount val="19"/>
                <c:pt idx="0">
                  <c:v>-1.0785450462353581</c:v>
                </c:pt>
                <c:pt idx="1">
                  <c:v>-0.54125424651164655</c:v>
                </c:pt>
                <c:pt idx="2">
                  <c:v>-1.6119486419221338</c:v>
                </c:pt>
                <c:pt idx="3">
                  <c:v>-0.78591428536823849</c:v>
                </c:pt>
                <c:pt idx="4">
                  <c:v>-2.1960395771367214</c:v>
                </c:pt>
                <c:pt idx="5">
                  <c:v>-2.9728831980015968</c:v>
                </c:pt>
                <c:pt idx="6">
                  <c:v>-2.0183048794550684</c:v>
                </c:pt>
                <c:pt idx="7">
                  <c:v>-5.4225380312231009</c:v>
                </c:pt>
                <c:pt idx="8">
                  <c:v>-1.2788344237896654</c:v>
                </c:pt>
                <c:pt idx="9">
                  <c:v>-0.61750176487610497</c:v>
                </c:pt>
                <c:pt idx="10">
                  <c:v>-2.7217071646106432</c:v>
                </c:pt>
                <c:pt idx="11">
                  <c:v>-1.3618393942954372</c:v>
                </c:pt>
                <c:pt idx="12">
                  <c:v>-1.1118075777295067</c:v>
                </c:pt>
                <c:pt idx="13">
                  <c:v>-0.89042239164822667</c:v>
                </c:pt>
                <c:pt idx="14">
                  <c:v>-2.2149547057310892</c:v>
                </c:pt>
                <c:pt idx="15">
                  <c:v>-2.8979738542758038</c:v>
                </c:pt>
                <c:pt idx="16">
                  <c:v>-1.9477576654690079</c:v>
                </c:pt>
                <c:pt idx="17">
                  <c:v>-2.0664225344894538</c:v>
                </c:pt>
                <c:pt idx="18">
                  <c:v>-1.8742582990427121</c:v>
                </c:pt>
              </c:numCache>
            </c:numRef>
          </c:val>
        </c:ser>
        <c:axId val="72365568"/>
        <c:axId val="90504576"/>
      </c:barChart>
      <c:catAx>
        <c:axId val="72365568"/>
        <c:scaling>
          <c:orientation val="minMax"/>
        </c:scaling>
        <c:axPos val="b"/>
        <c:numFmt formatCode="General" sourceLinked="1"/>
        <c:majorTickMark val="none"/>
        <c:tickLblPos val="nextTo"/>
        <c:spPr>
          <a:ln>
            <a:solidFill>
              <a:schemeClr val="accent2"/>
            </a:solidFill>
          </a:ln>
        </c:spPr>
        <c:crossAx val="90504576"/>
        <c:crosses val="autoZero"/>
        <c:auto val="1"/>
        <c:lblAlgn val="ctr"/>
        <c:lblOffset val="100"/>
      </c:catAx>
      <c:valAx>
        <c:axId val="90504576"/>
        <c:scaling>
          <c:orientation val="minMax"/>
        </c:scaling>
        <c:axPos val="l"/>
        <c:majorGridlines/>
        <c:numFmt formatCode="0.0" sourceLinked="1"/>
        <c:majorTickMark val="none"/>
        <c:tickLblPos val="nextTo"/>
        <c:crossAx val="72365568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8.1964639183226634E-2"/>
          <c:y val="0.11496351417611272"/>
          <c:w val="0.91632814784195304"/>
          <c:h val="0.87013411785065331"/>
        </c:manualLayout>
      </c:layout>
      <c:barChart>
        <c:barDir val="col"/>
        <c:grouping val="clustered"/>
        <c:ser>
          <c:idx val="0"/>
          <c:order val="0"/>
          <c:cat>
            <c:strRef>
              <c:f>(ILoCo!$B$4,ILoCo!$B$8,ILoCo!$B$12,ILoCo!$B$16,ILoCo!$B$20,ILoCo!$B$24,ILoCo!$B$28,ILoCo!$B$32,ILoCo!$B$36,ILoCo!$B$40,ILoCo!$B$44,ILoCo!$B$48,ILoCo!$B$52,ILoCo!$B$56,ILoCo!$B$60,ILoCo!$B$64,ILoCo!$B$68,ILoCo!$B$72,ILoCo!$B$80)</c:f>
              <c:strCache>
                <c:ptCount val="19"/>
                <c:pt idx="0">
                  <c:v>Traffic</c:v>
                </c:pt>
                <c:pt idx="1">
                  <c:v>PeopleOnStreet</c:v>
                </c:pt>
                <c:pt idx="2">
                  <c:v>Kimono</c:v>
                </c:pt>
                <c:pt idx="3">
                  <c:v>ParkScene</c:v>
                </c:pt>
                <c:pt idx="4">
                  <c:v>Cactus</c:v>
                </c:pt>
                <c:pt idx="5">
                  <c:v>BasketballDrive</c:v>
                </c:pt>
                <c:pt idx="6">
                  <c:v>BQTerrace</c:v>
                </c:pt>
                <c:pt idx="7">
                  <c:v>BasketballDrill</c:v>
                </c:pt>
                <c:pt idx="8">
                  <c:v>BQMall</c:v>
                </c:pt>
                <c:pt idx="9">
                  <c:v>PartyScene</c:v>
                </c:pt>
                <c:pt idx="10">
                  <c:v>RaceHorses</c:v>
                </c:pt>
                <c:pt idx="11">
                  <c:v>BasketballPass</c:v>
                </c:pt>
                <c:pt idx="12">
                  <c:v>BQSquare</c:v>
                </c:pt>
                <c:pt idx="13">
                  <c:v>BlowingBubbles</c:v>
                </c:pt>
                <c:pt idx="14">
                  <c:v>RaceHorses</c:v>
                </c:pt>
                <c:pt idx="15">
                  <c:v>Vidyo1</c:v>
                </c:pt>
                <c:pt idx="16">
                  <c:v>Vidyo3</c:v>
                </c:pt>
                <c:pt idx="17">
                  <c:v>Vidyo4</c:v>
                </c:pt>
                <c:pt idx="18">
                  <c:v>All</c:v>
                </c:pt>
              </c:strCache>
            </c:strRef>
          </c:cat>
          <c:val>
            <c:numRef>
              <c:f>(ILoCo!$AA$3,ILoCo!$AA$7,ILoCo!$AA$11,ILoCo!$AA$15,ILoCo!$AA$19,ILoCo!$AA$23,ILoCo!$AA$27,ILoCo!$AA$31,ILoCo!$AA$35,ILoCo!$AA$39,ILoCo!$AA$43,ILoCo!$AA$47,ILoCo!$AA$51,ILoCo!$AA$55,ILoCo!$AA$59,ILoCo!$AA$63,ILoCo!$AA$67,ILoCo!$AA$71,ILoCo!$AA$80)</c:f>
              <c:numCache>
                <c:formatCode>0.0</c:formatCode>
                <c:ptCount val="19"/>
                <c:pt idx="0">
                  <c:v>-1.0335222251053202</c:v>
                </c:pt>
                <c:pt idx="1">
                  <c:v>-1.1613211078254295</c:v>
                </c:pt>
                <c:pt idx="2">
                  <c:v>-0.63203292443104742</c:v>
                </c:pt>
                <c:pt idx="3">
                  <c:v>1.430213389853852</c:v>
                </c:pt>
                <c:pt idx="4">
                  <c:v>-1.8644075797660826</c:v>
                </c:pt>
                <c:pt idx="5">
                  <c:v>-1.2462746848632689</c:v>
                </c:pt>
                <c:pt idx="6">
                  <c:v>-1.61358361613012</c:v>
                </c:pt>
                <c:pt idx="7">
                  <c:v>-6.0923605829545924</c:v>
                </c:pt>
                <c:pt idx="8">
                  <c:v>-1.2284243163884754</c:v>
                </c:pt>
                <c:pt idx="9">
                  <c:v>-0.69095204718263559</c:v>
                </c:pt>
                <c:pt idx="10">
                  <c:v>-1.3732218848457989</c:v>
                </c:pt>
                <c:pt idx="11">
                  <c:v>-1.0038355553779621</c:v>
                </c:pt>
                <c:pt idx="12">
                  <c:v>-1.4109260052206016</c:v>
                </c:pt>
                <c:pt idx="13">
                  <c:v>-1.0177874614681341</c:v>
                </c:pt>
                <c:pt idx="14">
                  <c:v>-1.1439890635485237</c:v>
                </c:pt>
                <c:pt idx="15">
                  <c:v>-3.0966018367309389</c:v>
                </c:pt>
                <c:pt idx="16">
                  <c:v>-2.3815362933932267</c:v>
                </c:pt>
                <c:pt idx="17">
                  <c:v>-2.2869594548138283</c:v>
                </c:pt>
                <c:pt idx="18">
                  <c:v>-1.547084625010674</c:v>
                </c:pt>
              </c:numCache>
            </c:numRef>
          </c:val>
        </c:ser>
        <c:axId val="49863296"/>
        <c:axId val="49865088"/>
      </c:barChart>
      <c:catAx>
        <c:axId val="49863296"/>
        <c:scaling>
          <c:orientation val="minMax"/>
        </c:scaling>
        <c:axPos val="b"/>
        <c:numFmt formatCode="General" sourceLinked="1"/>
        <c:majorTickMark val="none"/>
        <c:tickLblPos val="nextTo"/>
        <c:crossAx val="49865088"/>
        <c:crosses val="autoZero"/>
        <c:auto val="1"/>
        <c:lblAlgn val="ctr"/>
        <c:lblOffset val="100"/>
      </c:catAx>
      <c:valAx>
        <c:axId val="49865088"/>
        <c:scaling>
          <c:orientation val="minMax"/>
        </c:scaling>
        <c:axPos val="l"/>
        <c:majorGridlines/>
        <c:numFmt formatCode="0.0" sourceLinked="1"/>
        <c:majorTickMark val="none"/>
        <c:tickLblPos val="nextTo"/>
        <c:crossAx val="49863296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DCIM BD Performance Compared</a:t>
            </a:r>
            <a:r>
              <a:rPr lang="en-US" baseline="0"/>
              <a:t> to Modified Anchor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1</c:v>
          </c:tx>
          <c:cat>
            <c:strRef>
              <c:f>(DCIM!$B$4,DCIM!$B$8,DCIM!$B$12,DCIM!$B$16,DCIM!$B$21,DCIM!$B$20,DCIM!$B$21,DCIM!$B$24,DCIM!$B$28,DCIM!$B$32,DCIM!$B$36,DCIM!$B$40,DCIM!$B$44,DCIM!$B$48,DCIM!$B$52,DCIM!$B$56,DCIM!$B$60,DCIM!$B$64,DCIM!$B$68,DCIM!$B$72,DCIM!$B$80)</c:f>
              <c:strCache>
                <c:ptCount val="21"/>
                <c:pt idx="0">
                  <c:v>Traffic</c:v>
                </c:pt>
                <c:pt idx="1">
                  <c:v>PeopleOnStreet</c:v>
                </c:pt>
                <c:pt idx="2">
                  <c:v>Kimono</c:v>
                </c:pt>
                <c:pt idx="3">
                  <c:v>ParkScene</c:v>
                </c:pt>
                <c:pt idx="5">
                  <c:v>Cactus</c:v>
                </c:pt>
                <c:pt idx="7">
                  <c:v>BasketballDrive</c:v>
                </c:pt>
                <c:pt idx="8">
                  <c:v>BQTerrace</c:v>
                </c:pt>
                <c:pt idx="9">
                  <c:v>BasketballDrill</c:v>
                </c:pt>
                <c:pt idx="10">
                  <c:v>BQMall</c:v>
                </c:pt>
                <c:pt idx="11">
                  <c:v>PartyScene</c:v>
                </c:pt>
                <c:pt idx="12">
                  <c:v>RaceHorses</c:v>
                </c:pt>
                <c:pt idx="13">
                  <c:v>BasketballPass</c:v>
                </c:pt>
                <c:pt idx="14">
                  <c:v>BQSquare</c:v>
                </c:pt>
                <c:pt idx="15">
                  <c:v>BlowingBubbles</c:v>
                </c:pt>
                <c:pt idx="16">
                  <c:v>RaceHorses</c:v>
                </c:pt>
                <c:pt idx="17">
                  <c:v>Vidyo1</c:v>
                </c:pt>
                <c:pt idx="18">
                  <c:v>Vidyo3</c:v>
                </c:pt>
                <c:pt idx="19">
                  <c:v>Vidyo4</c:v>
                </c:pt>
                <c:pt idx="20">
                  <c:v>All</c:v>
                </c:pt>
              </c:strCache>
            </c:strRef>
          </c:cat>
          <c:val>
            <c:numRef>
              <c:f>(DCIM!$AA$3,DCIM!$AA$7,DCIM!$AA$11,DCIM!$AA$15,DCIM!$AA$19,DCIM!$AA$23,DCIM!$AA$27,DCIM!$AA$31,DCIM!$AA$35,DCIM!$AA$39,DCIM!$AA$43,DCIM!$AA$47,DCIM!$AA$51,DCIM!$AA$55,DCIM!$AA$59,DCIM!$AA$63,DCIM!$AA$67,DCIM!$AA$71,DCIM!$AA$80)</c:f>
              <c:numCache>
                <c:formatCode>0.0</c:formatCode>
                <c:ptCount val="19"/>
                <c:pt idx="0">
                  <c:v>-1.2348437457036399</c:v>
                </c:pt>
                <c:pt idx="1">
                  <c:v>-1.2696352962562099</c:v>
                </c:pt>
                <c:pt idx="2">
                  <c:v>-0.71646495102107854</c:v>
                </c:pt>
                <c:pt idx="3">
                  <c:v>-0.31767082753846365</c:v>
                </c:pt>
                <c:pt idx="4">
                  <c:v>-1.9377050865430079</c:v>
                </c:pt>
                <c:pt idx="5">
                  <c:v>-3.2173363734805291</c:v>
                </c:pt>
                <c:pt idx="6">
                  <c:v>-1.9483706735778161</c:v>
                </c:pt>
                <c:pt idx="7">
                  <c:v>-4.9923919736763374</c:v>
                </c:pt>
                <c:pt idx="8">
                  <c:v>-1.5536787397914531</c:v>
                </c:pt>
                <c:pt idx="9">
                  <c:v>-0.56417202843075387</c:v>
                </c:pt>
                <c:pt idx="10">
                  <c:v>-1.2669298385484684</c:v>
                </c:pt>
                <c:pt idx="11">
                  <c:v>-1.3600668577629198</c:v>
                </c:pt>
                <c:pt idx="12">
                  <c:v>-1.0289343072584651</c:v>
                </c:pt>
                <c:pt idx="13">
                  <c:v>-0.79988788939165889</c:v>
                </c:pt>
                <c:pt idx="14">
                  <c:v>-1.2369176427959978</c:v>
                </c:pt>
                <c:pt idx="15">
                  <c:v>-3.3028818994633724</c:v>
                </c:pt>
                <c:pt idx="16">
                  <c:v>-2.4546907697202913</c:v>
                </c:pt>
                <c:pt idx="17">
                  <c:v>-2.4793298168175792</c:v>
                </c:pt>
                <c:pt idx="18">
                  <c:v>-1.7601060398765589</c:v>
                </c:pt>
              </c:numCache>
            </c:numRef>
          </c:val>
        </c:ser>
        <c:axId val="49887872"/>
        <c:axId val="49942912"/>
      </c:barChart>
      <c:catAx>
        <c:axId val="49887872"/>
        <c:scaling>
          <c:orientation val="minMax"/>
        </c:scaling>
        <c:axPos val="b"/>
        <c:tickLblPos val="nextTo"/>
        <c:crossAx val="49942912"/>
        <c:crosses val="autoZero"/>
        <c:auto val="1"/>
        <c:lblAlgn val="ctr"/>
        <c:lblOffset val="100"/>
      </c:catAx>
      <c:valAx>
        <c:axId val="49942912"/>
        <c:scaling>
          <c:orientation val="minMax"/>
        </c:scaling>
        <c:axPos val="l"/>
        <c:majorGridlines/>
        <c:numFmt formatCode="0.0" sourceLinked="1"/>
        <c:tickLblPos val="nextTo"/>
        <c:crossAx val="49887872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010A38F-674C-4F79-A40D-128A7EA862B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FE18F21E-8C77-4930-AEB3-0930BF27190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CCB78-FBA2-4E46-ADDF-10842ED95335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2E3289-3792-4AE1-A34B-C72CC2BAE82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584E9-12B5-4754-B864-27A4960914E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658C35-AAA4-4CB6-A9CA-3BEEAEB2FCD5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56" y="2352545"/>
            <a:ext cx="7772276" cy="584775"/>
          </a:xfrm>
        </p:spPr>
        <p:txBody>
          <a:bodyPr anchor="t"/>
          <a:lstStyle>
            <a:lvl1pPr algn="l">
              <a:defRPr sz="3200" b="1" cap="none">
                <a:latin typeface="Arial Rounded MT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MPL / USRC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E46ED-9669-4908-AEE2-F8C288E81B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3B688-8BA0-4BD8-9961-44169E32A29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C5DC9-AAEA-46DE-858D-9E3D611C71B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ADCAE6-D05E-4833-8A63-4E66360FBE89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1BB52-2F03-434D-8A0B-A94AB24D65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7B320D-0203-4055-A526-FAA6DC51582B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03A02-2C12-4B60-ABC3-D501C917927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9A754-DDAA-4D76-95D0-CA30DEEAA84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BF5A9F-15DF-402E-A280-C323227AACE3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 userDrawn="1"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7413" name="図 8" descr="sony_w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C:\Users\0000071345\Documents\Internal\PIM\秘分類ラベル\[本文ページ用ｰ小]03_英_02_CONFIDENTIAL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43900" y="6532563"/>
            <a:ext cx="8382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fld id="{FF278A34-5E9F-4594-8369-618744C8173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AD8A68-9AA0-432F-AB8E-F77AE395022A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18435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429000"/>
            <a:ext cx="66198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400" dirty="0" smtClean="0">
                <a:solidFill>
                  <a:srgbClr val="003399"/>
                </a:solidFill>
                <a:ea typeface="宋体" pitchFamily="2" charset="-122"/>
              </a:rPr>
              <a:t>E. </a:t>
            </a:r>
            <a:r>
              <a:rPr lang="en-US" altLang="zh-CN" sz="2400" dirty="0" err="1" smtClean="0">
                <a:solidFill>
                  <a:srgbClr val="003399"/>
                </a:solidFill>
                <a:ea typeface="宋体" pitchFamily="2" charset="-122"/>
              </a:rPr>
              <a:t>Maani</a:t>
            </a:r>
            <a:r>
              <a:rPr lang="en-US" altLang="zh-CN" sz="2400" dirty="0" smtClean="0">
                <a:solidFill>
                  <a:srgbClr val="003399"/>
                </a:solidFill>
                <a:ea typeface="宋体" pitchFamily="2" charset="-122"/>
              </a:rPr>
              <a:t>, L. Dong, W. Liu</a:t>
            </a:r>
            <a:endParaRPr lang="en-US" altLang="zh-CN" sz="2400" dirty="0">
              <a:solidFill>
                <a:srgbClr val="003399"/>
              </a:solidFill>
              <a:ea typeface="宋体" pitchFamily="2" charset="-122"/>
            </a:endParaRPr>
          </a:p>
          <a:p>
            <a:pPr>
              <a:spcBef>
                <a:spcPct val="20000"/>
              </a:spcBef>
            </a:pPr>
            <a:endParaRPr lang="en-US" altLang="zh-CN" sz="2400" dirty="0" smtClean="0">
              <a:solidFill>
                <a:srgbClr val="003399"/>
              </a:solidFill>
              <a:ea typeface="宋体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400" dirty="0" smtClean="0">
                <a:solidFill>
                  <a:srgbClr val="003399"/>
                </a:solidFill>
                <a:ea typeface="宋体" pitchFamily="2" charset="-122"/>
              </a:rPr>
              <a:t>October 7, </a:t>
            </a:r>
            <a:r>
              <a:rPr lang="en-US" altLang="zh-CN" sz="2400" dirty="0">
                <a:solidFill>
                  <a:srgbClr val="003399"/>
                </a:solidFill>
                <a:ea typeface="宋体" pitchFamily="2" charset="-122"/>
              </a:rPr>
              <a:t>2010</a:t>
            </a: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609600" y="304800"/>
            <a:ext cx="8001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TE06.b: Experimental Results of DCIM</a:t>
            </a:r>
            <a:endParaRPr lang="en-US" altLang="zh-CN" sz="36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  <a:p>
            <a:endParaRPr lang="en-US" altLang="zh-CN" sz="3600" dirty="0" smtClean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  <a:p>
            <a:r>
              <a:rPr lang="en-US" altLang="zh-CN" sz="2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JCTVC-C169</a:t>
            </a:r>
            <a:endParaRPr lang="en-US" altLang="zh-CN" sz="3600" dirty="0" smtClean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486400"/>
          </a:xfrm>
        </p:spPr>
        <p:txBody>
          <a:bodyPr/>
          <a:lstStyle/>
          <a:p>
            <a:r>
              <a:rPr lang="en-US" dirty="0" smtClean="0"/>
              <a:t>Edge Based Prediction Techniques Enhance TMuC/TM Intra Directional Prediction Techniques</a:t>
            </a:r>
          </a:p>
          <a:p>
            <a:r>
              <a:rPr lang="en-US" dirty="0" smtClean="0"/>
              <a:t>Work Best on Videos Having Sharp and Patterned Edges</a:t>
            </a:r>
          </a:p>
          <a:p>
            <a:pPr lvl="1"/>
            <a:r>
              <a:rPr lang="en-US" dirty="0" smtClean="0"/>
              <a:t>Gain of 5%</a:t>
            </a:r>
          </a:p>
          <a:p>
            <a:r>
              <a:rPr lang="en-US" dirty="0" smtClean="0"/>
              <a:t>Recommend Further Investigation in the Context of CE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03A02-2C12-4B60-ABC3-D501C9179278}" type="slidenum">
              <a:rPr lang="zh-CN" altLang="en-US" smtClean="0"/>
              <a:pPr/>
              <a:t>10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E46ED-9669-4908-AEE2-F8C288E81B5D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554038" y="260648"/>
            <a:ext cx="3792537" cy="43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7622" tIns="23811" rIns="47622" bIns="23811">
            <a:spAutoFit/>
          </a:bodyPr>
          <a:lstStyle/>
          <a:p>
            <a:pPr algn="ctr"/>
            <a:r>
              <a:rPr lang="en-US" sz="2500" b="0" dirty="0"/>
              <a:t>AVC </a:t>
            </a:r>
            <a:r>
              <a:rPr lang="en-US" sz="2500" b="0" dirty="0" smtClean="0"/>
              <a:t>( ~ 6Mbps</a:t>
            </a:r>
            <a:r>
              <a:rPr lang="en-US" sz="2500" b="0" dirty="0"/>
              <a:t>)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4716017" y="260648"/>
            <a:ext cx="3792537" cy="43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7622" tIns="23811" rIns="47622" bIns="23811">
            <a:spAutoFit/>
          </a:bodyPr>
          <a:lstStyle/>
          <a:p>
            <a:pPr algn="ctr"/>
            <a:r>
              <a:rPr lang="en-US" sz="2500" b="0" dirty="0" smtClean="0"/>
              <a:t>Sony ( ~ 6Mbps</a:t>
            </a:r>
            <a:r>
              <a:rPr lang="en-US" sz="2500" b="0" dirty="0"/>
              <a:t>)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3897154" cy="578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836712"/>
            <a:ext cx="3897154" cy="578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 rot="19898845">
            <a:off x="755576" y="4581128"/>
            <a:ext cx="792088" cy="2016224"/>
          </a:xfrm>
          <a:prstGeom prst="ellipse">
            <a:avLst/>
          </a:prstGeom>
          <a:noFill/>
          <a:ln w="9525" algn="ctr">
            <a:solidFill>
              <a:srgbClr val="FFC000"/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  <p:sp>
        <p:nvSpPr>
          <p:cNvPr id="10" name="Oval 9"/>
          <p:cNvSpPr/>
          <p:nvPr/>
        </p:nvSpPr>
        <p:spPr bwMode="auto">
          <a:xfrm rot="19898845">
            <a:off x="2507288" y="2982777"/>
            <a:ext cx="792088" cy="2016224"/>
          </a:xfrm>
          <a:prstGeom prst="ellipse">
            <a:avLst/>
          </a:prstGeom>
          <a:noFill/>
          <a:ln w="9525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  <p:sp>
        <p:nvSpPr>
          <p:cNvPr id="11" name="Oval 10"/>
          <p:cNvSpPr/>
          <p:nvPr/>
        </p:nvSpPr>
        <p:spPr bwMode="auto">
          <a:xfrm rot="19898845">
            <a:off x="6611745" y="2982777"/>
            <a:ext cx="792088" cy="2016224"/>
          </a:xfrm>
          <a:prstGeom prst="ellipse">
            <a:avLst/>
          </a:prstGeom>
          <a:noFill/>
          <a:ln w="9525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  <p:sp>
        <p:nvSpPr>
          <p:cNvPr id="12" name="Oval 11"/>
          <p:cNvSpPr/>
          <p:nvPr/>
        </p:nvSpPr>
        <p:spPr bwMode="auto">
          <a:xfrm rot="18307077">
            <a:off x="972909" y="3105256"/>
            <a:ext cx="1091052" cy="1289761"/>
          </a:xfrm>
          <a:prstGeom prst="ellipse">
            <a:avLst/>
          </a:prstGeom>
          <a:noFill/>
          <a:ln w="9525" algn="ctr">
            <a:solidFill>
              <a:schemeClr val="accent6">
                <a:lumMod val="50000"/>
              </a:schemeClr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  <p:sp>
        <p:nvSpPr>
          <p:cNvPr id="13" name="Oval 12"/>
          <p:cNvSpPr/>
          <p:nvPr/>
        </p:nvSpPr>
        <p:spPr bwMode="auto">
          <a:xfrm rot="18307077">
            <a:off x="5077365" y="3052904"/>
            <a:ext cx="1091052" cy="1289761"/>
          </a:xfrm>
          <a:prstGeom prst="ellipse">
            <a:avLst/>
          </a:prstGeom>
          <a:noFill/>
          <a:ln w="9525" algn="ctr">
            <a:solidFill>
              <a:schemeClr val="accent6">
                <a:lumMod val="50000"/>
              </a:schemeClr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  <p:sp>
        <p:nvSpPr>
          <p:cNvPr id="14" name="Oval 13"/>
          <p:cNvSpPr/>
          <p:nvPr/>
        </p:nvSpPr>
        <p:spPr bwMode="auto">
          <a:xfrm rot="19898845">
            <a:off x="4863500" y="4574367"/>
            <a:ext cx="792088" cy="2016224"/>
          </a:xfrm>
          <a:prstGeom prst="ellipse">
            <a:avLst/>
          </a:prstGeom>
          <a:noFill/>
          <a:ln w="9525" algn="ctr">
            <a:solidFill>
              <a:srgbClr val="FFC000"/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  <p:sp>
        <p:nvSpPr>
          <p:cNvPr id="17" name="Oval 16"/>
          <p:cNvSpPr/>
          <p:nvPr/>
        </p:nvSpPr>
        <p:spPr bwMode="auto">
          <a:xfrm rot="18307077">
            <a:off x="7268332" y="896462"/>
            <a:ext cx="982963" cy="1289761"/>
          </a:xfrm>
          <a:prstGeom prst="ellipse">
            <a:avLst/>
          </a:prstGeom>
          <a:noFill/>
          <a:ln w="9525" algn="ctr">
            <a:solidFill>
              <a:schemeClr val="accent6"/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  <p:sp>
        <p:nvSpPr>
          <p:cNvPr id="18" name="Oval 17"/>
          <p:cNvSpPr/>
          <p:nvPr/>
        </p:nvSpPr>
        <p:spPr bwMode="auto">
          <a:xfrm rot="18307077">
            <a:off x="3173537" y="882606"/>
            <a:ext cx="982963" cy="1289761"/>
          </a:xfrm>
          <a:prstGeom prst="ellipse">
            <a:avLst/>
          </a:prstGeom>
          <a:noFill/>
          <a:ln w="9525" algn="ctr">
            <a:solidFill>
              <a:schemeClr val="accent6"/>
            </a:solidFill>
            <a:round/>
            <a:headEnd/>
            <a:tailEnd type="none" w="sm" len="lg"/>
          </a:ln>
        </p:spPr>
        <p:txBody>
          <a:bodyPr wrap="none" rtlCol="0" anchor="ctr"/>
          <a:lstStyle/>
          <a:p>
            <a:pPr algn="l" eaLnBrk="0" hangingPunct="0"/>
            <a:endParaRPr kumimoji="0" lang="en-US" sz="2800" b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288924"/>
            <a:ext cx="7772400" cy="701676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12</a:t>
            </a:fld>
            <a:endParaRPr lang="en-US" altLang="zh-CN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51002" y="1676400"/>
          <a:ext cx="5664198" cy="3429003"/>
        </p:xfrm>
        <a:graphic>
          <a:graphicData uri="http://schemas.openxmlformats.org/drawingml/2006/table">
            <a:tbl>
              <a:tblPr/>
              <a:tblGrid>
                <a:gridCol w="1068420"/>
                <a:gridCol w="765963"/>
                <a:gridCol w="765963"/>
                <a:gridCol w="765963"/>
                <a:gridCol w="765963"/>
                <a:gridCol w="765963"/>
                <a:gridCol w="765963"/>
              </a:tblGrid>
              <a:tr h="35677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7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214%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180%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62%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35%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9838"/>
            <a:ext cx="8458200" cy="707886"/>
          </a:xfrm>
        </p:spPr>
        <p:txBody>
          <a:bodyPr/>
          <a:lstStyle/>
          <a:p>
            <a:r>
              <a:rPr lang="en-US" altLang="zh-CN" dirty="0" smtClean="0"/>
              <a:t>Summary of DCIM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z="1100" smtClean="0"/>
              <a:pPr/>
              <a:t>2</a:t>
            </a:fld>
            <a:endParaRPr lang="en-US" altLang="zh-CN" sz="1100"/>
          </a:p>
        </p:txBody>
      </p:sp>
      <p:sp>
        <p:nvSpPr>
          <p:cNvPr id="22" name="TextBox 21"/>
          <p:cNvSpPr txBox="1"/>
          <p:nvPr/>
        </p:nvSpPr>
        <p:spPr>
          <a:xfrm>
            <a:off x="152400" y="3304401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W+4</a:t>
            </a:r>
            <a:endParaRPr lang="en-US" sz="1050" dirty="0"/>
          </a:p>
        </p:txBody>
      </p:sp>
      <p:cxnSp>
        <p:nvCxnSpPr>
          <p:cNvPr id="76" name="Straight Arrow Connector 75"/>
          <p:cNvCxnSpPr/>
          <p:nvPr/>
        </p:nvCxnSpPr>
        <p:spPr bwMode="auto">
          <a:xfrm flipV="1">
            <a:off x="5774612" y="2241433"/>
            <a:ext cx="762001" cy="1246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5766992" y="2363353"/>
            <a:ext cx="304800" cy="2563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5766992" y="2363353"/>
            <a:ext cx="1295400" cy="381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684442" y="2439553"/>
          <a:ext cx="177800" cy="228600"/>
        </p:xfrm>
        <a:graphic>
          <a:graphicData uri="http://schemas.openxmlformats.org/presentationml/2006/ole">
            <p:oleObj spid="_x0000_s45059" name="Equation" r:id="rId3" imgW="177480" imgH="22860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056552" y="2104273"/>
          <a:ext cx="177800" cy="228600"/>
        </p:xfrm>
        <a:graphic>
          <a:graphicData uri="http://schemas.openxmlformats.org/presentationml/2006/ole">
            <p:oleObj spid="_x0000_s45060" name="Equation" r:id="rId4" imgW="177480" imgH="22860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7049692" y="2579253"/>
          <a:ext cx="152400" cy="203200"/>
        </p:xfrm>
        <a:graphic>
          <a:graphicData uri="http://schemas.openxmlformats.org/presentationml/2006/ole">
            <p:oleObj spid="_x0000_s45061" name="Equation" r:id="rId5" imgW="152280" imgH="203040" progId="">
              <p:embed/>
            </p:oleObj>
          </a:graphicData>
        </a:graphic>
      </p:graphicFrame>
      <p:sp>
        <p:nvSpPr>
          <p:cNvPr id="87" name="Arc 86"/>
          <p:cNvSpPr/>
          <p:nvPr/>
        </p:nvSpPr>
        <p:spPr bwMode="auto">
          <a:xfrm rot="1014671">
            <a:off x="5333580" y="1946516"/>
            <a:ext cx="990600" cy="838200"/>
          </a:xfrm>
          <a:prstGeom prst="arc">
            <a:avLst>
              <a:gd name="adj1" fmla="val 19975534"/>
              <a:gd name="adj2" fmla="val 0"/>
            </a:avLst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7056042" y="2287153"/>
          <a:ext cx="406400" cy="228600"/>
        </p:xfrm>
        <a:graphic>
          <a:graphicData uri="http://schemas.openxmlformats.org/presentationml/2006/ole">
            <p:oleObj spid="_x0000_s45062" name="Equation" r:id="rId6" imgW="406080" imgH="228600" progId="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6522642" y="2820553"/>
          <a:ext cx="419100" cy="228600"/>
        </p:xfrm>
        <a:graphic>
          <a:graphicData uri="http://schemas.openxmlformats.org/presentationml/2006/ole">
            <p:oleObj spid="_x0000_s45063" name="Equation" r:id="rId7" imgW="419040" imgH="228600" progId="">
              <p:embed/>
            </p:oleObj>
          </a:graphicData>
        </a:graphic>
      </p:graphicFrame>
      <p:sp>
        <p:nvSpPr>
          <p:cNvPr id="88" name="Arc 87"/>
          <p:cNvSpPr/>
          <p:nvPr/>
        </p:nvSpPr>
        <p:spPr bwMode="auto">
          <a:xfrm rot="2800555">
            <a:off x="5568993" y="2179669"/>
            <a:ext cx="533400" cy="457200"/>
          </a:xfrm>
          <a:prstGeom prst="arc">
            <a:avLst>
              <a:gd name="adj1" fmla="val 19913304"/>
              <a:gd name="adj2" fmla="val 21277467"/>
            </a:avLst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cxnSp>
        <p:nvCxnSpPr>
          <p:cNvPr id="90" name="Curved Connector 89"/>
          <p:cNvCxnSpPr/>
          <p:nvPr/>
        </p:nvCxnSpPr>
        <p:spPr bwMode="auto">
          <a:xfrm rot="10800000">
            <a:off x="6147992" y="2363353"/>
            <a:ext cx="914400" cy="158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 w="sm" len="lg"/>
          </a:ln>
          <a:effectLst/>
        </p:spPr>
      </p:cxnSp>
      <p:cxnSp>
        <p:nvCxnSpPr>
          <p:cNvPr id="95" name="Curved Connector 94"/>
          <p:cNvCxnSpPr/>
          <p:nvPr/>
        </p:nvCxnSpPr>
        <p:spPr bwMode="auto">
          <a:xfrm rot="10800000">
            <a:off x="5942252" y="2485273"/>
            <a:ext cx="533400" cy="45720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 w="sm" len="lg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6865810" y="2820553"/>
            <a:ext cx="12282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Neighbors’ suggested direction</a:t>
            </a:r>
            <a:endParaRPr lang="en-US" sz="6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4876800" y="3276600"/>
          <a:ext cx="3877734" cy="706470"/>
        </p:xfrm>
        <a:graphic>
          <a:graphicData uri="http://schemas.openxmlformats.org/presentationml/2006/ole">
            <p:oleObj spid="_x0000_s45064" name="Equation" r:id="rId8" imgW="2349500" imgH="431800" progId="">
              <p:embed/>
            </p:oleObj>
          </a:graphicData>
        </a:graphic>
      </p:graphicFrame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5715000" y="4495800"/>
          <a:ext cx="1891145" cy="533400"/>
        </p:xfrm>
        <a:graphic>
          <a:graphicData uri="http://schemas.openxmlformats.org/presentationml/2006/ole">
            <p:oleObj spid="_x0000_s45065" name="Equation" r:id="rId9" imgW="1117115" imgH="317362" progId="">
              <p:embed/>
            </p:oleObj>
          </a:graphicData>
        </a:graphic>
      </p:graphicFrame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50"/>
          </a:p>
        </p:txBody>
      </p:sp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5181600" y="5257800"/>
          <a:ext cx="1679575" cy="657225"/>
        </p:xfrm>
        <a:graphic>
          <a:graphicData uri="http://schemas.openxmlformats.org/presentationml/2006/ole">
            <p:oleObj spid="_x0000_s45066" name="Equation" r:id="rId10" imgW="1091726" imgH="431613" progId="">
              <p:embed/>
            </p:oleObj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7620000" y="4648200"/>
            <a:ext cx="12282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Neighbors’ suggested direction</a:t>
            </a:r>
            <a:endParaRPr lang="en-US" sz="6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86600" y="5486400"/>
            <a:ext cx="115768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Confidence measure     (0,1]</a:t>
            </a:r>
            <a:endParaRPr lang="en-US" sz="600" dirty="0">
              <a:latin typeface="Sakkal Majalla" pitchFamily="2" charset="-78"/>
              <a:cs typeface="Sakkal Majalla" pitchFamily="2" charset="-78"/>
            </a:endParaRPr>
          </a:p>
        </p:txBody>
      </p:sp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7856838" y="5521410"/>
          <a:ext cx="121639" cy="120650"/>
        </p:xfrm>
        <a:graphic>
          <a:graphicData uri="http://schemas.openxmlformats.org/presentationml/2006/ole">
            <p:oleObj spid="_x0000_s45067" name="Equation" r:id="rId11" imgW="126720" imgH="126720" progId="">
              <p:embed/>
            </p:oleObj>
          </a:graphicData>
        </a:graphic>
      </p:graphicFrame>
      <p:grpSp>
        <p:nvGrpSpPr>
          <p:cNvPr id="60" name="Group 59"/>
          <p:cNvGrpSpPr/>
          <p:nvPr/>
        </p:nvGrpSpPr>
        <p:grpSpPr>
          <a:xfrm>
            <a:off x="457200" y="2085201"/>
            <a:ext cx="3810000" cy="2131657"/>
            <a:chOff x="457200" y="2085201"/>
            <a:chExt cx="4572000" cy="2867082"/>
          </a:xfrm>
        </p:grpSpPr>
        <p:sp>
          <p:nvSpPr>
            <p:cNvPr id="5" name="Rectangle 4"/>
            <p:cNvSpPr/>
            <p:nvPr/>
          </p:nvSpPr>
          <p:spPr bwMode="auto">
            <a:xfrm>
              <a:off x="2057400" y="3609201"/>
              <a:ext cx="1447800" cy="1219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50" dirty="0" smtClean="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Current Block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057400" y="23900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505200" y="23900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09600" y="23900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09600" y="3609201"/>
              <a:ext cx="1447800" cy="1219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609600" y="2313801"/>
              <a:ext cx="44196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rot="5400000">
              <a:off x="-762000" y="3609201"/>
              <a:ext cx="2439194" cy="7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362200" y="2085201"/>
              <a:ext cx="681341" cy="351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2W+4</a:t>
              </a:r>
              <a:endParaRPr lang="en-US" sz="1050" dirty="0"/>
            </a:p>
          </p:txBody>
        </p:sp>
        <p:grpSp>
          <p:nvGrpSpPr>
            <p:cNvPr id="3" name="Group 47"/>
            <p:cNvGrpSpPr/>
            <p:nvPr/>
          </p:nvGrpSpPr>
          <p:grpSpPr>
            <a:xfrm>
              <a:off x="2667000" y="2438400"/>
              <a:ext cx="990600" cy="914400"/>
              <a:chOff x="5867400" y="2971800"/>
              <a:chExt cx="990600" cy="914400"/>
            </a:xfrm>
          </p:grpSpPr>
          <p:cxnSp>
            <p:nvCxnSpPr>
              <p:cNvPr id="24" name="Straight Arrow Connector 23"/>
              <p:cNvCxnSpPr/>
              <p:nvPr/>
            </p:nvCxnSpPr>
            <p:spPr bwMode="auto">
              <a:xfrm>
                <a:off x="6629400" y="3581400"/>
                <a:ext cx="228600" cy="152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7" name="Straight Arrow Connector 26"/>
              <p:cNvCxnSpPr/>
              <p:nvPr/>
            </p:nvCxnSpPr>
            <p:spPr bwMode="auto">
              <a:xfrm>
                <a:off x="6477000" y="3810000"/>
                <a:ext cx="228600" cy="762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0" name="Straight Arrow Connector 29"/>
              <p:cNvCxnSpPr/>
              <p:nvPr/>
            </p:nvCxnSpPr>
            <p:spPr bwMode="auto">
              <a:xfrm>
                <a:off x="6096000" y="2971800"/>
                <a:ext cx="304800" cy="152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 rot="16200000" flipH="1">
                <a:off x="5753100" y="3162300"/>
                <a:ext cx="381000" cy="152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6" name="Group 48"/>
            <p:cNvGrpSpPr/>
            <p:nvPr/>
          </p:nvGrpSpPr>
          <p:grpSpPr>
            <a:xfrm rot="19679678">
              <a:off x="586204" y="3304170"/>
              <a:ext cx="1295400" cy="1143000"/>
              <a:chOff x="5867400" y="2971800"/>
              <a:chExt cx="1295400" cy="1143000"/>
            </a:xfrm>
          </p:grpSpPr>
          <p:cxnSp>
            <p:nvCxnSpPr>
              <p:cNvPr id="50" name="Straight Arrow Connector 49"/>
              <p:cNvCxnSpPr/>
              <p:nvPr/>
            </p:nvCxnSpPr>
            <p:spPr bwMode="auto">
              <a:xfrm rot="16200000" flipH="1">
                <a:off x="6629400" y="35814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1" name="Straight Arrow Connector 50"/>
              <p:cNvCxnSpPr/>
              <p:nvPr/>
            </p:nvCxnSpPr>
            <p:spPr bwMode="auto">
              <a:xfrm rot="16200000" flipH="1">
                <a:off x="6477000" y="38100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2" name="Straight Arrow Connector 51"/>
              <p:cNvCxnSpPr/>
              <p:nvPr/>
            </p:nvCxnSpPr>
            <p:spPr bwMode="auto">
              <a:xfrm rot="16200000" flipH="1">
                <a:off x="6400800" y="32766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3" name="Straight Arrow Connector 52"/>
              <p:cNvCxnSpPr/>
              <p:nvPr/>
            </p:nvCxnSpPr>
            <p:spPr bwMode="auto">
              <a:xfrm rot="16200000" flipH="1">
                <a:off x="6172200" y="34290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4" name="Straight Arrow Connector 53"/>
              <p:cNvCxnSpPr/>
              <p:nvPr/>
            </p:nvCxnSpPr>
            <p:spPr bwMode="auto">
              <a:xfrm rot="16200000" flipH="1">
                <a:off x="6096000" y="29718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Straight Arrow Connector 54"/>
              <p:cNvCxnSpPr/>
              <p:nvPr/>
            </p:nvCxnSpPr>
            <p:spPr bwMode="auto">
              <a:xfrm rot="16200000" flipH="1">
                <a:off x="5867400" y="30480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9" name="Straight Arrow Connector 58"/>
              <p:cNvCxnSpPr/>
              <p:nvPr/>
            </p:nvCxnSpPr>
            <p:spPr bwMode="auto">
              <a:xfrm rot="16200000" flipH="1">
                <a:off x="6934200" y="3886200"/>
                <a:ext cx="228600" cy="2286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cxnSp>
          <p:nvCxnSpPr>
            <p:cNvPr id="62" name="Straight Arrow Connector 61"/>
            <p:cNvCxnSpPr/>
            <p:nvPr/>
          </p:nvCxnSpPr>
          <p:spPr bwMode="auto">
            <a:xfrm>
              <a:off x="1524000" y="3997821"/>
              <a:ext cx="2514600" cy="90678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 rot="1111386">
              <a:off x="1509574" y="4621115"/>
              <a:ext cx="3414781" cy="331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Neighbors’ suggested direction (high precision)</a:t>
              </a:r>
              <a:endParaRPr lang="en-US" sz="1000" dirty="0"/>
            </a:p>
          </p:txBody>
        </p:sp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914400" y="3810000"/>
            <a:ext cx="165100" cy="228600"/>
          </p:xfrm>
          <a:graphic>
            <a:graphicData uri="http://schemas.openxmlformats.org/presentationml/2006/ole">
              <p:oleObj spid="_x0000_s45058" name="Equation" r:id="rId12" imgW="164880" imgH="228600" progId="Equation.3">
                <p:embed/>
              </p:oleObj>
            </a:graphicData>
          </a:graphic>
        </p:graphicFrame>
        <p:sp>
          <p:nvSpPr>
            <p:cNvPr id="73" name="TextBox 72"/>
            <p:cNvSpPr txBox="1"/>
            <p:nvPr/>
          </p:nvSpPr>
          <p:spPr>
            <a:xfrm>
              <a:off x="3352800" y="4114800"/>
              <a:ext cx="610168" cy="351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/>
                <a:t>WxW</a:t>
              </a:r>
              <a:endParaRPr lang="en-US" sz="1050" dirty="0"/>
            </a:p>
          </p:txBody>
        </p:sp>
      </p:grpSp>
      <p:sp>
        <p:nvSpPr>
          <p:cNvPr id="56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762000"/>
          </a:xfrm>
        </p:spPr>
        <p:txBody>
          <a:bodyPr/>
          <a:lstStyle/>
          <a:p>
            <a:r>
              <a:rPr lang="en-US" sz="2400" dirty="0" smtClean="0"/>
              <a:t>Stage I:</a:t>
            </a:r>
          </a:p>
          <a:p>
            <a:pPr lvl="1"/>
            <a:r>
              <a:rPr lang="en-US" sz="1600" dirty="0" smtClean="0"/>
              <a:t>Find neighbors’ suggested direction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 of DCIM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5943600" cy="5486400"/>
          </a:xfrm>
        </p:spPr>
        <p:txBody>
          <a:bodyPr/>
          <a:lstStyle/>
          <a:p>
            <a:r>
              <a:rPr lang="en-US" dirty="0" smtClean="0"/>
              <a:t>Stage II:</a:t>
            </a:r>
          </a:p>
          <a:p>
            <a:pPr lvl="1"/>
            <a:r>
              <a:rPr lang="en-US" sz="2400" dirty="0" smtClean="0"/>
              <a:t>Encode the actual prediction direction differentially with respect to </a:t>
            </a:r>
            <a:r>
              <a:rPr lang="en-US" sz="2400" dirty="0" smtClean="0">
                <a:solidFill>
                  <a:srgbClr val="008000"/>
                </a:solidFill>
              </a:rPr>
              <a:t>neighbors’ suggested direction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That is, code the sign and magnitude of the value</a:t>
            </a:r>
          </a:p>
          <a:p>
            <a:pPr lvl="1"/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3</a:t>
            </a:fld>
            <a:endParaRPr lang="en-US" altLang="zh-CN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048000"/>
            <a:ext cx="1847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8229600" y="3962400"/>
          <a:ext cx="177800" cy="203200"/>
        </p:xfrm>
        <a:graphic>
          <a:graphicData uri="http://schemas.openxmlformats.org/presentationml/2006/ole">
            <p:oleObj spid="_x0000_s65538" name="Equation" r:id="rId4" imgW="177480" imgH="203040" progId="">
              <p:embed/>
            </p:oleObj>
          </a:graphicData>
        </a:graphic>
      </p:graphicFrame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5714999" y="2438400"/>
          <a:ext cx="333375" cy="381000"/>
        </p:xfrm>
        <a:graphic>
          <a:graphicData uri="http://schemas.openxmlformats.org/presentationml/2006/ole">
            <p:oleObj spid="_x0000_s65539" name="Equation" r:id="rId5" imgW="177480" imgH="20304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200400" y="3657600"/>
          <a:ext cx="222250" cy="482816"/>
        </p:xfrm>
        <a:graphic>
          <a:graphicData uri="http://schemas.openxmlformats.org/presentationml/2006/ole">
            <p:oleObj spid="_x0000_s65540" name="Formula" r:id="rId6" imgW="70200" imgH="151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(TE6.b)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Experimental set-up</a:t>
            </a:r>
          </a:p>
          <a:p>
            <a:pPr lvl="1"/>
            <a:r>
              <a:rPr lang="en-US" sz="2000" dirty="0" smtClean="0"/>
              <a:t>Proposed algorithm implemented in </a:t>
            </a:r>
            <a:r>
              <a:rPr lang="en-US" sz="2000" dirty="0" err="1" smtClean="0"/>
              <a:t>TMuC</a:t>
            </a:r>
            <a:r>
              <a:rPr lang="en-US" sz="2000" dirty="0" smtClean="0"/>
              <a:t> 0.7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Anchor is TMuC 0.7 configured according to JCTVC-B306_r3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Compared with: </a:t>
            </a:r>
          </a:p>
          <a:p>
            <a:pPr lvl="2"/>
            <a:r>
              <a:rPr lang="en-US" sz="1600" dirty="0" smtClean="0"/>
              <a:t>Modified software includes DCIM</a:t>
            </a:r>
          </a:p>
          <a:p>
            <a:pPr lvl="2"/>
            <a:r>
              <a:rPr lang="en-US" sz="1600" dirty="0" smtClean="0"/>
              <a:t>MDDT is OFF due to compatibility issue</a:t>
            </a:r>
          </a:p>
          <a:p>
            <a:pPr lvl="2">
              <a:buNone/>
            </a:pPr>
            <a:endParaRPr lang="en-US" sz="1600" dirty="0" smtClean="0"/>
          </a:p>
          <a:p>
            <a:pPr lvl="1"/>
            <a:r>
              <a:rPr lang="en-US" sz="2000" dirty="0" smtClean="0"/>
              <a:t>Cross-verified by Sharp and Panasonic (partial)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0324"/>
            <a:ext cx="7772400" cy="701676"/>
          </a:xfrm>
        </p:spPr>
        <p:txBody>
          <a:bodyPr/>
          <a:lstStyle/>
          <a:p>
            <a:r>
              <a:rPr lang="en-US" dirty="0" smtClean="0"/>
              <a:t>Intra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5</a:t>
            </a:fld>
            <a:endParaRPr lang="en-US" altLang="zh-CN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228600" y="457200"/>
          <a:ext cx="87630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Intra-LoCo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original results were incorrect!</a:t>
            </a:r>
          </a:p>
          <a:p>
            <a:pPr lvl="1"/>
            <a:r>
              <a:rPr lang="en-US" dirty="0" smtClean="0"/>
              <a:t>Did not incorporate the changes due to BUGFIX79</a:t>
            </a:r>
          </a:p>
          <a:p>
            <a:pPr lvl="2"/>
            <a:r>
              <a:rPr lang="en-US" dirty="0" smtClean="0"/>
              <a:t>In DCIM MDDT is OFF</a:t>
            </a:r>
          </a:p>
          <a:p>
            <a:pPr lvl="2"/>
            <a:r>
              <a:rPr lang="en-US" dirty="0" err="1" smtClean="0"/>
              <a:t>Turnning</a:t>
            </a:r>
            <a:r>
              <a:rPr lang="en-US" dirty="0" smtClean="0"/>
              <a:t> OFF MDDT disables RDOQ in Intra modes</a:t>
            </a:r>
          </a:p>
          <a:p>
            <a:pPr lvl="2"/>
            <a:r>
              <a:rPr lang="en-US" dirty="0" smtClean="0"/>
              <a:t>Affects low complexity Intra</a:t>
            </a:r>
          </a:p>
          <a:p>
            <a:r>
              <a:rPr lang="en-US" dirty="0" smtClean="0"/>
              <a:t>Changes due to BUGFIX79 has been incorporated</a:t>
            </a:r>
          </a:p>
          <a:p>
            <a:pPr lvl="1"/>
            <a:r>
              <a:rPr lang="en-US" dirty="0" smtClean="0"/>
              <a:t>Code have been made available to cross checkers, very recently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320D-0203-4055-A526-FAA6DC51582B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9043"/>
            <a:ext cx="7772400" cy="1012557"/>
          </a:xfrm>
        </p:spPr>
        <p:txBody>
          <a:bodyPr/>
          <a:lstStyle/>
          <a:p>
            <a:r>
              <a:rPr lang="en-US" dirty="0" smtClean="0"/>
              <a:t>Intra LoCo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7</a:t>
            </a:fld>
            <a:endParaRPr lang="en-US" altLang="zh-CN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685800" y="990600"/>
          <a:ext cx="7439025" cy="5200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10200" y="4648200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NOT Cross Verified Yet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(additional)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Experimental set-up</a:t>
            </a:r>
          </a:p>
          <a:p>
            <a:pPr lvl="1"/>
            <a:r>
              <a:rPr lang="en-US" dirty="0" smtClean="0"/>
              <a:t>Anchor is </a:t>
            </a:r>
            <a:r>
              <a:rPr lang="en-US" dirty="0" err="1" smtClean="0"/>
              <a:t>TMuC</a:t>
            </a:r>
            <a:r>
              <a:rPr lang="en-US" dirty="0" smtClean="0"/>
              <a:t> 0.7 configured according to JCTVC-B300 with the following changes</a:t>
            </a:r>
          </a:p>
          <a:p>
            <a:pPr lvl="2"/>
            <a:r>
              <a:rPr lang="en-US" dirty="0" smtClean="0"/>
              <a:t>MDDT = 0</a:t>
            </a:r>
          </a:p>
          <a:p>
            <a:pPr lvl="2"/>
            <a:r>
              <a:rPr lang="en-US" dirty="0" smtClean="0"/>
              <a:t>AIS = 0, DEFAULT_IS = 0 (no filtering)</a:t>
            </a:r>
          </a:p>
          <a:p>
            <a:pPr lvl="2"/>
            <a:r>
              <a:rPr lang="en-US" dirty="0" smtClean="0"/>
              <a:t>CIP = 0</a:t>
            </a:r>
          </a:p>
          <a:p>
            <a:pPr lvl="1"/>
            <a:r>
              <a:rPr lang="en-US" dirty="0" smtClean="0"/>
              <a:t>Compared with</a:t>
            </a:r>
          </a:p>
          <a:p>
            <a:pPr lvl="2"/>
            <a:r>
              <a:rPr lang="en-US" dirty="0" smtClean="0"/>
              <a:t>Anchor with one additional tool: DCIM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9</a:t>
            </a:fld>
            <a:endParaRPr lang="en-US" altLang="zh-CN"/>
          </a:p>
        </p:txBody>
      </p:sp>
      <p:graphicFrame>
        <p:nvGraphicFramePr>
          <p:cNvPr id="5" name="Chart 4"/>
          <p:cNvGraphicFramePr/>
          <p:nvPr/>
        </p:nvGraphicFramePr>
        <p:xfrm>
          <a:off x="228600" y="533400"/>
          <a:ext cx="8543925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174298</TotalTime>
  <Words>397</Words>
  <Application>Microsoft Office PowerPoint</Application>
  <PresentationFormat>On-screen Show (4:3)</PresentationFormat>
  <Paragraphs>133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Default Design</vt:lpstr>
      <vt:lpstr>Equation</vt:lpstr>
      <vt:lpstr>Formula</vt:lpstr>
      <vt:lpstr>Slide 1</vt:lpstr>
      <vt:lpstr>Summary of DCIM</vt:lpstr>
      <vt:lpstr>Summary of DCIM</vt:lpstr>
      <vt:lpstr>Experimental Results (TE6.b)</vt:lpstr>
      <vt:lpstr>Intra</vt:lpstr>
      <vt:lpstr>Intra-LoCo</vt:lpstr>
      <vt:lpstr>Intra LoCo </vt:lpstr>
      <vt:lpstr>Experimental Results (additional)</vt:lpstr>
      <vt:lpstr>Slide 9</vt:lpstr>
      <vt:lpstr>Conclusion</vt:lpstr>
      <vt:lpstr>Slide 11</vt:lpstr>
      <vt:lpstr>Summary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Ali Tabatabai</cp:lastModifiedBy>
  <cp:revision>5772</cp:revision>
  <dcterms:created xsi:type="dcterms:W3CDTF">2006-02-22T01:05:12Z</dcterms:created>
  <dcterms:modified xsi:type="dcterms:W3CDTF">2010-10-12T01:58:33Z</dcterms:modified>
</cp:coreProperties>
</file>