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charts/chart3.xml" ContentType="application/vnd.openxmlformats-officedocument.drawingml.char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361" r:id="rId2"/>
    <p:sldId id="594" r:id="rId3"/>
    <p:sldId id="598" r:id="rId4"/>
    <p:sldId id="591" r:id="rId5"/>
    <p:sldId id="599" r:id="rId6"/>
    <p:sldId id="603" r:id="rId7"/>
    <p:sldId id="601" r:id="rId8"/>
    <p:sldId id="600" r:id="rId9"/>
    <p:sldId id="602" r:id="rId10"/>
    <p:sldId id="604" r:id="rId11"/>
    <p:sldId id="605" r:id="rId12"/>
  </p:sldIdLst>
  <p:sldSz cx="9144000" cy="6858000" type="screen4x3"/>
  <p:notesSz cx="7010400" cy="92964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Tahoma" pitchFamily="34" charset="0"/>
        <a:ea typeface="+mn-ea"/>
        <a:cs typeface="Times New Roman" pitchFamily="18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Tahoma" pitchFamily="34" charset="0"/>
        <a:ea typeface="+mn-ea"/>
        <a:cs typeface="Times New Roman" pitchFamily="18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Tahoma" pitchFamily="34" charset="0"/>
        <a:ea typeface="+mn-ea"/>
        <a:cs typeface="Times New Roman" pitchFamily="18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Tahoma" pitchFamily="34" charset="0"/>
        <a:ea typeface="+mn-ea"/>
        <a:cs typeface="Times New Roman" pitchFamily="18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Tahoma" pitchFamily="34" charset="0"/>
        <a:ea typeface="+mn-ea"/>
        <a:cs typeface="Times New Roman" pitchFamily="18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Tahoma" pitchFamily="34" charset="0"/>
        <a:ea typeface="+mn-ea"/>
        <a:cs typeface="Times New Roman" pitchFamily="18" charset="0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Tahoma" pitchFamily="34" charset="0"/>
        <a:ea typeface="+mn-ea"/>
        <a:cs typeface="Times New Roman" pitchFamily="18" charset="0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Tahoma" pitchFamily="34" charset="0"/>
        <a:ea typeface="+mn-ea"/>
        <a:cs typeface="Times New Roman" pitchFamily="18" charset="0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Tahoma" pitchFamily="34" charset="0"/>
        <a:ea typeface="+mn-ea"/>
        <a:cs typeface="Times New Roman" pitchFamily="18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8000"/>
    <a:srgbClr val="00B0F5"/>
    <a:srgbClr val="FF9900"/>
    <a:srgbClr val="FF0000"/>
    <a:srgbClr val="FF5050"/>
    <a:srgbClr val="99CCFF"/>
    <a:srgbClr val="FFFF00"/>
    <a:srgbClr val="D60093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143" autoAdjust="0"/>
    <p:restoredTop sz="87919" autoAdjust="0"/>
  </p:normalViewPr>
  <p:slideViewPr>
    <p:cSldViewPr>
      <p:cViewPr varScale="1">
        <p:scale>
          <a:sx n="73" d="100"/>
          <a:sy n="73" d="100"/>
        </p:scale>
        <p:origin x="-1392" y="-102"/>
      </p:cViewPr>
      <p:guideLst>
        <p:guide orient="horz" pos="2496"/>
        <p:guide pos="81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564"/>
    </p:cViewPr>
  </p:sorterViewPr>
  <p:notesViewPr>
    <p:cSldViewPr>
      <p:cViewPr varScale="1">
        <p:scale>
          <a:sx n="91" d="100"/>
          <a:sy n="91" d="100"/>
        </p:scale>
        <p:origin x="-2988" y="-96"/>
      </p:cViewPr>
      <p:guideLst>
        <p:guide orient="horz" pos="2928"/>
        <p:guide pos="2208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LINA\docs\TE6-dcim.xls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C:\Project\Standard\FY10\HEVC\Guangzhou\TE6-dcim-fix.xlsm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LINA\docs\TE6-dcim-newanchor.xls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chart>
    <c:autoTitleDeleted val="1"/>
    <c:plotArea>
      <c:layout>
        <c:manualLayout>
          <c:layoutTarget val="inner"/>
          <c:xMode val="edge"/>
          <c:yMode val="edge"/>
          <c:x val="6.3591358772461096E-2"/>
          <c:y val="0.10927588490691015"/>
          <c:w val="0.9035881284070254"/>
          <c:h val="0.83432997277209553"/>
        </c:manualLayout>
      </c:layout>
      <c:barChart>
        <c:barDir val="col"/>
        <c:grouping val="clustered"/>
        <c:ser>
          <c:idx val="0"/>
          <c:order val="0"/>
          <c:cat>
            <c:strRef>
              <c:f>(Intra!$B$4,Intra!$B$8,Intra!$B$12,Intra!$B$16,Intra!$B$20,Intra!$B$24,Intra!$B$28,Intra!$B$32,Intra!$B$36,Intra!$B$40,Intra!$B$44,Intra!$B$48,Intra!$B$52,Intra!$B$56,Intra!$B$60,Intra!$B$64,Intra!$B$68,Intra!$B$72,Intra!$B$80)</c:f>
              <c:strCache>
                <c:ptCount val="19"/>
                <c:pt idx="0">
                  <c:v>Traffic</c:v>
                </c:pt>
                <c:pt idx="1">
                  <c:v>PeopleOnStreet</c:v>
                </c:pt>
                <c:pt idx="2">
                  <c:v>Kimono</c:v>
                </c:pt>
                <c:pt idx="3">
                  <c:v>ParkScene</c:v>
                </c:pt>
                <c:pt idx="4">
                  <c:v>Cactus</c:v>
                </c:pt>
                <c:pt idx="5">
                  <c:v>BasketballDrive</c:v>
                </c:pt>
                <c:pt idx="6">
                  <c:v>BQTerrace</c:v>
                </c:pt>
                <c:pt idx="7">
                  <c:v>BasketballDrill</c:v>
                </c:pt>
                <c:pt idx="8">
                  <c:v>BQMall</c:v>
                </c:pt>
                <c:pt idx="9">
                  <c:v>PartyScene</c:v>
                </c:pt>
                <c:pt idx="10">
                  <c:v>RaceHorses</c:v>
                </c:pt>
                <c:pt idx="11">
                  <c:v>BasketballPass</c:v>
                </c:pt>
                <c:pt idx="12">
                  <c:v>BQSquare</c:v>
                </c:pt>
                <c:pt idx="13">
                  <c:v>BlowingBubbles</c:v>
                </c:pt>
                <c:pt idx="14">
                  <c:v>RaceHorses</c:v>
                </c:pt>
                <c:pt idx="15">
                  <c:v>Vidyo1</c:v>
                </c:pt>
                <c:pt idx="16">
                  <c:v>Vidyo3</c:v>
                </c:pt>
                <c:pt idx="17">
                  <c:v>Vidyo4</c:v>
                </c:pt>
                <c:pt idx="18">
                  <c:v>All</c:v>
                </c:pt>
              </c:strCache>
            </c:strRef>
          </c:cat>
          <c:val>
            <c:numRef>
              <c:f>(Intra!$AA$3,Intra!$AA$7,Intra!$AA$11,Intra!$AA$15,Intra!$AA$19,Intra!$AA$23,Intra!$AA$27,Intra!$AA$31,Intra!$AA$35,Intra!$AA$39,Intra!$AA$43,Intra!$AA$47,Intra!$AA$51,Intra!$AA$55,Intra!$AA$59,Intra!$AA$63,Intra!$AA$67,Intra!$AA$71,Intra!$AA$80)</c:f>
              <c:numCache>
                <c:formatCode>0.0</c:formatCode>
                <c:ptCount val="19"/>
                <c:pt idx="0">
                  <c:v>-1.0785450462353579</c:v>
                </c:pt>
                <c:pt idx="1">
                  <c:v>-0.54125424651164655</c:v>
                </c:pt>
                <c:pt idx="2">
                  <c:v>-1.6119486419221338</c:v>
                </c:pt>
                <c:pt idx="3">
                  <c:v>-0.7859142853682386</c:v>
                </c:pt>
                <c:pt idx="4">
                  <c:v>-2.1960395771367214</c:v>
                </c:pt>
                <c:pt idx="5">
                  <c:v>-2.9728831980015968</c:v>
                </c:pt>
                <c:pt idx="6">
                  <c:v>-2.0183048794550684</c:v>
                </c:pt>
                <c:pt idx="7">
                  <c:v>-5.4225380312231009</c:v>
                </c:pt>
                <c:pt idx="8">
                  <c:v>-1.2788344237896654</c:v>
                </c:pt>
                <c:pt idx="9">
                  <c:v>-0.61750176487610497</c:v>
                </c:pt>
                <c:pt idx="10">
                  <c:v>-2.7217071646106432</c:v>
                </c:pt>
                <c:pt idx="11">
                  <c:v>-1.3618393942954381</c:v>
                </c:pt>
                <c:pt idx="12">
                  <c:v>-1.1118075777295067</c:v>
                </c:pt>
                <c:pt idx="13">
                  <c:v>-0.89042239164822679</c:v>
                </c:pt>
                <c:pt idx="14">
                  <c:v>-2.2149547057310879</c:v>
                </c:pt>
                <c:pt idx="15">
                  <c:v>-2.8979738542758038</c:v>
                </c:pt>
                <c:pt idx="16">
                  <c:v>-1.9477576654690076</c:v>
                </c:pt>
                <c:pt idx="17">
                  <c:v>-2.0664225344894538</c:v>
                </c:pt>
                <c:pt idx="18">
                  <c:v>-1.8742582990427117</c:v>
                </c:pt>
              </c:numCache>
            </c:numRef>
          </c:val>
        </c:ser>
        <c:axId val="74750208"/>
        <c:axId val="76449280"/>
      </c:barChart>
      <c:catAx>
        <c:axId val="74750208"/>
        <c:scaling>
          <c:orientation val="minMax"/>
        </c:scaling>
        <c:axPos val="b"/>
        <c:numFmt formatCode="General" sourceLinked="1"/>
        <c:majorTickMark val="none"/>
        <c:tickLblPos val="nextTo"/>
        <c:spPr>
          <a:ln>
            <a:solidFill>
              <a:schemeClr val="accent2"/>
            </a:solidFill>
          </a:ln>
        </c:spPr>
        <c:crossAx val="76449280"/>
        <c:crosses val="autoZero"/>
        <c:auto val="1"/>
        <c:lblAlgn val="ctr"/>
        <c:lblOffset val="100"/>
      </c:catAx>
      <c:valAx>
        <c:axId val="76449280"/>
        <c:scaling>
          <c:orientation val="minMax"/>
        </c:scaling>
        <c:axPos val="l"/>
        <c:majorGridlines/>
        <c:numFmt formatCode="0.0" sourceLinked="1"/>
        <c:majorTickMark val="none"/>
        <c:tickLblPos val="nextTo"/>
        <c:crossAx val="74750208"/>
        <c:crosses val="autoZero"/>
        <c:crossBetween val="between"/>
      </c:valAx>
    </c:plotArea>
    <c:plotVisOnly val="1"/>
    <c:dispBlanksAs val="gap"/>
  </c:chart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chart>
    <c:autoTitleDeleted val="1"/>
    <c:plotArea>
      <c:layout>
        <c:manualLayout>
          <c:layoutTarget val="inner"/>
          <c:xMode val="edge"/>
          <c:yMode val="edge"/>
          <c:x val="8.1964639183226551E-2"/>
          <c:y val="0.11496351417611272"/>
          <c:w val="0.91632814784195338"/>
          <c:h val="0.87013411785065331"/>
        </c:manualLayout>
      </c:layout>
      <c:barChart>
        <c:barDir val="col"/>
        <c:grouping val="clustered"/>
        <c:ser>
          <c:idx val="0"/>
          <c:order val="0"/>
          <c:cat>
            <c:strRef>
              <c:f>(ILoCo!$B$4,ILoCo!$B$8,ILoCo!$B$12,ILoCo!$B$16,ILoCo!$B$20,ILoCo!$B$24,ILoCo!$B$28,ILoCo!$B$32,ILoCo!$B$36,ILoCo!$B$40,ILoCo!$B$44,ILoCo!$B$48,ILoCo!$B$52,ILoCo!$B$56,ILoCo!$B$60,ILoCo!$B$64,ILoCo!$B$68,ILoCo!$B$72,ILoCo!$B$80)</c:f>
              <c:strCache>
                <c:ptCount val="19"/>
                <c:pt idx="0">
                  <c:v>Traffic</c:v>
                </c:pt>
                <c:pt idx="1">
                  <c:v>PeopleOnStreet</c:v>
                </c:pt>
                <c:pt idx="2">
                  <c:v>Kimono</c:v>
                </c:pt>
                <c:pt idx="3">
                  <c:v>ParkScene</c:v>
                </c:pt>
                <c:pt idx="4">
                  <c:v>Cactus</c:v>
                </c:pt>
                <c:pt idx="5">
                  <c:v>BasketballDrive</c:v>
                </c:pt>
                <c:pt idx="6">
                  <c:v>BQTerrace</c:v>
                </c:pt>
                <c:pt idx="7">
                  <c:v>BasketballDrill</c:v>
                </c:pt>
                <c:pt idx="8">
                  <c:v>BQMall</c:v>
                </c:pt>
                <c:pt idx="9">
                  <c:v>PartyScene</c:v>
                </c:pt>
                <c:pt idx="10">
                  <c:v>RaceHorses</c:v>
                </c:pt>
                <c:pt idx="11">
                  <c:v>BasketballPass</c:v>
                </c:pt>
                <c:pt idx="12">
                  <c:v>BQSquare</c:v>
                </c:pt>
                <c:pt idx="13">
                  <c:v>BlowingBubbles</c:v>
                </c:pt>
                <c:pt idx="14">
                  <c:v>RaceHorses</c:v>
                </c:pt>
                <c:pt idx="15">
                  <c:v>Vidyo1</c:v>
                </c:pt>
                <c:pt idx="16">
                  <c:v>Vidyo3</c:v>
                </c:pt>
                <c:pt idx="17">
                  <c:v>Vidyo4</c:v>
                </c:pt>
                <c:pt idx="18">
                  <c:v>All</c:v>
                </c:pt>
              </c:strCache>
            </c:strRef>
          </c:cat>
          <c:val>
            <c:numRef>
              <c:f>(ILoCo!$AA$3,ILoCo!$AA$7,ILoCo!$AA$11,ILoCo!$AA$15,ILoCo!$AA$19,ILoCo!$AA$23,ILoCo!$AA$27,ILoCo!$AA$31,ILoCo!$AA$35,ILoCo!$AA$39,ILoCo!$AA$43,ILoCo!$AA$47,ILoCo!$AA$51,ILoCo!$AA$55,ILoCo!$AA$59,ILoCo!$AA$63,ILoCo!$AA$67,ILoCo!$AA$71,ILoCo!$AA$80)</c:f>
              <c:numCache>
                <c:formatCode>0.0</c:formatCode>
                <c:ptCount val="19"/>
                <c:pt idx="0">
                  <c:v>-1.0335222251053209</c:v>
                </c:pt>
                <c:pt idx="1">
                  <c:v>-1.1613211078254302</c:v>
                </c:pt>
                <c:pt idx="2">
                  <c:v>-0.63203292443104742</c:v>
                </c:pt>
                <c:pt idx="3">
                  <c:v>1.4302133898538518</c:v>
                </c:pt>
                <c:pt idx="4">
                  <c:v>-1.8644075797660813</c:v>
                </c:pt>
                <c:pt idx="5">
                  <c:v>-1.2462746848632689</c:v>
                </c:pt>
                <c:pt idx="6">
                  <c:v>-1.6135836161301207</c:v>
                </c:pt>
                <c:pt idx="7">
                  <c:v>-6.0923605829545924</c:v>
                </c:pt>
                <c:pt idx="8">
                  <c:v>-1.2284243163884763</c:v>
                </c:pt>
                <c:pt idx="9">
                  <c:v>-0.6909520471826357</c:v>
                </c:pt>
                <c:pt idx="10">
                  <c:v>-1.3732218848457989</c:v>
                </c:pt>
                <c:pt idx="11">
                  <c:v>-1.003835555377963</c:v>
                </c:pt>
                <c:pt idx="12">
                  <c:v>-1.4109260052206027</c:v>
                </c:pt>
                <c:pt idx="13">
                  <c:v>-1.0177874614681339</c:v>
                </c:pt>
                <c:pt idx="14">
                  <c:v>-1.143989063548523</c:v>
                </c:pt>
                <c:pt idx="15">
                  <c:v>-3.0966018367309389</c:v>
                </c:pt>
                <c:pt idx="16">
                  <c:v>-2.3815362933932267</c:v>
                </c:pt>
                <c:pt idx="17">
                  <c:v>-2.2869594548138301</c:v>
                </c:pt>
                <c:pt idx="18">
                  <c:v>-1.5470846250106747</c:v>
                </c:pt>
              </c:numCache>
            </c:numRef>
          </c:val>
        </c:ser>
        <c:axId val="74638464"/>
        <c:axId val="74640000"/>
      </c:barChart>
      <c:catAx>
        <c:axId val="74638464"/>
        <c:scaling>
          <c:orientation val="minMax"/>
        </c:scaling>
        <c:axPos val="b"/>
        <c:numFmt formatCode="General" sourceLinked="1"/>
        <c:majorTickMark val="none"/>
        <c:tickLblPos val="nextTo"/>
        <c:crossAx val="74640000"/>
        <c:crosses val="autoZero"/>
        <c:auto val="1"/>
        <c:lblAlgn val="ctr"/>
        <c:lblOffset val="100"/>
      </c:catAx>
      <c:valAx>
        <c:axId val="74640000"/>
        <c:scaling>
          <c:orientation val="minMax"/>
        </c:scaling>
        <c:axPos val="l"/>
        <c:majorGridlines/>
        <c:numFmt formatCode="0.0" sourceLinked="1"/>
        <c:majorTickMark val="none"/>
        <c:tickLblPos val="nextTo"/>
        <c:crossAx val="74638464"/>
        <c:crosses val="autoZero"/>
        <c:crossBetween val="between"/>
      </c:valAx>
    </c:plotArea>
    <c:plotVisOnly val="1"/>
    <c:dispBlanksAs val="gap"/>
  </c:chart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chart>
    <c:title>
      <c:tx>
        <c:rich>
          <a:bodyPr/>
          <a:lstStyle/>
          <a:p>
            <a:pPr>
              <a:defRPr/>
            </a:pPr>
            <a:r>
              <a:rPr lang="en-US"/>
              <a:t>DCIM BD Performance Compared</a:t>
            </a:r>
            <a:r>
              <a:rPr lang="en-US" baseline="0"/>
              <a:t> to Modified Anchor</a:t>
            </a:r>
            <a:endParaRPr lang="en-US"/>
          </a:p>
        </c:rich>
      </c:tx>
    </c:title>
    <c:plotArea>
      <c:layout/>
      <c:barChart>
        <c:barDir val="col"/>
        <c:grouping val="clustered"/>
        <c:ser>
          <c:idx val="0"/>
          <c:order val="0"/>
          <c:tx>
            <c:v>1</c:v>
          </c:tx>
          <c:cat>
            <c:strRef>
              <c:f>(DCIM!$B$4,DCIM!$B$8,DCIM!$B$12,DCIM!$B$16,DCIM!$B$21,DCIM!$B$20,DCIM!$B$21,DCIM!$B$24,DCIM!$B$28,DCIM!$B$32,DCIM!$B$36,DCIM!$B$40,DCIM!$B$44,DCIM!$B$48,DCIM!$B$52,DCIM!$B$56,DCIM!$B$60,DCIM!$B$64,DCIM!$B$68,DCIM!$B$72,DCIM!$B$80)</c:f>
              <c:strCache>
                <c:ptCount val="21"/>
                <c:pt idx="0">
                  <c:v>Traffic</c:v>
                </c:pt>
                <c:pt idx="1">
                  <c:v>PeopleOnStreet</c:v>
                </c:pt>
                <c:pt idx="2">
                  <c:v>Kimono</c:v>
                </c:pt>
                <c:pt idx="3">
                  <c:v>ParkScene</c:v>
                </c:pt>
                <c:pt idx="5">
                  <c:v>Cactus</c:v>
                </c:pt>
                <c:pt idx="7">
                  <c:v>BasketballDrive</c:v>
                </c:pt>
                <c:pt idx="8">
                  <c:v>BQTerrace</c:v>
                </c:pt>
                <c:pt idx="9">
                  <c:v>BasketballDrill</c:v>
                </c:pt>
                <c:pt idx="10">
                  <c:v>BQMall</c:v>
                </c:pt>
                <c:pt idx="11">
                  <c:v>PartyScene</c:v>
                </c:pt>
                <c:pt idx="12">
                  <c:v>RaceHorses</c:v>
                </c:pt>
                <c:pt idx="13">
                  <c:v>BasketballPass</c:v>
                </c:pt>
                <c:pt idx="14">
                  <c:v>BQSquare</c:v>
                </c:pt>
                <c:pt idx="15">
                  <c:v>BlowingBubbles</c:v>
                </c:pt>
                <c:pt idx="16">
                  <c:v>RaceHorses</c:v>
                </c:pt>
                <c:pt idx="17">
                  <c:v>Vidyo1</c:v>
                </c:pt>
                <c:pt idx="18">
                  <c:v>Vidyo3</c:v>
                </c:pt>
                <c:pt idx="19">
                  <c:v>Vidyo4</c:v>
                </c:pt>
                <c:pt idx="20">
                  <c:v>All</c:v>
                </c:pt>
              </c:strCache>
            </c:strRef>
          </c:cat>
          <c:val>
            <c:numRef>
              <c:f>(DCIM!$AA$3,DCIM!$AA$7,DCIM!$AA$11,DCIM!$AA$15,DCIM!$AA$19,DCIM!$AA$23,DCIM!$AA$27,DCIM!$AA$31,DCIM!$AA$35,DCIM!$AA$39,DCIM!$AA$43,DCIM!$AA$47,DCIM!$AA$51,DCIM!$AA$55,DCIM!$AA$59,DCIM!$AA$63,DCIM!$AA$67,DCIM!$AA$71,DCIM!$AA$80)</c:f>
              <c:numCache>
                <c:formatCode>0.0</c:formatCode>
                <c:ptCount val="19"/>
                <c:pt idx="0">
                  <c:v>-1.2348437457036399</c:v>
                </c:pt>
                <c:pt idx="1">
                  <c:v>-1.2696352962562103</c:v>
                </c:pt>
                <c:pt idx="2">
                  <c:v>-0.71646495102107854</c:v>
                </c:pt>
                <c:pt idx="3">
                  <c:v>-0.31767082753846337</c:v>
                </c:pt>
                <c:pt idx="4">
                  <c:v>-1.9377050865430072</c:v>
                </c:pt>
                <c:pt idx="5">
                  <c:v>-3.2173363734805291</c:v>
                </c:pt>
                <c:pt idx="6">
                  <c:v>-1.9483706735778155</c:v>
                </c:pt>
                <c:pt idx="7">
                  <c:v>-4.9923919736763374</c:v>
                </c:pt>
                <c:pt idx="8">
                  <c:v>-1.5536787397914531</c:v>
                </c:pt>
                <c:pt idx="9">
                  <c:v>-0.56417202843075387</c:v>
                </c:pt>
                <c:pt idx="10">
                  <c:v>-1.2669298385484691</c:v>
                </c:pt>
                <c:pt idx="11">
                  <c:v>-1.36006685776292</c:v>
                </c:pt>
                <c:pt idx="12">
                  <c:v>-1.0289343072584658</c:v>
                </c:pt>
                <c:pt idx="13">
                  <c:v>-0.79988788939165922</c:v>
                </c:pt>
                <c:pt idx="14">
                  <c:v>-1.2369176427959978</c:v>
                </c:pt>
                <c:pt idx="15">
                  <c:v>-3.3028818994633724</c:v>
                </c:pt>
                <c:pt idx="16">
                  <c:v>-2.4546907697202913</c:v>
                </c:pt>
                <c:pt idx="17">
                  <c:v>-2.4793298168175779</c:v>
                </c:pt>
                <c:pt idx="18">
                  <c:v>-1.7601060398765582</c:v>
                </c:pt>
              </c:numCache>
            </c:numRef>
          </c:val>
        </c:ser>
        <c:axId val="85861504"/>
        <c:axId val="85863040"/>
      </c:barChart>
      <c:catAx>
        <c:axId val="85861504"/>
        <c:scaling>
          <c:orientation val="minMax"/>
        </c:scaling>
        <c:axPos val="b"/>
        <c:tickLblPos val="nextTo"/>
        <c:crossAx val="85863040"/>
        <c:crosses val="autoZero"/>
        <c:auto val="1"/>
        <c:lblAlgn val="ctr"/>
        <c:lblOffset val="100"/>
      </c:catAx>
      <c:valAx>
        <c:axId val="85863040"/>
        <c:scaling>
          <c:orientation val="minMax"/>
        </c:scaling>
        <c:axPos val="l"/>
        <c:majorGridlines/>
        <c:numFmt formatCode="0.0" sourceLinked="1"/>
        <c:tickLblPos val="nextTo"/>
        <c:crossAx val="85861504"/>
        <c:crosses val="autoZero"/>
        <c:crossBetween val="between"/>
      </c:valAx>
    </c:plotArea>
    <c:plotVisOnly val="1"/>
  </c:chart>
  <c:externalData r:id="rId1"/>
</c:chartSpace>
</file>

<file path=ppt/drawings/_rels/vmlDrawing1.vml.rels><?xml version="1.0" encoding="UTF-8" standalone="yes"?>
<Relationships xmlns="http://schemas.openxmlformats.org/package/2006/relationships"><Relationship Id="rId8" Type="http://schemas.openxmlformats.org/officeDocument/2006/relationships/image" Target="../media/image10.wmf"/><Relationship Id="rId3" Type="http://schemas.openxmlformats.org/officeDocument/2006/relationships/image" Target="../media/image5.wmf"/><Relationship Id="rId7" Type="http://schemas.openxmlformats.org/officeDocument/2006/relationships/image" Target="../media/image9.wmf"/><Relationship Id="rId2" Type="http://schemas.openxmlformats.org/officeDocument/2006/relationships/image" Target="../media/image4.wmf"/><Relationship Id="rId1" Type="http://schemas.openxmlformats.org/officeDocument/2006/relationships/image" Target="../media/image3.wmf"/><Relationship Id="rId6" Type="http://schemas.openxmlformats.org/officeDocument/2006/relationships/image" Target="../media/image8.wmf"/><Relationship Id="rId5" Type="http://schemas.openxmlformats.org/officeDocument/2006/relationships/image" Target="../media/image7.wmf"/><Relationship Id="rId4" Type="http://schemas.openxmlformats.org/officeDocument/2006/relationships/image" Target="../media/image6.wmf"/><Relationship Id="rId9" Type="http://schemas.openxmlformats.org/officeDocument/2006/relationships/image" Target="../media/image11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13.wmf"/><Relationship Id="rId1" Type="http://schemas.openxmlformats.org/officeDocument/2006/relationships/image" Target="../media/image12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latin typeface="Times New Roman" pitchFamily="18" charset="0"/>
              </a:defRPr>
            </a:lvl1pPr>
          </a:lstStyle>
          <a:p>
            <a:endParaRPr lang="en-US" altLang="zh-CN"/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71925" y="0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>
                <a:latin typeface="Times New Roman" pitchFamily="18" charset="0"/>
              </a:defRPr>
            </a:lvl1pPr>
          </a:lstStyle>
          <a:p>
            <a:endParaRPr lang="en-US" altLang="zh-CN"/>
          </a:p>
        </p:txBody>
      </p:sp>
      <p:sp>
        <p:nvSpPr>
          <p:cNvPr id="614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31263"/>
            <a:ext cx="3038475" cy="46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>
                <a:latin typeface="Times New Roman" pitchFamily="18" charset="0"/>
              </a:defRPr>
            </a:lvl1pPr>
          </a:lstStyle>
          <a:p>
            <a:endParaRPr lang="en-US" altLang="zh-CN"/>
          </a:p>
        </p:txBody>
      </p:sp>
      <p:sp>
        <p:nvSpPr>
          <p:cNvPr id="614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71925" y="8831263"/>
            <a:ext cx="3038475" cy="46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>
                <a:latin typeface="Times New Roman" pitchFamily="18" charset="0"/>
              </a:defRPr>
            </a:lvl1pPr>
          </a:lstStyle>
          <a:p>
            <a:fld id="{D010A38F-674C-4F79-A40D-128A7EA862BE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latin typeface="Times New Roman" pitchFamily="18" charset="0"/>
              </a:defRPr>
            </a:lvl1pPr>
          </a:lstStyle>
          <a:p>
            <a:endParaRPr lang="en-US" altLang="zh-CN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1925" y="0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>
                <a:latin typeface="Times New Roman" pitchFamily="18" charset="0"/>
              </a:defRPr>
            </a:lvl1pPr>
          </a:lstStyle>
          <a:p>
            <a:endParaRPr lang="en-US" altLang="zh-CN"/>
          </a:p>
        </p:txBody>
      </p:sp>
      <p:sp>
        <p:nvSpPr>
          <p:cNvPr id="3277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1100" y="696913"/>
            <a:ext cx="4648200" cy="3486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35038" y="4416425"/>
            <a:ext cx="5140325" cy="4183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noProof="0" smtClean="0"/>
              <a:t>Click to edit Master text styles</a:t>
            </a:r>
          </a:p>
          <a:p>
            <a:pPr lvl="1"/>
            <a:r>
              <a:rPr lang="en-US" altLang="zh-CN" noProof="0" smtClean="0"/>
              <a:t>Second level</a:t>
            </a:r>
          </a:p>
          <a:p>
            <a:pPr lvl="2"/>
            <a:r>
              <a:rPr lang="en-US" altLang="zh-CN" noProof="0" smtClean="0"/>
              <a:t>Third level</a:t>
            </a:r>
          </a:p>
          <a:p>
            <a:pPr lvl="3"/>
            <a:r>
              <a:rPr lang="en-US" altLang="zh-CN" noProof="0" smtClean="0"/>
              <a:t>Fourth level</a:t>
            </a:r>
          </a:p>
          <a:p>
            <a:pPr lvl="4"/>
            <a:r>
              <a:rPr lang="en-US" altLang="zh-CN" noProof="0" smtClean="0"/>
              <a:t>Fifth level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31263"/>
            <a:ext cx="3038475" cy="46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>
                <a:latin typeface="Times New Roman" pitchFamily="18" charset="0"/>
              </a:defRPr>
            </a:lvl1pPr>
          </a:lstStyle>
          <a:p>
            <a:endParaRPr lang="en-US" altLang="zh-CN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1925" y="8831263"/>
            <a:ext cx="3038475" cy="46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>
                <a:latin typeface="Times New Roman" pitchFamily="18" charset="0"/>
              </a:defRPr>
            </a:lvl1pPr>
          </a:lstStyle>
          <a:p>
            <a:fld id="{FE18F21E-8C77-4930-AEB3-0930BF27190A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11CCB78-FBA2-4E46-ADDF-10842ED95335}" type="slidenum">
              <a:rPr lang="zh-CN" altLang="en-US"/>
              <a:pPr/>
              <a:t>1</a:t>
            </a:fld>
            <a:endParaRPr lang="en-US" altLang="zh-CN"/>
          </a:p>
        </p:txBody>
      </p:sp>
      <p:sp>
        <p:nvSpPr>
          <p:cNvPr id="337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379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52E3289-3792-4AE1-A34B-C72CC2BAE822}" type="slidenum">
              <a:rPr lang="zh-CN" altLang="en-US"/>
              <a:pPr/>
              <a:t>‹#›</a:t>
            </a:fld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A1584E9-12B5-4754-B864-27A4960914E8}" type="slidenum">
              <a:rPr lang="zh-CN" altLang="en-US"/>
              <a:pPr/>
              <a:t>‹#›</a:t>
            </a:fld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-7938"/>
            <a:ext cx="1943100" cy="65611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-7938"/>
            <a:ext cx="5676900" cy="65611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2658C35-AAA4-4CB6-A9CA-3BEEAEB2FCD5}" type="slidenum">
              <a:rPr lang="zh-CN" altLang="en-US"/>
              <a:pPr/>
              <a:t>‹#›</a:t>
            </a:fld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403B688-8BA0-4BD8-9961-44169E32A29F}" type="slidenum">
              <a:rPr lang="zh-CN" altLang="en-US"/>
              <a:pPr/>
              <a:t>‹#›</a:t>
            </a:fld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14C5DC9-AAEA-46DE-858D-9E3D611C71B8}" type="slidenum">
              <a:rPr lang="zh-CN" altLang="en-US"/>
              <a:pPr/>
              <a:t>‹#›</a:t>
            </a:fld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066800"/>
            <a:ext cx="3810000" cy="5486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066800"/>
            <a:ext cx="3810000" cy="5486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5ADCAE6-D05E-4833-8A63-4E66360FBE89}" type="slidenum">
              <a:rPr lang="zh-CN" altLang="en-US"/>
              <a:pPr/>
              <a:t>‹#›</a:t>
            </a:fld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FC1BB52-2F03-434D-8A0B-A94AB24D6514}" type="slidenum">
              <a:rPr lang="zh-CN" altLang="en-US"/>
              <a:pPr/>
              <a:t>‹#›</a:t>
            </a:fld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9" name="Rectangle 4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57B320D-0203-4055-A526-FAA6DC51582B}" type="slidenum">
              <a:rPr lang="zh-CN" altLang="en-US"/>
              <a:pPr/>
              <a:t>‹#›</a:t>
            </a:fld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E603A02-2C12-4B60-ABC3-D501C9179278}" type="slidenum">
              <a:rPr lang="zh-CN" altLang="en-US"/>
              <a:pPr/>
              <a:t>‹#›</a:t>
            </a:fld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8A9A754-DDAA-4D76-95D0-CA30DEEAA846}" type="slidenum">
              <a:rPr lang="zh-CN" altLang="en-US"/>
              <a:pPr/>
              <a:t>‹#›</a:t>
            </a:fld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3BF5A9F-15DF-402E-A280-C323227AACE3}" type="slidenum">
              <a:rPr lang="zh-CN" altLang="en-US"/>
              <a:pPr/>
              <a:t>‹#›</a:t>
            </a:fld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-7938"/>
            <a:ext cx="7772400" cy="7016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 altLang="zh-CN" smtClean="0"/>
              <a:t>Click to edit Master title style</a:t>
            </a:r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066800"/>
            <a:ext cx="7772400" cy="548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</a:p>
        </p:txBody>
      </p:sp>
      <p:sp>
        <p:nvSpPr>
          <p:cNvPr id="8" name="正方形/長方形 7"/>
          <p:cNvSpPr>
            <a:spLocks noChangeArrowheads="1"/>
          </p:cNvSpPr>
          <p:nvPr userDrawn="1"/>
        </p:nvSpPr>
        <p:spPr bwMode="auto">
          <a:xfrm>
            <a:off x="0" y="6565900"/>
            <a:ext cx="9144000" cy="292100"/>
          </a:xfrm>
          <a:prstGeom prst="rect">
            <a:avLst/>
          </a:prstGeom>
          <a:gradFill rotWithShape="1">
            <a:gsLst>
              <a:gs pos="0">
                <a:srgbClr val="5962A1"/>
              </a:gs>
              <a:gs pos="100000">
                <a:srgbClr val="A4A9CC">
                  <a:alpha val="96001"/>
                </a:srgbClr>
              </a:gs>
            </a:gsLst>
            <a:lin ang="0" scaled="1"/>
          </a:gradFill>
          <a:ln w="25400" algn="ctr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endParaRPr kumimoji="1" lang="ja-JP" altLang="en-US" sz="1800">
              <a:solidFill>
                <a:schemeClr val="bg1"/>
              </a:solidFill>
              <a:ea typeface="ＭＳ Ｐゴシック" pitchFamily="34" charset="-128"/>
            </a:endParaRPr>
          </a:p>
        </p:txBody>
      </p:sp>
      <p:pic>
        <p:nvPicPr>
          <p:cNvPr id="17413" name="図 8" descr="sony_w.png"/>
          <p:cNvPicPr>
            <a:picLocks noChangeAspect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158750" y="6637338"/>
            <a:ext cx="925513" cy="165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4" name="Picture 4" descr="C:\Users\0000071345\Documents\Internal\PIM\秘分類ラベル\[本文ページ用ｰ小]03_英_02_CONFIDENTIAL.png"/>
          <p:cNvPicPr>
            <a:picLocks noChangeAspect="1" noChangeArrowheads="1"/>
          </p:cNvPicPr>
          <p:nvPr userDrawn="1"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8343900" y="6532563"/>
            <a:ext cx="838200" cy="363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400800" y="6553200"/>
            <a:ext cx="19050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chemeClr val="bg1"/>
                </a:solidFill>
                <a:ea typeface="宋体" pitchFamily="2" charset="-122"/>
              </a:defRPr>
            </a:lvl1pPr>
          </a:lstStyle>
          <a:p>
            <a:fld id="{FF278A34-5E9F-4594-8369-618744C81732}" type="slidenum">
              <a:rPr lang="zh-CN" altLang="en-US"/>
              <a:pPr/>
              <a:t>‹#›</a:t>
            </a:fld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276600" y="6553200"/>
            <a:ext cx="28956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Times New Roman" pitchFamily="18" charset="0"/>
                <a:ea typeface="宋体" pitchFamily="2" charset="-122"/>
              </a:defRPr>
            </a:lvl1pPr>
          </a:lstStyle>
          <a:p>
            <a:endParaRPr lang="en-US" altLang="zh-CN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219200" y="6553200"/>
            <a:ext cx="19050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Times New Roman" pitchFamily="18" charset="0"/>
                <a:ea typeface="宋体" pitchFamily="2" charset="-122"/>
              </a:defRPr>
            </a:lvl1pPr>
          </a:lstStyle>
          <a:p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000">
          <a:solidFill>
            <a:srgbClr val="CC0066"/>
          </a:solidFill>
          <a:effectLst>
            <a:outerShdw blurRad="38100" dist="38100" dir="2700000" algn="tl">
              <a:srgbClr val="C0C0C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000">
          <a:solidFill>
            <a:srgbClr val="CC0066"/>
          </a:solidFill>
          <a:effectLst>
            <a:outerShdw blurRad="38100" dist="38100" dir="2700000" algn="tl">
              <a:srgbClr val="C0C0C0"/>
            </a:outerShdw>
          </a:effectLst>
          <a:latin typeface="Tahoma" pitchFamily="34" charset="0"/>
          <a:cs typeface="Times New Roman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000">
          <a:solidFill>
            <a:srgbClr val="CC0066"/>
          </a:solidFill>
          <a:effectLst>
            <a:outerShdw blurRad="38100" dist="38100" dir="2700000" algn="tl">
              <a:srgbClr val="C0C0C0"/>
            </a:outerShdw>
          </a:effectLst>
          <a:latin typeface="Tahoma" pitchFamily="34" charset="0"/>
          <a:cs typeface="Times New Roman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000">
          <a:solidFill>
            <a:srgbClr val="CC0066"/>
          </a:solidFill>
          <a:effectLst>
            <a:outerShdw blurRad="38100" dist="38100" dir="2700000" algn="tl">
              <a:srgbClr val="C0C0C0"/>
            </a:outerShdw>
          </a:effectLst>
          <a:latin typeface="Tahoma" pitchFamily="34" charset="0"/>
          <a:cs typeface="Times New Roman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000">
          <a:solidFill>
            <a:srgbClr val="CC0066"/>
          </a:solidFill>
          <a:effectLst>
            <a:outerShdw blurRad="38100" dist="38100" dir="2700000" algn="tl">
              <a:srgbClr val="C0C0C0"/>
            </a:outerShdw>
          </a:effectLst>
          <a:latin typeface="Tahoma" pitchFamily="34" charset="0"/>
          <a:cs typeface="Times New Roman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000">
          <a:solidFill>
            <a:srgbClr val="CC0066"/>
          </a:solidFill>
          <a:effectLst>
            <a:outerShdw blurRad="38100" dist="38100" dir="2700000" algn="tl">
              <a:srgbClr val="C0C0C0"/>
            </a:outerShdw>
          </a:effectLst>
          <a:latin typeface="Tahoma" pitchFamily="34" charset="0"/>
          <a:cs typeface="Times New Roman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000">
          <a:solidFill>
            <a:srgbClr val="CC0066"/>
          </a:solidFill>
          <a:effectLst>
            <a:outerShdw blurRad="38100" dist="38100" dir="2700000" algn="tl">
              <a:srgbClr val="C0C0C0"/>
            </a:outerShdw>
          </a:effectLst>
          <a:latin typeface="Tahoma" pitchFamily="34" charset="0"/>
          <a:cs typeface="Times New Roman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000">
          <a:solidFill>
            <a:srgbClr val="CC0066"/>
          </a:solidFill>
          <a:effectLst>
            <a:outerShdw blurRad="38100" dist="38100" dir="2700000" algn="tl">
              <a:srgbClr val="C0C0C0"/>
            </a:outerShdw>
          </a:effectLst>
          <a:latin typeface="Tahoma" pitchFamily="34" charset="0"/>
          <a:cs typeface="Times New Roman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000">
          <a:solidFill>
            <a:srgbClr val="CC0066"/>
          </a:solidFill>
          <a:effectLst>
            <a:outerShdw blurRad="38100" dist="38100" dir="2700000" algn="tl">
              <a:srgbClr val="C0C0C0"/>
            </a:outerShdw>
          </a:effectLst>
          <a:latin typeface="Tahoma" pitchFamily="34" charset="0"/>
          <a:cs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accent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rgbClr val="996633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rgbClr val="CC0066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rgbClr val="008000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rgbClr val="008000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rgbClr val="008000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rgbClr val="008000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rgbClr val="008000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.bin"/><Relationship Id="rId3" Type="http://schemas.openxmlformats.org/officeDocument/2006/relationships/oleObject" Target="../embeddings/oleObject1.bin"/><Relationship Id="rId7" Type="http://schemas.openxmlformats.org/officeDocument/2006/relationships/oleObject" Target="../embeddings/oleObject5.bin"/><Relationship Id="rId12" Type="http://schemas.openxmlformats.org/officeDocument/2006/relationships/oleObject" Target="../embeddings/oleObject1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4.bin"/><Relationship Id="rId11" Type="http://schemas.openxmlformats.org/officeDocument/2006/relationships/oleObject" Target="../embeddings/oleObject9.bin"/><Relationship Id="rId5" Type="http://schemas.openxmlformats.org/officeDocument/2006/relationships/oleObject" Target="../embeddings/oleObject3.bin"/><Relationship Id="rId10" Type="http://schemas.openxmlformats.org/officeDocument/2006/relationships/oleObject" Target="../embeddings/oleObject8.bin"/><Relationship Id="rId4" Type="http://schemas.openxmlformats.org/officeDocument/2006/relationships/oleObject" Target="../embeddings/oleObject2.bin"/><Relationship Id="rId9" Type="http://schemas.openxmlformats.org/officeDocument/2006/relationships/oleObject" Target="../embeddings/oleObject7.bin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13.bin"/><Relationship Id="rId5" Type="http://schemas.openxmlformats.org/officeDocument/2006/relationships/oleObject" Target="../embeddings/oleObject12.bin"/><Relationship Id="rId4" Type="http://schemas.openxmlformats.org/officeDocument/2006/relationships/oleObject" Target="../embeddings/oleObject11.bin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fld id="{CBAD8A68-9AA0-432F-AB8E-F77AE395022A}" type="slidenum">
              <a:rPr lang="zh-CN" altLang="en-US"/>
              <a:pPr/>
              <a:t>1</a:t>
            </a:fld>
            <a:endParaRPr lang="en-US" altLang="zh-CN"/>
          </a:p>
        </p:txBody>
      </p:sp>
      <p:sp>
        <p:nvSpPr>
          <p:cNvPr id="18435" name="Rectangle 2" descr="Rectangle: Click to edit Master text styles&#10;Second level&#10;Third level&#10;Fourth level&#10;Fifth level"/>
          <p:cNvSpPr>
            <a:spLocks noChangeArrowheads="1"/>
          </p:cNvSpPr>
          <p:nvPr/>
        </p:nvSpPr>
        <p:spPr bwMode="auto">
          <a:xfrm>
            <a:off x="685800" y="3429000"/>
            <a:ext cx="6619875" cy="289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20000"/>
              </a:spcBef>
            </a:pPr>
            <a:r>
              <a:rPr lang="en-US" altLang="zh-CN" sz="2400" dirty="0" smtClean="0">
                <a:solidFill>
                  <a:srgbClr val="003399"/>
                </a:solidFill>
                <a:ea typeface="宋体" pitchFamily="2" charset="-122"/>
              </a:rPr>
              <a:t>E. </a:t>
            </a:r>
            <a:r>
              <a:rPr lang="en-US" altLang="zh-CN" sz="2400" dirty="0" err="1" smtClean="0">
                <a:solidFill>
                  <a:srgbClr val="003399"/>
                </a:solidFill>
                <a:ea typeface="宋体" pitchFamily="2" charset="-122"/>
              </a:rPr>
              <a:t>Maani</a:t>
            </a:r>
            <a:r>
              <a:rPr lang="en-US" altLang="zh-CN" sz="2400" dirty="0" smtClean="0">
                <a:solidFill>
                  <a:srgbClr val="003399"/>
                </a:solidFill>
                <a:ea typeface="宋体" pitchFamily="2" charset="-122"/>
              </a:rPr>
              <a:t>, </a:t>
            </a:r>
            <a:r>
              <a:rPr lang="en-US" altLang="zh-CN" sz="2400" dirty="0" smtClean="0">
                <a:solidFill>
                  <a:srgbClr val="003399"/>
                </a:solidFill>
                <a:ea typeface="宋体" pitchFamily="2" charset="-122"/>
              </a:rPr>
              <a:t>L</a:t>
            </a:r>
            <a:r>
              <a:rPr lang="en-US" altLang="zh-CN" sz="2400" dirty="0" smtClean="0">
                <a:solidFill>
                  <a:srgbClr val="003399"/>
                </a:solidFill>
                <a:ea typeface="宋体" pitchFamily="2" charset="-122"/>
              </a:rPr>
              <a:t>. </a:t>
            </a:r>
            <a:r>
              <a:rPr lang="en-US" altLang="zh-CN" sz="2400" dirty="0" smtClean="0">
                <a:solidFill>
                  <a:srgbClr val="003399"/>
                </a:solidFill>
                <a:ea typeface="宋体" pitchFamily="2" charset="-122"/>
              </a:rPr>
              <a:t>Dong, W</a:t>
            </a:r>
            <a:r>
              <a:rPr lang="en-US" altLang="zh-CN" sz="2400" dirty="0" smtClean="0">
                <a:solidFill>
                  <a:srgbClr val="003399"/>
                </a:solidFill>
                <a:ea typeface="宋体" pitchFamily="2" charset="-122"/>
              </a:rPr>
              <a:t>. </a:t>
            </a:r>
            <a:r>
              <a:rPr lang="en-US" altLang="zh-CN" sz="2400" dirty="0" smtClean="0">
                <a:solidFill>
                  <a:srgbClr val="003399"/>
                </a:solidFill>
                <a:ea typeface="宋体" pitchFamily="2" charset="-122"/>
              </a:rPr>
              <a:t>Liu</a:t>
            </a:r>
            <a:endParaRPr lang="en-US" altLang="zh-CN" sz="2400" dirty="0">
              <a:solidFill>
                <a:srgbClr val="003399"/>
              </a:solidFill>
              <a:ea typeface="宋体" pitchFamily="2" charset="-122"/>
            </a:endParaRPr>
          </a:p>
          <a:p>
            <a:pPr>
              <a:spcBef>
                <a:spcPct val="20000"/>
              </a:spcBef>
            </a:pPr>
            <a:endParaRPr lang="en-US" altLang="zh-CN" sz="2400" dirty="0" smtClean="0">
              <a:solidFill>
                <a:srgbClr val="003399"/>
              </a:solidFill>
              <a:ea typeface="宋体" pitchFamily="2" charset="-122"/>
            </a:endParaRPr>
          </a:p>
          <a:p>
            <a:pPr>
              <a:spcBef>
                <a:spcPct val="20000"/>
              </a:spcBef>
            </a:pPr>
            <a:r>
              <a:rPr lang="en-US" altLang="zh-CN" sz="2400" dirty="0" smtClean="0">
                <a:solidFill>
                  <a:srgbClr val="003399"/>
                </a:solidFill>
                <a:ea typeface="宋体" pitchFamily="2" charset="-122"/>
              </a:rPr>
              <a:t>October </a:t>
            </a:r>
            <a:r>
              <a:rPr lang="en-US" altLang="zh-CN" sz="2400" dirty="0" smtClean="0">
                <a:solidFill>
                  <a:srgbClr val="003399"/>
                </a:solidFill>
                <a:ea typeface="宋体" pitchFamily="2" charset="-122"/>
              </a:rPr>
              <a:t>7, </a:t>
            </a:r>
            <a:r>
              <a:rPr lang="en-US" altLang="zh-CN" sz="2400" dirty="0">
                <a:solidFill>
                  <a:srgbClr val="003399"/>
                </a:solidFill>
                <a:ea typeface="宋体" pitchFamily="2" charset="-122"/>
              </a:rPr>
              <a:t>2010</a:t>
            </a:r>
          </a:p>
        </p:txBody>
      </p:sp>
      <p:sp>
        <p:nvSpPr>
          <p:cNvPr id="2081795" name="Rectangle 3"/>
          <p:cNvSpPr>
            <a:spLocks noChangeArrowheads="1"/>
          </p:cNvSpPr>
          <p:nvPr/>
        </p:nvSpPr>
        <p:spPr bwMode="auto">
          <a:xfrm>
            <a:off x="609600" y="304800"/>
            <a:ext cx="8001000" cy="297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r>
              <a:rPr lang="en-US" altLang="zh-CN" sz="4400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pitchFamily="2" charset="-122"/>
              </a:rPr>
              <a:t>TE06.b: Experimental Results of DCIM</a:t>
            </a:r>
            <a:endParaRPr lang="en-US" altLang="zh-CN" sz="3600" dirty="0">
              <a:solidFill>
                <a:srgbClr val="990099"/>
              </a:solidFill>
              <a:effectLst>
                <a:outerShdw blurRad="38100" dist="38100" dir="2700000" algn="tl">
                  <a:srgbClr val="C0C0C0"/>
                </a:outerShdw>
              </a:effectLst>
              <a:ea typeface="宋体" pitchFamily="2" charset="-122"/>
            </a:endParaRPr>
          </a:p>
          <a:p>
            <a:endParaRPr lang="en-US" altLang="zh-CN" sz="3600" dirty="0" smtClean="0">
              <a:solidFill>
                <a:srgbClr val="990099"/>
              </a:solidFill>
              <a:effectLst>
                <a:outerShdw blurRad="38100" dist="38100" dir="2700000" algn="tl">
                  <a:srgbClr val="C0C0C0"/>
                </a:outerShdw>
              </a:effectLst>
              <a:ea typeface="宋体" pitchFamily="2" charset="-122"/>
            </a:endParaRPr>
          </a:p>
          <a:p>
            <a:r>
              <a:rPr lang="en-US" altLang="zh-CN" sz="2800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pitchFamily="2" charset="-122"/>
              </a:rPr>
              <a:t>JCTVC-C169</a:t>
            </a:r>
            <a:endParaRPr lang="en-US" altLang="zh-CN" sz="3600" dirty="0" smtClean="0">
              <a:solidFill>
                <a:srgbClr val="990099"/>
              </a:solidFill>
              <a:effectLst>
                <a:outerShdw blurRad="38100" dist="38100" dir="2700000" algn="tl">
                  <a:srgbClr val="C0C0C0"/>
                </a:outerShdw>
              </a:effectLst>
              <a:ea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Conclusion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685800" y="914400"/>
            <a:ext cx="7772400" cy="5486400"/>
          </a:xfrm>
        </p:spPr>
        <p:txBody>
          <a:bodyPr/>
          <a:lstStyle/>
          <a:p>
            <a:r>
              <a:rPr lang="en-US" dirty="0" smtClean="0"/>
              <a:t>Edge Based Prediction Techniques Enhance TMuC Intra Directional Prediction Techniques</a:t>
            </a:r>
          </a:p>
          <a:p>
            <a:r>
              <a:rPr lang="en-US" dirty="0" smtClean="0"/>
              <a:t>Work Best on Videos Having Sharp and Patterned Edges</a:t>
            </a:r>
          </a:p>
          <a:p>
            <a:pPr lvl="1"/>
            <a:r>
              <a:rPr lang="en-US" dirty="0" smtClean="0"/>
              <a:t>Gain of 5%</a:t>
            </a:r>
          </a:p>
          <a:p>
            <a:r>
              <a:rPr lang="en-US" dirty="0" smtClean="0"/>
              <a:t>Make It Possible To Use Simpler Transforms</a:t>
            </a:r>
          </a:p>
          <a:p>
            <a:r>
              <a:rPr lang="en-US" dirty="0" smtClean="0"/>
              <a:t>Recommend Further Investigation in the Context of CE</a:t>
            </a:r>
          </a:p>
          <a:p>
            <a:pPr lvl="1"/>
            <a:endParaRPr lang="en-US" dirty="0" smtClean="0"/>
          </a:p>
          <a:p>
            <a:endParaRPr lang="en-US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603A02-2C12-4B60-ABC3-D501C9179278}" type="slidenum">
              <a:rPr lang="zh-CN" altLang="en-US" smtClean="0"/>
              <a:pPr/>
              <a:t>10</a:t>
            </a:fld>
            <a:endParaRPr lang="en-US" altLang="zh-CN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685800" y="288924"/>
            <a:ext cx="7772400" cy="701676"/>
          </a:xfrm>
        </p:spPr>
        <p:txBody>
          <a:bodyPr/>
          <a:lstStyle/>
          <a:p>
            <a:r>
              <a:rPr lang="en-US" dirty="0" smtClean="0"/>
              <a:t>Summary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03B688-8BA0-4BD8-9961-44169E32A29F}" type="slidenum">
              <a:rPr lang="zh-CN" altLang="en-US" smtClean="0"/>
              <a:pPr/>
              <a:t>11</a:t>
            </a:fld>
            <a:endParaRPr lang="en-US" altLang="zh-CN"/>
          </a:p>
        </p:txBody>
      </p:sp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1651002" y="1676400"/>
          <a:ext cx="5664198" cy="3429003"/>
        </p:xfrm>
        <a:graphic>
          <a:graphicData uri="http://schemas.openxmlformats.org/drawingml/2006/table">
            <a:tbl>
              <a:tblPr/>
              <a:tblGrid>
                <a:gridCol w="1068420"/>
                <a:gridCol w="765963"/>
                <a:gridCol w="765963"/>
                <a:gridCol w="765963"/>
                <a:gridCol w="765963"/>
                <a:gridCol w="765963"/>
                <a:gridCol w="765963"/>
              </a:tblGrid>
              <a:tr h="356775">
                <a:tc rowSpan="2"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latin typeface="Arial"/>
                        </a:rPr>
                        <a:t>Intra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latin typeface="Arial"/>
                        </a:rPr>
                        <a:t>Intra LoCo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5677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latin typeface="Arial"/>
                        </a:rPr>
                        <a:t>Y BD-rate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latin typeface="Arial"/>
                        </a:rPr>
                        <a:t>U BD-rate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latin typeface="Arial"/>
                        </a:rPr>
                        <a:t>V BD-rate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latin typeface="Arial"/>
                        </a:rPr>
                        <a:t>Y BD-rate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latin typeface="Arial"/>
                        </a:rPr>
                        <a:t>U BD-rate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latin typeface="Arial"/>
                        </a:rPr>
                        <a:t>V BD-rate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6954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latin typeface="Arial"/>
                        </a:rPr>
                        <a:t>Class A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latin typeface="Arial"/>
                        </a:rPr>
                        <a:t>-0.8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latin typeface="Arial"/>
                        </a:rPr>
                        <a:t>1.2 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latin typeface="Arial"/>
                        </a:rPr>
                        <a:t>1.7 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latin typeface="Arial"/>
                        </a:rPr>
                        <a:t>-1.1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latin typeface="Arial"/>
                        </a:rPr>
                        <a:t>-0.3 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latin typeface="Arial"/>
                        </a:rPr>
                        <a:t>-0.5 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336954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latin typeface="Arial"/>
                        </a:rPr>
                        <a:t>Class B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latin typeface="Arial"/>
                        </a:rPr>
                        <a:t>-1.9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latin typeface="Arial"/>
                        </a:rPr>
                        <a:t>0.2 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latin typeface="Arial"/>
                        </a:rPr>
                        <a:t>0.5 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latin typeface="Arial"/>
                        </a:rPr>
                        <a:t>-0.8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latin typeface="Arial"/>
                        </a:rPr>
                        <a:t>0.0 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latin typeface="Arial"/>
                        </a:rPr>
                        <a:t>0.0 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36954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latin typeface="Arial"/>
                        </a:rPr>
                        <a:t>Class C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latin typeface="Arial"/>
                        </a:rPr>
                        <a:t>-2.5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latin typeface="Arial"/>
                        </a:rPr>
                        <a:t>-0.5 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latin typeface="Arial"/>
                        </a:rPr>
                        <a:t>-0.6 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latin typeface="Arial"/>
                        </a:rPr>
                        <a:t>-2.3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latin typeface="Arial"/>
                        </a:rPr>
                        <a:t>-1.6 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latin typeface="Arial"/>
                        </a:rPr>
                        <a:t>-1.7 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36954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latin typeface="Arial"/>
                        </a:rPr>
                        <a:t>Class D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latin typeface="Arial"/>
                        </a:rPr>
                        <a:t>-1.4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latin typeface="Arial"/>
                        </a:rPr>
                        <a:t>0.4 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latin typeface="Arial"/>
                        </a:rPr>
                        <a:t>0.0 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latin typeface="Arial"/>
                        </a:rPr>
                        <a:t>-1.1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latin typeface="Arial"/>
                        </a:rPr>
                        <a:t>-1.1 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latin typeface="Arial"/>
                        </a:rPr>
                        <a:t>-1.5 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36954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latin typeface="Arial"/>
                        </a:rPr>
                        <a:t>Class E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latin typeface="Arial"/>
                        </a:rPr>
                        <a:t>-2.3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latin typeface="Arial"/>
                        </a:rPr>
                        <a:t>1.9 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latin typeface="Arial"/>
                        </a:rPr>
                        <a:t>1.2 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latin typeface="Arial"/>
                        </a:rPr>
                        <a:t>-2.6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latin typeface="Arial"/>
                        </a:rPr>
                        <a:t>-0.3 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latin typeface="Arial"/>
                        </a:rPr>
                        <a:t>-1.0 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6954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latin typeface="Arial"/>
                        </a:rPr>
                        <a:t>All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latin typeface="Arial"/>
                        </a:rPr>
                        <a:t>-1.9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latin typeface="Arial"/>
                        </a:rPr>
                        <a:t>0.5 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latin typeface="Arial"/>
                        </a:rPr>
                        <a:t>0.4 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latin typeface="Arial"/>
                        </a:rPr>
                        <a:t>-1.5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latin typeface="Arial"/>
                        </a:rPr>
                        <a:t>-0.7 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latin typeface="Arial"/>
                        </a:rPr>
                        <a:t>-0.9 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6954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latin typeface="Arial"/>
                        </a:rPr>
                        <a:t>Enc Time[%]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latin typeface="Arial"/>
                        </a:rPr>
                        <a:t>214%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latin typeface="Arial"/>
                        </a:rPr>
                        <a:t>180%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56775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latin typeface="Arial"/>
                        </a:rPr>
                        <a:t>Dec Time[%]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latin typeface="Arial"/>
                        </a:rPr>
                        <a:t>62%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latin typeface="Arial"/>
                        </a:rPr>
                        <a:t>35%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99838"/>
            <a:ext cx="8458200" cy="707886"/>
          </a:xfrm>
        </p:spPr>
        <p:txBody>
          <a:bodyPr/>
          <a:lstStyle/>
          <a:p>
            <a:r>
              <a:rPr lang="en-US" altLang="zh-CN" dirty="0" smtClean="0"/>
              <a:t>Summary of DCIM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03B688-8BA0-4BD8-9961-44169E32A29F}" type="slidenum">
              <a:rPr lang="zh-CN" altLang="en-US" sz="1100" smtClean="0"/>
              <a:pPr/>
              <a:t>2</a:t>
            </a:fld>
            <a:endParaRPr lang="en-US" altLang="zh-CN" sz="1100"/>
          </a:p>
        </p:txBody>
      </p:sp>
      <p:sp>
        <p:nvSpPr>
          <p:cNvPr id="22" name="TextBox 21"/>
          <p:cNvSpPr txBox="1"/>
          <p:nvPr/>
        </p:nvSpPr>
        <p:spPr>
          <a:xfrm>
            <a:off x="152400" y="3304401"/>
            <a:ext cx="49084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dirty="0" smtClean="0"/>
              <a:t>W+4</a:t>
            </a:r>
            <a:endParaRPr lang="en-US" sz="1050" dirty="0"/>
          </a:p>
        </p:txBody>
      </p:sp>
      <p:cxnSp>
        <p:nvCxnSpPr>
          <p:cNvPr id="76" name="Straight Arrow Connector 75"/>
          <p:cNvCxnSpPr/>
          <p:nvPr/>
        </p:nvCxnSpPr>
        <p:spPr bwMode="auto">
          <a:xfrm flipV="1">
            <a:off x="5774612" y="2241433"/>
            <a:ext cx="762001" cy="124604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77" name="Straight Arrow Connector 76"/>
          <p:cNvCxnSpPr/>
          <p:nvPr/>
        </p:nvCxnSpPr>
        <p:spPr bwMode="auto">
          <a:xfrm>
            <a:off x="5766992" y="2363353"/>
            <a:ext cx="304800" cy="256396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80" name="Straight Arrow Connector 79"/>
          <p:cNvCxnSpPr/>
          <p:nvPr/>
        </p:nvCxnSpPr>
        <p:spPr bwMode="auto">
          <a:xfrm>
            <a:off x="5766992" y="2363353"/>
            <a:ext cx="1295400" cy="381000"/>
          </a:xfrm>
          <a:prstGeom prst="straightConnector1">
            <a:avLst/>
          </a:prstGeom>
          <a:ln>
            <a:headEnd type="none" w="med" len="med"/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graphicFrame>
        <p:nvGraphicFramePr>
          <p:cNvPr id="3075" name="Object 3"/>
          <p:cNvGraphicFramePr>
            <a:graphicFrameLocks noChangeAspect="1"/>
          </p:cNvGraphicFramePr>
          <p:nvPr/>
        </p:nvGraphicFramePr>
        <p:xfrm>
          <a:off x="5684442" y="2439553"/>
          <a:ext cx="177800" cy="228600"/>
        </p:xfrm>
        <a:graphic>
          <a:graphicData uri="http://schemas.openxmlformats.org/presentationml/2006/ole">
            <p:oleObj spid="_x0000_s45059" name="Equation" r:id="rId3" imgW="177480" imgH="228600" progId="Equation.3">
              <p:embed/>
            </p:oleObj>
          </a:graphicData>
        </a:graphic>
      </p:graphicFrame>
      <p:graphicFrame>
        <p:nvGraphicFramePr>
          <p:cNvPr id="3076" name="Object 4"/>
          <p:cNvGraphicFramePr>
            <a:graphicFrameLocks noChangeAspect="1"/>
          </p:cNvGraphicFramePr>
          <p:nvPr/>
        </p:nvGraphicFramePr>
        <p:xfrm>
          <a:off x="6056552" y="2104273"/>
          <a:ext cx="177800" cy="228600"/>
        </p:xfrm>
        <a:graphic>
          <a:graphicData uri="http://schemas.openxmlformats.org/presentationml/2006/ole">
            <p:oleObj spid="_x0000_s45060" name="Equation" r:id="rId4" imgW="177480" imgH="228600" progId="Equation.3">
              <p:embed/>
            </p:oleObj>
          </a:graphicData>
        </a:graphic>
      </p:graphicFrame>
      <p:graphicFrame>
        <p:nvGraphicFramePr>
          <p:cNvPr id="3077" name="Object 5"/>
          <p:cNvGraphicFramePr>
            <a:graphicFrameLocks noChangeAspect="1"/>
          </p:cNvGraphicFramePr>
          <p:nvPr/>
        </p:nvGraphicFramePr>
        <p:xfrm>
          <a:off x="7049692" y="2579253"/>
          <a:ext cx="152400" cy="203200"/>
        </p:xfrm>
        <a:graphic>
          <a:graphicData uri="http://schemas.openxmlformats.org/presentationml/2006/ole">
            <p:oleObj spid="_x0000_s45061" name="Equation" r:id="rId5" imgW="152280" imgH="203040" progId="">
              <p:embed/>
            </p:oleObj>
          </a:graphicData>
        </a:graphic>
      </p:graphicFrame>
      <p:sp>
        <p:nvSpPr>
          <p:cNvPr id="87" name="Arc 86"/>
          <p:cNvSpPr/>
          <p:nvPr/>
        </p:nvSpPr>
        <p:spPr bwMode="auto">
          <a:xfrm rot="1014671">
            <a:off x="5333580" y="1946516"/>
            <a:ext cx="990600" cy="838200"/>
          </a:xfrm>
          <a:prstGeom prst="arc">
            <a:avLst>
              <a:gd name="adj1" fmla="val 19975534"/>
              <a:gd name="adj2" fmla="val 0"/>
            </a:avLst>
          </a:prstGeom>
          <a:solidFill>
            <a:schemeClr val="bg2">
              <a:lumMod val="60000"/>
              <a:lumOff val="4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05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  <a:cs typeface="Times New Roman" pitchFamily="18" charset="0"/>
            </a:endParaRPr>
          </a:p>
        </p:txBody>
      </p:sp>
      <p:graphicFrame>
        <p:nvGraphicFramePr>
          <p:cNvPr id="3078" name="Object 6"/>
          <p:cNvGraphicFramePr>
            <a:graphicFrameLocks noChangeAspect="1"/>
          </p:cNvGraphicFramePr>
          <p:nvPr/>
        </p:nvGraphicFramePr>
        <p:xfrm>
          <a:off x="7056042" y="2287153"/>
          <a:ext cx="406400" cy="228600"/>
        </p:xfrm>
        <a:graphic>
          <a:graphicData uri="http://schemas.openxmlformats.org/presentationml/2006/ole">
            <p:oleObj spid="_x0000_s45062" name="Equation" r:id="rId6" imgW="406080" imgH="228600" progId="">
              <p:embed/>
            </p:oleObj>
          </a:graphicData>
        </a:graphic>
      </p:graphicFrame>
      <p:graphicFrame>
        <p:nvGraphicFramePr>
          <p:cNvPr id="3079" name="Object 7"/>
          <p:cNvGraphicFramePr>
            <a:graphicFrameLocks noChangeAspect="1"/>
          </p:cNvGraphicFramePr>
          <p:nvPr/>
        </p:nvGraphicFramePr>
        <p:xfrm>
          <a:off x="6522642" y="2820553"/>
          <a:ext cx="419100" cy="228600"/>
        </p:xfrm>
        <a:graphic>
          <a:graphicData uri="http://schemas.openxmlformats.org/presentationml/2006/ole">
            <p:oleObj spid="_x0000_s45063" name="Equation" r:id="rId7" imgW="419040" imgH="228600" progId="">
              <p:embed/>
            </p:oleObj>
          </a:graphicData>
        </a:graphic>
      </p:graphicFrame>
      <p:sp>
        <p:nvSpPr>
          <p:cNvPr id="88" name="Arc 87"/>
          <p:cNvSpPr/>
          <p:nvPr/>
        </p:nvSpPr>
        <p:spPr bwMode="auto">
          <a:xfrm rot="2800555">
            <a:off x="5568993" y="2179669"/>
            <a:ext cx="533400" cy="457200"/>
          </a:xfrm>
          <a:prstGeom prst="arc">
            <a:avLst>
              <a:gd name="adj1" fmla="val 19913304"/>
              <a:gd name="adj2" fmla="val 21277467"/>
            </a:avLst>
          </a:prstGeom>
          <a:solidFill>
            <a:schemeClr val="bg2">
              <a:lumMod val="75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05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  <a:cs typeface="Times New Roman" pitchFamily="18" charset="0"/>
            </a:endParaRPr>
          </a:p>
        </p:txBody>
      </p:sp>
      <p:cxnSp>
        <p:nvCxnSpPr>
          <p:cNvPr id="90" name="Curved Connector 89"/>
          <p:cNvCxnSpPr/>
          <p:nvPr/>
        </p:nvCxnSpPr>
        <p:spPr bwMode="auto">
          <a:xfrm rot="10800000">
            <a:off x="6147992" y="2363353"/>
            <a:ext cx="914400" cy="1588"/>
          </a:xfrm>
          <a:prstGeom prst="curvedConnector3">
            <a:avLst>
              <a:gd name="adj1" fmla="val 50000"/>
            </a:avLst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dash"/>
            <a:round/>
            <a:headEnd type="none" w="med" len="med"/>
            <a:tailEnd type="stealth" w="sm" len="lg"/>
          </a:ln>
          <a:effectLst/>
        </p:spPr>
      </p:cxnSp>
      <p:cxnSp>
        <p:nvCxnSpPr>
          <p:cNvPr id="95" name="Curved Connector 94"/>
          <p:cNvCxnSpPr/>
          <p:nvPr/>
        </p:nvCxnSpPr>
        <p:spPr bwMode="auto">
          <a:xfrm rot="10800000">
            <a:off x="5942252" y="2485273"/>
            <a:ext cx="533400" cy="457200"/>
          </a:xfrm>
          <a:prstGeom prst="curvedConnector3">
            <a:avLst>
              <a:gd name="adj1" fmla="val 50000"/>
            </a:avLst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dash"/>
            <a:round/>
            <a:headEnd type="none" w="med" len="med"/>
            <a:tailEnd type="stealth" w="sm" len="lg"/>
          </a:ln>
          <a:effectLst/>
        </p:spPr>
      </p:cxnSp>
      <p:sp>
        <p:nvSpPr>
          <p:cNvPr id="102" name="TextBox 101"/>
          <p:cNvSpPr txBox="1"/>
          <p:nvPr/>
        </p:nvSpPr>
        <p:spPr>
          <a:xfrm>
            <a:off x="6865810" y="2820553"/>
            <a:ext cx="1228221" cy="1846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" dirty="0" smtClean="0"/>
              <a:t>Neighbors’ suggested direction</a:t>
            </a:r>
            <a:endParaRPr lang="en-US" sz="600" dirty="0">
              <a:latin typeface="Sakkal Majalla" pitchFamily="2" charset="-78"/>
              <a:cs typeface="Sakkal Majalla" pitchFamily="2" charset="-78"/>
            </a:endParaRPr>
          </a:p>
        </p:txBody>
      </p:sp>
      <p:sp>
        <p:nvSpPr>
          <p:cNvPr id="3082" name="Rectangle 10"/>
          <p:cNvSpPr>
            <a:spLocks noChangeArrowheads="1"/>
          </p:cNvSpPr>
          <p:nvPr/>
        </p:nvSpPr>
        <p:spPr bwMode="auto">
          <a:xfrm>
            <a:off x="0" y="-130805"/>
            <a:ext cx="184731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1050"/>
          </a:p>
        </p:txBody>
      </p:sp>
      <p:graphicFrame>
        <p:nvGraphicFramePr>
          <p:cNvPr id="3081" name="Object 9"/>
          <p:cNvGraphicFramePr>
            <a:graphicFrameLocks noChangeAspect="1"/>
          </p:cNvGraphicFramePr>
          <p:nvPr/>
        </p:nvGraphicFramePr>
        <p:xfrm>
          <a:off x="4876800" y="3276600"/>
          <a:ext cx="3877734" cy="706470"/>
        </p:xfrm>
        <a:graphic>
          <a:graphicData uri="http://schemas.openxmlformats.org/presentationml/2006/ole">
            <p:oleObj spid="_x0000_s45064" name="Equation" r:id="rId8" imgW="2349500" imgH="431800" progId="">
              <p:embed/>
            </p:oleObj>
          </a:graphicData>
        </a:graphic>
      </p:graphicFrame>
      <p:sp>
        <p:nvSpPr>
          <p:cNvPr id="3084" name="Rectangle 12"/>
          <p:cNvSpPr>
            <a:spLocks noChangeArrowheads="1"/>
          </p:cNvSpPr>
          <p:nvPr/>
        </p:nvSpPr>
        <p:spPr bwMode="auto">
          <a:xfrm>
            <a:off x="0" y="-130805"/>
            <a:ext cx="184731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1050"/>
          </a:p>
        </p:txBody>
      </p:sp>
      <p:graphicFrame>
        <p:nvGraphicFramePr>
          <p:cNvPr id="3083" name="Object 11"/>
          <p:cNvGraphicFramePr>
            <a:graphicFrameLocks noChangeAspect="1"/>
          </p:cNvGraphicFramePr>
          <p:nvPr/>
        </p:nvGraphicFramePr>
        <p:xfrm>
          <a:off x="5715000" y="4495800"/>
          <a:ext cx="1891145" cy="533400"/>
        </p:xfrm>
        <a:graphic>
          <a:graphicData uri="http://schemas.openxmlformats.org/presentationml/2006/ole">
            <p:oleObj spid="_x0000_s45065" name="Equation" r:id="rId9" imgW="1117115" imgH="317362" progId="">
              <p:embed/>
            </p:oleObj>
          </a:graphicData>
        </a:graphic>
      </p:graphicFrame>
      <p:sp>
        <p:nvSpPr>
          <p:cNvPr id="3086" name="Rectangle 14"/>
          <p:cNvSpPr>
            <a:spLocks noChangeArrowheads="1"/>
          </p:cNvSpPr>
          <p:nvPr/>
        </p:nvSpPr>
        <p:spPr bwMode="auto">
          <a:xfrm>
            <a:off x="0" y="-130805"/>
            <a:ext cx="184731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1050"/>
          </a:p>
        </p:txBody>
      </p:sp>
      <p:graphicFrame>
        <p:nvGraphicFramePr>
          <p:cNvPr id="3085" name="Object 13"/>
          <p:cNvGraphicFramePr>
            <a:graphicFrameLocks noChangeAspect="1"/>
          </p:cNvGraphicFramePr>
          <p:nvPr/>
        </p:nvGraphicFramePr>
        <p:xfrm>
          <a:off x="5181600" y="5257800"/>
          <a:ext cx="1679575" cy="657225"/>
        </p:xfrm>
        <a:graphic>
          <a:graphicData uri="http://schemas.openxmlformats.org/presentationml/2006/ole">
            <p:oleObj spid="_x0000_s45066" name="Equation" r:id="rId10" imgW="1091726" imgH="431613" progId="">
              <p:embed/>
            </p:oleObj>
          </a:graphicData>
        </a:graphic>
      </p:graphicFrame>
      <p:sp>
        <p:nvSpPr>
          <p:cNvPr id="57" name="TextBox 56"/>
          <p:cNvSpPr txBox="1"/>
          <p:nvPr/>
        </p:nvSpPr>
        <p:spPr>
          <a:xfrm>
            <a:off x="7620000" y="4648200"/>
            <a:ext cx="1228221" cy="1846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" dirty="0" smtClean="0"/>
              <a:t>Neighbors’ suggested direction</a:t>
            </a:r>
            <a:endParaRPr lang="en-US" sz="600" dirty="0">
              <a:latin typeface="Sakkal Majalla" pitchFamily="2" charset="-78"/>
              <a:cs typeface="Sakkal Majalla" pitchFamily="2" charset="-78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7086600" y="5486400"/>
            <a:ext cx="1157689" cy="1846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" dirty="0" smtClean="0"/>
              <a:t>Confidence measure     (0,1]</a:t>
            </a:r>
            <a:endParaRPr lang="en-US" sz="600" dirty="0">
              <a:latin typeface="Sakkal Majalla" pitchFamily="2" charset="-78"/>
              <a:cs typeface="Sakkal Majalla" pitchFamily="2" charset="-78"/>
            </a:endParaRPr>
          </a:p>
        </p:txBody>
      </p:sp>
      <p:graphicFrame>
        <p:nvGraphicFramePr>
          <p:cNvPr id="3087" name="Object 15"/>
          <p:cNvGraphicFramePr>
            <a:graphicFrameLocks noChangeAspect="1"/>
          </p:cNvGraphicFramePr>
          <p:nvPr/>
        </p:nvGraphicFramePr>
        <p:xfrm>
          <a:off x="7856838" y="5521410"/>
          <a:ext cx="121639" cy="120650"/>
        </p:xfrm>
        <a:graphic>
          <a:graphicData uri="http://schemas.openxmlformats.org/presentationml/2006/ole">
            <p:oleObj spid="_x0000_s45067" name="Equation" r:id="rId11" imgW="126720" imgH="126720" progId="">
              <p:embed/>
            </p:oleObj>
          </a:graphicData>
        </a:graphic>
      </p:graphicFrame>
      <p:grpSp>
        <p:nvGrpSpPr>
          <p:cNvPr id="60" name="Group 59"/>
          <p:cNvGrpSpPr/>
          <p:nvPr/>
        </p:nvGrpSpPr>
        <p:grpSpPr>
          <a:xfrm>
            <a:off x="457200" y="2085201"/>
            <a:ext cx="3810000" cy="2131657"/>
            <a:chOff x="457200" y="2085201"/>
            <a:chExt cx="4572000" cy="2867082"/>
          </a:xfrm>
        </p:grpSpPr>
        <p:sp>
          <p:nvSpPr>
            <p:cNvPr id="5" name="Rectangle 4"/>
            <p:cNvSpPr/>
            <p:nvPr/>
          </p:nvSpPr>
          <p:spPr bwMode="auto">
            <a:xfrm>
              <a:off x="2057400" y="3609201"/>
              <a:ext cx="1447800" cy="1219200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05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  <a:cs typeface="Times New Roman" pitchFamily="18" charset="0"/>
              </a:endParaRPr>
            </a:p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sz="1050" dirty="0" smtClean="0"/>
            </a:p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05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ahoma" pitchFamily="34" charset="0"/>
                  <a:cs typeface="Times New Roman" pitchFamily="18" charset="0"/>
                </a:rPr>
                <a:t>Current Block</a:t>
              </a:r>
            </a:p>
          </p:txBody>
        </p:sp>
        <p:sp>
          <p:nvSpPr>
            <p:cNvPr id="7" name="Rectangle 6"/>
            <p:cNvSpPr/>
            <p:nvPr/>
          </p:nvSpPr>
          <p:spPr bwMode="auto">
            <a:xfrm>
              <a:off x="2057400" y="2390001"/>
              <a:ext cx="1447800" cy="1219200"/>
            </a:xfrm>
            <a:prstGeom prst="rect">
              <a:avLst/>
            </a:prstGeom>
            <a:solidFill>
              <a:schemeClr val="accent1"/>
            </a:solidFill>
            <a:ln w="9525" cap="flat" cmpd="sng" algn="ctr">
              <a:solidFill>
                <a:schemeClr val="accent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05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  <a:cs typeface="Times New Roman" pitchFamily="18" charset="0"/>
              </a:endParaRPr>
            </a:p>
          </p:txBody>
        </p:sp>
        <p:sp>
          <p:nvSpPr>
            <p:cNvPr id="8" name="Rectangle 7"/>
            <p:cNvSpPr/>
            <p:nvPr/>
          </p:nvSpPr>
          <p:spPr bwMode="auto">
            <a:xfrm>
              <a:off x="3505200" y="2390001"/>
              <a:ext cx="1447800" cy="1219200"/>
            </a:xfrm>
            <a:prstGeom prst="rect">
              <a:avLst/>
            </a:prstGeom>
            <a:solidFill>
              <a:schemeClr val="accent1"/>
            </a:solidFill>
            <a:ln w="9525" cap="flat" cmpd="sng" algn="ctr">
              <a:solidFill>
                <a:schemeClr val="accent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05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  <a:cs typeface="Times New Roman" pitchFamily="18" charset="0"/>
              </a:endParaRPr>
            </a:p>
          </p:txBody>
        </p:sp>
        <p:sp>
          <p:nvSpPr>
            <p:cNvPr id="12" name="Rectangle 11"/>
            <p:cNvSpPr/>
            <p:nvPr/>
          </p:nvSpPr>
          <p:spPr bwMode="auto">
            <a:xfrm>
              <a:off x="609600" y="2390001"/>
              <a:ext cx="1447800" cy="1219200"/>
            </a:xfrm>
            <a:prstGeom prst="rect">
              <a:avLst/>
            </a:prstGeom>
            <a:solidFill>
              <a:schemeClr val="accent1"/>
            </a:solidFill>
            <a:ln w="9525" cap="flat" cmpd="sng" algn="ctr">
              <a:solidFill>
                <a:schemeClr val="accent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05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  <a:cs typeface="Times New Roman" pitchFamily="18" charset="0"/>
              </a:endParaRPr>
            </a:p>
          </p:txBody>
        </p:sp>
        <p:sp>
          <p:nvSpPr>
            <p:cNvPr id="13" name="Rectangle 12"/>
            <p:cNvSpPr/>
            <p:nvPr/>
          </p:nvSpPr>
          <p:spPr bwMode="auto">
            <a:xfrm>
              <a:off x="609600" y="3609201"/>
              <a:ext cx="1447800" cy="1219200"/>
            </a:xfrm>
            <a:prstGeom prst="rect">
              <a:avLst/>
            </a:prstGeom>
            <a:solidFill>
              <a:schemeClr val="accent1"/>
            </a:solidFill>
            <a:ln w="9525" cap="flat" cmpd="sng" algn="ctr">
              <a:solidFill>
                <a:schemeClr val="accent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05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  <a:cs typeface="Times New Roman" pitchFamily="18" charset="0"/>
              </a:endParaRPr>
            </a:p>
          </p:txBody>
        </p:sp>
        <p:cxnSp>
          <p:nvCxnSpPr>
            <p:cNvPr id="18" name="Straight Arrow Connector 17"/>
            <p:cNvCxnSpPr/>
            <p:nvPr/>
          </p:nvCxnSpPr>
          <p:spPr bwMode="auto">
            <a:xfrm>
              <a:off x="609600" y="2313801"/>
              <a:ext cx="4419600" cy="1588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arrow"/>
              <a:tailEnd type="arrow"/>
            </a:ln>
            <a:effectLst/>
          </p:spPr>
        </p:cxnSp>
        <p:cxnSp>
          <p:nvCxnSpPr>
            <p:cNvPr id="20" name="Straight Arrow Connector 19"/>
            <p:cNvCxnSpPr/>
            <p:nvPr/>
          </p:nvCxnSpPr>
          <p:spPr bwMode="auto">
            <a:xfrm rot="5400000">
              <a:off x="-762000" y="3609201"/>
              <a:ext cx="2439194" cy="794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arrow"/>
              <a:tailEnd type="arrow"/>
            </a:ln>
            <a:effectLst/>
          </p:spPr>
        </p:cxnSp>
        <p:sp>
          <p:nvSpPr>
            <p:cNvPr id="21" name="TextBox 20"/>
            <p:cNvSpPr txBox="1"/>
            <p:nvPr/>
          </p:nvSpPr>
          <p:spPr>
            <a:xfrm>
              <a:off x="2362200" y="2085201"/>
              <a:ext cx="681341" cy="35186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50" dirty="0" smtClean="0"/>
                <a:t>2W+4</a:t>
              </a:r>
              <a:endParaRPr lang="en-US" sz="1050" dirty="0"/>
            </a:p>
          </p:txBody>
        </p:sp>
        <p:grpSp>
          <p:nvGrpSpPr>
            <p:cNvPr id="3" name="Group 47"/>
            <p:cNvGrpSpPr/>
            <p:nvPr/>
          </p:nvGrpSpPr>
          <p:grpSpPr>
            <a:xfrm>
              <a:off x="2667000" y="2438400"/>
              <a:ext cx="990600" cy="914400"/>
              <a:chOff x="5867400" y="2971800"/>
              <a:chExt cx="990600" cy="914400"/>
            </a:xfrm>
          </p:grpSpPr>
          <p:cxnSp>
            <p:nvCxnSpPr>
              <p:cNvPr id="24" name="Straight Arrow Connector 23"/>
              <p:cNvCxnSpPr/>
              <p:nvPr/>
            </p:nvCxnSpPr>
            <p:spPr bwMode="auto">
              <a:xfrm>
                <a:off x="6629400" y="3581400"/>
                <a:ext cx="228600" cy="152400"/>
              </a:xfrm>
              <a:prstGeom prst="straightConnector1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arrow"/>
              </a:ln>
              <a:effectLst/>
            </p:spPr>
          </p:cxnSp>
          <p:cxnSp>
            <p:nvCxnSpPr>
              <p:cNvPr id="27" name="Straight Arrow Connector 26"/>
              <p:cNvCxnSpPr/>
              <p:nvPr/>
            </p:nvCxnSpPr>
            <p:spPr bwMode="auto">
              <a:xfrm>
                <a:off x="6477000" y="3810000"/>
                <a:ext cx="228600" cy="76200"/>
              </a:xfrm>
              <a:prstGeom prst="straightConnector1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arrow"/>
              </a:ln>
              <a:effectLst/>
            </p:spPr>
          </p:cxnSp>
          <p:cxnSp>
            <p:nvCxnSpPr>
              <p:cNvPr id="30" name="Straight Arrow Connector 29"/>
              <p:cNvCxnSpPr/>
              <p:nvPr/>
            </p:nvCxnSpPr>
            <p:spPr bwMode="auto">
              <a:xfrm>
                <a:off x="6096000" y="2971800"/>
                <a:ext cx="304800" cy="152400"/>
              </a:xfrm>
              <a:prstGeom prst="straightConnector1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arrow"/>
              </a:ln>
              <a:effectLst/>
            </p:spPr>
          </p:cxnSp>
          <p:cxnSp>
            <p:nvCxnSpPr>
              <p:cNvPr id="31" name="Straight Arrow Connector 30"/>
              <p:cNvCxnSpPr/>
              <p:nvPr/>
            </p:nvCxnSpPr>
            <p:spPr bwMode="auto">
              <a:xfrm rot="16200000" flipH="1">
                <a:off x="5753100" y="3162300"/>
                <a:ext cx="381000" cy="152400"/>
              </a:xfrm>
              <a:prstGeom prst="straightConnector1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arrow"/>
              </a:ln>
              <a:effectLst/>
            </p:spPr>
          </p:cxnSp>
        </p:grpSp>
        <p:grpSp>
          <p:nvGrpSpPr>
            <p:cNvPr id="6" name="Group 48"/>
            <p:cNvGrpSpPr/>
            <p:nvPr/>
          </p:nvGrpSpPr>
          <p:grpSpPr>
            <a:xfrm rot="19679678">
              <a:off x="586204" y="3304170"/>
              <a:ext cx="1295400" cy="1143000"/>
              <a:chOff x="5867400" y="2971800"/>
              <a:chExt cx="1295400" cy="1143000"/>
            </a:xfrm>
          </p:grpSpPr>
          <p:cxnSp>
            <p:nvCxnSpPr>
              <p:cNvPr id="50" name="Straight Arrow Connector 49"/>
              <p:cNvCxnSpPr/>
              <p:nvPr/>
            </p:nvCxnSpPr>
            <p:spPr bwMode="auto">
              <a:xfrm rot="16200000" flipH="1">
                <a:off x="6629400" y="3581400"/>
                <a:ext cx="228600" cy="228600"/>
              </a:xfrm>
              <a:prstGeom prst="straightConnector1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arrow"/>
              </a:ln>
              <a:effectLst/>
            </p:spPr>
          </p:cxnSp>
          <p:cxnSp>
            <p:nvCxnSpPr>
              <p:cNvPr id="51" name="Straight Arrow Connector 50"/>
              <p:cNvCxnSpPr/>
              <p:nvPr/>
            </p:nvCxnSpPr>
            <p:spPr bwMode="auto">
              <a:xfrm rot="16200000" flipH="1">
                <a:off x="6477000" y="3810000"/>
                <a:ext cx="228600" cy="228600"/>
              </a:xfrm>
              <a:prstGeom prst="straightConnector1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arrow"/>
              </a:ln>
              <a:effectLst/>
            </p:spPr>
          </p:cxnSp>
          <p:cxnSp>
            <p:nvCxnSpPr>
              <p:cNvPr id="52" name="Straight Arrow Connector 51"/>
              <p:cNvCxnSpPr/>
              <p:nvPr/>
            </p:nvCxnSpPr>
            <p:spPr bwMode="auto">
              <a:xfrm rot="16200000" flipH="1">
                <a:off x="6400800" y="3276600"/>
                <a:ext cx="228600" cy="228600"/>
              </a:xfrm>
              <a:prstGeom prst="straightConnector1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arrow"/>
              </a:ln>
              <a:effectLst/>
            </p:spPr>
          </p:cxnSp>
          <p:cxnSp>
            <p:nvCxnSpPr>
              <p:cNvPr id="53" name="Straight Arrow Connector 52"/>
              <p:cNvCxnSpPr/>
              <p:nvPr/>
            </p:nvCxnSpPr>
            <p:spPr bwMode="auto">
              <a:xfrm rot="16200000" flipH="1">
                <a:off x="6172200" y="3429000"/>
                <a:ext cx="228600" cy="228600"/>
              </a:xfrm>
              <a:prstGeom prst="straightConnector1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arrow"/>
              </a:ln>
              <a:effectLst/>
            </p:spPr>
          </p:cxnSp>
          <p:cxnSp>
            <p:nvCxnSpPr>
              <p:cNvPr id="54" name="Straight Arrow Connector 53"/>
              <p:cNvCxnSpPr/>
              <p:nvPr/>
            </p:nvCxnSpPr>
            <p:spPr bwMode="auto">
              <a:xfrm rot="16200000" flipH="1">
                <a:off x="6096000" y="2971800"/>
                <a:ext cx="228600" cy="228600"/>
              </a:xfrm>
              <a:prstGeom prst="straightConnector1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arrow"/>
              </a:ln>
              <a:effectLst/>
            </p:spPr>
          </p:cxnSp>
          <p:cxnSp>
            <p:nvCxnSpPr>
              <p:cNvPr id="55" name="Straight Arrow Connector 54"/>
              <p:cNvCxnSpPr/>
              <p:nvPr/>
            </p:nvCxnSpPr>
            <p:spPr bwMode="auto">
              <a:xfrm rot="16200000" flipH="1">
                <a:off x="5867400" y="3048000"/>
                <a:ext cx="228600" cy="228600"/>
              </a:xfrm>
              <a:prstGeom prst="straightConnector1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arrow"/>
              </a:ln>
              <a:effectLst/>
            </p:spPr>
          </p:cxnSp>
          <p:cxnSp>
            <p:nvCxnSpPr>
              <p:cNvPr id="59" name="Straight Arrow Connector 58"/>
              <p:cNvCxnSpPr/>
              <p:nvPr/>
            </p:nvCxnSpPr>
            <p:spPr bwMode="auto">
              <a:xfrm rot="16200000" flipH="1">
                <a:off x="6934200" y="3886200"/>
                <a:ext cx="228600" cy="228600"/>
              </a:xfrm>
              <a:prstGeom prst="straightConnector1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arrow"/>
              </a:ln>
              <a:effectLst/>
            </p:spPr>
          </p:cxnSp>
        </p:grpSp>
        <p:cxnSp>
          <p:nvCxnSpPr>
            <p:cNvPr id="62" name="Straight Arrow Connector 61"/>
            <p:cNvCxnSpPr/>
            <p:nvPr/>
          </p:nvCxnSpPr>
          <p:spPr bwMode="auto">
            <a:xfrm>
              <a:off x="1524000" y="3997821"/>
              <a:ext cx="2514600" cy="906780"/>
            </a:xfrm>
            <a:prstGeom prst="straightConnector1">
              <a:avLst/>
            </a:prstGeom>
            <a:ln>
              <a:headEnd type="none" w="med" len="med"/>
              <a:tailEnd type="arrow"/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sp>
          <p:nvSpPr>
            <p:cNvPr id="65" name="TextBox 64"/>
            <p:cNvSpPr txBox="1"/>
            <p:nvPr/>
          </p:nvSpPr>
          <p:spPr>
            <a:xfrm rot="1111386">
              <a:off x="1509574" y="4621115"/>
              <a:ext cx="3414781" cy="33116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00" dirty="0" smtClean="0"/>
                <a:t>Neighbors’ suggested direction (high precision)</a:t>
              </a:r>
              <a:endParaRPr lang="en-US" sz="1000" dirty="0"/>
            </a:p>
          </p:txBody>
        </p:sp>
        <p:graphicFrame>
          <p:nvGraphicFramePr>
            <p:cNvPr id="3074" name="Object 2"/>
            <p:cNvGraphicFramePr>
              <a:graphicFrameLocks noChangeAspect="1"/>
            </p:cNvGraphicFramePr>
            <p:nvPr/>
          </p:nvGraphicFramePr>
          <p:xfrm>
            <a:off x="914400" y="3810000"/>
            <a:ext cx="165100" cy="228600"/>
          </p:xfrm>
          <a:graphic>
            <a:graphicData uri="http://schemas.openxmlformats.org/presentationml/2006/ole">
              <p:oleObj spid="_x0000_s45058" name="Equation" r:id="rId12" imgW="164880" imgH="228600" progId="Equation.3">
                <p:embed/>
              </p:oleObj>
            </a:graphicData>
          </a:graphic>
        </p:graphicFrame>
        <p:sp>
          <p:nvSpPr>
            <p:cNvPr id="73" name="TextBox 72"/>
            <p:cNvSpPr txBox="1"/>
            <p:nvPr/>
          </p:nvSpPr>
          <p:spPr>
            <a:xfrm>
              <a:off x="3352800" y="4114800"/>
              <a:ext cx="610168" cy="35186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50" dirty="0" err="1" smtClean="0"/>
                <a:t>WxW</a:t>
              </a:r>
              <a:endParaRPr lang="en-US" sz="1050" dirty="0"/>
            </a:p>
          </p:txBody>
        </p:sp>
      </p:grpSp>
      <p:sp>
        <p:nvSpPr>
          <p:cNvPr id="56" name="Content Placeholder 2"/>
          <p:cNvSpPr>
            <a:spLocks noGrp="1"/>
          </p:cNvSpPr>
          <p:nvPr>
            <p:ph idx="1"/>
          </p:nvPr>
        </p:nvSpPr>
        <p:spPr>
          <a:xfrm>
            <a:off x="685800" y="1066800"/>
            <a:ext cx="7772400" cy="762000"/>
          </a:xfrm>
        </p:spPr>
        <p:txBody>
          <a:bodyPr/>
          <a:lstStyle/>
          <a:p>
            <a:r>
              <a:rPr lang="en-US" sz="2400" dirty="0" smtClean="0"/>
              <a:t>Stage I:</a:t>
            </a:r>
          </a:p>
          <a:p>
            <a:pPr lvl="1"/>
            <a:r>
              <a:rPr lang="en-US" sz="1600" dirty="0" smtClean="0"/>
              <a:t>Find neighbors’ suggested direction</a:t>
            </a:r>
            <a:endParaRPr lang="en-US" sz="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Summary of DCIM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1066800"/>
            <a:ext cx="5943600" cy="5486400"/>
          </a:xfrm>
        </p:spPr>
        <p:txBody>
          <a:bodyPr/>
          <a:lstStyle/>
          <a:p>
            <a:r>
              <a:rPr lang="en-US" dirty="0" smtClean="0"/>
              <a:t>Stage II:</a:t>
            </a:r>
          </a:p>
          <a:p>
            <a:pPr lvl="1"/>
            <a:r>
              <a:rPr lang="en-US" sz="2400" dirty="0" smtClean="0"/>
              <a:t>Encode the actual prediction direction differentially with respect to </a:t>
            </a:r>
            <a:r>
              <a:rPr lang="en-US" sz="2400" dirty="0" smtClean="0">
                <a:solidFill>
                  <a:srgbClr val="008000"/>
                </a:solidFill>
              </a:rPr>
              <a:t>neighbors’ suggested direction</a:t>
            </a:r>
          </a:p>
          <a:p>
            <a:pPr lvl="1"/>
            <a:endParaRPr lang="en-US" sz="2400" dirty="0" smtClean="0"/>
          </a:p>
          <a:p>
            <a:pPr lvl="1"/>
            <a:r>
              <a:rPr lang="en-US" sz="2400" dirty="0" smtClean="0"/>
              <a:t>That is, code the sign and magnitude of the value</a:t>
            </a:r>
          </a:p>
          <a:p>
            <a:pPr lvl="1"/>
            <a:endParaRPr lang="en-US" sz="2400" dirty="0">
              <a:solidFill>
                <a:srgbClr val="0080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03B688-8BA0-4BD8-9961-44169E32A29F}" type="slidenum">
              <a:rPr lang="zh-CN" altLang="en-US" smtClean="0"/>
              <a:pPr/>
              <a:t>3</a:t>
            </a:fld>
            <a:endParaRPr lang="en-US" altLang="zh-CN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934200" y="3048000"/>
            <a:ext cx="1847850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aphicFrame>
        <p:nvGraphicFramePr>
          <p:cNvPr id="65538" name="Object 2"/>
          <p:cNvGraphicFramePr>
            <a:graphicFrameLocks noChangeAspect="1"/>
          </p:cNvGraphicFramePr>
          <p:nvPr/>
        </p:nvGraphicFramePr>
        <p:xfrm>
          <a:off x="8229600" y="3962400"/>
          <a:ext cx="177800" cy="203200"/>
        </p:xfrm>
        <a:graphic>
          <a:graphicData uri="http://schemas.openxmlformats.org/presentationml/2006/ole">
            <p:oleObj spid="_x0000_s65538" name="Equation" r:id="rId4" imgW="177480" imgH="203040" progId="">
              <p:embed/>
            </p:oleObj>
          </a:graphicData>
        </a:graphic>
      </p:graphicFrame>
      <p:graphicFrame>
        <p:nvGraphicFramePr>
          <p:cNvPr id="65539" name="Object 3"/>
          <p:cNvGraphicFramePr>
            <a:graphicFrameLocks noChangeAspect="1"/>
          </p:cNvGraphicFramePr>
          <p:nvPr/>
        </p:nvGraphicFramePr>
        <p:xfrm>
          <a:off x="5714999" y="2438400"/>
          <a:ext cx="333375" cy="381000"/>
        </p:xfrm>
        <a:graphic>
          <a:graphicData uri="http://schemas.openxmlformats.org/presentationml/2006/ole">
            <p:oleObj spid="_x0000_s65539" name="Equation" r:id="rId5" imgW="177480" imgH="203040" progId="">
              <p:embed/>
            </p:oleObj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/>
        </p:nvGraphicFramePr>
        <p:xfrm>
          <a:off x="3200400" y="3657600"/>
          <a:ext cx="222250" cy="482816"/>
        </p:xfrm>
        <a:graphic>
          <a:graphicData uri="http://schemas.openxmlformats.org/presentationml/2006/ole">
            <p:oleObj spid="_x0000_s65540" name="Formula" r:id="rId6" imgW="70200" imgH="151200" progId="">
              <p:embed/>
            </p:oleObj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Experimental Results (TE6.b)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 smtClean="0"/>
              <a:t>Experimental set-up</a:t>
            </a:r>
          </a:p>
          <a:p>
            <a:pPr lvl="1"/>
            <a:r>
              <a:rPr lang="en-US" sz="2000" dirty="0" smtClean="0"/>
              <a:t>Proposed algorithm implemented in </a:t>
            </a:r>
            <a:r>
              <a:rPr lang="en-US" sz="2000" dirty="0" err="1" smtClean="0"/>
              <a:t>TMuC</a:t>
            </a:r>
            <a:r>
              <a:rPr lang="en-US" sz="2000" dirty="0" smtClean="0"/>
              <a:t> 0.7</a:t>
            </a:r>
          </a:p>
          <a:p>
            <a:pPr lvl="1"/>
            <a:endParaRPr lang="en-US" sz="2000" dirty="0" smtClean="0"/>
          </a:p>
          <a:p>
            <a:pPr lvl="1"/>
            <a:r>
              <a:rPr lang="en-US" sz="2000" dirty="0" smtClean="0"/>
              <a:t>Anchor is TMuC 0.7 configured according to JCTVC-B306_r3 </a:t>
            </a:r>
          </a:p>
          <a:p>
            <a:pPr lvl="1"/>
            <a:endParaRPr lang="en-US" sz="2000" dirty="0" smtClean="0"/>
          </a:p>
          <a:p>
            <a:pPr lvl="1"/>
            <a:r>
              <a:rPr lang="en-US" sz="2000" dirty="0" smtClean="0"/>
              <a:t>Compared with: </a:t>
            </a:r>
          </a:p>
          <a:p>
            <a:pPr lvl="2"/>
            <a:r>
              <a:rPr lang="en-US" sz="1600" dirty="0" smtClean="0"/>
              <a:t>Modified software includes DCIM</a:t>
            </a:r>
          </a:p>
          <a:p>
            <a:pPr lvl="2"/>
            <a:r>
              <a:rPr lang="en-US" sz="1600" dirty="0" smtClean="0"/>
              <a:t>MDDT is OFF due to compatibility issue</a:t>
            </a:r>
          </a:p>
          <a:p>
            <a:pPr lvl="2">
              <a:buNone/>
            </a:pPr>
            <a:endParaRPr lang="en-US" sz="1600" dirty="0" smtClean="0"/>
          </a:p>
          <a:p>
            <a:pPr lvl="1"/>
            <a:r>
              <a:rPr lang="en-US" sz="2000" dirty="0" smtClean="0"/>
              <a:t>Cross-verified by Sharp and Panasonic (partial)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03B688-8BA0-4BD8-9961-44169E32A29F}" type="slidenum">
              <a:rPr lang="zh-CN" altLang="en-US" smtClean="0"/>
              <a:pPr/>
              <a:t>4</a:t>
            </a:fld>
            <a:endParaRPr lang="en-US" altLang="zh-CN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685800" y="60324"/>
            <a:ext cx="7772400" cy="701676"/>
          </a:xfrm>
        </p:spPr>
        <p:txBody>
          <a:bodyPr/>
          <a:lstStyle/>
          <a:p>
            <a:r>
              <a:rPr lang="en-US" dirty="0" smtClean="0"/>
              <a:t>Intra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03B688-8BA0-4BD8-9961-44169E32A29F}" type="slidenum">
              <a:rPr lang="zh-CN" altLang="en-US" smtClean="0"/>
              <a:pPr/>
              <a:t>5</a:t>
            </a:fld>
            <a:endParaRPr lang="en-US" altLang="zh-CN"/>
          </a:p>
        </p:txBody>
      </p:sp>
      <p:graphicFrame>
        <p:nvGraphicFramePr>
          <p:cNvPr id="3" name="Chart 2"/>
          <p:cNvGraphicFramePr>
            <a:graphicFrameLocks/>
          </p:cNvGraphicFramePr>
          <p:nvPr/>
        </p:nvGraphicFramePr>
        <p:xfrm>
          <a:off x="228600" y="457200"/>
          <a:ext cx="8763000" cy="5943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Intra-LoCo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Our original results were incorrect!</a:t>
            </a:r>
          </a:p>
          <a:p>
            <a:pPr lvl="1"/>
            <a:r>
              <a:rPr lang="en-US" dirty="0" smtClean="0"/>
              <a:t>Did not incorporate the changes due to BUGFIX79</a:t>
            </a:r>
          </a:p>
          <a:p>
            <a:pPr lvl="2"/>
            <a:r>
              <a:rPr lang="en-US" dirty="0" smtClean="0"/>
              <a:t>In DCIM MDDT is OFF</a:t>
            </a:r>
          </a:p>
          <a:p>
            <a:pPr lvl="2"/>
            <a:r>
              <a:rPr lang="en-US" dirty="0" err="1" smtClean="0"/>
              <a:t>Turnning</a:t>
            </a:r>
            <a:r>
              <a:rPr lang="en-US" dirty="0" smtClean="0"/>
              <a:t> OFF MDDT disables RDOQ in Intra modes</a:t>
            </a:r>
          </a:p>
          <a:p>
            <a:pPr lvl="2"/>
            <a:r>
              <a:rPr lang="en-US" dirty="0" smtClean="0"/>
              <a:t>Affects low complexity Intra</a:t>
            </a:r>
          </a:p>
          <a:p>
            <a:r>
              <a:rPr lang="en-US" dirty="0" smtClean="0"/>
              <a:t>Changes due to BUGFIX79 has been incorporated</a:t>
            </a:r>
          </a:p>
          <a:p>
            <a:pPr lvl="1"/>
            <a:r>
              <a:rPr lang="en-US" dirty="0" smtClean="0"/>
              <a:t>Code have been made available to cross checkers, very recently</a:t>
            </a:r>
          </a:p>
          <a:p>
            <a:pPr lvl="1"/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7B320D-0203-4055-A526-FAA6DC51582B}" type="slidenum">
              <a:rPr lang="zh-CN" altLang="en-US" smtClean="0"/>
              <a:pPr/>
              <a:t>6</a:t>
            </a:fld>
            <a:endParaRPr lang="en-US" altLang="zh-CN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359043"/>
            <a:ext cx="7772400" cy="1012557"/>
          </a:xfrm>
        </p:spPr>
        <p:txBody>
          <a:bodyPr/>
          <a:lstStyle/>
          <a:p>
            <a:r>
              <a:rPr lang="en-US" dirty="0" smtClean="0"/>
              <a:t>Intra LoCo</a:t>
            </a:r>
            <a:br>
              <a:rPr lang="en-US" dirty="0" smtClean="0"/>
            </a:b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03B688-8BA0-4BD8-9961-44169E32A29F}" type="slidenum">
              <a:rPr lang="zh-CN" altLang="en-US" smtClean="0"/>
              <a:pPr/>
              <a:t>7</a:t>
            </a:fld>
            <a:endParaRPr lang="en-US" altLang="zh-CN"/>
          </a:p>
        </p:txBody>
      </p:sp>
      <p:graphicFrame>
        <p:nvGraphicFramePr>
          <p:cNvPr id="5" name="Chart 4"/>
          <p:cNvGraphicFramePr>
            <a:graphicFrameLocks/>
          </p:cNvGraphicFramePr>
          <p:nvPr/>
        </p:nvGraphicFramePr>
        <p:xfrm>
          <a:off x="685800" y="990600"/>
          <a:ext cx="7439025" cy="52006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5410200" y="4648200"/>
            <a:ext cx="28087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b="1" dirty="0" smtClean="0">
                <a:solidFill>
                  <a:srgbClr val="FF0000"/>
                </a:solidFill>
              </a:rPr>
              <a:t>NOT Cross Verified Yet</a:t>
            </a:r>
            <a:endParaRPr lang="en-US" sz="1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Experimental Results (additional)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Experimental set-up</a:t>
            </a:r>
          </a:p>
          <a:p>
            <a:pPr lvl="1"/>
            <a:r>
              <a:rPr lang="en-US" dirty="0" smtClean="0"/>
              <a:t>Anchor is </a:t>
            </a:r>
            <a:r>
              <a:rPr lang="en-US" dirty="0" err="1" smtClean="0"/>
              <a:t>TMuC</a:t>
            </a:r>
            <a:r>
              <a:rPr lang="en-US" dirty="0" smtClean="0"/>
              <a:t> 0.7 configured according to JCTVC-B300 with the following changes</a:t>
            </a:r>
          </a:p>
          <a:p>
            <a:pPr lvl="2"/>
            <a:r>
              <a:rPr lang="en-US" dirty="0" smtClean="0"/>
              <a:t>MDDT = 0</a:t>
            </a:r>
          </a:p>
          <a:p>
            <a:pPr lvl="2"/>
            <a:r>
              <a:rPr lang="en-US" dirty="0" smtClean="0"/>
              <a:t>AIS = 0, DEFAULT_IS = 0 (no filtering)</a:t>
            </a:r>
          </a:p>
          <a:p>
            <a:pPr lvl="2"/>
            <a:r>
              <a:rPr lang="en-US" dirty="0" smtClean="0"/>
              <a:t>CIP = 0</a:t>
            </a:r>
          </a:p>
          <a:p>
            <a:pPr lvl="1"/>
            <a:r>
              <a:rPr lang="en-US" dirty="0" smtClean="0"/>
              <a:t>Compared with</a:t>
            </a:r>
          </a:p>
          <a:p>
            <a:pPr lvl="2"/>
            <a:r>
              <a:rPr lang="en-US" dirty="0" smtClean="0"/>
              <a:t>Anchor with one additional tool: DCIM</a:t>
            </a:r>
          </a:p>
          <a:p>
            <a:pPr lvl="2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03B688-8BA0-4BD8-9961-44169E32A29F}" type="slidenum">
              <a:rPr lang="zh-CN" altLang="en-US" smtClean="0"/>
              <a:pPr/>
              <a:t>8</a:t>
            </a:fld>
            <a:endParaRPr lang="en-US" altLang="zh-CN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03B688-8BA0-4BD8-9961-44169E32A29F}" type="slidenum">
              <a:rPr lang="zh-CN" altLang="en-US" smtClean="0"/>
              <a:pPr/>
              <a:t>9</a:t>
            </a:fld>
            <a:endParaRPr lang="en-US" altLang="zh-CN"/>
          </a:p>
        </p:txBody>
      </p:sp>
      <p:graphicFrame>
        <p:nvGraphicFramePr>
          <p:cNvPr id="5" name="Chart 4"/>
          <p:cNvGraphicFramePr/>
          <p:nvPr/>
        </p:nvGraphicFramePr>
        <p:xfrm>
          <a:off x="228600" y="533400"/>
          <a:ext cx="8543925" cy="5791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Default Design">
  <a:themeElements>
    <a:clrScheme name="Default Desig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">
      <a:majorFont>
        <a:latin typeface="Tahoma"/>
        <a:ea typeface=""/>
        <a:cs typeface="Times New Roman"/>
      </a:majorFont>
      <a:minorFont>
        <a:latin typeface="Tahoma"/>
        <a:ea typeface=""/>
        <a:cs typeface="Times New Roma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2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  <a:cs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2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  <a:cs typeface="Times New Roman" pitchFamily="18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174244</TotalTime>
  <Words>393</Words>
  <Application>Microsoft Office PowerPoint</Application>
  <PresentationFormat>On-screen Show (4:3)</PresentationFormat>
  <Paragraphs>131</Paragraphs>
  <Slides>11</Slides>
  <Notes>1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11</vt:i4>
      </vt:variant>
    </vt:vector>
  </HeadingPairs>
  <TitlesOfParts>
    <vt:vector size="14" baseType="lpstr">
      <vt:lpstr>Default Design</vt:lpstr>
      <vt:lpstr>Equation</vt:lpstr>
      <vt:lpstr>Formula</vt:lpstr>
      <vt:lpstr>Slide 1</vt:lpstr>
      <vt:lpstr>Summary of DCIM</vt:lpstr>
      <vt:lpstr>Summary of DCIM</vt:lpstr>
      <vt:lpstr>Experimental Results (TE6.b)</vt:lpstr>
      <vt:lpstr>Intra</vt:lpstr>
      <vt:lpstr>Intra-LoCo</vt:lpstr>
      <vt:lpstr>Intra LoCo </vt:lpstr>
      <vt:lpstr>Experimental Results (additional)</vt:lpstr>
      <vt:lpstr>Slide 9</vt:lpstr>
      <vt:lpstr>Conclusion</vt:lpstr>
      <vt:lpstr>Summary</vt:lpstr>
    </vt:vector>
  </TitlesOfParts>
  <Company>Sony Electronics, Inc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Mohammad Gharavi</dc:creator>
  <cp:lastModifiedBy>Ali Tabatabai</cp:lastModifiedBy>
  <cp:revision>5768</cp:revision>
  <dcterms:created xsi:type="dcterms:W3CDTF">2006-02-22T01:05:12Z</dcterms:created>
  <dcterms:modified xsi:type="dcterms:W3CDTF">2010-10-09T00:05:06Z</dcterms:modified>
</cp:coreProperties>
</file>