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9" r:id="rId1"/>
    <p:sldMasterId id="2147483663" r:id="rId2"/>
  </p:sldMasterIdLst>
  <p:notesMasterIdLst>
    <p:notesMasterId r:id="rId12"/>
  </p:notesMasterIdLst>
  <p:handoutMasterIdLst>
    <p:handoutMasterId r:id="rId13"/>
  </p:handoutMasterIdLst>
  <p:sldIdLst>
    <p:sldId id="990" r:id="rId3"/>
    <p:sldId id="991" r:id="rId4"/>
    <p:sldId id="1001" r:id="rId5"/>
    <p:sldId id="993" r:id="rId6"/>
    <p:sldId id="995" r:id="rId7"/>
    <p:sldId id="1002" r:id="rId8"/>
    <p:sldId id="1003" r:id="rId9"/>
    <p:sldId id="1004" r:id="rId10"/>
    <p:sldId id="1005" r:id="rId11"/>
  </p:sldIdLst>
  <p:sldSz cx="9144000" cy="6858000" type="screen4x3"/>
  <p:notesSz cx="6858000" cy="9296400"/>
  <p:defaultTextStyle>
    <a:defPPr>
      <a:defRPr lang="ko-KR"/>
    </a:defPPr>
    <a:lvl1pPr algn="l" rtl="0" eaLnBrk="0" fontAlgn="base" hangingPunct="0">
      <a:spcBef>
        <a:spcPct val="20000"/>
      </a:spcBef>
      <a:spcAft>
        <a:spcPct val="0"/>
      </a:spcAft>
      <a:buClr>
        <a:srgbClr val="3333CC"/>
      </a:buClr>
      <a:buFont typeface="Wingdings" pitchFamily="2" charset="2"/>
      <a:buChar char="q"/>
      <a:defRPr kumimoji="1" sz="1600" b="1" i="1" kern="1200">
        <a:solidFill>
          <a:schemeClr val="tx1"/>
        </a:solidFill>
        <a:latin typeface="Arial" charset="0"/>
        <a:ea typeface="굴림" pitchFamily="34" charset="-127"/>
        <a:cs typeface="+mn-cs"/>
      </a:defRPr>
    </a:lvl1pPr>
    <a:lvl2pPr marL="457200" algn="l" rtl="0" eaLnBrk="0" fontAlgn="base" hangingPunct="0">
      <a:spcBef>
        <a:spcPct val="20000"/>
      </a:spcBef>
      <a:spcAft>
        <a:spcPct val="0"/>
      </a:spcAft>
      <a:buClr>
        <a:srgbClr val="3333CC"/>
      </a:buClr>
      <a:buFont typeface="Wingdings" pitchFamily="2" charset="2"/>
      <a:buChar char="q"/>
      <a:defRPr kumimoji="1" sz="1600" b="1" i="1" kern="1200">
        <a:solidFill>
          <a:schemeClr val="tx1"/>
        </a:solidFill>
        <a:latin typeface="Arial" charset="0"/>
        <a:ea typeface="굴림" pitchFamily="34" charset="-127"/>
        <a:cs typeface="+mn-cs"/>
      </a:defRPr>
    </a:lvl2pPr>
    <a:lvl3pPr marL="914400" algn="l" rtl="0" eaLnBrk="0" fontAlgn="base" hangingPunct="0">
      <a:spcBef>
        <a:spcPct val="20000"/>
      </a:spcBef>
      <a:spcAft>
        <a:spcPct val="0"/>
      </a:spcAft>
      <a:buClr>
        <a:srgbClr val="3333CC"/>
      </a:buClr>
      <a:buFont typeface="Wingdings" pitchFamily="2" charset="2"/>
      <a:buChar char="q"/>
      <a:defRPr kumimoji="1" sz="1600" b="1" i="1" kern="1200">
        <a:solidFill>
          <a:schemeClr val="tx1"/>
        </a:solidFill>
        <a:latin typeface="Arial" charset="0"/>
        <a:ea typeface="굴림" pitchFamily="34" charset="-127"/>
        <a:cs typeface="+mn-cs"/>
      </a:defRPr>
    </a:lvl3pPr>
    <a:lvl4pPr marL="1371600" algn="l" rtl="0" eaLnBrk="0" fontAlgn="base" hangingPunct="0">
      <a:spcBef>
        <a:spcPct val="20000"/>
      </a:spcBef>
      <a:spcAft>
        <a:spcPct val="0"/>
      </a:spcAft>
      <a:buClr>
        <a:srgbClr val="3333CC"/>
      </a:buClr>
      <a:buFont typeface="Wingdings" pitchFamily="2" charset="2"/>
      <a:buChar char="q"/>
      <a:defRPr kumimoji="1" sz="1600" b="1" i="1" kern="1200">
        <a:solidFill>
          <a:schemeClr val="tx1"/>
        </a:solidFill>
        <a:latin typeface="Arial" charset="0"/>
        <a:ea typeface="굴림" pitchFamily="34" charset="-127"/>
        <a:cs typeface="+mn-cs"/>
      </a:defRPr>
    </a:lvl4pPr>
    <a:lvl5pPr marL="1828800" algn="l" rtl="0" eaLnBrk="0" fontAlgn="base" hangingPunct="0">
      <a:spcBef>
        <a:spcPct val="20000"/>
      </a:spcBef>
      <a:spcAft>
        <a:spcPct val="0"/>
      </a:spcAft>
      <a:buClr>
        <a:srgbClr val="3333CC"/>
      </a:buClr>
      <a:buFont typeface="Wingdings" pitchFamily="2" charset="2"/>
      <a:buChar char="q"/>
      <a:defRPr kumimoji="1" sz="1600" b="1" i="1" kern="1200">
        <a:solidFill>
          <a:schemeClr val="tx1"/>
        </a:solidFill>
        <a:latin typeface="Arial" charset="0"/>
        <a:ea typeface="굴림" pitchFamily="34" charset="-127"/>
        <a:cs typeface="+mn-cs"/>
      </a:defRPr>
    </a:lvl5pPr>
    <a:lvl6pPr marL="2286000" algn="l" defTabSz="914400" rtl="0" eaLnBrk="1" latinLnBrk="0" hangingPunct="1">
      <a:defRPr kumimoji="1" sz="1600" b="1" i="1" kern="1200">
        <a:solidFill>
          <a:schemeClr val="tx1"/>
        </a:solidFill>
        <a:latin typeface="Arial" charset="0"/>
        <a:ea typeface="굴림" pitchFamily="34" charset="-127"/>
        <a:cs typeface="+mn-cs"/>
      </a:defRPr>
    </a:lvl6pPr>
    <a:lvl7pPr marL="2743200" algn="l" defTabSz="914400" rtl="0" eaLnBrk="1" latinLnBrk="0" hangingPunct="1">
      <a:defRPr kumimoji="1" sz="1600" b="1" i="1" kern="1200">
        <a:solidFill>
          <a:schemeClr val="tx1"/>
        </a:solidFill>
        <a:latin typeface="Arial" charset="0"/>
        <a:ea typeface="굴림" pitchFamily="34" charset="-127"/>
        <a:cs typeface="+mn-cs"/>
      </a:defRPr>
    </a:lvl7pPr>
    <a:lvl8pPr marL="3200400" algn="l" defTabSz="914400" rtl="0" eaLnBrk="1" latinLnBrk="0" hangingPunct="1">
      <a:defRPr kumimoji="1" sz="1600" b="1" i="1" kern="1200">
        <a:solidFill>
          <a:schemeClr val="tx1"/>
        </a:solidFill>
        <a:latin typeface="Arial" charset="0"/>
        <a:ea typeface="굴림" pitchFamily="34" charset="-127"/>
        <a:cs typeface="+mn-cs"/>
      </a:defRPr>
    </a:lvl8pPr>
    <a:lvl9pPr marL="3657600" algn="l" defTabSz="914400" rtl="0" eaLnBrk="1" latinLnBrk="0" hangingPunct="1">
      <a:defRPr kumimoji="1" sz="1600" b="1" i="1" kern="1200">
        <a:solidFill>
          <a:schemeClr val="tx1"/>
        </a:solidFill>
        <a:latin typeface="Arial" charset="0"/>
        <a:ea typeface="굴림" pitchFamily="34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7777"/>
    <a:srgbClr val="000000"/>
    <a:srgbClr val="990000"/>
    <a:srgbClr val="66FFFF"/>
    <a:srgbClr val="FFFFCC"/>
    <a:srgbClr val="0000FF"/>
    <a:srgbClr val="CCECFF"/>
    <a:srgbClr val="EAEAEA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8750" autoAdjust="0"/>
    <p:restoredTop sz="94756" autoAdjust="0"/>
  </p:normalViewPr>
  <p:slideViewPr>
    <p:cSldViewPr snapToGrid="0">
      <p:cViewPr varScale="1">
        <p:scale>
          <a:sx n="75" d="100"/>
          <a:sy n="75" d="100"/>
        </p:scale>
        <p:origin x="-846" y="-84"/>
      </p:cViewPr>
      <p:guideLst>
        <p:guide orient="horz" pos="4091"/>
        <p:guide orient="horz" pos="3688"/>
        <p:guide pos="1585"/>
        <p:guide pos="4984"/>
        <p:guide pos="476"/>
        <p:guide pos="2928"/>
        <p:guide pos="4740"/>
        <p:guide pos="4741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50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7" tIns="45699" rIns="91397" bIns="45699" numCol="1" anchor="t" anchorCtr="0" compatLnSpc="1">
            <a:prstTxWarp prst="textNoShape">
              <a:avLst/>
            </a:prstTxWarp>
          </a:bodyPr>
          <a:lstStyle>
            <a:lvl1pPr defTabSz="911225" eaLnBrk="1" latinLnBrk="1" hangingPunct="1">
              <a:spcBef>
                <a:spcPct val="0"/>
              </a:spcBef>
              <a:buClrTx/>
              <a:buFontTx/>
              <a:buNone/>
              <a:defRPr sz="1200" b="0" i="0">
                <a:latin typeface="굴림" pitchFamily="34" charset="-127"/>
              </a:defRPr>
            </a:lvl1pPr>
          </a:lstStyle>
          <a:p>
            <a:endParaRPr lang="en-US" altLang="ko-KR" dirty="0"/>
          </a:p>
        </p:txBody>
      </p:sp>
      <p:sp>
        <p:nvSpPr>
          <p:cNvPr id="3368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7" tIns="45699" rIns="91397" bIns="45699" numCol="1" anchor="t" anchorCtr="0" compatLnSpc="1">
            <a:prstTxWarp prst="textNoShape">
              <a:avLst/>
            </a:prstTxWarp>
          </a:bodyPr>
          <a:lstStyle>
            <a:lvl1pPr algn="r" defTabSz="911225" eaLnBrk="1" latinLnBrk="1" hangingPunct="1">
              <a:spcBef>
                <a:spcPct val="0"/>
              </a:spcBef>
              <a:buClrTx/>
              <a:buFontTx/>
              <a:buNone/>
              <a:defRPr sz="1200" b="0" i="0">
                <a:latin typeface="굴림" pitchFamily="34" charset="-127"/>
              </a:defRPr>
            </a:lvl1pPr>
          </a:lstStyle>
          <a:p>
            <a:endParaRPr lang="en-US" altLang="ko-KR" dirty="0"/>
          </a:p>
        </p:txBody>
      </p:sp>
      <p:sp>
        <p:nvSpPr>
          <p:cNvPr id="3369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7" tIns="45699" rIns="91397" bIns="45699" numCol="1" anchor="b" anchorCtr="0" compatLnSpc="1">
            <a:prstTxWarp prst="textNoShape">
              <a:avLst/>
            </a:prstTxWarp>
          </a:bodyPr>
          <a:lstStyle>
            <a:lvl1pPr defTabSz="911225" eaLnBrk="1" latinLnBrk="1" hangingPunct="1">
              <a:spcBef>
                <a:spcPct val="0"/>
              </a:spcBef>
              <a:buClrTx/>
              <a:buFontTx/>
              <a:buNone/>
              <a:defRPr sz="1200" b="0" i="0">
                <a:latin typeface="굴림" pitchFamily="34" charset="-127"/>
              </a:defRPr>
            </a:lvl1pPr>
          </a:lstStyle>
          <a:p>
            <a:endParaRPr lang="en-US" altLang="ko-KR" dirty="0"/>
          </a:p>
        </p:txBody>
      </p:sp>
      <p:sp>
        <p:nvSpPr>
          <p:cNvPr id="3369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7" tIns="45699" rIns="91397" bIns="45699" numCol="1" anchor="b" anchorCtr="0" compatLnSpc="1">
            <a:prstTxWarp prst="textNoShape">
              <a:avLst/>
            </a:prstTxWarp>
          </a:bodyPr>
          <a:lstStyle>
            <a:lvl1pPr algn="r" defTabSz="911225" eaLnBrk="1" latinLnBrk="1" hangingPunct="1">
              <a:spcBef>
                <a:spcPct val="0"/>
              </a:spcBef>
              <a:buClrTx/>
              <a:buFontTx/>
              <a:buNone/>
              <a:defRPr sz="1200" b="0" i="0">
                <a:latin typeface="굴림" pitchFamily="34" charset="-127"/>
              </a:defRPr>
            </a:lvl1pPr>
          </a:lstStyle>
          <a:p>
            <a:fld id="{891E4B73-7A32-463F-B97F-C2D5C8899153}" type="slidenum">
              <a:rPr lang="en-US" altLang="ko-KR"/>
              <a:pPr/>
              <a:t>‹#›</a:t>
            </a:fld>
            <a:endParaRPr lang="en-US" altLang="ko-K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7" tIns="45699" rIns="91397" bIns="45699" numCol="1" anchor="t" anchorCtr="0" compatLnSpc="1">
            <a:prstTxWarp prst="textNoShape">
              <a:avLst/>
            </a:prstTxWarp>
          </a:bodyPr>
          <a:lstStyle>
            <a:lvl1pPr defTabSz="911225" eaLnBrk="1" latinLnBrk="1" hangingPunct="1">
              <a:spcBef>
                <a:spcPct val="0"/>
              </a:spcBef>
              <a:buClrTx/>
              <a:buFontTx/>
              <a:buNone/>
              <a:defRPr sz="1200" b="0" i="0">
                <a:latin typeface="굴림" pitchFamily="34" charset="-127"/>
              </a:defRPr>
            </a:lvl1pPr>
          </a:lstStyle>
          <a:p>
            <a:endParaRPr lang="en-US" altLang="ko-KR" dirty="0"/>
          </a:p>
        </p:txBody>
      </p:sp>
      <p:sp>
        <p:nvSpPr>
          <p:cNvPr id="2283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7" tIns="45699" rIns="91397" bIns="45699" numCol="1" anchor="t" anchorCtr="0" compatLnSpc="1">
            <a:prstTxWarp prst="textNoShape">
              <a:avLst/>
            </a:prstTxWarp>
          </a:bodyPr>
          <a:lstStyle>
            <a:lvl1pPr algn="r" defTabSz="911225" eaLnBrk="1" latinLnBrk="1" hangingPunct="1">
              <a:spcBef>
                <a:spcPct val="0"/>
              </a:spcBef>
              <a:buClrTx/>
              <a:buFontTx/>
              <a:buNone/>
              <a:defRPr sz="1200" b="0" i="0">
                <a:latin typeface="굴림" pitchFamily="34" charset="-127"/>
              </a:defRPr>
            </a:lvl1pPr>
          </a:lstStyle>
          <a:p>
            <a:endParaRPr lang="en-US" altLang="ko-KR" dirty="0"/>
          </a:p>
        </p:txBody>
      </p:sp>
      <p:sp>
        <p:nvSpPr>
          <p:cNvPr id="2283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8075" y="696913"/>
            <a:ext cx="4649788" cy="34877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283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4838"/>
            <a:ext cx="548640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7" tIns="45699" rIns="91397" bIns="456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2283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7" tIns="45699" rIns="91397" bIns="45699" numCol="1" anchor="b" anchorCtr="0" compatLnSpc="1">
            <a:prstTxWarp prst="textNoShape">
              <a:avLst/>
            </a:prstTxWarp>
          </a:bodyPr>
          <a:lstStyle>
            <a:lvl1pPr defTabSz="911225" eaLnBrk="1" latinLnBrk="1" hangingPunct="1">
              <a:spcBef>
                <a:spcPct val="0"/>
              </a:spcBef>
              <a:buClrTx/>
              <a:buFontTx/>
              <a:buNone/>
              <a:defRPr sz="1200" b="0" i="0">
                <a:latin typeface="굴림" pitchFamily="34" charset="-127"/>
              </a:defRPr>
            </a:lvl1pPr>
          </a:lstStyle>
          <a:p>
            <a:endParaRPr lang="en-US" altLang="ko-KR" dirty="0"/>
          </a:p>
        </p:txBody>
      </p:sp>
      <p:sp>
        <p:nvSpPr>
          <p:cNvPr id="2283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7" tIns="45699" rIns="91397" bIns="45699" numCol="1" anchor="b" anchorCtr="0" compatLnSpc="1">
            <a:prstTxWarp prst="textNoShape">
              <a:avLst/>
            </a:prstTxWarp>
          </a:bodyPr>
          <a:lstStyle>
            <a:lvl1pPr algn="r" defTabSz="911225" eaLnBrk="1" latinLnBrk="1" hangingPunct="1">
              <a:spcBef>
                <a:spcPct val="0"/>
              </a:spcBef>
              <a:buClrTx/>
              <a:buFontTx/>
              <a:buNone/>
              <a:defRPr sz="1200" b="0" i="0">
                <a:latin typeface="굴림" pitchFamily="34" charset="-127"/>
              </a:defRPr>
            </a:lvl1pPr>
          </a:lstStyle>
          <a:p>
            <a:fld id="{6342C0B7-E37E-4605-86C5-DF5561DFBDA3}" type="slidenum">
              <a:rPr lang="en-US" altLang="ko-KR"/>
              <a:pPr/>
              <a:t>‹#›</a:t>
            </a:fld>
            <a:endParaRPr lang="en-US" altLang="ko-K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1pPr>
    <a:lvl2pPr marL="4572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2pPr>
    <a:lvl3pPr marL="9144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3pPr>
    <a:lvl4pPr marL="13716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4pPr>
    <a:lvl5pPr marL="18288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ECDF0D-E7DF-4466-BE70-28D096028040}" type="slidenum">
              <a:rPr lang="en-US" altLang="ko-KR"/>
              <a:pPr/>
              <a:t>0</a:t>
            </a:fld>
            <a:endParaRPr lang="en-US" altLang="ko-KR" dirty="0"/>
          </a:p>
        </p:txBody>
      </p:sp>
      <p:sp>
        <p:nvSpPr>
          <p:cNvPr id="1199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696913"/>
            <a:ext cx="4649787" cy="3487737"/>
          </a:xfrm>
          <a:ln/>
        </p:spPr>
      </p:sp>
      <p:sp>
        <p:nvSpPr>
          <p:cNvPr id="1199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7388" y="4414838"/>
            <a:ext cx="5483225" cy="418465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18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3382963"/>
            <a:ext cx="6380163" cy="1082675"/>
          </a:xfrm>
          <a:effectLst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ko-KR"/>
              <a:t>Click to edit Master title style</a:t>
            </a:r>
          </a:p>
        </p:txBody>
      </p:sp>
      <p:sp>
        <p:nvSpPr>
          <p:cNvPr id="12318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4468813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>
                <a:solidFill>
                  <a:srgbClr val="969696"/>
                </a:solidFill>
              </a:defRPr>
            </a:lvl1pPr>
          </a:lstStyle>
          <a:p>
            <a:r>
              <a:rPr lang="en-US" altLang="ko-KR"/>
              <a:t>Click to edit Master subtitle style</a:t>
            </a:r>
          </a:p>
        </p:txBody>
      </p:sp>
      <p:sp>
        <p:nvSpPr>
          <p:cNvPr id="12318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12318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95226C-1C58-4657-8576-352C3E6EC3CC}" type="slidenum">
              <a:rPr lang="en-US" altLang="ko-KR"/>
              <a:pPr/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0"/>
            <a:ext cx="2057400" cy="6049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019800" cy="6049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FF6BE1-F1AB-4798-8EBE-8D05BFE5E96F}" type="slidenum">
              <a:rPr lang="en-US" altLang="ko-KR"/>
              <a:pPr/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889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7838"/>
            <a:ext cx="4038600" cy="43783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747838"/>
            <a:ext cx="4038600" cy="2112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13200"/>
            <a:ext cx="4038600" cy="2112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342313" y="6657975"/>
            <a:ext cx="838200" cy="371475"/>
          </a:xfrm>
        </p:spPr>
        <p:txBody>
          <a:bodyPr/>
          <a:lstStyle>
            <a:lvl1pPr>
              <a:defRPr/>
            </a:lvl1pPr>
          </a:lstStyle>
          <a:p>
            <a:fld id="{0CEE57D1-9FD4-4252-BC39-6ACB93FC4AAB}" type="slidenum">
              <a:rPr lang="en-US" altLang="ko-KR"/>
              <a:pPr/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889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747838"/>
            <a:ext cx="8229600" cy="43783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42313" y="6657975"/>
            <a:ext cx="838200" cy="371475"/>
          </a:xfrm>
        </p:spPr>
        <p:txBody>
          <a:bodyPr/>
          <a:lstStyle>
            <a:lvl1pPr>
              <a:defRPr/>
            </a:lvl1pPr>
          </a:lstStyle>
          <a:p>
            <a:fld id="{0B7C8024-9A1C-47F7-B5C3-A1C3791F613F}" type="slidenum">
              <a:rPr lang="en-US" altLang="ko-KR"/>
              <a:pPr/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7AA4D1-6B23-4F77-8FF7-47BFDC087ADC}" type="slidenum">
              <a:rPr lang="en-US" altLang="ko-KR"/>
              <a:pPr/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06ED40-069D-404E-8E9A-BB982E3C1796}" type="slidenum">
              <a:rPr lang="en-US" altLang="ko-KR"/>
              <a:pPr/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7838"/>
            <a:ext cx="4038600" cy="4378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7838"/>
            <a:ext cx="4038600" cy="4378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B64414-3FBA-4250-B54A-21EADA63EF8E}" type="slidenum">
              <a:rPr lang="en-US" altLang="ko-KR"/>
              <a:pPr/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61AED1-416B-49A8-94F7-D26DEB111724}" type="slidenum">
              <a:rPr lang="en-US" altLang="ko-KR"/>
              <a:pPr/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C9481-B040-489F-92FF-5D9EA5727BA9}" type="slidenum">
              <a:rPr lang="en-US" altLang="ko-KR"/>
              <a:pPr/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DAD666-874C-4396-AF5E-330F6190C35D}" type="slidenum">
              <a:rPr lang="en-US" altLang="ko-KR"/>
              <a:pPr/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75D076-0EA1-45F6-88AE-A566BA5E21A3}" type="slidenum">
              <a:rPr lang="en-US" altLang="ko-KR"/>
              <a:pPr/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5FF8AF-832E-4E55-A719-FA99D269E18C}" type="slidenum">
              <a:rPr lang="en-US" altLang="ko-KR"/>
              <a:pPr/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0850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765175"/>
          </a:xfrm>
          <a:prstGeom prst="rect">
            <a:avLst/>
          </a:prstGeom>
          <a:gradFill rotWithShape="1">
            <a:gsLst>
              <a:gs pos="0">
                <a:srgbClr val="6699FF">
                  <a:gamma/>
                  <a:shade val="56078"/>
                  <a:invGamma/>
                </a:srgbClr>
              </a:gs>
              <a:gs pos="50000">
                <a:srgbClr val="6699FF">
                  <a:alpha val="98000"/>
                </a:srgbClr>
              </a:gs>
              <a:gs pos="100000">
                <a:srgbClr val="6699FF">
                  <a:gamma/>
                  <a:shade val="56078"/>
                  <a:invGamma/>
                </a:srgb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308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200"/>
            <a:ext cx="822960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Title Style</a:t>
            </a:r>
          </a:p>
        </p:txBody>
      </p:sp>
      <p:sp>
        <p:nvSpPr>
          <p:cNvPr id="12308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47838"/>
            <a:ext cx="8229600" cy="437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</a:p>
        </p:txBody>
      </p:sp>
      <p:sp>
        <p:nvSpPr>
          <p:cNvPr id="123085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FontTx/>
              <a:buNone/>
              <a:defRPr kumimoji="0" sz="1400" b="0" i="0"/>
            </a:lvl1pPr>
          </a:lstStyle>
          <a:p>
            <a:endParaRPr lang="en-US" altLang="ko-KR" dirty="0"/>
          </a:p>
        </p:txBody>
      </p:sp>
      <p:sp>
        <p:nvSpPr>
          <p:cNvPr id="123085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buClrTx/>
              <a:buFontTx/>
              <a:buNone/>
              <a:defRPr kumimoji="0" sz="1400" b="0" i="0"/>
            </a:lvl1pPr>
          </a:lstStyle>
          <a:p>
            <a:endParaRPr lang="en-US" altLang="ko-KR" dirty="0"/>
          </a:p>
        </p:txBody>
      </p:sp>
      <p:sp>
        <p:nvSpPr>
          <p:cNvPr id="123085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42313" y="6657975"/>
            <a:ext cx="83820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FontTx/>
              <a:buNone/>
              <a:defRPr kumimoji="0" sz="900" i="0"/>
            </a:lvl1pPr>
          </a:lstStyle>
          <a:p>
            <a:fld id="{38A33789-51EE-4DC7-813C-5EDD861D2724}" type="slidenum">
              <a:rPr lang="en-US" altLang="ko-KR"/>
              <a:pPr/>
              <a:t>‹#›</a:t>
            </a:fld>
            <a:endParaRPr lang="en-US" altLang="ko-K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fontAlgn="base" latinLnBrk="1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2pPr>
      <a:lvl3pPr algn="l" rtl="0" fontAlgn="base" latinLnBrk="1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3pPr>
      <a:lvl4pPr algn="l" rtl="0" fontAlgn="base" latinLnBrk="1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4pPr>
      <a:lvl5pPr algn="l" rtl="0" fontAlgn="base" latinLnBrk="1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5pPr>
      <a:lvl6pPr marL="457200" algn="l" rtl="0" fontAlgn="base" latinLnBrk="1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6pPr>
      <a:lvl7pPr marL="914400" algn="l" rtl="0" fontAlgn="base" latinLnBrk="1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7pPr>
      <a:lvl8pPr marL="1371600" algn="l" rtl="0" fontAlgn="base" latinLnBrk="1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8pPr>
      <a:lvl9pPr marL="1828800" algn="l" rtl="0" fontAlgn="base" latinLnBrk="1">
        <a:lnSpc>
          <a:spcPct val="85000"/>
        </a:lnSpc>
        <a:spcBef>
          <a:spcPct val="0"/>
        </a:spcBef>
        <a:spcAft>
          <a:spcPct val="0"/>
        </a:spcAft>
        <a:defRPr kumimoji="1" sz="3200" b="1" i="1">
          <a:solidFill>
            <a:schemeClr val="bg1"/>
          </a:solidFill>
          <a:latin typeface="Arial" charset="0"/>
          <a:ea typeface="굴림" pitchFamily="34" charset="-127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6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q"/>
        <a:defRPr kumimoji="1"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transition>
    <p:fade/>
  </p:transition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Arial" charset="0"/>
          <a:ea typeface="+mj-ea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Arial" charset="0"/>
          <a:ea typeface="굴림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Arial" charset="0"/>
          <a:ea typeface="굴림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Arial" charset="0"/>
          <a:ea typeface="굴림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Arial" charset="0"/>
          <a:ea typeface="굴림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굴림" pitchFamily="50" charset="-127"/>
          <a:ea typeface="굴림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굴림" pitchFamily="50" charset="-127"/>
          <a:ea typeface="굴림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굴림" pitchFamily="50" charset="-127"/>
          <a:ea typeface="굴림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Arial" charset="0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Arial" charset="0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Arial" charset="0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Arial" charset="0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82" name="Rectangle 2"/>
          <p:cNvSpPr>
            <a:spLocks noChangeArrowheads="1"/>
          </p:cNvSpPr>
          <p:nvPr/>
        </p:nvSpPr>
        <p:spPr bwMode="auto">
          <a:xfrm>
            <a:off x="0" y="2478088"/>
            <a:ext cx="9144000" cy="152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 eaLnBrk="1" latinLnBrk="1" hangingPunct="1">
              <a:lnSpc>
                <a:spcPct val="90000"/>
              </a:lnSpc>
              <a:buClrTx/>
              <a:buFontTx/>
              <a:buNone/>
            </a:pPr>
            <a:r>
              <a:rPr lang="en-US" altLang="ko-KR" sz="3600" dirty="0" smtClean="0">
                <a:solidFill>
                  <a:srgbClr val="000000"/>
                </a:solidFill>
                <a:ea typeface="HY견고딕" pitchFamily="18" charset="-127"/>
              </a:rPr>
              <a:t>JCT-VC 096 </a:t>
            </a:r>
          </a:p>
          <a:p>
            <a:pPr marL="342900" indent="-342900" algn="ctr" eaLnBrk="1" latinLnBrk="1" hangingPunct="1">
              <a:lnSpc>
                <a:spcPct val="90000"/>
              </a:lnSpc>
              <a:buClrTx/>
              <a:buFontTx/>
              <a:buNone/>
            </a:pPr>
            <a:r>
              <a:rPr lang="en-US" altLang="ko-KR" sz="3600" dirty="0" smtClean="0">
                <a:solidFill>
                  <a:srgbClr val="000000"/>
                </a:solidFill>
                <a:ea typeface="HY견고딕" pitchFamily="18" charset="-127"/>
              </a:rPr>
              <a:t>Low-Complexity Rotational Transform</a:t>
            </a:r>
          </a:p>
          <a:p>
            <a:pPr marL="342900" indent="-342900" algn="ctr" eaLnBrk="1" latinLnBrk="1" hangingPunct="1">
              <a:lnSpc>
                <a:spcPct val="90000"/>
              </a:lnSpc>
              <a:buClrTx/>
              <a:buFontTx/>
              <a:buNone/>
            </a:pPr>
            <a:endParaRPr lang="en-US" altLang="ko-KR" sz="2800" dirty="0" smtClean="0">
              <a:solidFill>
                <a:srgbClr val="000000"/>
              </a:solidFill>
              <a:ea typeface="HY견고딕" pitchFamily="18" charset="-127"/>
            </a:endParaRPr>
          </a:p>
          <a:p>
            <a:pPr marL="342900" indent="-342900" algn="ctr" eaLnBrk="1" latinLnBrk="1" hangingPunct="1">
              <a:lnSpc>
                <a:spcPct val="90000"/>
              </a:lnSpc>
              <a:buClrTx/>
              <a:buFontTx/>
              <a:buNone/>
            </a:pPr>
            <a:r>
              <a:rPr lang="en-US" altLang="ko-KR" sz="2800" dirty="0" smtClean="0">
                <a:solidFill>
                  <a:srgbClr val="000000"/>
                </a:solidFill>
                <a:ea typeface="HY견고딕" pitchFamily="18" charset="-127"/>
              </a:rPr>
              <a:t>Samsung Electronics Co., </a:t>
            </a:r>
            <a:endParaRPr lang="en-US" altLang="ko-KR" sz="2400" b="0" dirty="0" smtClean="0">
              <a:solidFill>
                <a:srgbClr val="000000"/>
              </a:solidFill>
              <a:ea typeface="HY견고딕" pitchFamily="18" charset="-127"/>
            </a:endParaRPr>
          </a:p>
          <a:p>
            <a:pPr marL="342900" indent="-342900" algn="ctr" eaLnBrk="1" latinLnBrk="1" hangingPunct="1">
              <a:lnSpc>
                <a:spcPct val="90000"/>
              </a:lnSpc>
              <a:buClrTx/>
              <a:buFontTx/>
              <a:buNone/>
            </a:pPr>
            <a:r>
              <a:rPr lang="en-US" altLang="ko-KR" sz="2400" b="0" dirty="0" smtClean="0">
                <a:solidFill>
                  <a:srgbClr val="000000"/>
                </a:solidFill>
                <a:ea typeface="HY견고딕" pitchFamily="18" charset="-127"/>
              </a:rPr>
              <a:t>Felix C. A. Fernandes</a:t>
            </a:r>
          </a:p>
          <a:p>
            <a:pPr marL="342900" indent="-342900" algn="ctr" eaLnBrk="1" latinLnBrk="1" hangingPunct="1">
              <a:lnSpc>
                <a:spcPct val="90000"/>
              </a:lnSpc>
              <a:buClrTx/>
              <a:buFontTx/>
              <a:buNone/>
            </a:pPr>
            <a:r>
              <a:rPr lang="en-US" altLang="ko-KR" sz="2400" b="0" dirty="0" smtClean="0">
                <a:solidFill>
                  <a:srgbClr val="000000"/>
                </a:solidFill>
                <a:ea typeface="HY견고딕" pitchFamily="18" charset="-127"/>
              </a:rPr>
              <a:t>October 2010</a:t>
            </a:r>
            <a:endParaRPr lang="en-US" altLang="ko-KR" sz="2400" b="0" dirty="0">
              <a:solidFill>
                <a:srgbClr val="000000"/>
              </a:solidFill>
              <a:ea typeface="HY견고딕" pitchFamily="18" charset="-127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25500" y="76200"/>
            <a:ext cx="8229600" cy="688975"/>
          </a:xfrm>
        </p:spPr>
        <p:txBody>
          <a:bodyPr/>
          <a:lstStyle/>
          <a:p>
            <a:r>
              <a:rPr lang="en-US" dirty="0" smtClean="0"/>
              <a:t>8x8 Secondary Rotational Transform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3517900"/>
            <a:ext cx="8229600" cy="4724400"/>
          </a:xfrm>
        </p:spPr>
        <p:txBody>
          <a:bodyPr>
            <a:normAutofit/>
          </a:bodyPr>
          <a:lstStyle/>
          <a:p>
            <a:r>
              <a:rPr lang="en-US" dirty="0" smtClean="0"/>
              <a:t>ROT = secondary transform applied to 16x16, 32x32, 64x64 intra-predicted blocks</a:t>
            </a:r>
          </a:p>
          <a:p>
            <a:r>
              <a:rPr lang="en-US" dirty="0" smtClean="0"/>
              <a:t>8x8 sub-block at top-left corner of DCT block is input to ROT.</a:t>
            </a:r>
            <a:endParaRPr lang="en-US" dirty="0"/>
          </a:p>
        </p:txBody>
      </p:sp>
      <p:grpSp>
        <p:nvGrpSpPr>
          <p:cNvPr id="2" name="Group 27"/>
          <p:cNvGrpSpPr/>
          <p:nvPr/>
        </p:nvGrpSpPr>
        <p:grpSpPr>
          <a:xfrm>
            <a:off x="3975100" y="4991100"/>
            <a:ext cx="914400" cy="914400"/>
            <a:chOff x="7543800" y="5715000"/>
            <a:chExt cx="914400" cy="914400"/>
          </a:xfrm>
        </p:grpSpPr>
        <p:sp>
          <p:nvSpPr>
            <p:cNvPr id="23" name="Rectangle 22"/>
            <p:cNvSpPr/>
            <p:nvPr/>
          </p:nvSpPr>
          <p:spPr>
            <a:xfrm>
              <a:off x="7543800" y="5715000"/>
              <a:ext cx="914400" cy="91440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7543800" y="5715000"/>
              <a:ext cx="457200" cy="45720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Group 17"/>
          <p:cNvGrpSpPr/>
          <p:nvPr/>
        </p:nvGrpSpPr>
        <p:grpSpPr>
          <a:xfrm>
            <a:off x="76200" y="1168400"/>
            <a:ext cx="9132242" cy="1143000"/>
            <a:chOff x="76200" y="2362200"/>
            <a:chExt cx="9132242" cy="1143000"/>
          </a:xfrm>
        </p:grpSpPr>
        <p:sp>
          <p:nvSpPr>
            <p:cNvPr id="8" name="Rectangle 7"/>
            <p:cNvSpPr/>
            <p:nvPr/>
          </p:nvSpPr>
          <p:spPr>
            <a:xfrm>
              <a:off x="1107560" y="2590800"/>
              <a:ext cx="914400" cy="91440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None/>
              </a:pPr>
              <a:r>
                <a:rPr lang="en-US" b="1" dirty="0" smtClean="0">
                  <a:solidFill>
                    <a:schemeClr val="tx1"/>
                  </a:solidFill>
                </a:rPr>
                <a:t>DCT</a:t>
              </a:r>
              <a:endParaRPr 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2514600" y="2590800"/>
              <a:ext cx="2362200" cy="91440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None/>
              </a:pPr>
              <a:r>
                <a:rPr lang="en-US" b="1" dirty="0" smtClean="0">
                  <a:solidFill>
                    <a:schemeClr val="tx1"/>
                  </a:solidFill>
                </a:rPr>
                <a:t>ROT</a:t>
              </a:r>
            </a:p>
            <a:p>
              <a:pPr algn="ctr">
                <a:buNone/>
              </a:pPr>
              <a:r>
                <a:rPr lang="en-US" dirty="0" smtClean="0">
                  <a:solidFill>
                    <a:schemeClr val="tx1"/>
                  </a:solidFill>
                </a:rPr>
                <a:t>(8x8 </a:t>
              </a:r>
              <a:r>
                <a:rPr lang="en-US" b="1" dirty="0" smtClean="0">
                  <a:solidFill>
                    <a:schemeClr val="tx1"/>
                  </a:solidFill>
                </a:rPr>
                <a:t>Rotational Transform)</a:t>
              </a:r>
              <a:endParaRPr 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6248400" y="2590800"/>
              <a:ext cx="1524000" cy="91440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None/>
              </a:pPr>
              <a:r>
                <a:rPr lang="en-US" b="1" dirty="0" smtClean="0">
                  <a:solidFill>
                    <a:schemeClr val="tx1"/>
                  </a:solidFill>
                </a:rPr>
                <a:t>Quantization</a:t>
              </a:r>
              <a:endParaRPr lang="en-US" b="1" dirty="0">
                <a:solidFill>
                  <a:schemeClr val="tx1"/>
                </a:solidFill>
              </a:endParaRPr>
            </a:p>
          </p:txBody>
        </p:sp>
        <p:cxnSp>
          <p:nvCxnSpPr>
            <p:cNvPr id="12" name="Straight Arrow Connector 11"/>
            <p:cNvCxnSpPr>
              <a:stCxn id="8" idx="3"/>
              <a:endCxn id="9" idx="1"/>
            </p:cNvCxnSpPr>
            <p:nvPr/>
          </p:nvCxnSpPr>
          <p:spPr>
            <a:xfrm>
              <a:off x="2021960" y="3048000"/>
              <a:ext cx="492640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>
              <a:stCxn id="9" idx="3"/>
              <a:endCxn id="10" idx="1"/>
            </p:cNvCxnSpPr>
            <p:nvPr/>
          </p:nvCxnSpPr>
          <p:spPr>
            <a:xfrm>
              <a:off x="4876800" y="3048000"/>
              <a:ext cx="1371600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>
              <a:endCxn id="8" idx="1"/>
            </p:cNvCxnSpPr>
            <p:nvPr/>
          </p:nvCxnSpPr>
          <p:spPr>
            <a:xfrm>
              <a:off x="650360" y="3048000"/>
              <a:ext cx="457200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stCxn id="10" idx="3"/>
            </p:cNvCxnSpPr>
            <p:nvPr/>
          </p:nvCxnSpPr>
          <p:spPr>
            <a:xfrm>
              <a:off x="7772400" y="3048000"/>
              <a:ext cx="762000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76200" y="2590800"/>
              <a:ext cx="108555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dirty="0" smtClean="0"/>
                <a:t>residuals</a:t>
              </a:r>
              <a:endParaRPr 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884040" y="2362200"/>
              <a:ext cx="1324402" cy="6340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buNone/>
              </a:pPr>
              <a:r>
                <a:rPr lang="en-US" dirty="0" smtClean="0"/>
                <a:t>quantized</a:t>
              </a:r>
            </a:p>
            <a:p>
              <a:pPr algn="ctr">
                <a:buNone/>
              </a:pPr>
              <a:r>
                <a:rPr lang="en-US" dirty="0" smtClean="0"/>
                <a:t>coefficients</a:t>
              </a:r>
              <a:endParaRPr lang="en-US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925119" y="2590800"/>
              <a:ext cx="132228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buNone/>
              </a:pPr>
              <a:r>
                <a:rPr lang="en-US" dirty="0"/>
                <a:t>c</a:t>
              </a:r>
              <a:r>
                <a:rPr lang="en-US" dirty="0" smtClean="0"/>
                <a:t>oefficients</a:t>
              </a:r>
              <a:endParaRPr lang="en-US" dirty="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4267200" y="4699000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733800" y="5245100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4699000" y="4699000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16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3619500" y="5715000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16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ROT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46800" y="749300"/>
            <a:ext cx="3505200" cy="3048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m</a:t>
            </a:r>
            <a:r>
              <a:rPr lang="en-US" baseline="-25000" dirty="0" smtClean="0"/>
              <a:t>i</a:t>
            </a:r>
            <a:r>
              <a:rPr lang="en-US" dirty="0" smtClean="0"/>
              <a:t>  = input residuals,</a:t>
            </a:r>
          </a:p>
          <a:p>
            <a:pPr>
              <a:buNone/>
            </a:pPr>
            <a:r>
              <a:rPr lang="en-US" dirty="0" smtClean="0"/>
              <a:t> m</a:t>
            </a:r>
            <a:r>
              <a:rPr lang="en-US" baseline="-25000" dirty="0" smtClean="0"/>
              <a:t>o</a:t>
            </a:r>
            <a:r>
              <a:rPr lang="en-US" dirty="0" smtClean="0"/>
              <a:t> = ROT coefficients, </a:t>
            </a:r>
          </a:p>
          <a:p>
            <a:pPr>
              <a:buNone/>
            </a:pPr>
            <a:r>
              <a:rPr lang="en-US" dirty="0" smtClean="0"/>
              <a:t> D   = DCT matrix,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err="1" smtClean="0"/>
              <a:t>R</a:t>
            </a:r>
            <a:r>
              <a:rPr lang="en-US" baseline="-25000" dirty="0" err="1" smtClean="0"/>
              <a:t>h</a:t>
            </a:r>
            <a:r>
              <a:rPr lang="en-US" dirty="0" smtClean="0"/>
              <a:t> = horizontal ROT matrix,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err="1" smtClean="0"/>
              <a:t>R</a:t>
            </a:r>
            <a:r>
              <a:rPr lang="en-US" baseline="-25000" dirty="0" err="1" smtClean="0"/>
              <a:t>v</a:t>
            </a:r>
            <a:r>
              <a:rPr lang="en-US" dirty="0" smtClean="0"/>
              <a:t> = vertical ROT matrix,</a:t>
            </a:r>
          </a:p>
          <a:p>
            <a:pPr>
              <a:buNone/>
            </a:pPr>
            <a:r>
              <a:rPr lang="en-US" dirty="0" smtClean="0"/>
              <a:t> R</a:t>
            </a:r>
            <a:r>
              <a:rPr lang="en-US" baseline="-25000" dirty="0" smtClean="0"/>
              <a:t>x</a:t>
            </a:r>
            <a:r>
              <a:rPr lang="en-US" dirty="0" smtClean="0"/>
              <a:t>, </a:t>
            </a:r>
            <a:r>
              <a:rPr lang="en-US" dirty="0" err="1" smtClean="0"/>
              <a:t>R</a:t>
            </a:r>
            <a:r>
              <a:rPr lang="en-US" baseline="-25000" dirty="0" err="1" smtClean="0"/>
              <a:t>z</a:t>
            </a:r>
            <a:r>
              <a:rPr lang="en-US" dirty="0" smtClean="0"/>
              <a:t> = compound Given’s</a:t>
            </a:r>
          </a:p>
          <a:p>
            <a:pPr>
              <a:buNone/>
            </a:pPr>
            <a:r>
              <a:rPr lang="en-US" dirty="0" smtClean="0"/>
              <a:t>               rotation matrices.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AA4D1-6B23-4F77-8FF7-47BFDC087ADC}" type="slidenum">
              <a:rPr lang="en-US" altLang="ko-KR" smtClean="0"/>
              <a:pPr/>
              <a:t>2</a:t>
            </a:fld>
            <a:endParaRPr lang="en-US" altLang="ko-KR" dirty="0"/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9049" y="744539"/>
            <a:ext cx="3181349" cy="586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8575" y="1263651"/>
            <a:ext cx="4257675" cy="48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1111" y="1673226"/>
            <a:ext cx="4291011" cy="46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5" y="2155825"/>
            <a:ext cx="5648325" cy="222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112" y="4462283"/>
            <a:ext cx="5656808" cy="2217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100" y="76200"/>
            <a:ext cx="8229600" cy="688975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Structure of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v</a:t>
            </a:r>
            <a:endParaRPr lang="en-US" baseline="-25000" dirty="0"/>
          </a:p>
        </p:txBody>
      </p:sp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1763713" y="1358900"/>
          <a:ext cx="5068887" cy="4299482"/>
        </p:xfrm>
        <a:graphic>
          <a:graphicData uri="http://schemas.openxmlformats.org/presentationml/2006/ole">
            <p:oleObj spid="_x0000_s2051" name="Equation" r:id="rId3" imgW="5257800" imgH="4457520" progId="Equation.3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609600" y="838200"/>
            <a:ext cx="7772400" cy="55461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 </a:t>
            </a:r>
            <a:r>
              <a:rPr lang="en-US" sz="2400" dirty="0" smtClean="0"/>
              <a:t>Consider the planar rotation matrix R(</a:t>
            </a:r>
            <a:r>
              <a:rPr lang="el-GR" sz="2400" dirty="0" smtClean="0"/>
              <a:t>θ</a:t>
            </a:r>
            <a:r>
              <a:rPr lang="en-US" sz="2400" dirty="0" smtClean="0"/>
              <a:t>):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Factorize R(</a:t>
            </a:r>
            <a:r>
              <a:rPr lang="el-GR" sz="2400" dirty="0" smtClean="0"/>
              <a:t>θ</a:t>
            </a:r>
            <a:r>
              <a:rPr lang="en-US" sz="2400" dirty="0" smtClean="0"/>
              <a:t>) into lifting matrices:</a:t>
            </a:r>
          </a:p>
          <a:p>
            <a:pPr>
              <a:buNone/>
            </a:pP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   where                                        and                   </a:t>
            </a:r>
            <a:br>
              <a:rPr lang="en-US" sz="2400" dirty="0" smtClean="0"/>
            </a:b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 Approximate </a:t>
            </a:r>
            <a:r>
              <a:rPr lang="en-US" sz="2400" i="1" dirty="0" smtClean="0"/>
              <a:t>u</a:t>
            </a:r>
            <a:r>
              <a:rPr lang="en-US" sz="2400" dirty="0" smtClean="0"/>
              <a:t>, </a:t>
            </a:r>
            <a:r>
              <a:rPr lang="en-US" sz="2400" i="1" dirty="0" smtClean="0"/>
              <a:t>v</a:t>
            </a:r>
            <a:r>
              <a:rPr lang="en-US" sz="2400" dirty="0" smtClean="0"/>
              <a:t>, w by </a:t>
            </a:r>
            <a:r>
              <a:rPr lang="en-US" sz="2400" dirty="0" err="1" smtClean="0"/>
              <a:t>rationals</a:t>
            </a:r>
            <a:r>
              <a:rPr lang="en-US" sz="2400" dirty="0" smtClean="0"/>
              <a:t> of the form k/2</a:t>
            </a:r>
            <a:r>
              <a:rPr lang="en-US" sz="2400" baseline="30000" dirty="0" smtClean="0"/>
              <a:t>m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    to replace multipliers with adders and shifters.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47" y="152365"/>
            <a:ext cx="8553553" cy="761824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 sz="3600" b="0" dirty="0" smtClean="0"/>
              <a:t>Complexity Reduction Using Lifting Matrices</a:t>
            </a:r>
            <a:endParaRPr lang="en-GB" sz="36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23794" y="3821504"/>
            <a:ext cx="8501174" cy="69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Tx/>
              <a:buFont typeface="Wingdings" pitchFamily="2" charset="2"/>
              <a:buChar char="q"/>
              <a:tabLst/>
              <a:defRPr/>
            </a:pPr>
            <a:endParaRPr kumimoji="1" lang="en-GB" altLang="ko-KR" sz="1800" b="0" i="0" u="none" strike="noStrike" kern="0" cap="none" spc="0" normalizeH="0" baseline="0" noProof="0" dirty="0" smtClean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47851" y="3146425"/>
            <a:ext cx="5441949" cy="942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81189" y="1422401"/>
            <a:ext cx="4697411" cy="1004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22729" y="4485855"/>
            <a:ext cx="3113098" cy="974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30959" y="4687887"/>
            <a:ext cx="1957991" cy="514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</a:t>
            </a:r>
            <a:r>
              <a:rPr lang="en-US" baseline="-25000" dirty="0" smtClean="0"/>
              <a:t>x</a:t>
            </a:r>
            <a:r>
              <a:rPr lang="en-US" dirty="0" smtClean="0"/>
              <a:t>(</a:t>
            </a:r>
            <a:r>
              <a:rPr lang="el-GR" dirty="0" smtClean="0"/>
              <a:t>θ</a:t>
            </a:r>
            <a:r>
              <a:rPr lang="en-US" dirty="0" smtClean="0"/>
              <a:t>) Complexity Reduction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AA4D1-6B23-4F77-8FF7-47BFDC087ADC}" type="slidenum">
              <a:rPr lang="en-US" altLang="ko-KR" smtClean="0"/>
              <a:pPr/>
              <a:t>5</a:t>
            </a:fld>
            <a:endParaRPr lang="en-US" altLang="ko-KR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163" y="1203325"/>
            <a:ext cx="5024437" cy="500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800" y="2016125"/>
            <a:ext cx="8978900" cy="2245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R</a:t>
            </a:r>
            <a:r>
              <a:rPr lang="en-US" baseline="-25000" dirty="0" err="1" smtClean="0"/>
              <a:t>z</a:t>
            </a:r>
            <a:r>
              <a:rPr lang="en-US" dirty="0" smtClean="0"/>
              <a:t>(</a:t>
            </a:r>
            <a:r>
              <a:rPr lang="el-GR" dirty="0" smtClean="0"/>
              <a:t>θ</a:t>
            </a:r>
            <a:r>
              <a:rPr lang="en-US" dirty="0" smtClean="0"/>
              <a:t>) Complexity Reduction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AA4D1-6B23-4F77-8FF7-47BFDC087ADC}" type="slidenum">
              <a:rPr lang="en-US" altLang="ko-KR" smtClean="0"/>
              <a:pPr/>
              <a:t>6</a:t>
            </a:fld>
            <a:endParaRPr lang="en-US" altLang="ko-KR" dirty="0"/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74751"/>
            <a:ext cx="5127625" cy="463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800" y="1951038"/>
            <a:ext cx="8761413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Complexity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719138"/>
            <a:ext cx="8229600" cy="6138862"/>
          </a:xfrm>
        </p:spPr>
        <p:txBody>
          <a:bodyPr/>
          <a:lstStyle/>
          <a:p>
            <a:r>
              <a:rPr lang="en-US" dirty="0" smtClean="0"/>
              <a:t>To multiply variable x by constant c, adders and shifters are used:</a:t>
            </a:r>
          </a:p>
          <a:p>
            <a:pPr lvl="1"/>
            <a:r>
              <a:rPr lang="en-US" dirty="0" smtClean="0"/>
              <a:t> Example 1: c = 50 = binary 110010</a:t>
            </a:r>
            <a:br>
              <a:rPr lang="en-US" dirty="0" smtClean="0"/>
            </a:br>
            <a:r>
              <a:rPr lang="en-US" dirty="0" smtClean="0"/>
              <a:t>                    then x * c = x * 50 = x*(2</a:t>
            </a:r>
            <a:r>
              <a:rPr lang="en-US" baseline="30000" dirty="0" smtClean="0"/>
              <a:t>5</a:t>
            </a:r>
            <a:r>
              <a:rPr lang="en-US" dirty="0" smtClean="0"/>
              <a:t> + 2</a:t>
            </a:r>
            <a:r>
              <a:rPr lang="en-US" baseline="30000" dirty="0" smtClean="0"/>
              <a:t>4</a:t>
            </a:r>
            <a:r>
              <a:rPr lang="en-US" dirty="0" smtClean="0"/>
              <a:t> + 2</a:t>
            </a:r>
            <a:r>
              <a:rPr lang="en-US" baseline="30000" dirty="0" smtClean="0"/>
              <a:t>1</a:t>
            </a:r>
            <a:r>
              <a:rPr lang="en-US" dirty="0" smtClean="0"/>
              <a:t>) = x&lt;&lt;5 + x&lt;&lt;4 + x&lt;&lt;1</a:t>
            </a:r>
            <a:br>
              <a:rPr lang="en-US" dirty="0" smtClean="0"/>
            </a:br>
            <a:r>
              <a:rPr lang="en-US" dirty="0" smtClean="0"/>
              <a:t>                    so, 2 elemental adders required.</a:t>
            </a:r>
          </a:p>
          <a:p>
            <a:pPr lvl="1"/>
            <a:r>
              <a:rPr lang="en-US" dirty="0" smtClean="0"/>
              <a:t>In general,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adders</a:t>
            </a:r>
            <a:r>
              <a:rPr lang="en-US" dirty="0" smtClean="0"/>
              <a:t> =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isolated</a:t>
            </a:r>
            <a:r>
              <a:rPr lang="en-US" dirty="0" smtClean="0"/>
              <a:t> – 1.</a:t>
            </a:r>
          </a:p>
          <a:p>
            <a:r>
              <a:rPr lang="en-US" dirty="0" smtClean="0"/>
              <a:t>When c has more than 2 consecutive 1’s in binary form, use subtraction:</a:t>
            </a:r>
          </a:p>
          <a:p>
            <a:pPr lvl="1"/>
            <a:r>
              <a:rPr lang="en-US" dirty="0" smtClean="0"/>
              <a:t>Example 2: c = 61 = binary 111101</a:t>
            </a:r>
            <a:br>
              <a:rPr lang="en-US" dirty="0" smtClean="0"/>
            </a:br>
            <a:r>
              <a:rPr lang="en-US" dirty="0" smtClean="0"/>
              <a:t>                              = 1000001 – 100</a:t>
            </a:r>
            <a:br>
              <a:rPr lang="en-US" dirty="0" smtClean="0"/>
            </a:br>
            <a:r>
              <a:rPr lang="en-US" dirty="0" smtClean="0"/>
              <a:t>                    then x * c = x * 61 = x * (1000001 – 100) = x&lt;&lt;6 – x&lt;&lt;2 + 1</a:t>
            </a:r>
            <a:br>
              <a:rPr lang="en-US" dirty="0" smtClean="0"/>
            </a:br>
            <a:r>
              <a:rPr lang="en-US" dirty="0" smtClean="0"/>
              <a:t>                    so, 2 elemental adders required</a:t>
            </a:r>
          </a:p>
          <a:p>
            <a:pPr lvl="1"/>
            <a:r>
              <a:rPr lang="en-US" dirty="0" smtClean="0"/>
              <a:t>In general,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adders</a:t>
            </a:r>
            <a:r>
              <a:rPr lang="en-US" dirty="0" smtClean="0"/>
              <a:t> =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isolated</a:t>
            </a:r>
            <a:r>
              <a:rPr lang="en-US" dirty="0" smtClean="0"/>
              <a:t> + 2*</a:t>
            </a:r>
            <a:r>
              <a:rPr lang="en-US" dirty="0" err="1" smtClean="0"/>
              <a:t>N</a:t>
            </a:r>
            <a:r>
              <a:rPr lang="en-US" baseline="-25000" dirty="0" err="1" smtClean="0"/>
              <a:t>consecutive</a:t>
            </a:r>
            <a:r>
              <a:rPr lang="en-US" dirty="0" smtClean="0"/>
              <a:t> – 1.</a:t>
            </a:r>
          </a:p>
          <a:p>
            <a:r>
              <a:rPr lang="en-US" dirty="0" smtClean="0"/>
              <a:t>Product of x and c is usually added to some other quantity. Therefore,</a:t>
            </a:r>
            <a:br>
              <a:rPr lang="en-US" dirty="0" smtClean="0"/>
            </a:br>
            <a:r>
              <a:rPr lang="en-US" dirty="0" smtClean="0"/>
              <a:t>                     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adders</a:t>
            </a:r>
            <a:r>
              <a:rPr lang="en-US" dirty="0" smtClean="0"/>
              <a:t> =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isolated</a:t>
            </a:r>
            <a:r>
              <a:rPr lang="en-US" dirty="0" smtClean="0"/>
              <a:t> + 2*</a:t>
            </a:r>
            <a:r>
              <a:rPr lang="en-US" dirty="0" err="1" smtClean="0"/>
              <a:t>N</a:t>
            </a:r>
            <a:r>
              <a:rPr lang="en-US" baseline="-25000" dirty="0" err="1" smtClean="0"/>
              <a:t>consecutive</a:t>
            </a:r>
            <a:r>
              <a:rPr lang="en-US" baseline="-25000" dirty="0" smtClean="0"/>
              <a:t> </a:t>
            </a:r>
            <a:endParaRPr lang="en-US" dirty="0" smtClean="0"/>
          </a:p>
          <a:p>
            <a:r>
              <a:rPr lang="en-US" dirty="0" smtClean="0"/>
              <a:t>Complexity reduction: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46% reduction on forward transform,</a:t>
            </a:r>
            <a:br>
              <a:rPr lang="en-US" dirty="0" smtClean="0"/>
            </a:br>
            <a:r>
              <a:rPr lang="en-US" dirty="0" smtClean="0"/>
              <a:t>21% reduction on inverse transform.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AA4D1-6B23-4F77-8FF7-47BFDC087ADC}" type="slidenum">
              <a:rPr lang="en-US" altLang="ko-KR" smtClean="0"/>
              <a:pPr/>
              <a:t>7</a:t>
            </a:fld>
            <a:endParaRPr lang="en-US" altLang="ko-KR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625600" y="4775200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Forward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Inverse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TMuC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ROT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668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448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Proposed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ROT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356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356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Simulation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87439"/>
            <a:ext cx="8229600" cy="436562"/>
          </a:xfrm>
        </p:spPr>
        <p:txBody>
          <a:bodyPr/>
          <a:lstStyle/>
          <a:p>
            <a:r>
              <a:rPr lang="en-US" dirty="0" smtClean="0"/>
              <a:t>Intra high-efficiency configuration, 25 frames</a:t>
            </a:r>
          </a:p>
          <a:p>
            <a:r>
              <a:rPr lang="en-US" dirty="0" smtClean="0"/>
              <a:t>Anchor: </a:t>
            </a:r>
            <a:r>
              <a:rPr lang="en-US" dirty="0" err="1" smtClean="0"/>
              <a:t>TMuC</a:t>
            </a:r>
            <a:r>
              <a:rPr lang="en-US" dirty="0" smtClean="0"/>
              <a:t> 0.7</a:t>
            </a:r>
          </a:p>
          <a:p>
            <a:r>
              <a:rPr lang="en-US" dirty="0" smtClean="0"/>
              <a:t>Test: </a:t>
            </a:r>
            <a:r>
              <a:rPr lang="en-US" dirty="0" err="1" smtClean="0"/>
              <a:t>TMuC</a:t>
            </a:r>
            <a:r>
              <a:rPr lang="en-US" dirty="0" smtClean="0"/>
              <a:t> 0.7 ROT replaced by proposed low-complexity ROT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AA4D1-6B23-4F77-8FF7-47BFDC087ADC}" type="slidenum">
              <a:rPr lang="en-US" altLang="ko-KR" smtClean="0"/>
              <a:pPr/>
              <a:t>8</a:t>
            </a:fld>
            <a:endParaRPr lang="en-US" altLang="ko-KR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971800" y="2209800"/>
          <a:ext cx="30226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1300"/>
                <a:gridCol w="15113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BD-Rat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e (%)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Class 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r>
                        <a:rPr lang="en-US" dirty="0" smtClean="0"/>
                        <a:t>0.01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Class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r>
                        <a:rPr lang="en-US" dirty="0" smtClean="0"/>
                        <a:t>0.01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Class 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 </a:t>
                      </a:r>
                      <a:r>
                        <a:rPr lang="en-US" dirty="0" smtClean="0"/>
                        <a:t>0.01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Class 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r>
                        <a:rPr lang="en-US" dirty="0" smtClean="0"/>
                        <a:t>0.01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Class 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r>
                        <a:rPr lang="en-US" dirty="0" smtClean="0"/>
                        <a:t>0.01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r>
                        <a:rPr lang="en-US" dirty="0" smtClean="0"/>
                        <a:t>0.00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1_Template_Sample">
  <a:themeElements>
    <a:clrScheme name="1_Template_Samp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Template_Sample">
      <a:majorFont>
        <a:latin typeface="Arial"/>
        <a:ea typeface="굴림"/>
        <a:cs typeface=""/>
      </a:majorFont>
      <a:minorFont>
        <a:latin typeface="Arial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66688" marR="0" indent="-166688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3333CC"/>
          </a:buClr>
          <a:buSzTx/>
          <a:buFont typeface="Wingdings" pitchFamily="2" charset="2"/>
          <a:buChar char="q"/>
          <a:tabLst/>
          <a:defRPr kumimoji="1" lang="ko-KR" altLang="en-US" sz="16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굴림" pitchFamily="34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66688" marR="0" indent="-166688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3333CC"/>
          </a:buClr>
          <a:buSzTx/>
          <a:buFont typeface="Wingdings" pitchFamily="2" charset="2"/>
          <a:buChar char="q"/>
          <a:tabLst/>
          <a:defRPr kumimoji="1" lang="ko-KR" altLang="en-US" sz="16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굴림" pitchFamily="34" charset="-127"/>
          </a:defRPr>
        </a:defPPr>
      </a:lstStyle>
    </a:lnDef>
  </a:objectDefaults>
  <a:extraClrSchemeLst>
    <a:extraClrScheme>
      <a:clrScheme name="1_Template_Samp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_Sampl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_Sampl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_Sampl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_Sampl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mplate_Sampl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Sampl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Sampl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Sampl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Sampl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Sampl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mplate_Sampl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6_기본 디자인">
  <a:themeElements>
    <a:clrScheme name="24_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6_기본 디자인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18000" tIns="10800" rIns="18000" bIns="10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>
            <a:srgbClr val="FF0000"/>
          </a:buClr>
          <a:buSzTx/>
          <a:buFontTx/>
          <a:buNone/>
          <a:tabLst/>
          <a:defRPr kumimoji="0" lang="ko-KR" altLang="en-US" sz="14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Arial" charset="0"/>
            <a:ea typeface="HY견고딕" pitchFamily="18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18000" tIns="10800" rIns="18000" bIns="10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>
            <a:srgbClr val="FF0000"/>
          </a:buClr>
          <a:buSzTx/>
          <a:buFontTx/>
          <a:buNone/>
          <a:tabLst/>
          <a:defRPr kumimoji="0" lang="ko-KR" altLang="en-US" sz="14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Arial" charset="0"/>
            <a:ea typeface="HY견고딕" pitchFamily="18" charset="-127"/>
          </a:defRPr>
        </a:defPPr>
      </a:lstStyle>
    </a:lnDef>
  </a:objectDefaults>
  <a:extraClrSchemeLst>
    <a:extraClrScheme>
      <a:clrScheme name="24_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4_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4_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4_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4_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4_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4_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4_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4_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4_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4_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4_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30557</TotalTime>
  <Words>226</Words>
  <Application>Microsoft Office PowerPoint</Application>
  <PresentationFormat>On-screen Show (4:3)</PresentationFormat>
  <Paragraphs>82</Paragraphs>
  <Slides>9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1_Template_Sample</vt:lpstr>
      <vt:lpstr>26_기본 디자인</vt:lpstr>
      <vt:lpstr>Equation</vt:lpstr>
      <vt:lpstr>Slide 0</vt:lpstr>
      <vt:lpstr>8x8 Secondary Rotational Transform</vt:lpstr>
      <vt:lpstr>ROT Definition</vt:lpstr>
      <vt:lpstr>Structure of Rh and Rv</vt:lpstr>
      <vt:lpstr>Complexity Reduction Using Lifting Matrices</vt:lpstr>
      <vt:lpstr>Rx(θ) Complexity Reduction</vt:lpstr>
      <vt:lpstr>Rz(θ) Complexity Reduction</vt:lpstr>
      <vt:lpstr>Complexity Analysis</vt:lpstr>
      <vt:lpstr>Simulation Results</vt:lpstr>
    </vt:vector>
  </TitlesOfParts>
  <Company>SAMSUNG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WSL Mid-Long Term Plan Update</dc:title>
  <dc:creator>WSL</dc:creator>
  <cp:lastModifiedBy>ffernandes</cp:lastModifiedBy>
  <cp:revision>3686</cp:revision>
  <dcterms:created xsi:type="dcterms:W3CDTF">2004-03-27T02:16:24Z</dcterms:created>
  <dcterms:modified xsi:type="dcterms:W3CDTF">2010-10-07T09:14:44Z</dcterms:modified>
</cp:coreProperties>
</file>