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2" r:id="rId1"/>
  </p:sldMasterIdLst>
  <p:notesMasterIdLst>
    <p:notesMasterId r:id="rId55"/>
  </p:notesMasterIdLst>
  <p:handoutMasterIdLst>
    <p:handoutMasterId r:id="rId56"/>
  </p:handoutMasterIdLst>
  <p:sldIdLst>
    <p:sldId id="398" r:id="rId2"/>
    <p:sldId id="399" r:id="rId3"/>
    <p:sldId id="400" r:id="rId4"/>
    <p:sldId id="401" r:id="rId5"/>
    <p:sldId id="405" r:id="rId6"/>
    <p:sldId id="403" r:id="rId7"/>
    <p:sldId id="406" r:id="rId8"/>
    <p:sldId id="408" r:id="rId9"/>
    <p:sldId id="413" r:id="rId10"/>
    <p:sldId id="407" r:id="rId11"/>
    <p:sldId id="409" r:id="rId12"/>
    <p:sldId id="460" r:id="rId13"/>
    <p:sldId id="511" r:id="rId14"/>
    <p:sldId id="416" r:id="rId15"/>
    <p:sldId id="417" r:id="rId16"/>
    <p:sldId id="515" r:id="rId17"/>
    <p:sldId id="495" r:id="rId18"/>
    <p:sldId id="516" r:id="rId19"/>
    <p:sldId id="497" r:id="rId20"/>
    <p:sldId id="501" r:id="rId21"/>
    <p:sldId id="502" r:id="rId22"/>
    <p:sldId id="498" r:id="rId23"/>
    <p:sldId id="500" r:id="rId24"/>
    <p:sldId id="427" r:id="rId25"/>
    <p:sldId id="429" r:id="rId26"/>
    <p:sldId id="431" r:id="rId27"/>
    <p:sldId id="432" r:id="rId28"/>
    <p:sldId id="484" r:id="rId29"/>
    <p:sldId id="483" r:id="rId30"/>
    <p:sldId id="485" r:id="rId31"/>
    <p:sldId id="486" r:id="rId32"/>
    <p:sldId id="487" r:id="rId33"/>
    <p:sldId id="439" r:id="rId34"/>
    <p:sldId id="508" r:id="rId35"/>
    <p:sldId id="504" r:id="rId36"/>
    <p:sldId id="505" r:id="rId37"/>
    <p:sldId id="440" r:id="rId38"/>
    <p:sldId id="441" r:id="rId39"/>
    <p:sldId id="442" r:id="rId40"/>
    <p:sldId id="443" r:id="rId41"/>
    <p:sldId id="444" r:id="rId42"/>
    <p:sldId id="490" r:id="rId43"/>
    <p:sldId id="489" r:id="rId44"/>
    <p:sldId id="514" r:id="rId45"/>
    <p:sldId id="448" r:id="rId46"/>
    <p:sldId id="449" r:id="rId47"/>
    <p:sldId id="451" r:id="rId48"/>
    <p:sldId id="494" r:id="rId49"/>
    <p:sldId id="512" r:id="rId50"/>
    <p:sldId id="513" r:id="rId51"/>
    <p:sldId id="466" r:id="rId52"/>
    <p:sldId id="467" r:id="rId53"/>
    <p:sldId id="280" r:id="rId54"/>
  </p:sldIdLst>
  <p:sldSz cx="9144000" cy="6858000" type="screen4x3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5" orient="horz" pos="2840" userDrawn="1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158">
          <p15:clr>
            <a:srgbClr val="A4A3A4"/>
          </p15:clr>
        </p15:guide>
        <p15:guide id="8" orient="horz" pos="2387">
          <p15:clr>
            <a:srgbClr val="A4A3A4"/>
          </p15:clr>
        </p15:guide>
        <p15:guide id="9" orient="horz" pos="3657">
          <p15:clr>
            <a:srgbClr val="A4A3A4"/>
          </p15:clr>
        </p15:guide>
        <p15:guide id="10" orient="horz" pos="3974">
          <p15:clr>
            <a:srgbClr val="A4A3A4"/>
          </p15:clr>
        </p15:guide>
        <p15:guide id="11" pos="385">
          <p15:clr>
            <a:srgbClr val="A4A3A4"/>
          </p15:clr>
        </p15:guide>
        <p15:guide id="12" orient="horz" pos="1344" userDrawn="1">
          <p15:clr>
            <a:srgbClr val="A4A3A4"/>
          </p15:clr>
        </p15:guide>
        <p15:guide id="13" orient="horz" pos="3203">
          <p15:clr>
            <a:srgbClr val="A4A3A4"/>
          </p15:clr>
        </p15:guide>
        <p15:guide id="14" orient="horz" pos="4320" userDrawn="1">
          <p15:clr>
            <a:srgbClr val="A4A3A4"/>
          </p15:clr>
        </p15:guide>
        <p15:guide id="15" orient="horz" pos="4110">
          <p15:clr>
            <a:srgbClr val="A4A3A4"/>
          </p15:clr>
        </p15:guide>
        <p15:guide id="16" pos="113">
          <p15:clr>
            <a:srgbClr val="A4A3A4"/>
          </p15:clr>
        </p15:guide>
        <p15:guide id="17" pos="56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00"/>
    <a:srgbClr val="FFFFFF"/>
    <a:srgbClr val="DDDDDD"/>
    <a:srgbClr val="FFE0FF"/>
    <a:srgbClr val="FF9999"/>
    <a:srgbClr val="15FF15"/>
    <a:srgbClr val="000000"/>
    <a:srgbClr val="FF7979"/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佈景主題樣式 1 - 輔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佈景主題樣式 1 - 輔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69" autoAdjust="0"/>
    <p:restoredTop sz="93114" autoAdjust="0"/>
  </p:normalViewPr>
  <p:slideViewPr>
    <p:cSldViewPr>
      <p:cViewPr varScale="1">
        <p:scale>
          <a:sx n="54" d="100"/>
          <a:sy n="54" d="100"/>
        </p:scale>
        <p:origin x="1097" y="21"/>
      </p:cViewPr>
      <p:guideLst>
        <p:guide orient="horz" pos="2432"/>
        <p:guide pos="2880"/>
        <p:guide orient="horz" pos="2840"/>
        <p:guide orient="horz" pos="2160"/>
        <p:guide pos="158"/>
        <p:guide orient="horz" pos="2387"/>
        <p:guide orient="horz" pos="3657"/>
        <p:guide orient="horz" pos="3974"/>
        <p:guide pos="385"/>
        <p:guide orient="horz" pos="1344"/>
        <p:guide orient="horz" pos="3203"/>
        <p:guide orient="horz" pos="4320"/>
        <p:guide orient="horz" pos="4110"/>
        <p:guide pos="113"/>
        <p:guide pos="569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-28509"/>
    </p:cViewPr>
  </p:sorterViewPr>
  <p:notesViewPr>
    <p:cSldViewPr>
      <p:cViewPr varScale="1">
        <p:scale>
          <a:sx n="44" d="100"/>
          <a:sy n="44" d="100"/>
        </p:scale>
        <p:origin x="-2832" y="-9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7A5B8-23F9-468F-946D-C4BA73E1ADBA}" type="datetimeFigureOut">
              <a:rPr lang="zh-TW" altLang="en-US" smtClean="0"/>
              <a:pPr/>
              <a:t>2018/10/5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D268B-5BC7-4E00-868B-C9819D823E3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07698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1A024-BBFB-4913-8C68-D2B2CA8B617A}" type="datetimeFigureOut">
              <a:rPr lang="zh-TW" altLang="en-US" smtClean="0"/>
              <a:pPr/>
              <a:t>2018/10/5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CD2021-2BD5-41C1-A2AA-02A02035350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6022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439EF-B05E-4F15-993C-993BE0CABA52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3764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354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354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6DC75E-9293-417A-B6ED-D1740A96997D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4479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D2021-2BD5-41C1-A2AA-02A02035350E}" type="slidenum">
              <a:rPr lang="zh-TW" altLang="en-US" smtClean="0"/>
              <a:pPr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6047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D2021-2BD5-41C1-A2AA-02A02035350E}" type="slidenum">
              <a:rPr lang="zh-TW" altLang="en-US" smtClean="0"/>
              <a:pPr/>
              <a:t>50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2797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1106066" y="8872"/>
            <a:ext cx="8065816" cy="226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50000">
                <a:srgbClr val="CAB0B0"/>
              </a:gs>
              <a:gs pos="100000">
                <a:srgbClr val="AECD9B"/>
              </a:gs>
            </a:gsLst>
            <a:lin ang="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9159018" cy="475252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-2" y="2204864"/>
            <a:ext cx="9138897" cy="4752000"/>
          </a:xfrm>
          <a:prstGeom prst="rect">
            <a:avLst/>
          </a:prstGeom>
          <a:solidFill>
            <a:srgbClr val="4A0000">
              <a:alpha val="72941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27584" y="2493144"/>
            <a:ext cx="7488832" cy="1511920"/>
          </a:xfrm>
        </p:spPr>
        <p:txBody>
          <a:bodyPr/>
          <a:lstStyle>
            <a:lvl1pPr algn="ctr">
              <a:defRPr sz="3200" b="1" i="0">
                <a:solidFill>
                  <a:schemeClr val="tx2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pic>
        <p:nvPicPr>
          <p:cNvPr id="121858" name="Picture 2" descr="C:\Users\Yang-Ting Chou\Desktop\ncku-logo1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496" y="543131"/>
            <a:ext cx="1080000" cy="1085669"/>
          </a:xfrm>
          <a:prstGeom prst="rect">
            <a:avLst/>
          </a:prstGeom>
          <a:noFill/>
        </p:spPr>
      </p:pic>
      <p:grpSp>
        <p:nvGrpSpPr>
          <p:cNvPr id="9" name="群組 8"/>
          <p:cNvGrpSpPr/>
          <p:nvPr userDrawn="1"/>
        </p:nvGrpSpPr>
        <p:grpSpPr>
          <a:xfrm>
            <a:off x="1528034" y="724476"/>
            <a:ext cx="3610940" cy="642094"/>
            <a:chOff x="1187625" y="446775"/>
            <a:chExt cx="5400022" cy="966001"/>
          </a:xfrm>
        </p:grpSpPr>
        <p:pic>
          <p:nvPicPr>
            <p:cNvPr id="29" name="Picture 3" descr="C:\Users\Yang-Ting Chou\Desktop\圖片1.pn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87625" y="446775"/>
              <a:ext cx="5400022" cy="966001"/>
            </a:xfrm>
            <a:prstGeom prst="rect">
              <a:avLst/>
            </a:prstGeom>
            <a:noFill/>
            <a:effectLst>
              <a:outerShdw blurRad="50800" dist="50800" dir="600000" algn="ctr" rotWithShape="0">
                <a:srgbClr val="000000"/>
              </a:outerShdw>
            </a:effectLst>
          </p:spPr>
        </p:pic>
        <p:sp>
          <p:nvSpPr>
            <p:cNvPr id="8" name="橢圓 7"/>
            <p:cNvSpPr/>
            <p:nvPr userDrawn="1"/>
          </p:nvSpPr>
          <p:spPr bwMode="auto">
            <a:xfrm>
              <a:off x="5076056" y="836749"/>
              <a:ext cx="468052" cy="468000"/>
            </a:xfrm>
            <a:prstGeom prst="ellipse">
              <a:avLst/>
            </a:prstGeom>
            <a:solidFill>
              <a:srgbClr val="FFFF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新細明體" pitchFamily="18" charset="-120"/>
              </a:endParaRPr>
            </a:p>
          </p:txBody>
        </p:sp>
      </p:grpSp>
      <p:sp>
        <p:nvSpPr>
          <p:cNvPr id="15" name="副標題 2"/>
          <p:cNvSpPr>
            <a:spLocks noGrp="1"/>
          </p:cNvSpPr>
          <p:nvPr>
            <p:ph type="subTitle" idx="1"/>
          </p:nvPr>
        </p:nvSpPr>
        <p:spPr>
          <a:xfrm>
            <a:off x="2116108" y="4624384"/>
            <a:ext cx="4904164" cy="460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TW" altLang="en-US" sz="2400" b="1" kern="1200" dirty="0" smtClean="0">
                <a:solidFill>
                  <a:schemeClr val="tx2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22" name="文字方塊 21"/>
          <p:cNvSpPr txBox="1"/>
          <p:nvPr userDrawn="1"/>
        </p:nvSpPr>
        <p:spPr>
          <a:xfrm>
            <a:off x="7812360" y="1988840"/>
            <a:ext cx="1252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TW" sz="1200" b="1" dirty="0" smtClean="0">
                <a:solidFill>
                  <a:srgbClr val="FF0505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NCKU</a:t>
            </a:r>
          </a:p>
          <a:p>
            <a:pPr algn="r"/>
            <a:r>
              <a:rPr lang="en-US" altLang="zh-TW" sz="1200" b="1" baseline="0" dirty="0" smtClean="0">
                <a:solidFill>
                  <a:srgbClr val="FF0505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baseline="0" dirty="0" smtClean="0">
                <a:solidFill>
                  <a:srgbClr val="FF7979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Tainan </a:t>
            </a:r>
            <a:r>
              <a:rPr lang="en-US" altLang="zh-TW" sz="1200" b="1" baseline="0" dirty="0" smtClean="0">
                <a:solidFill>
                  <a:srgbClr val="FF79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Taiwan</a:t>
            </a:r>
            <a:endParaRPr lang="en-US" altLang="zh-TW" sz="1200" b="1" dirty="0">
              <a:solidFill>
                <a:srgbClr val="FF79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732240" y="1268760"/>
            <a:ext cx="2057400" cy="5865813"/>
          </a:xfrm>
        </p:spPr>
        <p:txBody>
          <a:bodyPr vert="eaVert"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755576" y="992187"/>
            <a:ext cx="6019800" cy="586581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632700" cy="649288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標題，文字及多媒體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632700" cy="64928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媒體版面配置區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 noProof="0"/>
              <a:t>按一下圖示以新增多媒體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8075240" cy="576064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8075240" cy="576064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8075240" cy="576064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8075240" cy="576064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文字在物件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8075240" cy="576064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在文字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  <a:prstGeom prst="rect">
            <a:avLst/>
          </a:prstGeo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8075240" cy="576064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187424"/>
            <a:ext cx="8208912" cy="649288"/>
          </a:xfrm>
        </p:spPr>
        <p:txBody>
          <a:bodyPr/>
          <a:lstStyle>
            <a:lvl1pPr>
              <a:defRPr b="1" i="0">
                <a:solidFill>
                  <a:srgbClr val="4C0000"/>
                </a:solidFill>
                <a:effectLst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4536"/>
          </a:xfrm>
          <a:prstGeom prst="rect">
            <a:avLst/>
          </a:prstGeom>
        </p:spPr>
        <p:txBody>
          <a:bodyPr/>
          <a:lstStyle>
            <a:lvl1pPr marL="452438" indent="-452438">
              <a:buClr>
                <a:srgbClr val="692725"/>
              </a:buClr>
              <a:buFont typeface="Wingdings" pitchFamily="2" charset="2"/>
              <a:buChar char="u"/>
              <a:defRPr sz="2400" b="1">
                <a:solidFill>
                  <a:srgbClr val="4C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803275" indent="-354013">
              <a:spcBef>
                <a:spcPts val="1200"/>
              </a:spcBef>
              <a:buClr>
                <a:schemeClr val="bg1">
                  <a:lumMod val="10000"/>
                </a:schemeClr>
              </a:buClr>
              <a:buFont typeface="Wingdings" pitchFamily="2" charset="2"/>
              <a:buChar char="ü"/>
              <a:defRPr sz="2000">
                <a:solidFill>
                  <a:srgbClr val="8A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252538" indent="-269875">
              <a:spcBef>
                <a:spcPts val="1200"/>
              </a:spcBef>
              <a:defRPr sz="1800">
                <a:solidFill>
                  <a:srgbClr val="96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</p:txBody>
      </p:sp>
      <p:sp>
        <p:nvSpPr>
          <p:cNvPr id="4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0" y="6635304"/>
            <a:ext cx="2133600" cy="221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rgbClr val="C00000"/>
                </a:solidFill>
              </a:defRPr>
            </a:lvl1pPr>
          </a:lstStyle>
          <a:p>
            <a:pPr algn="l"/>
            <a:fld id="{F54BA6E5-3403-467B-9404-4AA77DDF7A0A}" type="slidenum">
              <a:rPr lang="zh-TW" altLang="en-US" smtClean="0"/>
              <a:pPr algn="l"/>
              <a:t>‹#›</a:t>
            </a:fld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 userDrawn="1"/>
        </p:nvSpPr>
        <p:spPr bwMode="auto">
          <a:xfrm>
            <a:off x="0" y="1916113"/>
            <a:ext cx="9142413" cy="18732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4" name="Rectangle 26"/>
          <p:cNvSpPr>
            <a:spLocks noChangeArrowheads="1"/>
          </p:cNvSpPr>
          <p:nvPr userDrawn="1"/>
        </p:nvSpPr>
        <p:spPr bwMode="auto">
          <a:xfrm>
            <a:off x="685800" y="19542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TW" altLang="zh-TW">
              <a:ea typeface="新細明體" pitchFamily="18" charset="-120"/>
            </a:endParaRPr>
          </a:p>
        </p:txBody>
      </p:sp>
      <p:pic>
        <p:nvPicPr>
          <p:cNvPr id="5" name="Picture 27" descr="ncku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1150" y="1052513"/>
            <a:ext cx="9017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8"/>
          <p:cNvSpPr>
            <a:spLocks noChangeArrowheads="1"/>
          </p:cNvSpPr>
          <p:nvPr userDrawn="1"/>
        </p:nvSpPr>
        <p:spPr bwMode="auto">
          <a:xfrm>
            <a:off x="0" y="4005263"/>
            <a:ext cx="9144000" cy="19446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50000">
                <a:srgbClr val="E6EEEE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kumimoji="0" lang="zh-TW" altLang="zh-TW"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Rectangle 63"/>
          <p:cNvSpPr>
            <a:spLocks noChangeArrowheads="1"/>
          </p:cNvSpPr>
          <p:nvPr userDrawn="1"/>
        </p:nvSpPr>
        <p:spPr bwMode="auto">
          <a:xfrm>
            <a:off x="0" y="3789363"/>
            <a:ext cx="9144000" cy="25923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50000">
                <a:srgbClr val="66FF66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kumimoji="0" lang="zh-TW" altLang="zh-TW"/>
          </a:p>
        </p:txBody>
      </p:sp>
      <p:grpSp>
        <p:nvGrpSpPr>
          <p:cNvPr id="16" name="Group 64"/>
          <p:cNvGrpSpPr>
            <a:grpSpLocks/>
          </p:cNvGrpSpPr>
          <p:nvPr userDrawn="1"/>
        </p:nvGrpSpPr>
        <p:grpSpPr bwMode="auto">
          <a:xfrm>
            <a:off x="2087563" y="4689475"/>
            <a:ext cx="4967287" cy="792163"/>
            <a:chOff x="720" y="1920"/>
            <a:chExt cx="4416" cy="866"/>
          </a:xfrm>
        </p:grpSpPr>
        <p:sp>
          <p:nvSpPr>
            <p:cNvPr id="17" name="Oval 65"/>
            <p:cNvSpPr>
              <a:spLocks noChangeArrowheads="1"/>
            </p:cNvSpPr>
            <p:nvPr/>
          </p:nvSpPr>
          <p:spPr bwMode="auto">
            <a:xfrm>
              <a:off x="3840" y="2208"/>
              <a:ext cx="528" cy="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aphicFrame>
          <p:nvGraphicFramePr>
            <p:cNvPr id="18" name="Object 66"/>
            <p:cNvGraphicFramePr>
              <a:graphicFrameLocks noChangeAspect="1"/>
            </p:cNvGraphicFramePr>
            <p:nvPr/>
          </p:nvGraphicFramePr>
          <p:xfrm>
            <a:off x="720" y="1920"/>
            <a:ext cx="4416" cy="8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491" name="Microsoft WordArt 3.2" r:id="rId4" imgW="8678527" imgH="1480247" progId="MSWordArt.2">
                    <p:embed/>
                  </p:oleObj>
                </mc:Choice>
                <mc:Fallback>
                  <p:oleObj name="Microsoft WordArt 3.2" r:id="rId4" imgW="8678527" imgH="1480247" progId="MSWordArt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1920"/>
                          <a:ext cx="4416" cy="8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CC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9" name="Group 67"/>
            <p:cNvGrpSpPr>
              <a:grpSpLocks/>
            </p:cNvGrpSpPr>
            <p:nvPr/>
          </p:nvGrpSpPr>
          <p:grpSpPr bwMode="auto">
            <a:xfrm>
              <a:off x="3889" y="2257"/>
              <a:ext cx="432" cy="432"/>
              <a:chOff x="913" y="1202"/>
              <a:chExt cx="1259" cy="1152"/>
            </a:xfrm>
          </p:grpSpPr>
          <p:sp>
            <p:nvSpPr>
              <p:cNvPr id="20" name="Freeform 68"/>
              <p:cNvSpPr>
                <a:spLocks/>
              </p:cNvSpPr>
              <p:nvPr/>
            </p:nvSpPr>
            <p:spPr bwMode="auto">
              <a:xfrm>
                <a:off x="1133" y="1201"/>
                <a:ext cx="823" cy="666"/>
              </a:xfrm>
              <a:custGeom>
                <a:avLst/>
                <a:gdLst>
                  <a:gd name="T0" fmla="*/ 1 w 2488"/>
                  <a:gd name="T1" fmla="*/ 2 h 2088"/>
                  <a:gd name="T2" fmla="*/ 1 w 2488"/>
                  <a:gd name="T3" fmla="*/ 1 h 2088"/>
                  <a:gd name="T4" fmla="*/ 2 w 2488"/>
                  <a:gd name="T5" fmla="*/ 2 h 2088"/>
                  <a:gd name="T6" fmla="*/ 2 w 2488"/>
                  <a:gd name="T7" fmla="*/ 3 h 2088"/>
                  <a:gd name="T8" fmla="*/ 3 w 2488"/>
                  <a:gd name="T9" fmla="*/ 4 h 2088"/>
                  <a:gd name="T10" fmla="*/ 3 w 2488"/>
                  <a:gd name="T11" fmla="*/ 4 h 2088"/>
                  <a:gd name="T12" fmla="*/ 3 w 2488"/>
                  <a:gd name="T13" fmla="*/ 3 h 2088"/>
                  <a:gd name="T14" fmla="*/ 2 w 2488"/>
                  <a:gd name="T15" fmla="*/ 2 h 2088"/>
                  <a:gd name="T16" fmla="*/ 2 w 2488"/>
                  <a:gd name="T17" fmla="*/ 1 h 2088"/>
                  <a:gd name="T18" fmla="*/ 3 w 2488"/>
                  <a:gd name="T19" fmla="*/ 1 h 2088"/>
                  <a:gd name="T20" fmla="*/ 4 w 2488"/>
                  <a:gd name="T21" fmla="*/ 1 h 2088"/>
                  <a:gd name="T22" fmla="*/ 5 w 2488"/>
                  <a:gd name="T23" fmla="*/ 0 h 2088"/>
                  <a:gd name="T24" fmla="*/ 5 w 2488"/>
                  <a:gd name="T25" fmla="*/ 0 h 2088"/>
                  <a:gd name="T26" fmla="*/ 5 w 2488"/>
                  <a:gd name="T27" fmla="*/ 0 h 2088"/>
                  <a:gd name="T28" fmla="*/ 6 w 2488"/>
                  <a:gd name="T29" fmla="*/ 1 h 2088"/>
                  <a:gd name="T30" fmla="*/ 7 w 2488"/>
                  <a:gd name="T31" fmla="*/ 1 h 2088"/>
                  <a:gd name="T32" fmla="*/ 7 w 2488"/>
                  <a:gd name="T33" fmla="*/ 1 h 2088"/>
                  <a:gd name="T34" fmla="*/ 8 w 2488"/>
                  <a:gd name="T35" fmla="*/ 2 h 2088"/>
                  <a:gd name="T36" fmla="*/ 7 w 2488"/>
                  <a:gd name="T37" fmla="*/ 3 h 2088"/>
                  <a:gd name="T38" fmla="*/ 7 w 2488"/>
                  <a:gd name="T39" fmla="*/ 3 h 2088"/>
                  <a:gd name="T40" fmla="*/ 7 w 2488"/>
                  <a:gd name="T41" fmla="*/ 4 h 2088"/>
                  <a:gd name="T42" fmla="*/ 7 w 2488"/>
                  <a:gd name="T43" fmla="*/ 4 h 2088"/>
                  <a:gd name="T44" fmla="*/ 7 w 2488"/>
                  <a:gd name="T45" fmla="*/ 4 h 2088"/>
                  <a:gd name="T46" fmla="*/ 7 w 2488"/>
                  <a:gd name="T47" fmla="*/ 3 h 2088"/>
                  <a:gd name="T48" fmla="*/ 8 w 2488"/>
                  <a:gd name="T49" fmla="*/ 3 h 2088"/>
                  <a:gd name="T50" fmla="*/ 8 w 2488"/>
                  <a:gd name="T51" fmla="*/ 2 h 2088"/>
                  <a:gd name="T52" fmla="*/ 9 w 2488"/>
                  <a:gd name="T53" fmla="*/ 1 h 2088"/>
                  <a:gd name="T54" fmla="*/ 10 w 2488"/>
                  <a:gd name="T55" fmla="*/ 1 h 2088"/>
                  <a:gd name="T56" fmla="*/ 9 w 2488"/>
                  <a:gd name="T57" fmla="*/ 2 h 2088"/>
                  <a:gd name="T58" fmla="*/ 5 w 2488"/>
                  <a:gd name="T59" fmla="*/ 6 h 2088"/>
                  <a:gd name="T60" fmla="*/ 5 w 2488"/>
                  <a:gd name="T61" fmla="*/ 6 h 2088"/>
                  <a:gd name="T62" fmla="*/ 4 w 2488"/>
                  <a:gd name="T63" fmla="*/ 5 h 2088"/>
                  <a:gd name="T64" fmla="*/ 1 w 2488"/>
                  <a:gd name="T65" fmla="*/ 2 h 208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8" h="2088">
                    <a:moveTo>
                      <a:pt x="136" y="488"/>
                    </a:moveTo>
                    <a:cubicBezTo>
                      <a:pt x="0" y="312"/>
                      <a:pt x="96" y="416"/>
                      <a:pt x="136" y="440"/>
                    </a:cubicBezTo>
                    <a:cubicBezTo>
                      <a:pt x="176" y="464"/>
                      <a:pt x="312" y="576"/>
                      <a:pt x="376" y="632"/>
                    </a:cubicBezTo>
                    <a:cubicBezTo>
                      <a:pt x="440" y="688"/>
                      <a:pt x="456" y="696"/>
                      <a:pt x="520" y="776"/>
                    </a:cubicBezTo>
                    <a:cubicBezTo>
                      <a:pt x="584" y="856"/>
                      <a:pt x="704" y="1072"/>
                      <a:pt x="760" y="1112"/>
                    </a:cubicBezTo>
                    <a:cubicBezTo>
                      <a:pt x="816" y="1152"/>
                      <a:pt x="856" y="1064"/>
                      <a:pt x="856" y="1016"/>
                    </a:cubicBezTo>
                    <a:cubicBezTo>
                      <a:pt x="856" y="968"/>
                      <a:pt x="808" y="888"/>
                      <a:pt x="760" y="824"/>
                    </a:cubicBezTo>
                    <a:cubicBezTo>
                      <a:pt x="712" y="760"/>
                      <a:pt x="600" y="704"/>
                      <a:pt x="568" y="632"/>
                    </a:cubicBezTo>
                    <a:cubicBezTo>
                      <a:pt x="536" y="560"/>
                      <a:pt x="536" y="456"/>
                      <a:pt x="568" y="392"/>
                    </a:cubicBezTo>
                    <a:cubicBezTo>
                      <a:pt x="600" y="328"/>
                      <a:pt x="680" y="280"/>
                      <a:pt x="760" y="248"/>
                    </a:cubicBezTo>
                    <a:cubicBezTo>
                      <a:pt x="840" y="216"/>
                      <a:pt x="968" y="232"/>
                      <a:pt x="1048" y="200"/>
                    </a:cubicBezTo>
                    <a:cubicBezTo>
                      <a:pt x="1128" y="168"/>
                      <a:pt x="1208" y="88"/>
                      <a:pt x="1240" y="56"/>
                    </a:cubicBezTo>
                    <a:cubicBezTo>
                      <a:pt x="1272" y="24"/>
                      <a:pt x="1232" y="0"/>
                      <a:pt x="1240" y="8"/>
                    </a:cubicBezTo>
                    <a:cubicBezTo>
                      <a:pt x="1248" y="16"/>
                      <a:pt x="1264" y="80"/>
                      <a:pt x="1288" y="104"/>
                    </a:cubicBezTo>
                    <a:cubicBezTo>
                      <a:pt x="1312" y="128"/>
                      <a:pt x="1328" y="136"/>
                      <a:pt x="1384" y="152"/>
                    </a:cubicBezTo>
                    <a:cubicBezTo>
                      <a:pt x="1440" y="168"/>
                      <a:pt x="1544" y="168"/>
                      <a:pt x="1624" y="200"/>
                    </a:cubicBezTo>
                    <a:cubicBezTo>
                      <a:pt x="1704" y="232"/>
                      <a:pt x="1816" y="296"/>
                      <a:pt x="1864" y="344"/>
                    </a:cubicBezTo>
                    <a:cubicBezTo>
                      <a:pt x="1912" y="392"/>
                      <a:pt x="1912" y="424"/>
                      <a:pt x="1912" y="488"/>
                    </a:cubicBezTo>
                    <a:cubicBezTo>
                      <a:pt x="1912" y="552"/>
                      <a:pt x="1896" y="664"/>
                      <a:pt x="1864" y="728"/>
                    </a:cubicBezTo>
                    <a:cubicBezTo>
                      <a:pt x="1832" y="792"/>
                      <a:pt x="1752" y="824"/>
                      <a:pt x="1720" y="872"/>
                    </a:cubicBezTo>
                    <a:cubicBezTo>
                      <a:pt x="1688" y="920"/>
                      <a:pt x="1680" y="976"/>
                      <a:pt x="1672" y="1016"/>
                    </a:cubicBezTo>
                    <a:cubicBezTo>
                      <a:pt x="1664" y="1056"/>
                      <a:pt x="1656" y="1104"/>
                      <a:pt x="1672" y="1112"/>
                    </a:cubicBezTo>
                    <a:cubicBezTo>
                      <a:pt x="1688" y="1120"/>
                      <a:pt x="1736" y="1096"/>
                      <a:pt x="1768" y="1064"/>
                    </a:cubicBezTo>
                    <a:cubicBezTo>
                      <a:pt x="1800" y="1032"/>
                      <a:pt x="1840" y="968"/>
                      <a:pt x="1864" y="920"/>
                    </a:cubicBezTo>
                    <a:cubicBezTo>
                      <a:pt x="1888" y="872"/>
                      <a:pt x="1888" y="816"/>
                      <a:pt x="1912" y="776"/>
                    </a:cubicBezTo>
                    <a:cubicBezTo>
                      <a:pt x="1936" y="736"/>
                      <a:pt x="1944" y="736"/>
                      <a:pt x="2008" y="680"/>
                    </a:cubicBezTo>
                    <a:cubicBezTo>
                      <a:pt x="2072" y="624"/>
                      <a:pt x="2232" y="488"/>
                      <a:pt x="2296" y="440"/>
                    </a:cubicBezTo>
                    <a:cubicBezTo>
                      <a:pt x="2360" y="392"/>
                      <a:pt x="2392" y="376"/>
                      <a:pt x="2392" y="392"/>
                    </a:cubicBezTo>
                    <a:cubicBezTo>
                      <a:pt x="2392" y="408"/>
                      <a:pt x="2488" y="288"/>
                      <a:pt x="2296" y="536"/>
                    </a:cubicBezTo>
                    <a:cubicBezTo>
                      <a:pt x="2104" y="784"/>
                      <a:pt x="1424" y="1672"/>
                      <a:pt x="1240" y="1880"/>
                    </a:cubicBezTo>
                    <a:cubicBezTo>
                      <a:pt x="1056" y="2088"/>
                      <a:pt x="1240" y="1848"/>
                      <a:pt x="1192" y="1784"/>
                    </a:cubicBezTo>
                    <a:cubicBezTo>
                      <a:pt x="1144" y="1720"/>
                      <a:pt x="1128" y="1712"/>
                      <a:pt x="952" y="1496"/>
                    </a:cubicBezTo>
                    <a:cubicBezTo>
                      <a:pt x="776" y="1280"/>
                      <a:pt x="272" y="664"/>
                      <a:pt x="136" y="488"/>
                    </a:cubicBez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1" name="Freeform 69"/>
              <p:cNvSpPr>
                <a:spLocks/>
              </p:cNvSpPr>
              <p:nvPr/>
            </p:nvSpPr>
            <p:spPr bwMode="auto">
              <a:xfrm rot="15048863" flipV="1">
                <a:off x="1431" y="1357"/>
                <a:ext cx="740" cy="744"/>
              </a:xfrm>
              <a:custGeom>
                <a:avLst/>
                <a:gdLst>
                  <a:gd name="T0" fmla="*/ 0 w 2488"/>
                  <a:gd name="T1" fmla="*/ 3 h 2088"/>
                  <a:gd name="T2" fmla="*/ 0 w 2488"/>
                  <a:gd name="T3" fmla="*/ 2 h 2088"/>
                  <a:gd name="T4" fmla="*/ 1 w 2488"/>
                  <a:gd name="T5" fmla="*/ 4 h 2088"/>
                  <a:gd name="T6" fmla="*/ 1 w 2488"/>
                  <a:gd name="T7" fmla="*/ 4 h 2088"/>
                  <a:gd name="T8" fmla="*/ 2 w 2488"/>
                  <a:gd name="T9" fmla="*/ 6 h 2088"/>
                  <a:gd name="T10" fmla="*/ 2 w 2488"/>
                  <a:gd name="T11" fmla="*/ 6 h 2088"/>
                  <a:gd name="T12" fmla="*/ 2 w 2488"/>
                  <a:gd name="T13" fmla="*/ 5 h 2088"/>
                  <a:gd name="T14" fmla="*/ 1 w 2488"/>
                  <a:gd name="T15" fmla="*/ 4 h 2088"/>
                  <a:gd name="T16" fmla="*/ 1 w 2488"/>
                  <a:gd name="T17" fmla="*/ 2 h 2088"/>
                  <a:gd name="T18" fmla="*/ 2 w 2488"/>
                  <a:gd name="T19" fmla="*/ 1 h 2088"/>
                  <a:gd name="T20" fmla="*/ 2 w 2488"/>
                  <a:gd name="T21" fmla="*/ 1 h 2088"/>
                  <a:gd name="T22" fmla="*/ 3 w 2488"/>
                  <a:gd name="T23" fmla="*/ 0 h 2088"/>
                  <a:gd name="T24" fmla="*/ 3 w 2488"/>
                  <a:gd name="T25" fmla="*/ 0 h 2088"/>
                  <a:gd name="T26" fmla="*/ 3 w 2488"/>
                  <a:gd name="T27" fmla="*/ 1 h 2088"/>
                  <a:gd name="T28" fmla="*/ 3 w 2488"/>
                  <a:gd name="T29" fmla="*/ 1 h 2088"/>
                  <a:gd name="T30" fmla="*/ 4 w 2488"/>
                  <a:gd name="T31" fmla="*/ 1 h 2088"/>
                  <a:gd name="T32" fmla="*/ 4 w 2488"/>
                  <a:gd name="T33" fmla="*/ 2 h 2088"/>
                  <a:gd name="T34" fmla="*/ 4 w 2488"/>
                  <a:gd name="T35" fmla="*/ 3 h 2088"/>
                  <a:gd name="T36" fmla="*/ 4 w 2488"/>
                  <a:gd name="T37" fmla="*/ 4 h 2088"/>
                  <a:gd name="T38" fmla="*/ 4 w 2488"/>
                  <a:gd name="T39" fmla="*/ 5 h 2088"/>
                  <a:gd name="T40" fmla="*/ 4 w 2488"/>
                  <a:gd name="T41" fmla="*/ 6 h 2088"/>
                  <a:gd name="T42" fmla="*/ 4 w 2488"/>
                  <a:gd name="T43" fmla="*/ 6 h 2088"/>
                  <a:gd name="T44" fmla="*/ 4 w 2488"/>
                  <a:gd name="T45" fmla="*/ 6 h 2088"/>
                  <a:gd name="T46" fmla="*/ 4 w 2488"/>
                  <a:gd name="T47" fmla="*/ 5 h 2088"/>
                  <a:gd name="T48" fmla="*/ 4 w 2488"/>
                  <a:gd name="T49" fmla="*/ 4 h 2088"/>
                  <a:gd name="T50" fmla="*/ 5 w 2488"/>
                  <a:gd name="T51" fmla="*/ 4 h 2088"/>
                  <a:gd name="T52" fmla="*/ 5 w 2488"/>
                  <a:gd name="T53" fmla="*/ 2 h 2088"/>
                  <a:gd name="T54" fmla="*/ 6 w 2488"/>
                  <a:gd name="T55" fmla="*/ 2 h 2088"/>
                  <a:gd name="T56" fmla="*/ 5 w 2488"/>
                  <a:gd name="T57" fmla="*/ 3 h 2088"/>
                  <a:gd name="T58" fmla="*/ 3 w 2488"/>
                  <a:gd name="T59" fmla="*/ 11 h 2088"/>
                  <a:gd name="T60" fmla="*/ 3 w 2488"/>
                  <a:gd name="T61" fmla="*/ 10 h 2088"/>
                  <a:gd name="T62" fmla="*/ 2 w 2488"/>
                  <a:gd name="T63" fmla="*/ 9 h 2088"/>
                  <a:gd name="T64" fmla="*/ 0 w 2488"/>
                  <a:gd name="T65" fmla="*/ 3 h 208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8" h="2088">
                    <a:moveTo>
                      <a:pt x="136" y="488"/>
                    </a:moveTo>
                    <a:cubicBezTo>
                      <a:pt x="0" y="312"/>
                      <a:pt x="96" y="416"/>
                      <a:pt x="136" y="440"/>
                    </a:cubicBezTo>
                    <a:cubicBezTo>
                      <a:pt x="176" y="464"/>
                      <a:pt x="312" y="576"/>
                      <a:pt x="376" y="632"/>
                    </a:cubicBezTo>
                    <a:cubicBezTo>
                      <a:pt x="440" y="688"/>
                      <a:pt x="456" y="696"/>
                      <a:pt x="520" y="776"/>
                    </a:cubicBezTo>
                    <a:cubicBezTo>
                      <a:pt x="584" y="856"/>
                      <a:pt x="704" y="1072"/>
                      <a:pt x="760" y="1112"/>
                    </a:cubicBezTo>
                    <a:cubicBezTo>
                      <a:pt x="816" y="1152"/>
                      <a:pt x="856" y="1064"/>
                      <a:pt x="856" y="1016"/>
                    </a:cubicBezTo>
                    <a:cubicBezTo>
                      <a:pt x="856" y="968"/>
                      <a:pt x="808" y="888"/>
                      <a:pt x="760" y="824"/>
                    </a:cubicBezTo>
                    <a:cubicBezTo>
                      <a:pt x="712" y="760"/>
                      <a:pt x="600" y="704"/>
                      <a:pt x="568" y="632"/>
                    </a:cubicBezTo>
                    <a:cubicBezTo>
                      <a:pt x="536" y="560"/>
                      <a:pt x="536" y="456"/>
                      <a:pt x="568" y="392"/>
                    </a:cubicBezTo>
                    <a:cubicBezTo>
                      <a:pt x="600" y="328"/>
                      <a:pt x="680" y="280"/>
                      <a:pt x="760" y="248"/>
                    </a:cubicBezTo>
                    <a:cubicBezTo>
                      <a:pt x="840" y="216"/>
                      <a:pt x="968" y="232"/>
                      <a:pt x="1048" y="200"/>
                    </a:cubicBezTo>
                    <a:cubicBezTo>
                      <a:pt x="1128" y="168"/>
                      <a:pt x="1208" y="88"/>
                      <a:pt x="1240" y="56"/>
                    </a:cubicBezTo>
                    <a:cubicBezTo>
                      <a:pt x="1272" y="24"/>
                      <a:pt x="1232" y="0"/>
                      <a:pt x="1240" y="8"/>
                    </a:cubicBezTo>
                    <a:cubicBezTo>
                      <a:pt x="1248" y="16"/>
                      <a:pt x="1264" y="80"/>
                      <a:pt x="1288" y="104"/>
                    </a:cubicBezTo>
                    <a:cubicBezTo>
                      <a:pt x="1312" y="128"/>
                      <a:pt x="1328" y="136"/>
                      <a:pt x="1384" y="152"/>
                    </a:cubicBezTo>
                    <a:cubicBezTo>
                      <a:pt x="1440" y="168"/>
                      <a:pt x="1544" y="168"/>
                      <a:pt x="1624" y="200"/>
                    </a:cubicBezTo>
                    <a:cubicBezTo>
                      <a:pt x="1704" y="232"/>
                      <a:pt x="1816" y="296"/>
                      <a:pt x="1864" y="344"/>
                    </a:cubicBezTo>
                    <a:cubicBezTo>
                      <a:pt x="1912" y="392"/>
                      <a:pt x="1912" y="424"/>
                      <a:pt x="1912" y="488"/>
                    </a:cubicBezTo>
                    <a:cubicBezTo>
                      <a:pt x="1912" y="552"/>
                      <a:pt x="1896" y="664"/>
                      <a:pt x="1864" y="728"/>
                    </a:cubicBezTo>
                    <a:cubicBezTo>
                      <a:pt x="1832" y="792"/>
                      <a:pt x="1752" y="824"/>
                      <a:pt x="1720" y="872"/>
                    </a:cubicBezTo>
                    <a:cubicBezTo>
                      <a:pt x="1688" y="920"/>
                      <a:pt x="1680" y="976"/>
                      <a:pt x="1672" y="1016"/>
                    </a:cubicBezTo>
                    <a:cubicBezTo>
                      <a:pt x="1664" y="1056"/>
                      <a:pt x="1656" y="1104"/>
                      <a:pt x="1672" y="1112"/>
                    </a:cubicBezTo>
                    <a:cubicBezTo>
                      <a:pt x="1688" y="1120"/>
                      <a:pt x="1736" y="1096"/>
                      <a:pt x="1768" y="1064"/>
                    </a:cubicBezTo>
                    <a:cubicBezTo>
                      <a:pt x="1800" y="1032"/>
                      <a:pt x="1840" y="968"/>
                      <a:pt x="1864" y="920"/>
                    </a:cubicBezTo>
                    <a:cubicBezTo>
                      <a:pt x="1888" y="872"/>
                      <a:pt x="1888" y="816"/>
                      <a:pt x="1912" y="776"/>
                    </a:cubicBezTo>
                    <a:cubicBezTo>
                      <a:pt x="1936" y="736"/>
                      <a:pt x="1944" y="736"/>
                      <a:pt x="2008" y="680"/>
                    </a:cubicBezTo>
                    <a:cubicBezTo>
                      <a:pt x="2072" y="624"/>
                      <a:pt x="2232" y="488"/>
                      <a:pt x="2296" y="440"/>
                    </a:cubicBezTo>
                    <a:cubicBezTo>
                      <a:pt x="2360" y="392"/>
                      <a:pt x="2392" y="376"/>
                      <a:pt x="2392" y="392"/>
                    </a:cubicBezTo>
                    <a:cubicBezTo>
                      <a:pt x="2392" y="408"/>
                      <a:pt x="2488" y="288"/>
                      <a:pt x="2296" y="536"/>
                    </a:cubicBezTo>
                    <a:cubicBezTo>
                      <a:pt x="2104" y="784"/>
                      <a:pt x="1424" y="1672"/>
                      <a:pt x="1240" y="1880"/>
                    </a:cubicBezTo>
                    <a:cubicBezTo>
                      <a:pt x="1056" y="2088"/>
                      <a:pt x="1240" y="1848"/>
                      <a:pt x="1192" y="1784"/>
                    </a:cubicBezTo>
                    <a:cubicBezTo>
                      <a:pt x="1144" y="1720"/>
                      <a:pt x="1128" y="1712"/>
                      <a:pt x="952" y="1496"/>
                    </a:cubicBezTo>
                    <a:cubicBezTo>
                      <a:pt x="776" y="1280"/>
                      <a:pt x="272" y="664"/>
                      <a:pt x="136" y="488"/>
                    </a:cubicBez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2" name="Freeform 70"/>
              <p:cNvSpPr>
                <a:spLocks/>
              </p:cNvSpPr>
              <p:nvPr/>
            </p:nvSpPr>
            <p:spPr bwMode="auto">
              <a:xfrm rot="-4278923">
                <a:off x="929" y="1354"/>
                <a:ext cx="708" cy="744"/>
              </a:xfrm>
              <a:custGeom>
                <a:avLst/>
                <a:gdLst>
                  <a:gd name="T0" fmla="*/ 0 w 2488"/>
                  <a:gd name="T1" fmla="*/ 3 h 2088"/>
                  <a:gd name="T2" fmla="*/ 0 w 2488"/>
                  <a:gd name="T3" fmla="*/ 2 h 2088"/>
                  <a:gd name="T4" fmla="*/ 1 w 2488"/>
                  <a:gd name="T5" fmla="*/ 4 h 2088"/>
                  <a:gd name="T6" fmla="*/ 1 w 2488"/>
                  <a:gd name="T7" fmla="*/ 4 h 2088"/>
                  <a:gd name="T8" fmla="*/ 1 w 2488"/>
                  <a:gd name="T9" fmla="*/ 6 h 2088"/>
                  <a:gd name="T10" fmla="*/ 2 w 2488"/>
                  <a:gd name="T11" fmla="*/ 6 h 2088"/>
                  <a:gd name="T12" fmla="*/ 1 w 2488"/>
                  <a:gd name="T13" fmla="*/ 5 h 2088"/>
                  <a:gd name="T14" fmla="*/ 1 w 2488"/>
                  <a:gd name="T15" fmla="*/ 4 h 2088"/>
                  <a:gd name="T16" fmla="*/ 1 w 2488"/>
                  <a:gd name="T17" fmla="*/ 2 h 2088"/>
                  <a:gd name="T18" fmla="*/ 1 w 2488"/>
                  <a:gd name="T19" fmla="*/ 1 h 2088"/>
                  <a:gd name="T20" fmla="*/ 2 w 2488"/>
                  <a:gd name="T21" fmla="*/ 1 h 2088"/>
                  <a:gd name="T22" fmla="*/ 2 w 2488"/>
                  <a:gd name="T23" fmla="*/ 0 h 2088"/>
                  <a:gd name="T24" fmla="*/ 2 w 2488"/>
                  <a:gd name="T25" fmla="*/ 0 h 2088"/>
                  <a:gd name="T26" fmla="*/ 3 w 2488"/>
                  <a:gd name="T27" fmla="*/ 1 h 2088"/>
                  <a:gd name="T28" fmla="*/ 3 w 2488"/>
                  <a:gd name="T29" fmla="*/ 1 h 2088"/>
                  <a:gd name="T30" fmla="*/ 3 w 2488"/>
                  <a:gd name="T31" fmla="*/ 1 h 2088"/>
                  <a:gd name="T32" fmla="*/ 3 w 2488"/>
                  <a:gd name="T33" fmla="*/ 2 h 2088"/>
                  <a:gd name="T34" fmla="*/ 4 w 2488"/>
                  <a:gd name="T35" fmla="*/ 3 h 2088"/>
                  <a:gd name="T36" fmla="*/ 3 w 2488"/>
                  <a:gd name="T37" fmla="*/ 4 h 2088"/>
                  <a:gd name="T38" fmla="*/ 3 w 2488"/>
                  <a:gd name="T39" fmla="*/ 5 h 2088"/>
                  <a:gd name="T40" fmla="*/ 3 w 2488"/>
                  <a:gd name="T41" fmla="*/ 6 h 2088"/>
                  <a:gd name="T42" fmla="*/ 3 w 2488"/>
                  <a:gd name="T43" fmla="*/ 6 h 2088"/>
                  <a:gd name="T44" fmla="*/ 3 w 2488"/>
                  <a:gd name="T45" fmla="*/ 6 h 2088"/>
                  <a:gd name="T46" fmla="*/ 3 w 2488"/>
                  <a:gd name="T47" fmla="*/ 5 h 2088"/>
                  <a:gd name="T48" fmla="*/ 4 w 2488"/>
                  <a:gd name="T49" fmla="*/ 4 h 2088"/>
                  <a:gd name="T50" fmla="*/ 4 w 2488"/>
                  <a:gd name="T51" fmla="*/ 4 h 2088"/>
                  <a:gd name="T52" fmla="*/ 4 w 2488"/>
                  <a:gd name="T53" fmla="*/ 2 h 2088"/>
                  <a:gd name="T54" fmla="*/ 5 w 2488"/>
                  <a:gd name="T55" fmla="*/ 2 h 2088"/>
                  <a:gd name="T56" fmla="*/ 4 w 2488"/>
                  <a:gd name="T57" fmla="*/ 3 h 2088"/>
                  <a:gd name="T58" fmla="*/ 2 w 2488"/>
                  <a:gd name="T59" fmla="*/ 11 h 2088"/>
                  <a:gd name="T60" fmla="*/ 2 w 2488"/>
                  <a:gd name="T61" fmla="*/ 10 h 2088"/>
                  <a:gd name="T62" fmla="*/ 2 w 2488"/>
                  <a:gd name="T63" fmla="*/ 9 h 2088"/>
                  <a:gd name="T64" fmla="*/ 0 w 2488"/>
                  <a:gd name="T65" fmla="*/ 3 h 208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8" h="2088">
                    <a:moveTo>
                      <a:pt x="136" y="488"/>
                    </a:moveTo>
                    <a:cubicBezTo>
                      <a:pt x="0" y="312"/>
                      <a:pt x="96" y="416"/>
                      <a:pt x="136" y="440"/>
                    </a:cubicBezTo>
                    <a:cubicBezTo>
                      <a:pt x="176" y="464"/>
                      <a:pt x="312" y="576"/>
                      <a:pt x="376" y="632"/>
                    </a:cubicBezTo>
                    <a:cubicBezTo>
                      <a:pt x="440" y="688"/>
                      <a:pt x="456" y="696"/>
                      <a:pt x="520" y="776"/>
                    </a:cubicBezTo>
                    <a:cubicBezTo>
                      <a:pt x="584" y="856"/>
                      <a:pt x="704" y="1072"/>
                      <a:pt x="760" y="1112"/>
                    </a:cubicBezTo>
                    <a:cubicBezTo>
                      <a:pt x="816" y="1152"/>
                      <a:pt x="856" y="1064"/>
                      <a:pt x="856" y="1016"/>
                    </a:cubicBezTo>
                    <a:cubicBezTo>
                      <a:pt x="856" y="968"/>
                      <a:pt x="808" y="888"/>
                      <a:pt x="760" y="824"/>
                    </a:cubicBezTo>
                    <a:cubicBezTo>
                      <a:pt x="712" y="760"/>
                      <a:pt x="600" y="704"/>
                      <a:pt x="568" y="632"/>
                    </a:cubicBezTo>
                    <a:cubicBezTo>
                      <a:pt x="536" y="560"/>
                      <a:pt x="536" y="456"/>
                      <a:pt x="568" y="392"/>
                    </a:cubicBezTo>
                    <a:cubicBezTo>
                      <a:pt x="600" y="328"/>
                      <a:pt x="680" y="280"/>
                      <a:pt x="760" y="248"/>
                    </a:cubicBezTo>
                    <a:cubicBezTo>
                      <a:pt x="840" y="216"/>
                      <a:pt x="968" y="232"/>
                      <a:pt x="1048" y="200"/>
                    </a:cubicBezTo>
                    <a:cubicBezTo>
                      <a:pt x="1128" y="168"/>
                      <a:pt x="1208" y="88"/>
                      <a:pt x="1240" y="56"/>
                    </a:cubicBezTo>
                    <a:cubicBezTo>
                      <a:pt x="1272" y="24"/>
                      <a:pt x="1232" y="0"/>
                      <a:pt x="1240" y="8"/>
                    </a:cubicBezTo>
                    <a:cubicBezTo>
                      <a:pt x="1248" y="16"/>
                      <a:pt x="1264" y="80"/>
                      <a:pt x="1288" y="104"/>
                    </a:cubicBezTo>
                    <a:cubicBezTo>
                      <a:pt x="1312" y="128"/>
                      <a:pt x="1328" y="136"/>
                      <a:pt x="1384" y="152"/>
                    </a:cubicBezTo>
                    <a:cubicBezTo>
                      <a:pt x="1440" y="168"/>
                      <a:pt x="1544" y="168"/>
                      <a:pt x="1624" y="200"/>
                    </a:cubicBezTo>
                    <a:cubicBezTo>
                      <a:pt x="1704" y="232"/>
                      <a:pt x="1816" y="296"/>
                      <a:pt x="1864" y="344"/>
                    </a:cubicBezTo>
                    <a:cubicBezTo>
                      <a:pt x="1912" y="392"/>
                      <a:pt x="1912" y="424"/>
                      <a:pt x="1912" y="488"/>
                    </a:cubicBezTo>
                    <a:cubicBezTo>
                      <a:pt x="1912" y="552"/>
                      <a:pt x="1896" y="664"/>
                      <a:pt x="1864" y="728"/>
                    </a:cubicBezTo>
                    <a:cubicBezTo>
                      <a:pt x="1832" y="792"/>
                      <a:pt x="1752" y="824"/>
                      <a:pt x="1720" y="872"/>
                    </a:cubicBezTo>
                    <a:cubicBezTo>
                      <a:pt x="1688" y="920"/>
                      <a:pt x="1680" y="976"/>
                      <a:pt x="1672" y="1016"/>
                    </a:cubicBezTo>
                    <a:cubicBezTo>
                      <a:pt x="1664" y="1056"/>
                      <a:pt x="1656" y="1104"/>
                      <a:pt x="1672" y="1112"/>
                    </a:cubicBezTo>
                    <a:cubicBezTo>
                      <a:pt x="1688" y="1120"/>
                      <a:pt x="1736" y="1096"/>
                      <a:pt x="1768" y="1064"/>
                    </a:cubicBezTo>
                    <a:cubicBezTo>
                      <a:pt x="1800" y="1032"/>
                      <a:pt x="1840" y="968"/>
                      <a:pt x="1864" y="920"/>
                    </a:cubicBezTo>
                    <a:cubicBezTo>
                      <a:pt x="1888" y="872"/>
                      <a:pt x="1888" y="816"/>
                      <a:pt x="1912" y="776"/>
                    </a:cubicBezTo>
                    <a:cubicBezTo>
                      <a:pt x="1936" y="736"/>
                      <a:pt x="1944" y="736"/>
                      <a:pt x="2008" y="680"/>
                    </a:cubicBezTo>
                    <a:cubicBezTo>
                      <a:pt x="2072" y="624"/>
                      <a:pt x="2232" y="488"/>
                      <a:pt x="2296" y="440"/>
                    </a:cubicBezTo>
                    <a:cubicBezTo>
                      <a:pt x="2360" y="392"/>
                      <a:pt x="2392" y="376"/>
                      <a:pt x="2392" y="392"/>
                    </a:cubicBezTo>
                    <a:cubicBezTo>
                      <a:pt x="2392" y="408"/>
                      <a:pt x="2488" y="288"/>
                      <a:pt x="2296" y="536"/>
                    </a:cubicBezTo>
                    <a:cubicBezTo>
                      <a:pt x="2104" y="784"/>
                      <a:pt x="1424" y="1672"/>
                      <a:pt x="1240" y="1880"/>
                    </a:cubicBezTo>
                    <a:cubicBezTo>
                      <a:pt x="1056" y="2088"/>
                      <a:pt x="1240" y="1848"/>
                      <a:pt x="1192" y="1784"/>
                    </a:cubicBezTo>
                    <a:cubicBezTo>
                      <a:pt x="1144" y="1720"/>
                      <a:pt x="1128" y="1712"/>
                      <a:pt x="952" y="1496"/>
                    </a:cubicBezTo>
                    <a:cubicBezTo>
                      <a:pt x="776" y="1280"/>
                      <a:pt x="272" y="664"/>
                      <a:pt x="136" y="488"/>
                    </a:cubicBez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3" name="Freeform 71"/>
              <p:cNvSpPr>
                <a:spLocks/>
              </p:cNvSpPr>
              <p:nvPr/>
            </p:nvSpPr>
            <p:spPr bwMode="auto">
              <a:xfrm rot="-8451562">
                <a:off x="1018" y="1673"/>
                <a:ext cx="761" cy="680"/>
              </a:xfrm>
              <a:custGeom>
                <a:avLst/>
                <a:gdLst>
                  <a:gd name="T0" fmla="*/ 0 w 2488"/>
                  <a:gd name="T1" fmla="*/ 2 h 2088"/>
                  <a:gd name="T2" fmla="*/ 0 w 2488"/>
                  <a:gd name="T3" fmla="*/ 2 h 2088"/>
                  <a:gd name="T4" fmla="*/ 1 w 2488"/>
                  <a:gd name="T5" fmla="*/ 2 h 2088"/>
                  <a:gd name="T6" fmla="*/ 2 w 2488"/>
                  <a:gd name="T7" fmla="*/ 3 h 2088"/>
                  <a:gd name="T8" fmla="*/ 2 w 2488"/>
                  <a:gd name="T9" fmla="*/ 4 h 2088"/>
                  <a:gd name="T10" fmla="*/ 2 w 2488"/>
                  <a:gd name="T11" fmla="*/ 4 h 2088"/>
                  <a:gd name="T12" fmla="*/ 2 w 2488"/>
                  <a:gd name="T13" fmla="*/ 3 h 2088"/>
                  <a:gd name="T14" fmla="*/ 2 w 2488"/>
                  <a:gd name="T15" fmla="*/ 2 h 2088"/>
                  <a:gd name="T16" fmla="*/ 2 w 2488"/>
                  <a:gd name="T17" fmla="*/ 2 h 2088"/>
                  <a:gd name="T18" fmla="*/ 2 w 2488"/>
                  <a:gd name="T19" fmla="*/ 1 h 2088"/>
                  <a:gd name="T20" fmla="*/ 3 w 2488"/>
                  <a:gd name="T21" fmla="*/ 1 h 2088"/>
                  <a:gd name="T22" fmla="*/ 3 w 2488"/>
                  <a:gd name="T23" fmla="*/ 0 h 2088"/>
                  <a:gd name="T24" fmla="*/ 3 w 2488"/>
                  <a:gd name="T25" fmla="*/ 0 h 2088"/>
                  <a:gd name="T26" fmla="*/ 3 w 2488"/>
                  <a:gd name="T27" fmla="*/ 0 h 2088"/>
                  <a:gd name="T28" fmla="*/ 4 w 2488"/>
                  <a:gd name="T29" fmla="*/ 1 h 2088"/>
                  <a:gd name="T30" fmla="*/ 4 w 2488"/>
                  <a:gd name="T31" fmla="*/ 1 h 2088"/>
                  <a:gd name="T32" fmla="*/ 5 w 2488"/>
                  <a:gd name="T33" fmla="*/ 1 h 2088"/>
                  <a:gd name="T34" fmla="*/ 5 w 2488"/>
                  <a:gd name="T35" fmla="*/ 2 h 2088"/>
                  <a:gd name="T36" fmla="*/ 5 w 2488"/>
                  <a:gd name="T37" fmla="*/ 3 h 2088"/>
                  <a:gd name="T38" fmla="*/ 5 w 2488"/>
                  <a:gd name="T39" fmla="*/ 3 h 2088"/>
                  <a:gd name="T40" fmla="*/ 5 w 2488"/>
                  <a:gd name="T41" fmla="*/ 4 h 2088"/>
                  <a:gd name="T42" fmla="*/ 5 w 2488"/>
                  <a:gd name="T43" fmla="*/ 4 h 2088"/>
                  <a:gd name="T44" fmla="*/ 5 w 2488"/>
                  <a:gd name="T45" fmla="*/ 4 h 2088"/>
                  <a:gd name="T46" fmla="*/ 5 w 2488"/>
                  <a:gd name="T47" fmla="*/ 3 h 2088"/>
                  <a:gd name="T48" fmla="*/ 5 w 2488"/>
                  <a:gd name="T49" fmla="*/ 3 h 2088"/>
                  <a:gd name="T50" fmla="*/ 6 w 2488"/>
                  <a:gd name="T51" fmla="*/ 2 h 2088"/>
                  <a:gd name="T52" fmla="*/ 6 w 2488"/>
                  <a:gd name="T53" fmla="*/ 2 h 2088"/>
                  <a:gd name="T54" fmla="*/ 6 w 2488"/>
                  <a:gd name="T55" fmla="*/ 2 h 2088"/>
                  <a:gd name="T56" fmla="*/ 6 w 2488"/>
                  <a:gd name="T57" fmla="*/ 2 h 2088"/>
                  <a:gd name="T58" fmla="*/ 3 w 2488"/>
                  <a:gd name="T59" fmla="*/ 7 h 2088"/>
                  <a:gd name="T60" fmla="*/ 3 w 2488"/>
                  <a:gd name="T61" fmla="*/ 7 h 2088"/>
                  <a:gd name="T62" fmla="*/ 2 w 2488"/>
                  <a:gd name="T63" fmla="*/ 6 h 2088"/>
                  <a:gd name="T64" fmla="*/ 0 w 2488"/>
                  <a:gd name="T65" fmla="*/ 2 h 208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8" h="2088">
                    <a:moveTo>
                      <a:pt x="136" y="488"/>
                    </a:moveTo>
                    <a:cubicBezTo>
                      <a:pt x="0" y="312"/>
                      <a:pt x="96" y="416"/>
                      <a:pt x="136" y="440"/>
                    </a:cubicBezTo>
                    <a:cubicBezTo>
                      <a:pt x="176" y="464"/>
                      <a:pt x="312" y="576"/>
                      <a:pt x="376" y="632"/>
                    </a:cubicBezTo>
                    <a:cubicBezTo>
                      <a:pt x="440" y="688"/>
                      <a:pt x="456" y="696"/>
                      <a:pt x="520" y="776"/>
                    </a:cubicBezTo>
                    <a:cubicBezTo>
                      <a:pt x="584" y="856"/>
                      <a:pt x="704" y="1072"/>
                      <a:pt x="760" y="1112"/>
                    </a:cubicBezTo>
                    <a:cubicBezTo>
                      <a:pt x="816" y="1152"/>
                      <a:pt x="856" y="1064"/>
                      <a:pt x="856" y="1016"/>
                    </a:cubicBezTo>
                    <a:cubicBezTo>
                      <a:pt x="856" y="968"/>
                      <a:pt x="808" y="888"/>
                      <a:pt x="760" y="824"/>
                    </a:cubicBezTo>
                    <a:cubicBezTo>
                      <a:pt x="712" y="760"/>
                      <a:pt x="600" y="704"/>
                      <a:pt x="568" y="632"/>
                    </a:cubicBezTo>
                    <a:cubicBezTo>
                      <a:pt x="536" y="560"/>
                      <a:pt x="536" y="456"/>
                      <a:pt x="568" y="392"/>
                    </a:cubicBezTo>
                    <a:cubicBezTo>
                      <a:pt x="600" y="328"/>
                      <a:pt x="680" y="280"/>
                      <a:pt x="760" y="248"/>
                    </a:cubicBezTo>
                    <a:cubicBezTo>
                      <a:pt x="840" y="216"/>
                      <a:pt x="968" y="232"/>
                      <a:pt x="1048" y="200"/>
                    </a:cubicBezTo>
                    <a:cubicBezTo>
                      <a:pt x="1128" y="168"/>
                      <a:pt x="1208" y="88"/>
                      <a:pt x="1240" y="56"/>
                    </a:cubicBezTo>
                    <a:cubicBezTo>
                      <a:pt x="1272" y="24"/>
                      <a:pt x="1232" y="0"/>
                      <a:pt x="1240" y="8"/>
                    </a:cubicBezTo>
                    <a:cubicBezTo>
                      <a:pt x="1248" y="16"/>
                      <a:pt x="1264" y="80"/>
                      <a:pt x="1288" y="104"/>
                    </a:cubicBezTo>
                    <a:cubicBezTo>
                      <a:pt x="1312" y="128"/>
                      <a:pt x="1328" y="136"/>
                      <a:pt x="1384" y="152"/>
                    </a:cubicBezTo>
                    <a:cubicBezTo>
                      <a:pt x="1440" y="168"/>
                      <a:pt x="1544" y="168"/>
                      <a:pt x="1624" y="200"/>
                    </a:cubicBezTo>
                    <a:cubicBezTo>
                      <a:pt x="1704" y="232"/>
                      <a:pt x="1816" y="296"/>
                      <a:pt x="1864" y="344"/>
                    </a:cubicBezTo>
                    <a:cubicBezTo>
                      <a:pt x="1912" y="392"/>
                      <a:pt x="1912" y="424"/>
                      <a:pt x="1912" y="488"/>
                    </a:cubicBezTo>
                    <a:cubicBezTo>
                      <a:pt x="1912" y="552"/>
                      <a:pt x="1896" y="664"/>
                      <a:pt x="1864" y="728"/>
                    </a:cubicBezTo>
                    <a:cubicBezTo>
                      <a:pt x="1832" y="792"/>
                      <a:pt x="1752" y="824"/>
                      <a:pt x="1720" y="872"/>
                    </a:cubicBezTo>
                    <a:cubicBezTo>
                      <a:pt x="1688" y="920"/>
                      <a:pt x="1680" y="976"/>
                      <a:pt x="1672" y="1016"/>
                    </a:cubicBezTo>
                    <a:cubicBezTo>
                      <a:pt x="1664" y="1056"/>
                      <a:pt x="1656" y="1104"/>
                      <a:pt x="1672" y="1112"/>
                    </a:cubicBezTo>
                    <a:cubicBezTo>
                      <a:pt x="1688" y="1120"/>
                      <a:pt x="1736" y="1096"/>
                      <a:pt x="1768" y="1064"/>
                    </a:cubicBezTo>
                    <a:cubicBezTo>
                      <a:pt x="1800" y="1032"/>
                      <a:pt x="1840" y="968"/>
                      <a:pt x="1864" y="920"/>
                    </a:cubicBezTo>
                    <a:cubicBezTo>
                      <a:pt x="1888" y="872"/>
                      <a:pt x="1888" y="816"/>
                      <a:pt x="1912" y="776"/>
                    </a:cubicBezTo>
                    <a:cubicBezTo>
                      <a:pt x="1936" y="736"/>
                      <a:pt x="1944" y="736"/>
                      <a:pt x="2008" y="680"/>
                    </a:cubicBezTo>
                    <a:cubicBezTo>
                      <a:pt x="2072" y="624"/>
                      <a:pt x="2232" y="488"/>
                      <a:pt x="2296" y="440"/>
                    </a:cubicBezTo>
                    <a:cubicBezTo>
                      <a:pt x="2360" y="392"/>
                      <a:pt x="2392" y="376"/>
                      <a:pt x="2392" y="392"/>
                    </a:cubicBezTo>
                    <a:cubicBezTo>
                      <a:pt x="2392" y="408"/>
                      <a:pt x="2488" y="288"/>
                      <a:pt x="2296" y="536"/>
                    </a:cubicBezTo>
                    <a:cubicBezTo>
                      <a:pt x="2104" y="784"/>
                      <a:pt x="1424" y="1672"/>
                      <a:pt x="1240" y="1880"/>
                    </a:cubicBezTo>
                    <a:cubicBezTo>
                      <a:pt x="1056" y="2088"/>
                      <a:pt x="1240" y="1848"/>
                      <a:pt x="1192" y="1784"/>
                    </a:cubicBezTo>
                    <a:cubicBezTo>
                      <a:pt x="1144" y="1720"/>
                      <a:pt x="1128" y="1712"/>
                      <a:pt x="952" y="1496"/>
                    </a:cubicBezTo>
                    <a:cubicBezTo>
                      <a:pt x="776" y="1280"/>
                      <a:pt x="272" y="664"/>
                      <a:pt x="136" y="488"/>
                    </a:cubicBez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4" name="Freeform 72"/>
              <p:cNvSpPr>
                <a:spLocks/>
              </p:cNvSpPr>
              <p:nvPr/>
            </p:nvSpPr>
            <p:spPr bwMode="auto">
              <a:xfrm rot="8605117">
                <a:off x="1323" y="1706"/>
                <a:ext cx="761" cy="648"/>
              </a:xfrm>
              <a:custGeom>
                <a:avLst/>
                <a:gdLst>
                  <a:gd name="T0" fmla="*/ 0 w 2488"/>
                  <a:gd name="T1" fmla="*/ 2 h 2088"/>
                  <a:gd name="T2" fmla="*/ 0 w 2488"/>
                  <a:gd name="T3" fmla="*/ 1 h 2088"/>
                  <a:gd name="T4" fmla="*/ 1 w 2488"/>
                  <a:gd name="T5" fmla="*/ 2 h 2088"/>
                  <a:gd name="T6" fmla="*/ 2 w 2488"/>
                  <a:gd name="T7" fmla="*/ 2 h 2088"/>
                  <a:gd name="T8" fmla="*/ 2 w 2488"/>
                  <a:gd name="T9" fmla="*/ 3 h 2088"/>
                  <a:gd name="T10" fmla="*/ 2 w 2488"/>
                  <a:gd name="T11" fmla="*/ 3 h 2088"/>
                  <a:gd name="T12" fmla="*/ 2 w 2488"/>
                  <a:gd name="T13" fmla="*/ 2 h 2088"/>
                  <a:gd name="T14" fmla="*/ 2 w 2488"/>
                  <a:gd name="T15" fmla="*/ 2 h 2088"/>
                  <a:gd name="T16" fmla="*/ 2 w 2488"/>
                  <a:gd name="T17" fmla="*/ 1 h 2088"/>
                  <a:gd name="T18" fmla="*/ 2 w 2488"/>
                  <a:gd name="T19" fmla="*/ 1 h 2088"/>
                  <a:gd name="T20" fmla="*/ 3 w 2488"/>
                  <a:gd name="T21" fmla="*/ 1 h 2088"/>
                  <a:gd name="T22" fmla="*/ 3 w 2488"/>
                  <a:gd name="T23" fmla="*/ 0 h 2088"/>
                  <a:gd name="T24" fmla="*/ 3 w 2488"/>
                  <a:gd name="T25" fmla="*/ 0 h 2088"/>
                  <a:gd name="T26" fmla="*/ 3 w 2488"/>
                  <a:gd name="T27" fmla="*/ 0 h 2088"/>
                  <a:gd name="T28" fmla="*/ 4 w 2488"/>
                  <a:gd name="T29" fmla="*/ 1 h 2088"/>
                  <a:gd name="T30" fmla="*/ 4 w 2488"/>
                  <a:gd name="T31" fmla="*/ 1 h 2088"/>
                  <a:gd name="T32" fmla="*/ 5 w 2488"/>
                  <a:gd name="T33" fmla="*/ 1 h 2088"/>
                  <a:gd name="T34" fmla="*/ 5 w 2488"/>
                  <a:gd name="T35" fmla="*/ 2 h 2088"/>
                  <a:gd name="T36" fmla="*/ 5 w 2488"/>
                  <a:gd name="T37" fmla="*/ 2 h 2088"/>
                  <a:gd name="T38" fmla="*/ 5 w 2488"/>
                  <a:gd name="T39" fmla="*/ 2 h 2088"/>
                  <a:gd name="T40" fmla="*/ 5 w 2488"/>
                  <a:gd name="T41" fmla="*/ 3 h 2088"/>
                  <a:gd name="T42" fmla="*/ 5 w 2488"/>
                  <a:gd name="T43" fmla="*/ 3 h 2088"/>
                  <a:gd name="T44" fmla="*/ 5 w 2488"/>
                  <a:gd name="T45" fmla="*/ 3 h 2088"/>
                  <a:gd name="T46" fmla="*/ 5 w 2488"/>
                  <a:gd name="T47" fmla="*/ 3 h 2088"/>
                  <a:gd name="T48" fmla="*/ 5 w 2488"/>
                  <a:gd name="T49" fmla="*/ 2 h 2088"/>
                  <a:gd name="T50" fmla="*/ 6 w 2488"/>
                  <a:gd name="T51" fmla="*/ 2 h 2088"/>
                  <a:gd name="T52" fmla="*/ 6 w 2488"/>
                  <a:gd name="T53" fmla="*/ 1 h 2088"/>
                  <a:gd name="T54" fmla="*/ 6 w 2488"/>
                  <a:gd name="T55" fmla="*/ 1 h 2088"/>
                  <a:gd name="T56" fmla="*/ 6 w 2488"/>
                  <a:gd name="T57" fmla="*/ 2 h 2088"/>
                  <a:gd name="T58" fmla="*/ 3 w 2488"/>
                  <a:gd name="T59" fmla="*/ 5 h 2088"/>
                  <a:gd name="T60" fmla="*/ 3 w 2488"/>
                  <a:gd name="T61" fmla="*/ 5 h 2088"/>
                  <a:gd name="T62" fmla="*/ 2 w 2488"/>
                  <a:gd name="T63" fmla="*/ 4 h 2088"/>
                  <a:gd name="T64" fmla="*/ 0 w 2488"/>
                  <a:gd name="T65" fmla="*/ 2 h 208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8" h="2088">
                    <a:moveTo>
                      <a:pt x="136" y="488"/>
                    </a:moveTo>
                    <a:cubicBezTo>
                      <a:pt x="0" y="312"/>
                      <a:pt x="96" y="416"/>
                      <a:pt x="136" y="440"/>
                    </a:cubicBezTo>
                    <a:cubicBezTo>
                      <a:pt x="176" y="464"/>
                      <a:pt x="312" y="576"/>
                      <a:pt x="376" y="632"/>
                    </a:cubicBezTo>
                    <a:cubicBezTo>
                      <a:pt x="440" y="688"/>
                      <a:pt x="456" y="696"/>
                      <a:pt x="520" y="776"/>
                    </a:cubicBezTo>
                    <a:cubicBezTo>
                      <a:pt x="584" y="856"/>
                      <a:pt x="704" y="1072"/>
                      <a:pt x="760" y="1112"/>
                    </a:cubicBezTo>
                    <a:cubicBezTo>
                      <a:pt x="816" y="1152"/>
                      <a:pt x="856" y="1064"/>
                      <a:pt x="856" y="1016"/>
                    </a:cubicBezTo>
                    <a:cubicBezTo>
                      <a:pt x="856" y="968"/>
                      <a:pt x="808" y="888"/>
                      <a:pt x="760" y="824"/>
                    </a:cubicBezTo>
                    <a:cubicBezTo>
                      <a:pt x="712" y="760"/>
                      <a:pt x="600" y="704"/>
                      <a:pt x="568" y="632"/>
                    </a:cubicBezTo>
                    <a:cubicBezTo>
                      <a:pt x="536" y="560"/>
                      <a:pt x="536" y="456"/>
                      <a:pt x="568" y="392"/>
                    </a:cubicBezTo>
                    <a:cubicBezTo>
                      <a:pt x="600" y="328"/>
                      <a:pt x="680" y="280"/>
                      <a:pt x="760" y="248"/>
                    </a:cubicBezTo>
                    <a:cubicBezTo>
                      <a:pt x="840" y="216"/>
                      <a:pt x="968" y="232"/>
                      <a:pt x="1048" y="200"/>
                    </a:cubicBezTo>
                    <a:cubicBezTo>
                      <a:pt x="1128" y="168"/>
                      <a:pt x="1208" y="88"/>
                      <a:pt x="1240" y="56"/>
                    </a:cubicBezTo>
                    <a:cubicBezTo>
                      <a:pt x="1272" y="24"/>
                      <a:pt x="1232" y="0"/>
                      <a:pt x="1240" y="8"/>
                    </a:cubicBezTo>
                    <a:cubicBezTo>
                      <a:pt x="1248" y="16"/>
                      <a:pt x="1264" y="80"/>
                      <a:pt x="1288" y="104"/>
                    </a:cubicBezTo>
                    <a:cubicBezTo>
                      <a:pt x="1312" y="128"/>
                      <a:pt x="1328" y="136"/>
                      <a:pt x="1384" y="152"/>
                    </a:cubicBezTo>
                    <a:cubicBezTo>
                      <a:pt x="1440" y="168"/>
                      <a:pt x="1544" y="168"/>
                      <a:pt x="1624" y="200"/>
                    </a:cubicBezTo>
                    <a:cubicBezTo>
                      <a:pt x="1704" y="232"/>
                      <a:pt x="1816" y="296"/>
                      <a:pt x="1864" y="344"/>
                    </a:cubicBezTo>
                    <a:cubicBezTo>
                      <a:pt x="1912" y="392"/>
                      <a:pt x="1912" y="424"/>
                      <a:pt x="1912" y="488"/>
                    </a:cubicBezTo>
                    <a:cubicBezTo>
                      <a:pt x="1912" y="552"/>
                      <a:pt x="1896" y="664"/>
                      <a:pt x="1864" y="728"/>
                    </a:cubicBezTo>
                    <a:cubicBezTo>
                      <a:pt x="1832" y="792"/>
                      <a:pt x="1752" y="824"/>
                      <a:pt x="1720" y="872"/>
                    </a:cubicBezTo>
                    <a:cubicBezTo>
                      <a:pt x="1688" y="920"/>
                      <a:pt x="1680" y="976"/>
                      <a:pt x="1672" y="1016"/>
                    </a:cubicBezTo>
                    <a:cubicBezTo>
                      <a:pt x="1664" y="1056"/>
                      <a:pt x="1656" y="1104"/>
                      <a:pt x="1672" y="1112"/>
                    </a:cubicBezTo>
                    <a:cubicBezTo>
                      <a:pt x="1688" y="1120"/>
                      <a:pt x="1736" y="1096"/>
                      <a:pt x="1768" y="1064"/>
                    </a:cubicBezTo>
                    <a:cubicBezTo>
                      <a:pt x="1800" y="1032"/>
                      <a:pt x="1840" y="968"/>
                      <a:pt x="1864" y="920"/>
                    </a:cubicBezTo>
                    <a:cubicBezTo>
                      <a:pt x="1888" y="872"/>
                      <a:pt x="1888" y="816"/>
                      <a:pt x="1912" y="776"/>
                    </a:cubicBezTo>
                    <a:cubicBezTo>
                      <a:pt x="1936" y="736"/>
                      <a:pt x="1944" y="736"/>
                      <a:pt x="2008" y="680"/>
                    </a:cubicBezTo>
                    <a:cubicBezTo>
                      <a:pt x="2072" y="624"/>
                      <a:pt x="2232" y="488"/>
                      <a:pt x="2296" y="440"/>
                    </a:cubicBezTo>
                    <a:cubicBezTo>
                      <a:pt x="2360" y="392"/>
                      <a:pt x="2392" y="376"/>
                      <a:pt x="2392" y="392"/>
                    </a:cubicBezTo>
                    <a:cubicBezTo>
                      <a:pt x="2392" y="408"/>
                      <a:pt x="2488" y="288"/>
                      <a:pt x="2296" y="536"/>
                    </a:cubicBezTo>
                    <a:cubicBezTo>
                      <a:pt x="2104" y="784"/>
                      <a:pt x="1424" y="1672"/>
                      <a:pt x="1240" y="1880"/>
                    </a:cubicBezTo>
                    <a:cubicBezTo>
                      <a:pt x="1056" y="2088"/>
                      <a:pt x="1240" y="1848"/>
                      <a:pt x="1192" y="1784"/>
                    </a:cubicBezTo>
                    <a:cubicBezTo>
                      <a:pt x="1144" y="1720"/>
                      <a:pt x="1128" y="1712"/>
                      <a:pt x="952" y="1496"/>
                    </a:cubicBezTo>
                    <a:cubicBezTo>
                      <a:pt x="776" y="1280"/>
                      <a:pt x="272" y="664"/>
                      <a:pt x="136" y="488"/>
                    </a:cubicBez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ffectLst>
                <a:outerShdw dist="35921" dir="2700000" algn="ctr" rotWithShape="0">
                  <a:srgbClr val="808080"/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831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" dur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2813" y="202630"/>
            <a:ext cx="8229600" cy="634082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240360" cy="64807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07904" y="1196752"/>
            <a:ext cx="5111750" cy="539019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67544" y="191683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547664" y="1484784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jpg"/><Relationship Id="rId28" Type="http://schemas.openxmlformats.org/officeDocument/2006/relationships/oleObject" Target="../embeddings/oleObject2.bin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vmlDrawing" Target="../drawings/vmlDrawing1.vml"/><Relationship Id="rId27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圖片 31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4624"/>
            <a:ext cx="2770212" cy="871751"/>
          </a:xfrm>
          <a:prstGeom prst="rect">
            <a:avLst/>
          </a:prstGeom>
        </p:spPr>
      </p:pic>
      <p:pic>
        <p:nvPicPr>
          <p:cNvPr id="34" name="圖片 33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994" y="922118"/>
            <a:ext cx="9225506" cy="6035274"/>
          </a:xfrm>
          <a:prstGeom prst="rect">
            <a:avLst/>
          </a:prstGeom>
        </p:spPr>
      </p:pic>
      <p:pic>
        <p:nvPicPr>
          <p:cNvPr id="120843" name="Picture 11" descr="C:\Users\Yang-Ting Chou\Desktop\ncku-logo1.jpg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384" y="87600"/>
            <a:ext cx="745200" cy="749112"/>
          </a:xfrm>
          <a:prstGeom prst="rect">
            <a:avLst/>
          </a:prstGeom>
          <a:noFill/>
        </p:spPr>
      </p:pic>
      <p:sp>
        <p:nvSpPr>
          <p:cNvPr id="42803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853325" y="137512"/>
            <a:ext cx="8136903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TW" altLang="en-US" dirty="0"/>
          </a:p>
        </p:txBody>
      </p:sp>
      <p:sp>
        <p:nvSpPr>
          <p:cNvPr id="428042" name="Line 10"/>
          <p:cNvSpPr>
            <a:spLocks noChangeShapeType="1"/>
          </p:cNvSpPr>
          <p:nvPr/>
        </p:nvSpPr>
        <p:spPr bwMode="auto">
          <a:xfrm flipV="1">
            <a:off x="454984" y="6741367"/>
            <a:ext cx="1716392" cy="0"/>
          </a:xfrm>
          <a:prstGeom prst="line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428043" name="Line 11"/>
          <p:cNvSpPr>
            <a:spLocks noChangeShapeType="1"/>
          </p:cNvSpPr>
          <p:nvPr/>
        </p:nvSpPr>
        <p:spPr bwMode="auto">
          <a:xfrm flipV="1">
            <a:off x="6732240" y="6741367"/>
            <a:ext cx="1902284" cy="0"/>
          </a:xfrm>
          <a:prstGeom prst="line">
            <a:avLst/>
          </a:prstGeom>
          <a:noFill/>
          <a:ln w="19050">
            <a:solidFill>
              <a:srgbClr val="C0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2171376" y="6577607"/>
            <a:ext cx="45608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100" dirty="0" smtClean="0">
                <a:solidFill>
                  <a:srgbClr val="5E2B2B"/>
                </a:solidFill>
              </a:rPr>
              <a:t>Department of</a:t>
            </a:r>
            <a:r>
              <a:rPr lang="en-US" altLang="zh-TW" sz="1100" baseline="0" dirty="0" smtClean="0">
                <a:solidFill>
                  <a:srgbClr val="5E2B2B"/>
                </a:solidFill>
              </a:rPr>
              <a:t> Electrical Engineering, National Cheng Kung University</a:t>
            </a:r>
            <a:endParaRPr lang="zh-TW" altLang="en-US" sz="1100" dirty="0">
              <a:solidFill>
                <a:srgbClr val="5E2B2B"/>
              </a:solidFill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-36512" y="901616"/>
            <a:ext cx="9178924" cy="6048000"/>
          </a:xfrm>
          <a:prstGeom prst="rect">
            <a:avLst/>
          </a:prstGeom>
          <a:solidFill>
            <a:srgbClr val="FEC3C3">
              <a:alpha val="85098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2267744" y="3395579"/>
            <a:ext cx="4586382" cy="787568"/>
            <a:chOff x="2365723" y="3406404"/>
            <a:chExt cx="4586382" cy="787568"/>
          </a:xfrm>
        </p:grpSpPr>
        <p:sp>
          <p:nvSpPr>
            <p:cNvPr id="428047" name="Oval 15"/>
            <p:cNvSpPr>
              <a:spLocks noChangeArrowheads="1"/>
            </p:cNvSpPr>
            <p:nvPr/>
          </p:nvSpPr>
          <p:spPr bwMode="auto">
            <a:xfrm>
              <a:off x="5606102" y="3668320"/>
              <a:ext cx="548372" cy="524742"/>
            </a:xfrm>
            <a:prstGeom prst="ellipse">
              <a:avLst/>
            </a:prstGeom>
            <a:solidFill>
              <a:srgbClr val="FF7979"/>
            </a:solidFill>
            <a:ln w="3175">
              <a:solidFill>
                <a:schemeClr val="tx2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aphicFrame>
          <p:nvGraphicFramePr>
            <p:cNvPr id="1026" name="Object 16"/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2114891390"/>
                </p:ext>
              </p:extLst>
            </p:nvPr>
          </p:nvGraphicFramePr>
          <p:xfrm>
            <a:off x="2365723" y="3406404"/>
            <a:ext cx="4586382" cy="7875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1516" name="Microsoft WordArt 3.2" r:id="rId26" imgW="8678527" imgH="1480247" progId="">
                    <p:embed/>
                  </p:oleObj>
                </mc:Choice>
                <mc:Fallback>
                  <p:oleObj name="Microsoft WordArt 3.2" r:id="rId26" imgW="8678527" imgH="1480247" progId="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5723" y="3406404"/>
                          <a:ext cx="4586382" cy="7875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矩形 25"/>
          <p:cNvSpPr/>
          <p:nvPr userDrawn="1"/>
        </p:nvSpPr>
        <p:spPr bwMode="auto">
          <a:xfrm>
            <a:off x="-36512" y="908720"/>
            <a:ext cx="9178924" cy="59760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" name="文字方塊 3"/>
          <p:cNvSpPr txBox="1"/>
          <p:nvPr userDrawn="1"/>
        </p:nvSpPr>
        <p:spPr>
          <a:xfrm>
            <a:off x="7422332" y="692696"/>
            <a:ext cx="13981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900" b="1" dirty="0" smtClean="0">
                <a:solidFill>
                  <a:srgbClr val="A64C4C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900" b="1" dirty="0" smtClean="0">
                <a:solidFill>
                  <a:srgbClr val="A64C4C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NCKU,</a:t>
            </a:r>
            <a:r>
              <a:rPr lang="en-US" altLang="zh-TW" sz="900" b="1" baseline="0" dirty="0" smtClean="0">
                <a:solidFill>
                  <a:srgbClr val="A64C4C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 Tainan Taiwan</a:t>
            </a:r>
            <a:endParaRPr lang="en-US" altLang="zh-TW" sz="900" b="1" dirty="0" smtClean="0">
              <a:solidFill>
                <a:srgbClr val="A64C4C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8316512" y="6669360"/>
            <a:ext cx="864000" cy="180000"/>
            <a:chOff x="6764032" y="1052784"/>
            <a:chExt cx="1464913" cy="396000"/>
          </a:xfrm>
        </p:grpSpPr>
        <p:sp>
          <p:nvSpPr>
            <p:cNvPr id="3" name="矩形 2"/>
            <p:cNvSpPr/>
            <p:nvPr userDrawn="1"/>
          </p:nvSpPr>
          <p:spPr bwMode="auto">
            <a:xfrm>
              <a:off x="6764032" y="1052784"/>
              <a:ext cx="1464913" cy="3960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新細明體" pitchFamily="18" charset="-120"/>
              </a:endParaRPr>
            </a:p>
          </p:txBody>
        </p:sp>
        <p:grpSp>
          <p:nvGrpSpPr>
            <p:cNvPr id="23" name="群組 22"/>
            <p:cNvGrpSpPr/>
            <p:nvPr/>
          </p:nvGrpSpPr>
          <p:grpSpPr>
            <a:xfrm>
              <a:off x="6804248" y="1124422"/>
              <a:ext cx="1346003" cy="278704"/>
              <a:chOff x="2365723" y="3406404"/>
              <a:chExt cx="4586382" cy="787568"/>
            </a:xfrm>
            <a:solidFill>
              <a:srgbClr val="FFFF00"/>
            </a:solidFill>
          </p:grpSpPr>
          <p:grpSp>
            <p:nvGrpSpPr>
              <p:cNvPr id="24" name="群組 23"/>
              <p:cNvGrpSpPr/>
              <p:nvPr userDrawn="1"/>
            </p:nvGrpSpPr>
            <p:grpSpPr>
              <a:xfrm>
                <a:off x="2365723" y="3406404"/>
                <a:ext cx="4586382" cy="787568"/>
                <a:chOff x="2365723" y="3406404"/>
                <a:chExt cx="4586382" cy="787568"/>
              </a:xfrm>
              <a:grpFill/>
            </p:grpSpPr>
            <p:sp>
              <p:nvSpPr>
                <p:cNvPr id="30" name="Oval 15"/>
                <p:cNvSpPr>
                  <a:spLocks noChangeArrowheads="1"/>
                </p:cNvSpPr>
                <p:nvPr/>
              </p:nvSpPr>
              <p:spPr bwMode="auto">
                <a:xfrm>
                  <a:off x="5606102" y="3668320"/>
                  <a:ext cx="548372" cy="524742"/>
                </a:xfrm>
                <a:prstGeom prst="ellipse">
                  <a:avLst/>
                </a:prstGeom>
                <a:grpFill/>
                <a:ln w="3175">
                  <a:solidFill>
                    <a:schemeClr val="tx2">
                      <a:lumMod val="95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TW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graphicFrame>
              <p:nvGraphicFramePr>
                <p:cNvPr id="31" name="Object 16"/>
                <p:cNvGraphicFramePr>
                  <a:graphicFrameLocks noChangeAspect="1"/>
                </p:cNvGraphicFramePr>
                <p:nvPr userDrawn="1">
                  <p:extLst>
                    <p:ext uri="{D42A27DB-BD31-4B8C-83A1-F6EECF244321}">
                      <p14:modId xmlns:p14="http://schemas.microsoft.com/office/powerpoint/2010/main" val="2272848800"/>
                    </p:ext>
                  </p:extLst>
                </p:nvPr>
              </p:nvGraphicFramePr>
              <p:xfrm>
                <a:off x="2365723" y="3406404"/>
                <a:ext cx="4586382" cy="78756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21517" name="Microsoft WordArt 3.2" r:id="rId28" imgW="8678527" imgH="1480247" progId="">
                        <p:embed/>
                      </p:oleObj>
                    </mc:Choice>
                    <mc:Fallback>
                      <p:oleObj name="Microsoft WordArt 3.2" r:id="rId28" imgW="8678527" imgH="1480247" progId="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365723" y="3406404"/>
                              <a:ext cx="4586382" cy="787568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5" name="橢圓 24"/>
              <p:cNvSpPr/>
              <p:nvPr userDrawn="1"/>
            </p:nvSpPr>
            <p:spPr bwMode="auto">
              <a:xfrm>
                <a:off x="5653947" y="3717032"/>
                <a:ext cx="432000" cy="3960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zh-TW" alt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新細明體" pitchFamily="18" charset="-120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692" r:id="rId14"/>
    <p:sldLayoutId id="2147483693" r:id="rId15"/>
    <p:sldLayoutId id="2147483694" r:id="rId16"/>
    <p:sldLayoutId id="2147483698" r:id="rId17"/>
    <p:sldLayoutId id="2147483700" r:id="rId18"/>
    <p:sldLayoutId id="2147483701" r:id="rId19"/>
    <p:sldLayoutId id="2147483716" r:id="rId2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6" grpId="3" animBg="1"/>
      <p:bldP spid="26" grpId="4" animBg="1"/>
      <p:bldP spid="26" grpId="5" animBg="1"/>
      <p:bldP spid="26" grpId="6" animBg="1"/>
      <p:bldP spid="26" grpId="7" animBg="1"/>
      <p:bldP spid="26" grpId="8" animBg="1"/>
    </p:bld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 b="1" i="0">
          <a:solidFill>
            <a:srgbClr val="3F1D1D"/>
          </a:solidFill>
          <a:effectLst/>
          <a:latin typeface="Calibri" panose="020F0502020204030204" pitchFamily="34" charset="0"/>
          <a:ea typeface="微軟正黑體" panose="020B0604030504040204" pitchFamily="34" charset="-120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3200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新細明體" pitchFamily="18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3200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新細明體" pitchFamily="18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3200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新細明體" pitchFamily="18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3200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新細明體" pitchFamily="18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3200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新細明體" pitchFamily="18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3200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新細明體" pitchFamily="18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3200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新細明體" pitchFamily="18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3200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新細明體" pitchFamily="18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jpe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___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___4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9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___5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3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6.png"/><Relationship Id="rId4" Type="http://schemas.openxmlformats.org/officeDocument/2006/relationships/image" Target="../media/image35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41.png"/><Relationship Id="rId4" Type="http://schemas.openxmlformats.org/officeDocument/2006/relationships/image" Target="../media/image37.wmf"/><Relationship Id="rId9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___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PowerPoint____1.sldx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1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5.png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png"/><Relationship Id="rId11" Type="http://schemas.openxmlformats.org/officeDocument/2006/relationships/image" Target="../media/image10.wmf"/><Relationship Id="rId5" Type="http://schemas.openxmlformats.org/officeDocument/2006/relationships/image" Target="../media/image13.jpeg"/><Relationship Id="rId15" Type="http://schemas.openxmlformats.org/officeDocument/2006/relationships/image" Target="../media/image19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___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2"/>
          <p:cNvSpPr>
            <a:spLocks noChangeArrowheads="1"/>
          </p:cNvSpPr>
          <p:nvPr/>
        </p:nvSpPr>
        <p:spPr bwMode="auto">
          <a:xfrm>
            <a:off x="539552" y="4653136"/>
            <a:ext cx="813690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endParaRPr lang="en-US" altLang="zh-TW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467544" y="2564904"/>
            <a:ext cx="8208912" cy="1323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n-US" altLang="zh-TW" sz="3000" b="1" dirty="0" smtClean="0">
                <a:solidFill>
                  <a:schemeClr val="bg1"/>
                </a:solidFill>
              </a:rPr>
              <a:t>JCTVC-AG0023: Centralized Texture-Depth Packing SEI Message for HEVC and AVC</a:t>
            </a:r>
          </a:p>
          <a:p>
            <a:pPr algn="ctr"/>
            <a:r>
              <a:rPr lang="en-US" altLang="zh-TW" sz="2000" b="1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(Revisions of </a:t>
            </a:r>
            <a:r>
              <a:rPr lang="en-US" altLang="zh-TW" sz="2000" b="1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JCTVC-AA1008)</a:t>
            </a:r>
            <a:endParaRPr lang="zh-TW" altLang="en-US" sz="2000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99592" y="5557452"/>
            <a:ext cx="7308812" cy="96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Institute of Computer and Communication Engineering, 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Department of Electrical Engineering, </a:t>
            </a:r>
          </a:p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National Cheng Kung University, Tainan, </a:t>
            </a:r>
            <a:r>
              <a:rPr lang="en-US" altLang="zh-TW" sz="18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Taiwan</a:t>
            </a:r>
            <a:endParaRPr lang="zh-TW" altLang="zh-TW" sz="18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1425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837917" y="30778"/>
            <a:ext cx="8229600" cy="85993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 CTDP-LR Format Packing Procedure</a:t>
            </a:r>
            <a:endParaRPr lang="zh-TW" altLang="en-US" sz="2400" dirty="0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8" name="矩形 47"/>
          <p:cNvSpPr/>
          <p:nvPr/>
        </p:nvSpPr>
        <p:spPr bwMode="auto">
          <a:xfrm>
            <a:off x="4852401" y="3097198"/>
            <a:ext cx="2433792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4853070" y="3953233"/>
            <a:ext cx="2432695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4853070" y="2253003"/>
            <a:ext cx="2432695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852401" y="2264373"/>
            <a:ext cx="2432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Spatial Subsample in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</a:t>
            </a:r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Direction</a:t>
            </a:r>
          </a:p>
        </p:txBody>
      </p:sp>
      <p:sp>
        <p:nvSpPr>
          <p:cNvPr id="60" name="矩形 59"/>
          <p:cNvSpPr/>
          <p:nvPr/>
        </p:nvSpPr>
        <p:spPr bwMode="auto">
          <a:xfrm>
            <a:off x="2242371" y="2258073"/>
            <a:ext cx="2453548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244481" y="2226785"/>
            <a:ext cx="2425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Subsample </a:t>
            </a:r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or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Original Texture Frame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3037623" y="3274368"/>
            <a:ext cx="2246968" cy="1383926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72" name="圖片 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72" y="1251110"/>
            <a:ext cx="1250653" cy="760476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299" y="1251175"/>
            <a:ext cx="1250544" cy="76041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853070" y="4797427"/>
            <a:ext cx="2432695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930641" y="4923845"/>
            <a:ext cx="23472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Combination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88" name="直線單箭頭接點 87"/>
          <p:cNvCxnSpPr/>
          <p:nvPr/>
        </p:nvCxnSpPr>
        <p:spPr bwMode="auto">
          <a:xfrm>
            <a:off x="6104252" y="2885860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6104252" y="3713579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6104252" y="4566636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6104252" y="5373216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/>
          <p:nvPr/>
        </p:nvSpPr>
        <p:spPr>
          <a:xfrm>
            <a:off x="3254313" y="980728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5885909" y="982488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68" name="文字方塊 67"/>
          <p:cNvSpPr txBox="1"/>
          <p:nvPr/>
        </p:nvSpPr>
        <p:spPr>
          <a:xfrm>
            <a:off x="5211473" y="6320557"/>
            <a:ext cx="450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24" y="2105996"/>
            <a:ext cx="1250544" cy="760410"/>
          </a:xfrm>
          <a:prstGeom prst="rect">
            <a:avLst/>
          </a:prstGeom>
        </p:spPr>
      </p:pic>
      <p:cxnSp>
        <p:nvCxnSpPr>
          <p:cNvPr id="79" name="直線單箭頭接點 78"/>
          <p:cNvCxnSpPr/>
          <p:nvPr/>
        </p:nvCxnSpPr>
        <p:spPr bwMode="auto">
          <a:xfrm>
            <a:off x="6058699" y="2034053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2" name="直線單箭頭接點 81"/>
          <p:cNvCxnSpPr/>
          <p:nvPr/>
        </p:nvCxnSpPr>
        <p:spPr bwMode="auto">
          <a:xfrm>
            <a:off x="3469146" y="2011586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文字方塊 49"/>
          <p:cNvSpPr txBox="1"/>
          <p:nvPr/>
        </p:nvSpPr>
        <p:spPr>
          <a:xfrm>
            <a:off x="1086619" y="1799295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Calibri" panose="020F0502020204030204" pitchFamily="34" charset="0"/>
              </a:rPr>
              <a:t> </a:t>
            </a:r>
            <a:r>
              <a:rPr lang="en-US" altLang="zh-TW" sz="1600" dirty="0" smtClean="0">
                <a:latin typeface="Calibri" panose="020F0502020204030204" pitchFamily="34" charset="0"/>
              </a:rPr>
              <a:t> 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T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53" name="文字方塊 52"/>
          <p:cNvSpPr txBox="1"/>
          <p:nvPr/>
        </p:nvSpPr>
        <p:spPr>
          <a:xfrm>
            <a:off x="6628564" y="6323328"/>
            <a:ext cx="450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70" name="文字方塊 69"/>
          <p:cNvSpPr txBox="1"/>
          <p:nvPr/>
        </p:nvSpPr>
        <p:spPr>
          <a:xfrm>
            <a:off x="5964396" y="6297826"/>
            <a:ext cx="434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T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96" name="文字方塊 95"/>
          <p:cNvSpPr txBox="1"/>
          <p:nvPr/>
        </p:nvSpPr>
        <p:spPr>
          <a:xfrm>
            <a:off x="4062125" y="1433584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97" name="文字方塊 96"/>
          <p:cNvSpPr txBox="1"/>
          <p:nvPr/>
        </p:nvSpPr>
        <p:spPr>
          <a:xfrm>
            <a:off x="6684025" y="1468976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7745298" y="2082334"/>
            <a:ext cx="812016" cy="1058634"/>
            <a:chOff x="7745298" y="1767723"/>
            <a:chExt cx="812016" cy="1058634"/>
          </a:xfrm>
        </p:grpSpPr>
        <p:pic>
          <p:nvPicPr>
            <p:cNvPr id="74" name="圖片 7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7377" y="2065881"/>
              <a:ext cx="533606" cy="760476"/>
            </a:xfrm>
            <a:prstGeom prst="rect">
              <a:avLst/>
            </a:prstGeom>
          </p:spPr>
        </p:pic>
        <p:sp>
          <p:nvSpPr>
            <p:cNvPr id="94" name="文字方塊 93"/>
            <p:cNvSpPr txBox="1"/>
            <p:nvPr/>
          </p:nvSpPr>
          <p:spPr>
            <a:xfrm>
              <a:off x="7745298" y="1767723"/>
              <a:ext cx="7871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6*W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99" name="文字方塊 98"/>
            <p:cNvSpPr txBox="1"/>
            <p:nvPr/>
          </p:nvSpPr>
          <p:spPr>
            <a:xfrm>
              <a:off x="8244408" y="2292934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7596336" y="4242574"/>
            <a:ext cx="882811" cy="1071426"/>
            <a:chOff x="7019971" y="4572738"/>
            <a:chExt cx="2053880" cy="1071426"/>
          </a:xfrm>
        </p:grpSpPr>
        <p:pic>
          <p:nvPicPr>
            <p:cNvPr id="83" name="圖片 82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8571" y="4884473"/>
              <a:ext cx="136907" cy="759691"/>
            </a:xfrm>
            <a:prstGeom prst="rect">
              <a:avLst/>
            </a:prstGeom>
          </p:spPr>
        </p:pic>
        <p:pic>
          <p:nvPicPr>
            <p:cNvPr id="100" name="圖片 99"/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434363" y="4881847"/>
              <a:ext cx="136907" cy="759691"/>
            </a:xfrm>
            <a:prstGeom prst="rect">
              <a:avLst/>
            </a:prstGeom>
          </p:spPr>
        </p:pic>
        <p:sp>
          <p:nvSpPr>
            <p:cNvPr id="84" name="文字方塊 83"/>
            <p:cNvSpPr txBox="1"/>
            <p:nvPr/>
          </p:nvSpPr>
          <p:spPr>
            <a:xfrm>
              <a:off x="7019971" y="4572738"/>
              <a:ext cx="10487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86" name="文字方塊 85"/>
            <p:cNvSpPr txBox="1"/>
            <p:nvPr/>
          </p:nvSpPr>
          <p:spPr>
            <a:xfrm>
              <a:off x="8025138" y="4572738"/>
              <a:ext cx="10487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103" name="文字方塊 102"/>
            <p:cNvSpPr txBox="1"/>
            <p:nvPr/>
          </p:nvSpPr>
          <p:spPr>
            <a:xfrm>
              <a:off x="8425892" y="5139564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  <p:sp>
          <p:nvSpPr>
            <p:cNvPr id="104" name="文字方塊 103"/>
            <p:cNvSpPr txBox="1"/>
            <p:nvPr/>
          </p:nvSpPr>
          <p:spPr>
            <a:xfrm>
              <a:off x="7398573" y="5101946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</p:grpSp>
      <p:sp>
        <p:nvSpPr>
          <p:cNvPr id="105" name="文字方塊 104"/>
          <p:cNvSpPr txBox="1"/>
          <p:nvPr/>
        </p:nvSpPr>
        <p:spPr>
          <a:xfrm>
            <a:off x="6715100" y="5869867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4" name="文字方塊 53"/>
          <p:cNvSpPr txBox="1"/>
          <p:nvPr/>
        </p:nvSpPr>
        <p:spPr>
          <a:xfrm>
            <a:off x="539552" y="2305788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444019"/>
              </p:ext>
            </p:extLst>
          </p:nvPr>
        </p:nvGraphicFramePr>
        <p:xfrm>
          <a:off x="1127329" y="5147955"/>
          <a:ext cx="1555546" cy="357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64" name="Equation" r:id="rId5" imgW="888840" imgH="190440" progId="Equation.DSMT4">
                  <p:embed/>
                </p:oleObj>
              </mc:Choice>
              <mc:Fallback>
                <p:oleObj name="Equation" r:id="rId5" imgW="88884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329" y="5147955"/>
                        <a:ext cx="1555546" cy="357496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249748"/>
              </p:ext>
            </p:extLst>
          </p:nvPr>
        </p:nvGraphicFramePr>
        <p:xfrm>
          <a:off x="1083408" y="5622131"/>
          <a:ext cx="16383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65" name="Equation" r:id="rId7" imgW="914400" imgH="190440" progId="Equation.DSMT4">
                  <p:embed/>
                </p:oleObj>
              </mc:Choice>
              <mc:Fallback>
                <p:oleObj name="Equation" r:id="rId7" imgW="91440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3408" y="5622131"/>
                        <a:ext cx="1638300" cy="366713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7" name="圖片 5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106" y="5597578"/>
            <a:ext cx="1308920" cy="749481"/>
          </a:xfrm>
          <a:prstGeom prst="rect">
            <a:avLst/>
          </a:prstGeom>
        </p:spPr>
      </p:pic>
      <p:sp>
        <p:nvSpPr>
          <p:cNvPr id="63" name="文字方塊 62"/>
          <p:cNvSpPr txBox="1"/>
          <p:nvPr/>
        </p:nvSpPr>
        <p:spPr>
          <a:xfrm>
            <a:off x="4657225" y="3941492"/>
            <a:ext cx="289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Splitting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&amp; </a:t>
            </a:r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Flipping</a:t>
            </a:r>
          </a:p>
        </p:txBody>
      </p:sp>
      <p:sp>
        <p:nvSpPr>
          <p:cNvPr id="85" name="文字方塊 84"/>
          <p:cNvSpPr txBox="1"/>
          <p:nvPr/>
        </p:nvSpPr>
        <p:spPr>
          <a:xfrm>
            <a:off x="4788312" y="3068960"/>
            <a:ext cx="25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Depth Packing 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to </a:t>
            </a:r>
            <a:r>
              <a:rPr lang="en-US" altLang="zh-TW" sz="1600" b="1" dirty="0" err="1" smtClean="0">
                <a:latin typeface="Calibri" panose="020F0502020204030204" pitchFamily="34" charset="0"/>
                <a:cs typeface="Arial" pitchFamily="34" charset="0"/>
              </a:rPr>
              <a:t>YCbCr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 Components</a:t>
            </a:r>
          </a:p>
        </p:txBody>
      </p:sp>
      <p:pic>
        <p:nvPicPr>
          <p:cNvPr id="90" name="圖片 89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439" y="3388604"/>
            <a:ext cx="144000" cy="760476"/>
          </a:xfrm>
          <a:prstGeom prst="rect">
            <a:avLst/>
          </a:prstGeom>
        </p:spPr>
      </p:pic>
      <p:sp>
        <p:nvSpPr>
          <p:cNvPr id="93" name="文字方塊 92"/>
          <p:cNvSpPr txBox="1"/>
          <p:nvPr/>
        </p:nvSpPr>
        <p:spPr>
          <a:xfrm>
            <a:off x="7596336" y="3140968"/>
            <a:ext cx="7871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2*W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95" name="文字方塊 94"/>
          <p:cNvSpPr txBox="1"/>
          <p:nvPr/>
        </p:nvSpPr>
        <p:spPr>
          <a:xfrm>
            <a:off x="7884368" y="3573016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5838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8229600" cy="648072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CTDP-LR Format for HD Video (1920x1080)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sp>
        <p:nvSpPr>
          <p:cNvPr id="52" name="文字方塊 51"/>
          <p:cNvSpPr txBox="1"/>
          <p:nvPr/>
        </p:nvSpPr>
        <p:spPr>
          <a:xfrm>
            <a:off x="648982" y="1196752"/>
            <a:ext cx="2466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latin typeface="Calibri" panose="020F0502020204030204" pitchFamily="34" charset="0"/>
              </a:rPr>
              <a:t>CTDP-LR Format : </a:t>
            </a:r>
            <a:endParaRPr lang="zh-TW" altLang="en-US" sz="2400" b="1" dirty="0">
              <a:latin typeface="Calibri" panose="020F0502020204030204" pitchFamily="34" charset="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4162509" y="1351166"/>
            <a:ext cx="934370" cy="45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/>
              <a:t>1760</a:t>
            </a:r>
            <a:endParaRPr lang="zh-TW" altLang="en-US" sz="2000" b="1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7544852" y="1679359"/>
            <a:ext cx="711761" cy="45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/>
              <a:t>80</a:t>
            </a:r>
            <a:endParaRPr lang="zh-TW" altLang="en-US" sz="2000" b="1" dirty="0"/>
          </a:p>
        </p:txBody>
      </p:sp>
      <p:pic>
        <p:nvPicPr>
          <p:cNvPr id="23" name="圖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2" y="2072438"/>
            <a:ext cx="6664834" cy="3816251"/>
          </a:xfrm>
          <a:prstGeom prst="rect">
            <a:avLst/>
          </a:prstGeom>
        </p:spPr>
      </p:pic>
      <p:sp>
        <p:nvSpPr>
          <p:cNvPr id="24" name="文字方塊 23"/>
          <p:cNvSpPr txBox="1"/>
          <p:nvPr/>
        </p:nvSpPr>
        <p:spPr>
          <a:xfrm>
            <a:off x="1071249" y="1679359"/>
            <a:ext cx="1636562" cy="45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/>
              <a:t>80</a:t>
            </a:r>
            <a:endParaRPr lang="zh-TW" altLang="en-US" sz="2000" b="1" dirty="0"/>
          </a:p>
        </p:txBody>
      </p:sp>
      <p:sp>
        <p:nvSpPr>
          <p:cNvPr id="30" name="文字方塊 29"/>
          <p:cNvSpPr txBox="1"/>
          <p:nvPr/>
        </p:nvSpPr>
        <p:spPr>
          <a:xfrm rot="16200000">
            <a:off x="-244790" y="3517338"/>
            <a:ext cx="1708873" cy="428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/>
              <a:t> </a:t>
            </a:r>
            <a:r>
              <a:rPr lang="en-US" altLang="zh-TW" sz="2000" b="1" dirty="0" smtClean="0"/>
              <a:t>1080</a:t>
            </a:r>
            <a:endParaRPr lang="zh-TW" altLang="en-US" sz="2000" b="1" dirty="0"/>
          </a:p>
        </p:txBody>
      </p:sp>
      <p:sp>
        <p:nvSpPr>
          <p:cNvPr id="31" name="左大括弧 30"/>
          <p:cNvSpPr/>
          <p:nvPr/>
        </p:nvSpPr>
        <p:spPr>
          <a:xfrm>
            <a:off x="862005" y="2044390"/>
            <a:ext cx="301732" cy="38162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2000" b="1"/>
          </a:p>
        </p:txBody>
      </p:sp>
      <p:sp>
        <p:nvSpPr>
          <p:cNvPr id="33" name="文字方塊 32"/>
          <p:cNvSpPr txBox="1"/>
          <p:nvPr/>
        </p:nvSpPr>
        <p:spPr>
          <a:xfrm>
            <a:off x="4211960" y="5877272"/>
            <a:ext cx="2475704" cy="45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/>
              <a:t>1920</a:t>
            </a:r>
            <a:endParaRPr lang="zh-TW" altLang="en-US" sz="2000" b="1" dirty="0"/>
          </a:p>
        </p:txBody>
      </p:sp>
      <p:sp>
        <p:nvSpPr>
          <p:cNvPr id="15" name="左大括弧 14"/>
          <p:cNvSpPr/>
          <p:nvPr/>
        </p:nvSpPr>
        <p:spPr>
          <a:xfrm rot="5400000">
            <a:off x="4352559" y="-1152264"/>
            <a:ext cx="409707" cy="616533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2000"/>
          </a:p>
        </p:txBody>
      </p:sp>
      <p:sp>
        <p:nvSpPr>
          <p:cNvPr id="12" name="文字方塊 11"/>
          <p:cNvSpPr txBox="1"/>
          <p:nvPr/>
        </p:nvSpPr>
        <p:spPr>
          <a:xfrm>
            <a:off x="2133092" y="6165304"/>
            <a:ext cx="2472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/>
              <a:t>W</a:t>
            </a:r>
            <a:r>
              <a:rPr lang="en-US" altLang="zh-TW" sz="2000" baseline="-25000" dirty="0" smtClean="0"/>
              <a:t>D</a:t>
            </a:r>
            <a:r>
              <a:rPr lang="en-US" altLang="zh-TW" sz="2000" dirty="0" smtClean="0"/>
              <a:t>=(1920/48)*2=80</a:t>
            </a:r>
            <a:endParaRPr lang="zh-TW" altLang="en-US" sz="20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636286" y="6174317"/>
            <a:ext cx="2582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/>
              <a:t>W</a:t>
            </a:r>
            <a:r>
              <a:rPr lang="en-US" altLang="zh-TW" sz="2000" baseline="-25000" dirty="0" smtClean="0"/>
              <a:t>T</a:t>
            </a:r>
            <a:r>
              <a:rPr lang="en-US" altLang="zh-TW" sz="2000" dirty="0" smtClean="0"/>
              <a:t>=1920-2*80=1760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038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215008" y="116632"/>
            <a:ext cx="8928992" cy="1008112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0" lang="en-US" altLang="zh-TW" sz="3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CTDP </a:t>
            </a:r>
            <a:r>
              <a:rPr kumimoji="0" lang="en-US" altLang="zh-TW" sz="32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Depacking</a:t>
            </a:r>
            <a:r>
              <a:rPr kumimoji="0" lang="en-US" altLang="zh-TW" sz="3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for </a:t>
            </a:r>
            <a:r>
              <a:rPr kumimoji="0" lang="en-US" altLang="zh-TW" sz="32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ctdp_packing_type</a:t>
            </a:r>
            <a:r>
              <a:rPr kumimoji="0" lang="en-US" altLang="zh-TW" sz="3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=1</a:t>
            </a:r>
            <a:endParaRPr kumimoji="0" lang="en-US" altLang="zh-TW" sz="3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419327" y="1124744"/>
            <a:ext cx="853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Arrangement of the </a:t>
            </a:r>
            <a:r>
              <a:rPr lang="en-CA" altLang="zh-TW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CTDP-LR </a:t>
            </a:r>
            <a:r>
              <a:rPr lang="en-CA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frame and its </a:t>
            </a:r>
            <a:r>
              <a:rPr lang="en-CA" altLang="zh-TW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depacking</a:t>
            </a:r>
            <a:r>
              <a:rPr lang="en-CA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 steps (</a:t>
            </a:r>
            <a:r>
              <a:rPr lang="en-CA" altLang="zh-TW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ctdp_packing</a:t>
            </a:r>
            <a:r>
              <a:rPr lang="en-CA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 type = </a:t>
            </a:r>
            <a:r>
              <a:rPr lang="en-CA" altLang="zh-TW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1):</a:t>
            </a:r>
            <a:endParaRPr lang="zh-TW" alt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1" name="物件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011360"/>
              </p:ext>
            </p:extLst>
          </p:nvPr>
        </p:nvGraphicFramePr>
        <p:xfrm>
          <a:off x="419326" y="2132855"/>
          <a:ext cx="8401145" cy="447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8" name="投影片" r:id="rId3" imgW="4690711" imgH="2491576" progId="PowerPoint.Slide.12">
                  <p:embed/>
                </p:oleObj>
              </mc:Choice>
              <mc:Fallback>
                <p:oleObj name="投影片" r:id="rId3" imgW="4690711" imgH="2491576" progId="PowerPoint.Slide.12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326" y="2132855"/>
                        <a:ext cx="8401145" cy="44714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691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837917" y="30778"/>
            <a:ext cx="8229600" cy="85993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 CTDP-LR Format </a:t>
            </a:r>
            <a:r>
              <a:rPr lang="en-US" altLang="zh-TW" sz="3200" dirty="0" err="1" smtClean="0">
                <a:latin typeface="Calibri" pitchFamily="34" charset="0"/>
              </a:rPr>
              <a:t>Depacking</a:t>
            </a:r>
            <a:r>
              <a:rPr lang="en-US" altLang="zh-TW" sz="3200" dirty="0" smtClean="0">
                <a:latin typeface="Calibri" pitchFamily="34" charset="0"/>
              </a:rPr>
              <a:t> Procedure</a:t>
            </a:r>
            <a:endParaRPr lang="zh-TW" altLang="en-US" sz="2400" dirty="0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8" name="矩形 47"/>
          <p:cNvSpPr/>
          <p:nvPr/>
        </p:nvSpPr>
        <p:spPr bwMode="auto">
          <a:xfrm>
            <a:off x="4483391" y="3097198"/>
            <a:ext cx="2520000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4484059" y="3953233"/>
            <a:ext cx="2520000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4484059" y="2253003"/>
            <a:ext cx="2520000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1629236" y="3933056"/>
            <a:ext cx="2453548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1660172" y="3933056"/>
            <a:ext cx="2450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</a:t>
            </a:r>
            <a:r>
              <a:rPr lang="en-US" altLang="zh-TW" sz="1600" b="1" dirty="0" err="1" smtClean="0">
                <a:latin typeface="Calibri" panose="020F0502020204030204" pitchFamily="34" charset="0"/>
                <a:cs typeface="Arial" pitchFamily="34" charset="0"/>
              </a:rPr>
              <a:t>Upsample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 to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Original Texture Frame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55" idx="1"/>
            <a:endCxn id="61" idx="0"/>
          </p:cNvCxnSpPr>
          <p:nvPr/>
        </p:nvCxnSpPr>
        <p:spPr bwMode="auto">
          <a:xfrm rot="10800000" flipV="1">
            <a:off x="2885303" y="2545390"/>
            <a:ext cx="1598756" cy="1387665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72" name="圖片 7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094" y="5589240"/>
            <a:ext cx="1250653" cy="760476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544662"/>
            <a:ext cx="1250544" cy="76041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484059" y="4797427"/>
            <a:ext cx="2520000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563030" y="2364109"/>
            <a:ext cx="23472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Splitting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88" name="直線單箭頭接點 87"/>
          <p:cNvCxnSpPr/>
          <p:nvPr/>
        </p:nvCxnSpPr>
        <p:spPr bwMode="auto">
          <a:xfrm>
            <a:off x="5735242" y="2838168"/>
            <a:ext cx="426" cy="252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735242" y="3645023"/>
            <a:ext cx="426" cy="288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735242" y="4566636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735242" y="5373216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/>
          <p:nvPr/>
        </p:nvSpPr>
        <p:spPr>
          <a:xfrm>
            <a:off x="2677758" y="6258798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5580716" y="6308725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196" y="2402109"/>
            <a:ext cx="1250544" cy="760410"/>
          </a:xfrm>
          <a:prstGeom prst="rect">
            <a:avLst/>
          </a:prstGeom>
        </p:spPr>
      </p:pic>
      <p:cxnSp>
        <p:nvCxnSpPr>
          <p:cNvPr id="79" name="直線單箭頭接點 78"/>
          <p:cNvCxnSpPr/>
          <p:nvPr/>
        </p:nvCxnSpPr>
        <p:spPr bwMode="auto">
          <a:xfrm>
            <a:off x="5689689" y="1952864"/>
            <a:ext cx="426" cy="288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2" name="直線單箭頭接點 81"/>
          <p:cNvCxnSpPr>
            <a:stCxn id="61" idx="2"/>
            <a:endCxn id="73" idx="0"/>
          </p:cNvCxnSpPr>
          <p:nvPr/>
        </p:nvCxnSpPr>
        <p:spPr bwMode="auto">
          <a:xfrm>
            <a:off x="2885303" y="4517831"/>
            <a:ext cx="7713" cy="102683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文字方塊 49"/>
          <p:cNvSpPr txBox="1"/>
          <p:nvPr/>
        </p:nvSpPr>
        <p:spPr>
          <a:xfrm>
            <a:off x="1734691" y="2095408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Calibri" panose="020F0502020204030204" pitchFamily="34" charset="0"/>
              </a:rPr>
              <a:t> </a:t>
            </a:r>
            <a:r>
              <a:rPr lang="en-US" altLang="zh-TW" sz="1600" dirty="0" smtClean="0">
                <a:latin typeface="Calibri" panose="020F0502020204030204" pitchFamily="34" charset="0"/>
              </a:rPr>
              <a:t> 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T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96" name="文字方塊 95"/>
          <p:cNvSpPr txBox="1"/>
          <p:nvPr/>
        </p:nvSpPr>
        <p:spPr>
          <a:xfrm>
            <a:off x="3485570" y="5727071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97" name="文字方塊 96"/>
          <p:cNvSpPr txBox="1"/>
          <p:nvPr/>
        </p:nvSpPr>
        <p:spPr>
          <a:xfrm>
            <a:off x="6389747" y="5807106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7279406" y="4132530"/>
            <a:ext cx="812016" cy="1058634"/>
            <a:chOff x="7745298" y="1767723"/>
            <a:chExt cx="812016" cy="1058634"/>
          </a:xfrm>
        </p:grpSpPr>
        <p:pic>
          <p:nvPicPr>
            <p:cNvPr id="74" name="圖片 73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7377" y="2065881"/>
              <a:ext cx="533606" cy="760476"/>
            </a:xfrm>
            <a:prstGeom prst="rect">
              <a:avLst/>
            </a:prstGeom>
          </p:spPr>
        </p:pic>
        <p:sp>
          <p:nvSpPr>
            <p:cNvPr id="94" name="文字方塊 93"/>
            <p:cNvSpPr txBox="1"/>
            <p:nvPr/>
          </p:nvSpPr>
          <p:spPr>
            <a:xfrm>
              <a:off x="7745298" y="1767723"/>
              <a:ext cx="7871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6*W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99" name="文字方塊 98"/>
            <p:cNvSpPr txBox="1"/>
            <p:nvPr/>
          </p:nvSpPr>
          <p:spPr>
            <a:xfrm>
              <a:off x="8244408" y="2292934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7056175" y="2245187"/>
            <a:ext cx="882811" cy="905924"/>
            <a:chOff x="7019971" y="4572738"/>
            <a:chExt cx="2053880" cy="1071426"/>
          </a:xfrm>
        </p:grpSpPr>
        <p:pic>
          <p:nvPicPr>
            <p:cNvPr id="83" name="圖片 8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8571" y="4884473"/>
              <a:ext cx="136907" cy="759691"/>
            </a:xfrm>
            <a:prstGeom prst="rect">
              <a:avLst/>
            </a:prstGeom>
          </p:spPr>
        </p:pic>
        <p:pic>
          <p:nvPicPr>
            <p:cNvPr id="100" name="圖片 99"/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434363" y="4881847"/>
              <a:ext cx="136907" cy="759691"/>
            </a:xfrm>
            <a:prstGeom prst="rect">
              <a:avLst/>
            </a:prstGeom>
          </p:spPr>
        </p:pic>
        <p:sp>
          <p:nvSpPr>
            <p:cNvPr id="84" name="文字方塊 83"/>
            <p:cNvSpPr txBox="1"/>
            <p:nvPr/>
          </p:nvSpPr>
          <p:spPr>
            <a:xfrm>
              <a:off x="7019971" y="4572738"/>
              <a:ext cx="10487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86" name="文字方塊 85"/>
            <p:cNvSpPr txBox="1"/>
            <p:nvPr/>
          </p:nvSpPr>
          <p:spPr>
            <a:xfrm>
              <a:off x="8025138" y="4572738"/>
              <a:ext cx="10487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103" name="文字方塊 102"/>
            <p:cNvSpPr txBox="1"/>
            <p:nvPr/>
          </p:nvSpPr>
          <p:spPr>
            <a:xfrm>
              <a:off x="8425892" y="5139564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  <p:sp>
          <p:nvSpPr>
            <p:cNvPr id="104" name="文字方塊 103"/>
            <p:cNvSpPr txBox="1"/>
            <p:nvPr/>
          </p:nvSpPr>
          <p:spPr>
            <a:xfrm>
              <a:off x="7398573" y="5101946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</p:grpSp>
      <p:sp>
        <p:nvSpPr>
          <p:cNvPr id="54" name="文字方塊 53"/>
          <p:cNvSpPr txBox="1"/>
          <p:nvPr/>
        </p:nvSpPr>
        <p:spPr>
          <a:xfrm>
            <a:off x="1187624" y="2601901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68" name="文字方塊 67"/>
          <p:cNvSpPr txBox="1"/>
          <p:nvPr/>
        </p:nvSpPr>
        <p:spPr>
          <a:xfrm>
            <a:off x="4783407" y="884990"/>
            <a:ext cx="450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53" name="文字方塊 52"/>
          <p:cNvSpPr txBox="1"/>
          <p:nvPr/>
        </p:nvSpPr>
        <p:spPr>
          <a:xfrm>
            <a:off x="6200498" y="930206"/>
            <a:ext cx="450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70" name="文字方塊 69"/>
          <p:cNvSpPr txBox="1"/>
          <p:nvPr/>
        </p:nvSpPr>
        <p:spPr>
          <a:xfrm>
            <a:off x="5536330" y="931495"/>
            <a:ext cx="434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T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105" name="文字方塊 104"/>
          <p:cNvSpPr txBox="1"/>
          <p:nvPr/>
        </p:nvSpPr>
        <p:spPr>
          <a:xfrm>
            <a:off x="6287034" y="1511648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pic>
        <p:nvPicPr>
          <p:cNvPr id="57" name="圖片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040" y="1239359"/>
            <a:ext cx="1308920" cy="749481"/>
          </a:xfrm>
          <a:prstGeom prst="rect">
            <a:avLst/>
          </a:prstGeom>
        </p:spPr>
      </p:pic>
      <p:sp>
        <p:nvSpPr>
          <p:cNvPr id="63" name="文字方塊 62"/>
          <p:cNvSpPr txBox="1"/>
          <p:nvPr/>
        </p:nvSpPr>
        <p:spPr>
          <a:xfrm>
            <a:off x="4326908" y="3062365"/>
            <a:ext cx="2863121" cy="582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</a:t>
            </a:r>
            <a:r>
              <a:rPr lang="zh-TW" altLang="en-US" sz="1600" b="1" dirty="0" smtClean="0"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Flipping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&amp;</a:t>
            </a:r>
            <a:r>
              <a:rPr lang="zh-TW" altLang="en-US" sz="1600" b="1" dirty="0" smtClean="0"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Merging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85" name="文字方塊 84"/>
          <p:cNvSpPr txBox="1"/>
          <p:nvPr/>
        </p:nvSpPr>
        <p:spPr>
          <a:xfrm>
            <a:off x="4458166" y="3933056"/>
            <a:ext cx="2625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err="1">
                <a:latin typeface="Calibri" panose="020F0502020204030204" pitchFamily="34" charset="0"/>
                <a:cs typeface="Arial" pitchFamily="34" charset="0"/>
              </a:rPr>
              <a:t>YCbCr</a:t>
            </a:r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Components To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Depth </a:t>
            </a:r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Horizontal </a:t>
            </a:r>
            <a:r>
              <a:rPr lang="en-US" altLang="zh-TW" sz="1600" b="1" dirty="0" err="1" smtClean="0">
                <a:latin typeface="Calibri" panose="020F0502020204030204" pitchFamily="34" charset="0"/>
                <a:cs typeface="Arial" pitchFamily="34" charset="0"/>
              </a:rPr>
              <a:t>Depacking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13" name="群組 12"/>
          <p:cNvGrpSpPr/>
          <p:nvPr/>
        </p:nvGrpSpPr>
        <p:grpSpPr>
          <a:xfrm>
            <a:off x="7227326" y="3140968"/>
            <a:ext cx="787142" cy="1008112"/>
            <a:chOff x="7596336" y="3140968"/>
            <a:chExt cx="787142" cy="1008112"/>
          </a:xfrm>
        </p:grpSpPr>
        <p:pic>
          <p:nvPicPr>
            <p:cNvPr id="90" name="圖片 89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4439" y="3388604"/>
              <a:ext cx="144000" cy="760476"/>
            </a:xfrm>
            <a:prstGeom prst="rect">
              <a:avLst/>
            </a:prstGeom>
          </p:spPr>
        </p:pic>
        <p:sp>
          <p:nvSpPr>
            <p:cNvPr id="93" name="文字方塊 92"/>
            <p:cNvSpPr txBox="1"/>
            <p:nvPr/>
          </p:nvSpPr>
          <p:spPr>
            <a:xfrm>
              <a:off x="7596336" y="3140968"/>
              <a:ext cx="7871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2*W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95" name="文字方塊 94"/>
            <p:cNvSpPr txBox="1"/>
            <p:nvPr/>
          </p:nvSpPr>
          <p:spPr>
            <a:xfrm>
              <a:off x="7884368" y="3573016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</p:grpSp>
      <p:sp>
        <p:nvSpPr>
          <p:cNvPr id="56" name="文字方塊 55"/>
          <p:cNvSpPr txBox="1"/>
          <p:nvPr/>
        </p:nvSpPr>
        <p:spPr>
          <a:xfrm>
            <a:off x="4471734" y="4788441"/>
            <a:ext cx="25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Spatial </a:t>
            </a:r>
            <a:r>
              <a:rPr lang="en-US" altLang="zh-TW" sz="1600" b="1" dirty="0" err="1" smtClean="0">
                <a:latin typeface="Calibri" panose="020F0502020204030204" pitchFamily="34" charset="0"/>
                <a:cs typeface="Arial" pitchFamily="34" charset="0"/>
              </a:rPr>
              <a:t>Upsample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 in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</a:t>
            </a:r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Direction</a:t>
            </a:r>
          </a:p>
        </p:txBody>
      </p:sp>
    </p:spTree>
    <p:extLst>
      <p:ext uri="{BB962C8B-B14F-4D97-AF65-F5344CB8AC3E}">
        <p14:creationId xmlns:p14="http://schemas.microsoft.com/office/powerpoint/2010/main" val="66845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3528" y="3356992"/>
            <a:ext cx="8496944" cy="1193304"/>
          </a:xfrm>
        </p:spPr>
        <p:txBody>
          <a:bodyPr>
            <a:noAutofit/>
          </a:bodyPr>
          <a:lstStyle/>
          <a:p>
            <a:pPr marL="342900" indent="-342900"/>
            <a:r>
              <a:rPr lang="en-US" altLang="zh-TW" dirty="0" smtClean="0">
                <a:latin typeface="Calibri" pitchFamily="34" charset="0"/>
              </a:rPr>
              <a:t>Colored Depth Pixels Packing and  </a:t>
            </a:r>
            <a:r>
              <a:rPr lang="en-US" altLang="zh-TW" dirty="0" err="1" smtClean="0">
                <a:latin typeface="Calibri" pitchFamily="34" charset="0"/>
              </a:rPr>
              <a:t>Depacking</a:t>
            </a:r>
            <a:r>
              <a:rPr lang="en-US" altLang="zh-TW" dirty="0" smtClean="0">
                <a:latin typeface="Calibri" pitchFamily="34" charset="0"/>
              </a:rPr>
              <a:t> </a:t>
            </a:r>
            <a:br>
              <a:rPr lang="en-US" altLang="zh-TW" dirty="0" smtClean="0">
                <a:latin typeface="Calibri" pitchFamily="34" charset="0"/>
              </a:rPr>
            </a:br>
            <a:r>
              <a:rPr lang="en-US" altLang="zh-TW" dirty="0" smtClean="0">
                <a:latin typeface="Calibri" pitchFamily="34" charset="0"/>
              </a:rPr>
              <a:t>by Using </a:t>
            </a:r>
            <a:r>
              <a:rPr lang="en-US" altLang="zh-TW" dirty="0" err="1" smtClean="0">
                <a:latin typeface="Calibri" pitchFamily="34" charset="0"/>
              </a:rPr>
              <a:t>YCbCr</a:t>
            </a:r>
            <a:r>
              <a:rPr lang="en-US" altLang="zh-TW" dirty="0" smtClean="0">
                <a:latin typeface="Calibri" pitchFamily="34" charset="0"/>
              </a:rPr>
              <a:t> Components</a:t>
            </a:r>
            <a:endParaRPr lang="en-US" altLang="zh-TW" dirty="0" smtClean="0">
              <a:solidFill>
                <a:srgbClr val="FFFF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13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物件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020751"/>
              </p:ext>
            </p:extLst>
          </p:nvPr>
        </p:nvGraphicFramePr>
        <p:xfrm>
          <a:off x="0" y="1568560"/>
          <a:ext cx="9144000" cy="4236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36" name="投影片" r:id="rId3" imgW="4166650" imgH="1898213" progId="PowerPoint.Slide.12">
                  <p:embed/>
                </p:oleObj>
              </mc:Choice>
              <mc:Fallback>
                <p:oleObj name="投影片" r:id="rId3" imgW="4166650" imgH="1898213" progId="PowerPoint.Slide.12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68560"/>
                        <a:ext cx="9144000" cy="42367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0"/>
            <a:ext cx="8856984" cy="817340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smtClean="0">
                <a:latin typeface="Calibri" panose="020F0502020204030204" pitchFamily="34" charset="0"/>
              </a:rPr>
              <a:t>Positions of Depth &amp; Color Depth Pixels in </a:t>
            </a:r>
            <a:r>
              <a:rPr lang="en-US" altLang="zh-TW" sz="3200" b="1" dirty="0" err="1" smtClean="0">
                <a:latin typeface="Calibri" panose="020F0502020204030204" pitchFamily="34" charset="0"/>
              </a:rPr>
              <a:t>YCbCr</a:t>
            </a:r>
            <a:endParaRPr lang="zh-TW" altLang="en-US" sz="1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1259632" y="5846058"/>
            <a:ext cx="3269020" cy="82330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altLang="zh-TW" sz="1600" dirty="0" smtClean="0"/>
              <a:t>CTDP-TB type RGB subpixels arranged in 3 consecutive </a:t>
            </a:r>
            <a:r>
              <a:rPr lang="en-US" altLang="zh-TW" b="1" dirty="0" smtClean="0">
                <a:solidFill>
                  <a:srgbClr val="FF0000"/>
                </a:solidFill>
              </a:rPr>
              <a:t>vertical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 smtClean="0"/>
              <a:t>depth pixels</a:t>
            </a:r>
            <a:endParaRPr lang="zh-TW" altLang="en-US" sz="1600" dirty="0"/>
          </a:p>
        </p:txBody>
      </p:sp>
      <p:sp>
        <p:nvSpPr>
          <p:cNvPr id="10" name="文字方塊 9"/>
          <p:cNvSpPr txBox="1"/>
          <p:nvPr/>
        </p:nvSpPr>
        <p:spPr>
          <a:xfrm>
            <a:off x="5076056" y="5846058"/>
            <a:ext cx="3600400" cy="82330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altLang="zh-TW" sz="1600" dirty="0" smtClean="0"/>
              <a:t>CTDP-TB type RGB subpixels arranged in 3 consecutive </a:t>
            </a:r>
            <a:r>
              <a:rPr lang="en-US" altLang="zh-TW" b="1" dirty="0" smtClean="0">
                <a:solidFill>
                  <a:srgbClr val="FF0000"/>
                </a:solidFill>
              </a:rPr>
              <a:t>horizontal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 smtClean="0"/>
              <a:t>depth pixels</a:t>
            </a:r>
            <a:endParaRPr lang="zh-TW" altLang="en-US" sz="16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215168" y="908720"/>
            <a:ext cx="892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76425" indent="-1876425"/>
            <a:r>
              <a:rPr lang="en-US" altLang="zh-TW" sz="2000" b="1" dirty="0" smtClean="0"/>
              <a:t>Concept of Color Depth Packing: </a:t>
            </a:r>
          </a:p>
          <a:p>
            <a:pPr marL="361950" indent="-361950"/>
            <a:r>
              <a:rPr lang="en-US" altLang="zh-TW" sz="2000" b="1" dirty="0"/>
              <a:t> </a:t>
            </a:r>
            <a:r>
              <a:rPr lang="en-US" altLang="zh-TW" sz="2000" b="1" dirty="0" smtClean="0"/>
              <a:t>     1</a:t>
            </a:r>
            <a:r>
              <a:rPr lang="en-US" altLang="zh-TW" sz="2000" dirty="0" smtClean="0"/>
              <a:t> color depth pixel in </a:t>
            </a:r>
            <a:r>
              <a:rPr lang="en-US" altLang="zh-TW" sz="2000" dirty="0" err="1" smtClean="0"/>
              <a:t>YCbCr</a:t>
            </a:r>
            <a:r>
              <a:rPr lang="en-US" altLang="zh-TW" sz="2000" dirty="0" smtClean="0"/>
              <a:t> components can carry </a:t>
            </a:r>
            <a:r>
              <a:rPr lang="en-US" altLang="zh-TW" sz="2000" b="1" dirty="0" smtClean="0"/>
              <a:t>3 </a:t>
            </a:r>
            <a:r>
              <a:rPr lang="en-US" altLang="zh-TW" sz="2000" dirty="0" smtClean="0"/>
              <a:t>depth pixels; </a:t>
            </a:r>
          </a:p>
          <a:p>
            <a:pPr marL="361950" indent="-361950"/>
            <a:r>
              <a:rPr lang="en-US" altLang="zh-TW" sz="2000" dirty="0"/>
              <a:t> </a:t>
            </a:r>
            <a:r>
              <a:rPr lang="en-US" altLang="zh-TW" sz="2000" dirty="0" smtClean="0"/>
              <a:t>    </a:t>
            </a:r>
            <a:r>
              <a:rPr lang="en-US" altLang="zh-TW" sz="2000" b="1" dirty="0" smtClean="0"/>
              <a:t> 4 </a:t>
            </a:r>
            <a:r>
              <a:rPr lang="en-US" altLang="zh-TW" sz="2000" dirty="0" smtClean="0"/>
              <a:t>color depth pixels in </a:t>
            </a:r>
            <a:r>
              <a:rPr lang="en-US" altLang="zh-TW" sz="2000" dirty="0" err="1" smtClean="0"/>
              <a:t>YCbCr</a:t>
            </a:r>
            <a:r>
              <a:rPr lang="en-US" altLang="zh-TW" sz="2000" dirty="0" smtClean="0"/>
              <a:t> components can carry </a:t>
            </a:r>
            <a:r>
              <a:rPr lang="en-US" altLang="zh-TW" sz="2000" b="1" dirty="0" smtClean="0"/>
              <a:t>12</a:t>
            </a:r>
            <a:r>
              <a:rPr lang="en-US" altLang="zh-TW" sz="2000" dirty="0" smtClean="0"/>
              <a:t> depth pixels.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6614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線單箭頭接點 39"/>
          <p:cNvCxnSpPr/>
          <p:nvPr/>
        </p:nvCxnSpPr>
        <p:spPr>
          <a:xfrm flipV="1">
            <a:off x="2319020" y="1995064"/>
            <a:ext cx="1819" cy="316212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字方塊 6"/>
          <p:cNvSpPr txBox="1"/>
          <p:nvPr/>
        </p:nvSpPr>
        <p:spPr>
          <a:xfrm>
            <a:off x="2064381" y="4757111"/>
            <a:ext cx="233320" cy="2392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直線單箭頭接點 8"/>
          <p:cNvCxnSpPr/>
          <p:nvPr/>
        </p:nvCxnSpPr>
        <p:spPr>
          <a:xfrm>
            <a:off x="1665999" y="4787572"/>
            <a:ext cx="4701586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2601963" y="2549013"/>
            <a:ext cx="2821762" cy="2015488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2094165" y="1655790"/>
            <a:ext cx="1427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字方塊 43"/>
          <p:cNvSpPr txBox="1"/>
          <p:nvPr/>
        </p:nvSpPr>
        <p:spPr>
          <a:xfrm>
            <a:off x="6159808" y="4787572"/>
            <a:ext cx="362912" cy="3174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7" name="直線接點 66"/>
          <p:cNvCxnSpPr/>
          <p:nvPr/>
        </p:nvCxnSpPr>
        <p:spPr>
          <a:xfrm>
            <a:off x="2343342" y="4587309"/>
            <a:ext cx="402424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字方塊 79"/>
          <p:cNvSpPr txBox="1"/>
          <p:nvPr/>
        </p:nvSpPr>
        <p:spPr>
          <a:xfrm>
            <a:off x="1990010" y="4455736"/>
            <a:ext cx="316648" cy="2392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0" name="直線接點 89"/>
          <p:cNvCxnSpPr/>
          <p:nvPr/>
        </p:nvCxnSpPr>
        <p:spPr>
          <a:xfrm>
            <a:off x="2320839" y="2294017"/>
            <a:ext cx="402424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字方塊 80"/>
          <p:cNvSpPr txBox="1"/>
          <p:nvPr/>
        </p:nvSpPr>
        <p:spPr>
          <a:xfrm>
            <a:off x="1841266" y="2445737"/>
            <a:ext cx="399977" cy="2392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235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4" name="直線接點 83"/>
          <p:cNvCxnSpPr>
            <a:stCxn id="80" idx="3"/>
          </p:cNvCxnSpPr>
          <p:nvPr/>
        </p:nvCxnSpPr>
        <p:spPr>
          <a:xfrm flipV="1">
            <a:off x="2306657" y="2554504"/>
            <a:ext cx="3451190" cy="20208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線接點 97"/>
          <p:cNvCxnSpPr/>
          <p:nvPr/>
        </p:nvCxnSpPr>
        <p:spPr>
          <a:xfrm>
            <a:off x="2326602" y="2554502"/>
            <a:ext cx="402424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字方塊 98"/>
          <p:cNvSpPr txBox="1"/>
          <p:nvPr/>
        </p:nvSpPr>
        <p:spPr>
          <a:xfrm>
            <a:off x="1841266" y="2163680"/>
            <a:ext cx="399977" cy="2392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255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1" name="直線接點 90"/>
          <p:cNvCxnSpPr/>
          <p:nvPr/>
        </p:nvCxnSpPr>
        <p:spPr>
          <a:xfrm>
            <a:off x="5812761" y="2094805"/>
            <a:ext cx="0" cy="269276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字方塊 105"/>
          <p:cNvSpPr txBox="1"/>
          <p:nvPr/>
        </p:nvSpPr>
        <p:spPr>
          <a:xfrm>
            <a:off x="5595195" y="4787572"/>
            <a:ext cx="399977" cy="2392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255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7" name="直線接點 106"/>
          <p:cNvCxnSpPr/>
          <p:nvPr/>
        </p:nvCxnSpPr>
        <p:spPr>
          <a:xfrm>
            <a:off x="5423725" y="2094526"/>
            <a:ext cx="0" cy="269276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字方塊 107"/>
          <p:cNvSpPr txBox="1"/>
          <p:nvPr/>
        </p:nvSpPr>
        <p:spPr>
          <a:xfrm>
            <a:off x="5206159" y="4784811"/>
            <a:ext cx="399977" cy="2392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235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文字方塊 110"/>
          <p:cNvSpPr txBox="1"/>
          <p:nvPr/>
        </p:nvSpPr>
        <p:spPr>
          <a:xfrm rot="19734981">
            <a:off x="2674028" y="3760407"/>
            <a:ext cx="965048" cy="217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Slope=0.8588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3" name="直線接點 122"/>
          <p:cNvCxnSpPr/>
          <p:nvPr/>
        </p:nvCxnSpPr>
        <p:spPr>
          <a:xfrm>
            <a:off x="5392477" y="2554503"/>
            <a:ext cx="4202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線接點 123"/>
          <p:cNvCxnSpPr>
            <a:stCxn id="80" idx="3"/>
          </p:cNvCxnSpPr>
          <p:nvPr/>
        </p:nvCxnSpPr>
        <p:spPr>
          <a:xfrm flipV="1">
            <a:off x="2306657" y="4564500"/>
            <a:ext cx="262376" cy="108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字方塊 2"/>
          <p:cNvSpPr txBox="1"/>
          <p:nvPr/>
        </p:nvSpPr>
        <p:spPr>
          <a:xfrm>
            <a:off x="2808098" y="2765201"/>
            <a:ext cx="1483316" cy="5555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Y= [16, 235]</a:t>
            </a:r>
          </a:p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D= [0, 255]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5868726" y="3236749"/>
            <a:ext cx="2080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0.8588 * D + 16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5868726" y="3964602"/>
            <a:ext cx="2045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1.1644 (Y – 16)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712" y="5733256"/>
            <a:ext cx="4549139" cy="542392"/>
          </a:xfrm>
          <a:prstGeom prst="rect">
            <a:avLst/>
          </a:prstGeom>
          <a:solidFill>
            <a:srgbClr val="FFFF00"/>
          </a:soli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b="1" dirty="0" smtClean="0">
              <a:ea typeface="+mj-ea"/>
            </a:endParaRPr>
          </a:p>
        </p:txBody>
      </p:sp>
      <p:sp>
        <p:nvSpPr>
          <p:cNvPr id="32" name="文字方塊 31"/>
          <p:cNvSpPr txBox="1"/>
          <p:nvPr/>
        </p:nvSpPr>
        <p:spPr>
          <a:xfrm>
            <a:off x="2352387" y="5837202"/>
            <a:ext cx="3806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(19078* (Y – 16) + 2</a:t>
            </a:r>
            <a:r>
              <a:rPr lang="en-US" altLang="zh-TW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)/2</a:t>
            </a:r>
            <a:r>
              <a:rPr lang="en-US" altLang="zh-TW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標題 1"/>
          <p:cNvSpPr>
            <a:spLocks noGrp="1"/>
          </p:cNvSpPr>
          <p:nvPr>
            <p:ph type="title"/>
          </p:nvPr>
        </p:nvSpPr>
        <p:spPr>
          <a:xfrm>
            <a:off x="835505" y="116632"/>
            <a:ext cx="8279606" cy="648072"/>
          </a:xfrm>
        </p:spPr>
        <p:txBody>
          <a:bodyPr>
            <a:normAutofit/>
          </a:bodyPr>
          <a:lstStyle/>
          <a:p>
            <a:r>
              <a:rPr lang="en-US" altLang="zh-TW" sz="3200" b="1" dirty="0" smtClean="0">
                <a:latin typeface="Calibri" panose="020F0502020204030204" pitchFamily="34" charset="0"/>
              </a:rPr>
              <a:t>Y Component </a:t>
            </a:r>
            <a:r>
              <a:rPr lang="en-US" altLang="zh-TW" dirty="0"/>
              <a:t>Mapping to </a:t>
            </a:r>
            <a:r>
              <a:rPr lang="en-US" altLang="zh-TW" dirty="0" smtClean="0"/>
              <a:t>Depth Value</a:t>
            </a:r>
            <a:endParaRPr lang="zh-TW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287016" y="980728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/>
              <a:t>In </a:t>
            </a:r>
            <a:r>
              <a:rPr lang="en-US" altLang="zh-TW" sz="2000" dirty="0"/>
              <a:t>PCM </a:t>
            </a:r>
            <a:r>
              <a:rPr lang="en-US" altLang="zh-TW" sz="2000" dirty="0" smtClean="0"/>
              <a:t>approach, the depth value 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D </a:t>
            </a:r>
            <a:r>
              <a:rPr lang="en-US" altLang="zh-TW" sz="2000" dirty="0" smtClean="0"/>
              <a:t>is </a:t>
            </a:r>
            <a:r>
              <a:rPr lang="en-US" altLang="zh-TW" sz="2000" dirty="0" err="1" smtClean="0"/>
              <a:t>depacked</a:t>
            </a:r>
            <a:r>
              <a:rPr lang="en-US" altLang="zh-TW" sz="2000" dirty="0" smtClean="0"/>
              <a:t> from Y component, which is linearly mapped to;</a:t>
            </a:r>
            <a:endParaRPr lang="zh-TW" altLang="en-US" sz="2000" dirty="0"/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1041813" y="5443674"/>
            <a:ext cx="1875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/>
              <a:t>JCTVC-AA1008</a:t>
            </a:r>
            <a:endParaRPr lang="zh-TW" altLang="en-US" b="1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6367585" y="5196256"/>
            <a:ext cx="2226507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400" dirty="0" err="1" smtClean="0"/>
              <a:t>maxValue</a:t>
            </a:r>
            <a:r>
              <a:rPr lang="en-US" altLang="zh-TW" sz="2400" dirty="0" smtClean="0"/>
              <a:t>=255</a:t>
            </a:r>
            <a:endParaRPr lang="zh-TW" altLang="en-US" sz="2400" dirty="0"/>
          </a:p>
        </p:txBody>
      </p:sp>
      <p:sp>
        <p:nvSpPr>
          <p:cNvPr id="42" name="文字方塊 41"/>
          <p:cNvSpPr txBox="1"/>
          <p:nvPr/>
        </p:nvSpPr>
        <p:spPr>
          <a:xfrm>
            <a:off x="6458080" y="544322"/>
            <a:ext cx="2911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3333FF"/>
                </a:solidFill>
              </a:rPr>
              <a:t>JCTVC-AA1008</a:t>
            </a:r>
            <a:endParaRPr lang="zh-TW" altLang="en-US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7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物件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861398"/>
              </p:ext>
            </p:extLst>
          </p:nvPr>
        </p:nvGraphicFramePr>
        <p:xfrm>
          <a:off x="1763688" y="2796825"/>
          <a:ext cx="5969296" cy="4088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10" name="投影片" r:id="rId3" imgW="3755304" imgH="2563452" progId="PowerPoint.Slide.12">
                  <p:embed/>
                </p:oleObj>
              </mc:Choice>
              <mc:Fallback>
                <p:oleObj name="投影片" r:id="rId3" imgW="3755304" imgH="2563452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796825"/>
                        <a:ext cx="5969296" cy="40885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 bwMode="auto">
          <a:xfrm>
            <a:off x="1115616" y="1736944"/>
            <a:ext cx="7056784" cy="118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5505" y="116632"/>
            <a:ext cx="8279606" cy="648072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PCM: 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Y Component </a:t>
            </a:r>
            <a:r>
              <a:rPr lang="en-US" altLang="zh-TW" dirty="0"/>
              <a:t>Mapping to </a:t>
            </a:r>
            <a:r>
              <a:rPr lang="en-US" altLang="zh-TW" dirty="0" smtClean="0"/>
              <a:t>Depth Value</a:t>
            </a:r>
            <a:endParaRPr lang="zh-TW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287016" y="980728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/>
              <a:t>In </a:t>
            </a:r>
            <a:r>
              <a:rPr lang="en-US" altLang="zh-TW" sz="2000" dirty="0"/>
              <a:t>PCM </a:t>
            </a:r>
            <a:r>
              <a:rPr lang="en-US" altLang="zh-TW" sz="2000" dirty="0" smtClean="0"/>
              <a:t>approach, the depth value 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D=g(Y) </a:t>
            </a:r>
            <a:r>
              <a:rPr lang="en-US" altLang="zh-TW" sz="2000" dirty="0" smtClean="0"/>
              <a:t>is </a:t>
            </a:r>
            <a:r>
              <a:rPr lang="en-US" altLang="zh-TW" sz="2000" dirty="0" err="1" smtClean="0"/>
              <a:t>depacked</a:t>
            </a:r>
            <a:r>
              <a:rPr lang="en-US" altLang="zh-TW" sz="2000" dirty="0" smtClean="0"/>
              <a:t> from  Y component, which is linearly mapped to;</a:t>
            </a:r>
            <a:endParaRPr lang="zh-TW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1277888" y="1798886"/>
            <a:ext cx="6822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=g(Y) = (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CA" altLang="zh-TW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(Y − 16)*</a:t>
            </a:r>
            <a:r>
              <a:rPr lang="en-CA" altLang="zh-TW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maxValue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(maxValue-36) +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CA" altLang="zh-TW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CA" altLang="zh-TW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8" name="矩形 37"/>
          <p:cNvSpPr/>
          <p:nvPr/>
        </p:nvSpPr>
        <p:spPr>
          <a:xfrm>
            <a:off x="1259632" y="2200930"/>
            <a:ext cx="63923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</a:p>
          <a:p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CA" altLang="zh-TW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maxValue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1&lt;&lt;(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8+bit_depth_luma_minus8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))−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26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5" y="221031"/>
            <a:ext cx="8241402" cy="404530"/>
          </a:xfrm>
        </p:spPr>
        <p:txBody>
          <a:bodyPr>
            <a:noAutofit/>
          </a:bodyPr>
          <a:lstStyle/>
          <a:p>
            <a:r>
              <a:rPr lang="en-US" altLang="zh-TW" b="1" dirty="0" err="1" smtClean="0">
                <a:latin typeface="Calibri" panose="020F0502020204030204" pitchFamily="34" charset="0"/>
              </a:rPr>
              <a:t>Cb</a:t>
            </a:r>
            <a:r>
              <a:rPr lang="en-US" altLang="zh-TW" b="1" dirty="0" smtClean="0">
                <a:latin typeface="Calibri" panose="020F0502020204030204" pitchFamily="34" charset="0"/>
              </a:rPr>
              <a:t>/Cr to Depth Value Conversion (                        )</a:t>
            </a:r>
            <a:endParaRPr lang="zh-TW" altLang="en-US" b="1" dirty="0">
              <a:latin typeface="Calibri" panose="020F0502020204030204" pitchFamily="34" charset="0"/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296586" y="1052736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/>
              <a:t>In </a:t>
            </a:r>
            <a:r>
              <a:rPr lang="en-US" altLang="zh-TW" sz="2000" dirty="0"/>
              <a:t>DPCM </a:t>
            </a:r>
            <a:r>
              <a:rPr lang="en-US" altLang="zh-TW" sz="2000" dirty="0" smtClean="0"/>
              <a:t>approach, </a:t>
            </a:r>
            <a:r>
              <a:rPr lang="en-US" altLang="zh-TW" sz="2000" dirty="0" err="1" smtClean="0"/>
              <a:t>Cb</a:t>
            </a:r>
            <a:r>
              <a:rPr lang="en-US" altLang="zh-TW" sz="2000" dirty="0" smtClean="0"/>
              <a:t>/Cr component is mapped to the residual of the selected depth values with the prediction, which is the average of D and E. </a:t>
            </a:r>
            <a:endParaRPr lang="zh-TW" altLang="en-US" sz="2000" dirty="0"/>
          </a:p>
        </p:txBody>
      </p:sp>
      <p:sp>
        <p:nvSpPr>
          <p:cNvPr id="6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pSp>
        <p:nvGrpSpPr>
          <p:cNvPr id="4" name="群組 3"/>
          <p:cNvGrpSpPr/>
          <p:nvPr/>
        </p:nvGrpSpPr>
        <p:grpSpPr>
          <a:xfrm>
            <a:off x="1124074" y="1700808"/>
            <a:ext cx="6537338" cy="2614830"/>
            <a:chOff x="626553" y="1986143"/>
            <a:chExt cx="7385070" cy="3196548"/>
          </a:xfrm>
        </p:grpSpPr>
        <p:sp>
          <p:nvSpPr>
            <p:cNvPr id="30" name="文字方塊 29"/>
            <p:cNvSpPr txBox="1"/>
            <p:nvPr/>
          </p:nvSpPr>
          <p:spPr>
            <a:xfrm>
              <a:off x="2171500" y="2559233"/>
              <a:ext cx="1606607" cy="607737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Cb</a:t>
              </a:r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/Cr=[16, 240]</a:t>
              </a:r>
            </a:p>
            <a:p>
              <a:pPr algn="ctr"/>
              <a:r>
                <a:rPr lang="en-US" altLang="zh-TW" sz="1400" dirty="0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D</a:t>
              </a:r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  =[-255, 255]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4" name="群組 23"/>
            <p:cNvGrpSpPr/>
            <p:nvPr/>
          </p:nvGrpSpPr>
          <p:grpSpPr>
            <a:xfrm>
              <a:off x="626553" y="1986143"/>
              <a:ext cx="7385070" cy="3196548"/>
              <a:chOff x="1539607" y="2648286"/>
              <a:chExt cx="6190850" cy="4289684"/>
            </a:xfrm>
          </p:grpSpPr>
          <p:cxnSp>
            <p:nvCxnSpPr>
              <p:cNvPr id="3" name="直線單箭頭接點 2"/>
              <p:cNvCxnSpPr/>
              <p:nvPr/>
            </p:nvCxnSpPr>
            <p:spPr>
              <a:xfrm flipH="1" flipV="1">
                <a:off x="4485760" y="2844822"/>
                <a:ext cx="23512" cy="3609496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線單箭頭接點 5"/>
              <p:cNvCxnSpPr/>
              <p:nvPr/>
            </p:nvCxnSpPr>
            <p:spPr>
              <a:xfrm flipV="1">
                <a:off x="1539607" y="6454317"/>
                <a:ext cx="5815738" cy="3906"/>
              </a:xfrm>
              <a:prstGeom prst="straightConnector1">
                <a:avLst/>
              </a:prstGeom>
              <a:ln w="1905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/>
              <p:cNvSpPr/>
              <p:nvPr/>
            </p:nvSpPr>
            <p:spPr>
              <a:xfrm>
                <a:off x="2691944" y="3290934"/>
                <a:ext cx="3539399" cy="2851671"/>
              </a:xfrm>
              <a:prstGeom prst="rect">
                <a:avLst/>
              </a:prstGeom>
              <a:noFill/>
              <a:ln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400"/>
              </a:p>
            </p:txBody>
          </p:sp>
          <p:sp>
            <p:nvSpPr>
              <p:cNvPr id="8" name="文字方塊 7"/>
              <p:cNvSpPr txBox="1"/>
              <p:nvPr/>
            </p:nvSpPr>
            <p:spPr>
              <a:xfrm>
                <a:off x="4481989" y="2707419"/>
                <a:ext cx="628773" cy="479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Cb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Cr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文字方塊 8"/>
              <p:cNvSpPr txBox="1"/>
              <p:nvPr/>
            </p:nvSpPr>
            <p:spPr>
              <a:xfrm>
                <a:off x="7327873" y="6244397"/>
                <a:ext cx="402584" cy="479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latin typeface="Symbol" panose="05050102010706020507" pitchFamily="18" charset="2"/>
                  </a:rPr>
                  <a:t>D</a:t>
                </a:r>
                <a:r>
                  <a:rPr lang="en-US" altLang="zh-TW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" name="直線接點 9"/>
              <p:cNvCxnSpPr/>
              <p:nvPr/>
            </p:nvCxnSpPr>
            <p:spPr>
              <a:xfrm>
                <a:off x="2343592" y="6142605"/>
                <a:ext cx="4954558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字方塊 10"/>
              <p:cNvSpPr txBox="1"/>
              <p:nvPr/>
            </p:nvSpPr>
            <p:spPr>
              <a:xfrm>
                <a:off x="2006128" y="5988715"/>
                <a:ext cx="363115" cy="479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/>
                  <a:t>16</a:t>
                </a:r>
                <a:endParaRPr lang="zh-TW" altLang="en-US" sz="1400" dirty="0"/>
              </a:p>
            </p:txBody>
          </p:sp>
          <p:cxnSp>
            <p:nvCxnSpPr>
              <p:cNvPr id="12" name="直線接點 11"/>
              <p:cNvCxnSpPr>
                <a:endCxn id="7" idx="3"/>
              </p:cNvCxnSpPr>
              <p:nvPr/>
            </p:nvCxnSpPr>
            <p:spPr>
              <a:xfrm>
                <a:off x="2400787" y="4716769"/>
                <a:ext cx="3830557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字方塊 12"/>
              <p:cNvSpPr txBox="1"/>
              <p:nvPr/>
            </p:nvSpPr>
            <p:spPr>
              <a:xfrm>
                <a:off x="1913143" y="3144813"/>
                <a:ext cx="457234" cy="479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/>
                  <a:t>240</a:t>
                </a:r>
                <a:endParaRPr lang="zh-TW" altLang="en-US" sz="1400" dirty="0"/>
              </a:p>
            </p:txBody>
          </p:sp>
          <p:cxnSp>
            <p:nvCxnSpPr>
              <p:cNvPr id="15" name="直線接點 14"/>
              <p:cNvCxnSpPr/>
              <p:nvPr/>
            </p:nvCxnSpPr>
            <p:spPr>
              <a:xfrm>
                <a:off x="2352927" y="3298701"/>
                <a:ext cx="4954558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字方塊 15"/>
              <p:cNvSpPr txBox="1"/>
              <p:nvPr/>
            </p:nvSpPr>
            <p:spPr>
              <a:xfrm>
                <a:off x="1913143" y="2745736"/>
                <a:ext cx="457234" cy="479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/>
                  <a:t>255</a:t>
                </a:r>
                <a:endParaRPr lang="zh-TW" altLang="en-US" sz="1400" dirty="0"/>
              </a:p>
            </p:txBody>
          </p:sp>
          <p:cxnSp>
            <p:nvCxnSpPr>
              <p:cNvPr id="17" name="直線接點 16"/>
              <p:cNvCxnSpPr/>
              <p:nvPr/>
            </p:nvCxnSpPr>
            <p:spPr>
              <a:xfrm>
                <a:off x="6645007" y="2648286"/>
                <a:ext cx="0" cy="3809937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文字方塊 17"/>
              <p:cNvSpPr txBox="1"/>
              <p:nvPr/>
            </p:nvSpPr>
            <p:spPr>
              <a:xfrm>
                <a:off x="6377145" y="6458223"/>
                <a:ext cx="457234" cy="479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/>
                  <a:t>255</a:t>
                </a:r>
                <a:endParaRPr lang="zh-TW" altLang="en-US" sz="1400" dirty="0"/>
              </a:p>
            </p:txBody>
          </p:sp>
          <p:cxnSp>
            <p:nvCxnSpPr>
              <p:cNvPr id="19" name="直線接點 18"/>
              <p:cNvCxnSpPr/>
              <p:nvPr/>
            </p:nvCxnSpPr>
            <p:spPr>
              <a:xfrm>
                <a:off x="6231344" y="2664146"/>
                <a:ext cx="0" cy="3478459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字方塊 19"/>
              <p:cNvSpPr txBox="1"/>
              <p:nvPr/>
            </p:nvSpPr>
            <p:spPr>
              <a:xfrm>
                <a:off x="5898173" y="6454316"/>
                <a:ext cx="457234" cy="479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/>
                  <a:t>235</a:t>
                </a:r>
                <a:endParaRPr lang="zh-TW" altLang="en-US" sz="1400" dirty="0"/>
              </a:p>
            </p:txBody>
          </p:sp>
          <p:cxnSp>
            <p:nvCxnSpPr>
              <p:cNvPr id="25" name="直線接點 24"/>
              <p:cNvCxnSpPr/>
              <p:nvPr/>
            </p:nvCxnSpPr>
            <p:spPr>
              <a:xfrm>
                <a:off x="6274893" y="3298702"/>
                <a:ext cx="37011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接點 25"/>
              <p:cNvCxnSpPr>
                <a:stCxn id="11" idx="3"/>
              </p:cNvCxnSpPr>
              <p:nvPr/>
            </p:nvCxnSpPr>
            <p:spPr>
              <a:xfrm flipV="1">
                <a:off x="2369243" y="6142606"/>
                <a:ext cx="349766" cy="8598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文字方塊 77"/>
              <p:cNvSpPr txBox="1"/>
              <p:nvPr/>
            </p:nvSpPr>
            <p:spPr>
              <a:xfrm>
                <a:off x="2144146" y="6453336"/>
                <a:ext cx="513402" cy="479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/>
                  <a:t>-255</a:t>
                </a:r>
                <a:endParaRPr lang="zh-TW" altLang="en-US" sz="1400" dirty="0"/>
              </a:p>
            </p:txBody>
          </p:sp>
          <p:sp>
            <p:nvSpPr>
              <p:cNvPr id="5" name="文字方塊 4"/>
              <p:cNvSpPr txBox="1"/>
              <p:nvPr/>
            </p:nvSpPr>
            <p:spPr>
              <a:xfrm>
                <a:off x="4407039" y="6453336"/>
                <a:ext cx="268997" cy="4797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/>
                  <a:t>0</a:t>
                </a:r>
                <a:endParaRPr lang="zh-TW" altLang="en-US" sz="1400" dirty="0"/>
              </a:p>
            </p:txBody>
          </p:sp>
          <p:sp>
            <p:nvSpPr>
              <p:cNvPr id="81" name="文字方塊 80"/>
              <p:cNvSpPr txBox="1"/>
              <p:nvPr/>
            </p:nvSpPr>
            <p:spPr>
              <a:xfrm>
                <a:off x="1913143" y="4437777"/>
                <a:ext cx="457234" cy="4797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/>
                  <a:t>128</a:t>
                </a:r>
                <a:endParaRPr lang="zh-TW" altLang="en-US" sz="1400" dirty="0"/>
              </a:p>
            </p:txBody>
          </p:sp>
          <p:cxnSp>
            <p:nvCxnSpPr>
              <p:cNvPr id="82" name="直線接點 81"/>
              <p:cNvCxnSpPr/>
              <p:nvPr/>
            </p:nvCxnSpPr>
            <p:spPr>
              <a:xfrm>
                <a:off x="2342324" y="2664146"/>
                <a:ext cx="0" cy="3809937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接點 82"/>
              <p:cNvCxnSpPr/>
              <p:nvPr/>
            </p:nvCxnSpPr>
            <p:spPr>
              <a:xfrm>
                <a:off x="2345807" y="2964354"/>
                <a:ext cx="4954558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" name="直線接點 21"/>
            <p:cNvCxnSpPr/>
            <p:nvPr/>
          </p:nvCxnSpPr>
          <p:spPr>
            <a:xfrm flipV="1">
              <a:off x="3938921" y="3293985"/>
              <a:ext cx="437480" cy="4580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接點 35"/>
            <p:cNvCxnSpPr/>
            <p:nvPr/>
          </p:nvCxnSpPr>
          <p:spPr>
            <a:xfrm>
              <a:off x="4376401" y="2470814"/>
              <a:ext cx="0" cy="234412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接點 39"/>
            <p:cNvCxnSpPr/>
            <p:nvPr/>
          </p:nvCxnSpPr>
          <p:spPr>
            <a:xfrm>
              <a:off x="3938921" y="2462255"/>
              <a:ext cx="0" cy="234412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字方塊 40"/>
            <p:cNvSpPr txBox="1"/>
            <p:nvPr/>
          </p:nvSpPr>
          <p:spPr>
            <a:xfrm>
              <a:off x="4314169" y="4818774"/>
              <a:ext cx="320887" cy="3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/>
                <a:t>5</a:t>
              </a:r>
              <a:endParaRPr lang="zh-TW" altLang="en-US" sz="1400" dirty="0"/>
            </a:p>
          </p:txBody>
        </p:sp>
        <p:sp>
          <p:nvSpPr>
            <p:cNvPr id="42" name="文字方塊 41"/>
            <p:cNvSpPr txBox="1"/>
            <p:nvPr/>
          </p:nvSpPr>
          <p:spPr>
            <a:xfrm>
              <a:off x="3722896" y="4818774"/>
              <a:ext cx="387890" cy="3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/>
                <a:t>-5</a:t>
              </a:r>
              <a:endParaRPr lang="zh-TW" altLang="en-US" sz="1400" dirty="0"/>
            </a:p>
          </p:txBody>
        </p:sp>
        <p:cxnSp>
          <p:nvCxnSpPr>
            <p:cNvPr id="37" name="直線接點 36"/>
            <p:cNvCxnSpPr/>
            <p:nvPr/>
          </p:nvCxnSpPr>
          <p:spPr>
            <a:xfrm flipV="1">
              <a:off x="4376401" y="2470814"/>
              <a:ext cx="2294493" cy="8231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>
              <a:stCxn id="11" idx="3"/>
            </p:cNvCxnSpPr>
            <p:nvPr/>
          </p:nvCxnSpPr>
          <p:spPr>
            <a:xfrm flipV="1">
              <a:off x="1616227" y="3752074"/>
              <a:ext cx="2322694" cy="90200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字方塊 50"/>
            <p:cNvSpPr txBox="1"/>
            <p:nvPr/>
          </p:nvSpPr>
          <p:spPr>
            <a:xfrm rot="20457911">
              <a:off x="4356459" y="2688271"/>
              <a:ext cx="1675420" cy="3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</a:rPr>
                <a:t>1/Slope’=2.3364</a:t>
              </a:r>
              <a:endParaRPr lang="zh-TW" altLang="en-U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48" name="直線接點 47"/>
            <p:cNvCxnSpPr/>
            <p:nvPr/>
          </p:nvCxnSpPr>
          <p:spPr>
            <a:xfrm>
              <a:off x="4211758" y="3560934"/>
              <a:ext cx="489406" cy="341481"/>
            </a:xfrm>
            <a:prstGeom prst="line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字方塊 55"/>
            <p:cNvSpPr txBox="1"/>
            <p:nvPr/>
          </p:nvSpPr>
          <p:spPr>
            <a:xfrm>
              <a:off x="4351747" y="3858215"/>
              <a:ext cx="1001775" cy="3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</a:rPr>
                <a:t>Slope’=1</a:t>
              </a:r>
              <a:endParaRPr lang="zh-TW" altLang="en-U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58" name="直線接點 57"/>
            <p:cNvCxnSpPr/>
            <p:nvPr/>
          </p:nvCxnSpPr>
          <p:spPr>
            <a:xfrm>
              <a:off x="1596763" y="3293985"/>
              <a:ext cx="4678516" cy="32366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接點 58"/>
            <p:cNvCxnSpPr/>
            <p:nvPr/>
          </p:nvCxnSpPr>
          <p:spPr>
            <a:xfrm>
              <a:off x="1588270" y="3731674"/>
              <a:ext cx="4687009" cy="2672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字方塊 64"/>
            <p:cNvSpPr txBox="1"/>
            <p:nvPr/>
          </p:nvSpPr>
          <p:spPr>
            <a:xfrm>
              <a:off x="1072144" y="3110327"/>
              <a:ext cx="545434" cy="3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/>
                <a:t>133</a:t>
              </a:r>
              <a:endParaRPr lang="zh-TW" altLang="en-US" sz="1400" dirty="0"/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1072144" y="3570538"/>
              <a:ext cx="545434" cy="3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/>
                <a:t>123</a:t>
              </a:r>
              <a:endParaRPr lang="zh-TW" altLang="en-US" sz="1400" dirty="0"/>
            </a:p>
          </p:txBody>
        </p:sp>
        <p:sp>
          <p:nvSpPr>
            <p:cNvPr id="49" name="文字方塊 48"/>
            <p:cNvSpPr txBox="1"/>
            <p:nvPr/>
          </p:nvSpPr>
          <p:spPr>
            <a:xfrm rot="20457911">
              <a:off x="2310366" y="4066792"/>
              <a:ext cx="1675420" cy="3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</a:rPr>
                <a:t>1/Slope’=2.3364</a:t>
              </a:r>
              <a:endParaRPr lang="zh-TW" alt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pSp>
        <p:nvGrpSpPr>
          <p:cNvPr id="35" name="群組 34"/>
          <p:cNvGrpSpPr/>
          <p:nvPr/>
        </p:nvGrpSpPr>
        <p:grpSpPr>
          <a:xfrm>
            <a:off x="937771" y="5085184"/>
            <a:ext cx="7306637" cy="1387204"/>
            <a:chOff x="721747" y="5647205"/>
            <a:chExt cx="7306637" cy="1387204"/>
          </a:xfrm>
        </p:grpSpPr>
        <p:sp>
          <p:nvSpPr>
            <p:cNvPr id="34" name="矩形 33"/>
            <p:cNvSpPr/>
            <p:nvPr/>
          </p:nvSpPr>
          <p:spPr>
            <a:xfrm>
              <a:off x="721747" y="5647205"/>
              <a:ext cx="7306637" cy="1387204"/>
            </a:xfrm>
            <a:prstGeom prst="rect">
              <a:avLst/>
            </a:prstGeom>
            <a:solidFill>
              <a:srgbClr val="FFFF00"/>
            </a:soli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graphicFrame>
          <p:nvGraphicFramePr>
            <p:cNvPr id="33" name="物件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71724743"/>
                </p:ext>
              </p:extLst>
            </p:nvPr>
          </p:nvGraphicFramePr>
          <p:xfrm>
            <a:off x="737837" y="5740392"/>
            <a:ext cx="6975776" cy="12029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306" name="方程式" r:id="rId4" imgW="5041900" imgH="787400" progId="Equation.3">
                    <p:embed/>
                  </p:oleObj>
                </mc:Choice>
                <mc:Fallback>
                  <p:oleObj name="方程式" r:id="rId4" imgW="5041900" imgH="787400" progId="Equation.3">
                    <p:embed/>
                    <p:pic>
                      <p:nvPicPr>
                        <p:cNvPr id="33" name="物件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7837" y="5740392"/>
                          <a:ext cx="6975776" cy="120295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3" name="文字方塊 52"/>
          <p:cNvSpPr txBox="1"/>
          <p:nvPr/>
        </p:nvSpPr>
        <p:spPr>
          <a:xfrm>
            <a:off x="899592" y="4725144"/>
            <a:ext cx="1875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/>
              <a:t>JCTVC-AA1008</a:t>
            </a:r>
            <a:r>
              <a:rPr lang="zh-TW" altLang="en-US" b="1" dirty="0" smtClean="0"/>
              <a:t>：</a:t>
            </a:r>
            <a:endParaRPr lang="zh-TW" altLang="en-US" b="1" dirty="0"/>
          </a:p>
        </p:txBody>
      </p:sp>
      <p:sp>
        <p:nvSpPr>
          <p:cNvPr id="54" name="文字方塊 53"/>
          <p:cNvSpPr txBox="1"/>
          <p:nvPr/>
        </p:nvSpPr>
        <p:spPr>
          <a:xfrm>
            <a:off x="6741755" y="2697394"/>
            <a:ext cx="2226507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400" dirty="0" err="1" smtClean="0"/>
              <a:t>maxValue</a:t>
            </a:r>
            <a:r>
              <a:rPr lang="en-US" altLang="zh-TW" sz="2400" dirty="0" smtClean="0"/>
              <a:t>=255</a:t>
            </a:r>
            <a:endParaRPr lang="zh-TW" altLang="en-US" sz="2400" dirty="0"/>
          </a:p>
        </p:txBody>
      </p:sp>
      <p:sp>
        <p:nvSpPr>
          <p:cNvPr id="57" name="文字方塊 56"/>
          <p:cNvSpPr txBox="1"/>
          <p:nvPr/>
        </p:nvSpPr>
        <p:spPr>
          <a:xfrm>
            <a:off x="6588224" y="231031"/>
            <a:ext cx="2911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3333FF"/>
                </a:solidFill>
              </a:rPr>
              <a:t>JCTVC-AA1008</a:t>
            </a:r>
            <a:endParaRPr lang="zh-TW" altLang="en-US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81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229532"/>
              </p:ext>
            </p:extLst>
          </p:nvPr>
        </p:nvGraphicFramePr>
        <p:xfrm>
          <a:off x="1835696" y="2990304"/>
          <a:ext cx="5904656" cy="3845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66" name="投影片" r:id="rId3" imgW="4389106" imgH="3015911" progId="PowerPoint.Slide.12">
                  <p:embed/>
                </p:oleObj>
              </mc:Choice>
              <mc:Fallback>
                <p:oleObj name="投影片" r:id="rId3" imgW="4389106" imgH="3015911" progId="PowerPoint.Slide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990304"/>
                        <a:ext cx="5904656" cy="38458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 bwMode="auto">
          <a:xfrm>
            <a:off x="539552" y="1952960"/>
            <a:ext cx="8350249" cy="1116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5505" y="116632"/>
            <a:ext cx="8279606" cy="648072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DPCM: C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 Component </a:t>
            </a:r>
            <a:r>
              <a:rPr lang="en-US" altLang="zh-TW" dirty="0"/>
              <a:t>Mapping to </a:t>
            </a:r>
            <a:r>
              <a:rPr lang="en-US" altLang="zh-TW" dirty="0" smtClean="0"/>
              <a:t>Depth Value</a:t>
            </a:r>
            <a:endParaRPr lang="zh-TW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287016" y="908720"/>
            <a:ext cx="8856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/>
              <a:t>In DPCM approach, the </a:t>
            </a:r>
            <a:r>
              <a:rPr lang="en-US" altLang="zh-TW" sz="2000" dirty="0" err="1" smtClean="0"/>
              <a:t>depacked</a:t>
            </a:r>
            <a:r>
              <a:rPr lang="en-US" altLang="zh-TW" sz="2000" dirty="0" smtClean="0"/>
              <a:t> depth value 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D= f(C, D</a:t>
            </a:r>
            <a:r>
              <a:rPr lang="en-US" altLang="zh-TW" sz="2000" b="1" baseline="-25000" dirty="0" smtClean="0">
                <a:solidFill>
                  <a:srgbClr val="3333FF"/>
                </a:solidFill>
              </a:rPr>
              <a:t>1</a:t>
            </a:r>
            <a:r>
              <a:rPr lang="en-US" altLang="zh-TW" sz="2000" b="1" dirty="0">
                <a:solidFill>
                  <a:srgbClr val="3333FF"/>
                </a:solidFill>
              </a:rPr>
              <a:t>,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 D</a:t>
            </a:r>
            <a:r>
              <a:rPr lang="en-US" altLang="zh-TW" sz="2000" b="1" baseline="-25000" dirty="0" smtClean="0">
                <a:solidFill>
                  <a:srgbClr val="3333FF"/>
                </a:solidFill>
              </a:rPr>
              <a:t>2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)</a:t>
            </a:r>
            <a:r>
              <a:rPr lang="en-US" altLang="zh-TW" sz="2000" dirty="0" smtClean="0"/>
              <a:t> is equal to 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Prediction = (D</a:t>
            </a:r>
            <a:r>
              <a:rPr lang="en-US" altLang="zh-TW" sz="2000" b="1" baseline="-25000" dirty="0" smtClean="0">
                <a:solidFill>
                  <a:srgbClr val="3333FF"/>
                </a:solidFill>
              </a:rPr>
              <a:t>1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 + D</a:t>
            </a:r>
            <a:r>
              <a:rPr lang="en-US" altLang="zh-TW" sz="2000" b="1" baseline="-25000" dirty="0" smtClean="0">
                <a:solidFill>
                  <a:srgbClr val="3333FF"/>
                </a:solidFill>
              </a:rPr>
              <a:t>2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)/2  </a:t>
            </a:r>
            <a:r>
              <a:rPr lang="en-US" altLang="zh-TW" sz="2000" dirty="0" smtClean="0"/>
              <a:t>plus </a:t>
            </a:r>
            <a:r>
              <a:rPr lang="en-US" altLang="zh-TW" sz="2000" b="1" dirty="0">
                <a:solidFill>
                  <a:srgbClr val="3333FF"/>
                </a:solidFill>
              </a:rPr>
              <a:t>D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epth </a:t>
            </a:r>
            <a:r>
              <a:rPr lang="en-US" altLang="zh-TW" sz="2000" b="1" dirty="0">
                <a:solidFill>
                  <a:srgbClr val="3333FF"/>
                </a:solidFill>
              </a:rPr>
              <a:t>R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esidual </a:t>
            </a:r>
            <a:r>
              <a:rPr lang="en-US" altLang="zh-TW" sz="2000" b="1" dirty="0">
                <a:solidFill>
                  <a:srgbClr val="3333FF"/>
                </a:solidFill>
              </a:rPr>
              <a:t>V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alue</a:t>
            </a:r>
            <a:r>
              <a:rPr lang="en-US" altLang="zh-TW" sz="2000" dirty="0" smtClean="0"/>
              <a:t>, which is retrieved from </a:t>
            </a:r>
            <a:r>
              <a:rPr lang="en-US" altLang="zh-TW" sz="2000" dirty="0" err="1"/>
              <a:t>chroma</a:t>
            </a:r>
            <a:r>
              <a:rPr lang="en-US" altLang="zh-TW" sz="2000" dirty="0"/>
              <a:t> </a:t>
            </a:r>
            <a:r>
              <a:rPr lang="en-US" altLang="zh-TW" sz="2000" dirty="0" smtClean="0"/>
              <a:t>component </a:t>
            </a:r>
            <a:r>
              <a:rPr lang="en-US" altLang="zh-TW" sz="2000" b="1" dirty="0" smtClean="0">
                <a:solidFill>
                  <a:srgbClr val="3333FF"/>
                </a:solidFill>
              </a:rPr>
              <a:t>C </a:t>
            </a:r>
            <a:r>
              <a:rPr lang="en-US" altLang="zh-TW" sz="2000" dirty="0" smtClean="0"/>
              <a:t>by piecewise-linearly mapping as</a:t>
            </a:r>
            <a:endParaRPr lang="zh-TW" altLang="en-US" sz="200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150329"/>
              </p:ext>
            </p:extLst>
          </p:nvPr>
        </p:nvGraphicFramePr>
        <p:xfrm>
          <a:off x="753864" y="1952960"/>
          <a:ext cx="8029575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67" name="Equation" r:id="rId5" imgW="4584600" imgH="622080" progId="Equation.DSMT4">
                  <p:embed/>
                </p:oleObj>
              </mc:Choice>
              <mc:Fallback>
                <p:oleObj name="Equation" r:id="rId5" imgW="4584600" imgH="622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864" y="1952960"/>
                        <a:ext cx="8029575" cy="1087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877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188640"/>
            <a:ext cx="5249452" cy="576263"/>
          </a:xfrm>
        </p:spPr>
        <p:txBody>
          <a:bodyPr lIns="91431" tIns="45716" rIns="91431" bIns="45716"/>
          <a:lstStyle/>
          <a:p>
            <a:pPr eaLnBrk="1" hangingPunct="1"/>
            <a:r>
              <a:rPr lang="en-US" altLang="zh-TW" sz="3600" dirty="0" smtClean="0">
                <a:latin typeface="Calibri" pitchFamily="34" charset="0"/>
              </a:rPr>
              <a:t>Contents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611560" y="1268760"/>
            <a:ext cx="8093260" cy="307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latin typeface="Calibri" pitchFamily="34" charset="0"/>
              </a:rPr>
              <a:t>CTDP SEI </a:t>
            </a:r>
            <a:r>
              <a:rPr lang="en-US" altLang="zh-TW" sz="2400" b="1" dirty="0">
                <a:latin typeface="Calibri" pitchFamily="34" charset="0"/>
              </a:rPr>
              <a:t>Message </a:t>
            </a:r>
            <a:r>
              <a:rPr lang="en-US" altLang="zh-TW" sz="2400" b="1" dirty="0" smtClean="0">
                <a:latin typeface="Calibri" pitchFamily="34" charset="0"/>
              </a:rPr>
              <a:t>Syntax</a:t>
            </a:r>
            <a:endParaRPr lang="en-US" altLang="zh-TW" sz="2400" dirty="0" smtClean="0"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latin typeface="Calibri" pitchFamily="34" charset="0"/>
              </a:rPr>
              <a:t>CTDP Formats: Interpretation of </a:t>
            </a:r>
            <a:r>
              <a:rPr lang="en-US" altLang="zh-TW" sz="2400" b="1" dirty="0" err="1" smtClean="0">
                <a:latin typeface="Calibri" pitchFamily="34" charset="0"/>
              </a:rPr>
              <a:t>ctdp_packing_type</a:t>
            </a:r>
            <a:endParaRPr lang="en-US" altLang="zh-TW" sz="2400" b="1" dirty="0" smtClean="0"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latin typeface="Calibri" pitchFamily="34" charset="0"/>
              </a:rPr>
              <a:t>Colored Depth </a:t>
            </a:r>
            <a:r>
              <a:rPr lang="en-US" altLang="zh-TW" sz="2400" b="1" dirty="0" err="1" smtClean="0">
                <a:latin typeface="Calibri" pitchFamily="34" charset="0"/>
              </a:rPr>
              <a:t>Depacking</a:t>
            </a:r>
            <a:endParaRPr lang="en-US" altLang="zh-TW" sz="2400" b="1" dirty="0" smtClean="0"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latin typeface="Calibri" pitchFamily="34" charset="0"/>
              </a:rPr>
              <a:t>Depth Parameters Related Syntax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latin typeface="Calibri" pitchFamily="34" charset="0"/>
              </a:rPr>
              <a:t>Experimental </a:t>
            </a:r>
            <a:r>
              <a:rPr lang="en-US" altLang="zh-TW" sz="2400" b="1" dirty="0">
                <a:latin typeface="Calibri" pitchFamily="34" charset="0"/>
              </a:rPr>
              <a:t>Results </a:t>
            </a:r>
            <a:r>
              <a:rPr lang="en-US" altLang="zh-TW" sz="2400" b="1" dirty="0" smtClean="0">
                <a:latin typeface="Calibri" pitchFamily="34" charset="0"/>
              </a:rPr>
              <a:t>with Texture-based </a:t>
            </a:r>
            <a:r>
              <a:rPr lang="en-US" altLang="zh-TW" sz="2400" b="1" dirty="0" err="1" smtClean="0">
                <a:latin typeface="Calibri" pitchFamily="34" charset="0"/>
              </a:rPr>
              <a:t>Upsampling</a:t>
            </a:r>
            <a:endParaRPr lang="en-US" altLang="zh-TW" sz="2400" b="1" dirty="0"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400" b="1" dirty="0" smtClean="0">
                <a:latin typeface="Calibri" pitchFamily="34" charset="0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33417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>
            <a:off x="4572488" y="4077248"/>
            <a:ext cx="4392000" cy="756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3169024" y="3140968"/>
            <a:ext cx="466872" cy="468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3745088" y="3645024"/>
            <a:ext cx="466872" cy="504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917848" y="5122096"/>
            <a:ext cx="2105064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TW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zh-TW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components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1781944" y="5898758"/>
            <a:ext cx="206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TW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ctdp_packing_type</a:t>
            </a:r>
            <a:r>
              <a:rPr lang="en-CA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橢圓 18"/>
          <p:cNvSpPr/>
          <p:nvPr/>
        </p:nvSpPr>
        <p:spPr>
          <a:xfrm>
            <a:off x="3176024" y="2158512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橢圓 19"/>
          <p:cNvSpPr/>
          <p:nvPr/>
        </p:nvSpPr>
        <p:spPr>
          <a:xfrm>
            <a:off x="3176024" y="2641905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橢圓 20"/>
          <p:cNvSpPr/>
          <p:nvPr/>
        </p:nvSpPr>
        <p:spPr>
          <a:xfrm>
            <a:off x="3176024" y="3158637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3133490" y="2207413"/>
            <a:ext cx="528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3127580" y="2676413"/>
            <a:ext cx="6119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3i+1,j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3127581" y="3205068"/>
            <a:ext cx="564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3i+2,j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3175080" y="3694729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橢圓 25"/>
          <p:cNvSpPr/>
          <p:nvPr/>
        </p:nvSpPr>
        <p:spPr>
          <a:xfrm>
            <a:off x="3175080" y="4178122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3175080" y="4694854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3128475" y="3728841"/>
            <a:ext cx="5491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3i+3,j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3085376" y="4221617"/>
            <a:ext cx="6320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3i+4,j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3120547" y="4721094"/>
            <a:ext cx="6059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3i+5,j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橢圓 30"/>
          <p:cNvSpPr/>
          <p:nvPr/>
        </p:nvSpPr>
        <p:spPr>
          <a:xfrm>
            <a:off x="3754625" y="2151885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橢圓 31"/>
          <p:cNvSpPr/>
          <p:nvPr/>
        </p:nvSpPr>
        <p:spPr>
          <a:xfrm>
            <a:off x="3754625" y="2635278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橢圓 32"/>
          <p:cNvSpPr/>
          <p:nvPr/>
        </p:nvSpPr>
        <p:spPr>
          <a:xfrm>
            <a:off x="3754625" y="3152010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3726271" y="2209118"/>
            <a:ext cx="542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3i,j+1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3669163" y="2688803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3i+1,j+1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橢圓 35"/>
          <p:cNvSpPr/>
          <p:nvPr/>
        </p:nvSpPr>
        <p:spPr>
          <a:xfrm>
            <a:off x="3740831" y="3694729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橢圓 36"/>
          <p:cNvSpPr/>
          <p:nvPr/>
        </p:nvSpPr>
        <p:spPr>
          <a:xfrm>
            <a:off x="3740831" y="4178122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橢圓 37"/>
          <p:cNvSpPr/>
          <p:nvPr/>
        </p:nvSpPr>
        <p:spPr>
          <a:xfrm>
            <a:off x="3740831" y="4694854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719990" y="3080969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/>
          </a:p>
        </p:txBody>
      </p:sp>
      <p:sp>
        <p:nvSpPr>
          <p:cNvPr id="40" name="橢圓 39"/>
          <p:cNvSpPr/>
          <p:nvPr/>
        </p:nvSpPr>
        <p:spPr>
          <a:xfrm>
            <a:off x="719990" y="3615162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/>
          </a:p>
        </p:txBody>
      </p:sp>
      <p:sp>
        <p:nvSpPr>
          <p:cNvPr id="41" name="橢圓 40"/>
          <p:cNvSpPr/>
          <p:nvPr/>
        </p:nvSpPr>
        <p:spPr>
          <a:xfrm>
            <a:off x="136583" y="3078827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solidFill>
                <a:schemeClr val="bg1"/>
              </a:solidFill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673230" y="3110066"/>
            <a:ext cx="535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642453" y="3654619"/>
            <a:ext cx="689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字方塊 43"/>
          <p:cNvSpPr txBox="1"/>
          <p:nvPr/>
        </p:nvSpPr>
        <p:spPr>
          <a:xfrm>
            <a:off x="109974" y="3123173"/>
            <a:ext cx="47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橢圓 44"/>
          <p:cNvSpPr/>
          <p:nvPr/>
        </p:nvSpPr>
        <p:spPr>
          <a:xfrm>
            <a:off x="136582" y="3638659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solidFill>
                <a:schemeClr val="tx1"/>
              </a:solidFill>
            </a:endParaRPr>
          </a:p>
        </p:txBody>
      </p:sp>
      <p:sp>
        <p:nvSpPr>
          <p:cNvPr id="46" name="文字方塊 45"/>
          <p:cNvSpPr txBox="1"/>
          <p:nvPr/>
        </p:nvSpPr>
        <p:spPr>
          <a:xfrm>
            <a:off x="71597" y="3664899"/>
            <a:ext cx="552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字方塊 46"/>
          <p:cNvSpPr txBox="1"/>
          <p:nvPr/>
        </p:nvSpPr>
        <p:spPr>
          <a:xfrm>
            <a:off x="278648" y="4077525"/>
            <a:ext cx="7328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color </a:t>
            </a:r>
          </a:p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字方塊 47"/>
          <p:cNvSpPr txBox="1"/>
          <p:nvPr/>
        </p:nvSpPr>
        <p:spPr>
          <a:xfrm>
            <a:off x="3078088" y="5144857"/>
            <a:ext cx="1192955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depth</a:t>
            </a:r>
            <a:r>
              <a:rPr lang="zh-TW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151891" y="2147796"/>
            <a:ext cx="1048242" cy="2958302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1119" y="3062093"/>
            <a:ext cx="1068600" cy="987868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/>
          </a:p>
        </p:txBody>
      </p:sp>
      <p:sp>
        <p:nvSpPr>
          <p:cNvPr id="51" name="左大括弧 50"/>
          <p:cNvSpPr/>
          <p:nvPr/>
        </p:nvSpPr>
        <p:spPr>
          <a:xfrm rot="16200000">
            <a:off x="2628362" y="4061076"/>
            <a:ext cx="260591" cy="3536903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字方塊 51"/>
          <p:cNvSpPr txBox="1"/>
          <p:nvPr/>
        </p:nvSpPr>
        <p:spPr>
          <a:xfrm>
            <a:off x="3674549" y="3205728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3i+2,j+1</a:t>
            </a:r>
            <a:endParaRPr lang="zh-TW" altLang="en-US" sz="11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字方塊 52"/>
          <p:cNvSpPr txBox="1"/>
          <p:nvPr/>
        </p:nvSpPr>
        <p:spPr>
          <a:xfrm>
            <a:off x="3649765" y="3748992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3i+3,j+1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字方塊 53"/>
          <p:cNvSpPr txBox="1"/>
          <p:nvPr/>
        </p:nvSpPr>
        <p:spPr>
          <a:xfrm>
            <a:off x="3652943" y="4248648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3i+4,j+1</a:t>
            </a:r>
            <a:endParaRPr lang="zh-TW" altLang="en-US" sz="11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字方塊 54"/>
          <p:cNvSpPr txBox="1"/>
          <p:nvPr/>
        </p:nvSpPr>
        <p:spPr>
          <a:xfrm>
            <a:off x="3652404" y="4750006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3i+5,j+1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6" name="群組 55"/>
          <p:cNvGrpSpPr/>
          <p:nvPr/>
        </p:nvGrpSpPr>
        <p:grpSpPr>
          <a:xfrm>
            <a:off x="1368028" y="2147796"/>
            <a:ext cx="1246061" cy="2958302"/>
            <a:chOff x="1490531" y="285286"/>
            <a:chExt cx="1246061" cy="2958302"/>
          </a:xfrm>
        </p:grpSpPr>
        <p:sp>
          <p:nvSpPr>
            <p:cNvPr id="57" name="橢圓 56"/>
            <p:cNvSpPr/>
            <p:nvPr/>
          </p:nvSpPr>
          <p:spPr>
            <a:xfrm>
              <a:off x="1596201" y="286216"/>
              <a:ext cx="428625" cy="4000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橢圓 57"/>
            <p:cNvSpPr/>
            <p:nvPr/>
          </p:nvSpPr>
          <p:spPr>
            <a:xfrm>
              <a:off x="1596201" y="769609"/>
              <a:ext cx="428625" cy="400050"/>
            </a:xfrm>
            <a:prstGeom prst="ellipse">
              <a:avLst/>
            </a:prstGeom>
            <a:solidFill>
              <a:srgbClr val="9999FF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1596201" y="1286341"/>
              <a:ext cx="428625" cy="400050"/>
            </a:xfrm>
            <a:prstGeom prst="ellipse">
              <a:avLst/>
            </a:prstGeom>
            <a:solidFill>
              <a:srgbClr val="FF6699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文字方塊 59"/>
            <p:cNvSpPr txBox="1"/>
            <p:nvPr/>
          </p:nvSpPr>
          <p:spPr>
            <a:xfrm>
              <a:off x="1584967" y="329381"/>
              <a:ext cx="4714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altLang="zh-TW" sz="1200" b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i,j</a:t>
              </a:r>
              <a:endParaRPr lang="zh-TW" altLang="en-U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1504761" y="809066"/>
              <a:ext cx="625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Cb</a:t>
              </a:r>
              <a:r>
                <a:rPr lang="en-US" altLang="zh-TW" sz="1200" b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i,j</a:t>
              </a:r>
              <a:endParaRPr lang="zh-TW" altLang="en-U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1526027" y="1316619"/>
              <a:ext cx="5845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Cr</a:t>
              </a:r>
              <a:r>
                <a:rPr lang="en-US" altLang="zh-TW" sz="1200" b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i,j</a:t>
              </a:r>
              <a:endParaRPr lang="zh-TW" altLang="en-U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橢圓 62"/>
            <p:cNvSpPr/>
            <p:nvPr/>
          </p:nvSpPr>
          <p:spPr>
            <a:xfrm>
              <a:off x="1577151" y="1824192"/>
              <a:ext cx="428625" cy="4000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橢圓 63"/>
            <p:cNvSpPr/>
            <p:nvPr/>
          </p:nvSpPr>
          <p:spPr>
            <a:xfrm>
              <a:off x="1577151" y="2307585"/>
              <a:ext cx="428625" cy="400050"/>
            </a:xfrm>
            <a:prstGeom prst="ellipse">
              <a:avLst/>
            </a:prstGeom>
            <a:solidFill>
              <a:schemeClr val="tx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橢圓 64"/>
            <p:cNvSpPr/>
            <p:nvPr/>
          </p:nvSpPr>
          <p:spPr>
            <a:xfrm>
              <a:off x="1577151" y="2824317"/>
              <a:ext cx="428625" cy="400050"/>
            </a:xfrm>
            <a:prstGeom prst="ellipse">
              <a:avLst/>
            </a:prstGeom>
            <a:solidFill>
              <a:schemeClr val="tx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1563083" y="1869376"/>
              <a:ext cx="4924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altLang="zh-TW" sz="12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i+1,j</a:t>
              </a:r>
              <a:endParaRPr lang="zh-TW" altLang="en-U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1490531" y="2345462"/>
              <a:ext cx="6415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Cb</a:t>
              </a:r>
              <a:r>
                <a:rPr lang="en-US" altLang="zh-TW" sz="1200" b="1" baseline="-250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i,j</a:t>
              </a:r>
              <a:endParaRPr lang="zh-TW" altLang="en-US" sz="1200" b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1504763" y="2861629"/>
              <a:ext cx="586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Cr</a:t>
              </a:r>
              <a:r>
                <a:rPr lang="en-US" altLang="zh-TW" sz="1200" b="1" baseline="-250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i,j</a:t>
              </a:r>
              <a:endParaRPr lang="zh-TW" altLang="en-US" sz="1200" b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橢圓 68"/>
            <p:cNvSpPr/>
            <p:nvPr/>
          </p:nvSpPr>
          <p:spPr>
            <a:xfrm>
              <a:off x="2201961" y="292289"/>
              <a:ext cx="428625" cy="4000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橢圓 69"/>
            <p:cNvSpPr/>
            <p:nvPr/>
          </p:nvSpPr>
          <p:spPr>
            <a:xfrm>
              <a:off x="2201961" y="775682"/>
              <a:ext cx="428625" cy="400050"/>
            </a:xfrm>
            <a:prstGeom prst="ellipse">
              <a:avLst/>
            </a:prstGeom>
            <a:solidFill>
              <a:schemeClr val="tx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橢圓 70"/>
            <p:cNvSpPr/>
            <p:nvPr/>
          </p:nvSpPr>
          <p:spPr>
            <a:xfrm>
              <a:off x="2201961" y="1292414"/>
              <a:ext cx="428625" cy="400050"/>
            </a:xfrm>
            <a:prstGeom prst="ellipse">
              <a:avLst/>
            </a:prstGeom>
            <a:solidFill>
              <a:schemeClr val="tx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字方塊 71"/>
            <p:cNvSpPr txBox="1"/>
            <p:nvPr/>
          </p:nvSpPr>
          <p:spPr>
            <a:xfrm>
              <a:off x="2181309" y="328420"/>
              <a:ext cx="5552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altLang="zh-TW" sz="12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i,j+1</a:t>
              </a:r>
              <a:endParaRPr lang="zh-TW" altLang="en-U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橢圓 72"/>
            <p:cNvSpPr/>
            <p:nvPr/>
          </p:nvSpPr>
          <p:spPr>
            <a:xfrm>
              <a:off x="2188167" y="1824192"/>
              <a:ext cx="428625" cy="4000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橢圓 73"/>
            <p:cNvSpPr/>
            <p:nvPr/>
          </p:nvSpPr>
          <p:spPr>
            <a:xfrm>
              <a:off x="2188167" y="2307585"/>
              <a:ext cx="428625" cy="400050"/>
            </a:xfrm>
            <a:prstGeom prst="ellipse">
              <a:avLst/>
            </a:prstGeom>
            <a:solidFill>
              <a:schemeClr val="tx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橢圓 74"/>
            <p:cNvSpPr/>
            <p:nvPr/>
          </p:nvSpPr>
          <p:spPr>
            <a:xfrm>
              <a:off x="2188167" y="2824317"/>
              <a:ext cx="428625" cy="400050"/>
            </a:xfrm>
            <a:prstGeom prst="ellipse">
              <a:avLst/>
            </a:prstGeom>
            <a:solidFill>
              <a:schemeClr val="tx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文字方塊 75"/>
            <p:cNvSpPr txBox="1"/>
            <p:nvPr/>
          </p:nvSpPr>
          <p:spPr>
            <a:xfrm>
              <a:off x="2125851" y="1867357"/>
              <a:ext cx="6054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altLang="zh-TW" sz="12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i+1.j+1</a:t>
              </a:r>
              <a:endParaRPr lang="zh-TW" altLang="en-U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文字方塊 76"/>
            <p:cNvSpPr txBox="1"/>
            <p:nvPr/>
          </p:nvSpPr>
          <p:spPr>
            <a:xfrm>
              <a:off x="2116258" y="2340447"/>
              <a:ext cx="5897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Cb</a:t>
              </a:r>
              <a:r>
                <a:rPr lang="en-US" altLang="zh-TW" sz="1200" b="1" baseline="-250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i,j</a:t>
              </a:r>
              <a:endParaRPr lang="zh-TW" altLang="en-US" sz="1200" b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文字方塊 77"/>
            <p:cNvSpPr txBox="1"/>
            <p:nvPr/>
          </p:nvSpPr>
          <p:spPr>
            <a:xfrm>
              <a:off x="2139105" y="2882731"/>
              <a:ext cx="5562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Cr</a:t>
              </a:r>
              <a:r>
                <a:rPr lang="en-US" altLang="zh-TW" sz="1200" b="1" baseline="-250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i,j</a:t>
              </a:r>
              <a:endParaRPr lang="zh-TW" altLang="en-US" sz="1200" b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581692" y="285286"/>
              <a:ext cx="1048242" cy="2958302"/>
            </a:xfrm>
            <a:prstGeom prst="rect">
              <a:avLst/>
            </a:prstGeom>
            <a:noFill/>
            <a:ln w="127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文字方塊 79"/>
            <p:cNvSpPr txBox="1"/>
            <p:nvPr/>
          </p:nvSpPr>
          <p:spPr>
            <a:xfrm>
              <a:off x="2105813" y="824523"/>
              <a:ext cx="625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Cb</a:t>
              </a:r>
              <a:r>
                <a:rPr lang="en-US" altLang="zh-TW" sz="1200" b="1" baseline="-250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i,j</a:t>
              </a:r>
              <a:endParaRPr lang="zh-TW" altLang="en-US" sz="1200" b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文字方塊 80"/>
            <p:cNvSpPr txBox="1"/>
            <p:nvPr/>
          </p:nvSpPr>
          <p:spPr>
            <a:xfrm>
              <a:off x="2130293" y="1353939"/>
              <a:ext cx="5562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Cr</a:t>
              </a:r>
              <a:r>
                <a:rPr lang="en-US" altLang="zh-TW" sz="1200" b="1" baseline="-250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i,j</a:t>
              </a:r>
              <a:endParaRPr lang="zh-TW" altLang="en-US" sz="1200" b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845840" y="5501534"/>
            <a:ext cx="37790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0, 2, 4</a:t>
            </a:r>
            <a:r>
              <a:rPr lang="zh-TW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(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2*H</a:t>
            </a:r>
            <a:r>
              <a:rPr lang="en-CA" altLang="zh-TW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-2) and j 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0, 2, 4</a:t>
            </a:r>
            <a:r>
              <a:rPr lang="zh-TW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(W-2)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0"/>
            <a:ext cx="8424936" cy="817340"/>
          </a:xfrm>
        </p:spPr>
        <p:txBody>
          <a:bodyPr>
            <a:normAutofit/>
          </a:bodyPr>
          <a:lstStyle/>
          <a:p>
            <a:r>
              <a:rPr lang="en-US" altLang="zh-TW" sz="3200" b="1" dirty="0" smtClean="0">
                <a:latin typeface="Calibri" panose="020F0502020204030204" pitchFamily="34" charset="0"/>
              </a:rPr>
              <a:t>CTDP-TB</a:t>
            </a:r>
            <a:r>
              <a:rPr lang="zh-TW" altLang="en-US" sz="3200" b="1" dirty="0" smtClean="0">
                <a:latin typeface="Calibri" panose="020F0502020204030204" pitchFamily="34" charset="0"/>
              </a:rPr>
              <a:t> 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Depth </a:t>
            </a:r>
            <a:r>
              <a:rPr lang="en-US" altLang="zh-TW" dirty="0" smtClean="0"/>
              <a:t>Positions for </a:t>
            </a:r>
            <a:r>
              <a:rPr lang="en-US" altLang="zh-TW" sz="3200" b="1" dirty="0" err="1" smtClean="0">
                <a:latin typeface="Calibri" panose="020F0502020204030204" pitchFamily="34" charset="0"/>
              </a:rPr>
              <a:t>YCbCr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 4:2:0</a:t>
            </a:r>
            <a:endParaRPr lang="zh-TW" altLang="en-US" sz="1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215168" y="1064930"/>
            <a:ext cx="892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76425" indent="-1876425"/>
            <a:r>
              <a:rPr lang="en-US" altLang="zh-TW" sz="2000" b="1" dirty="0" smtClean="0"/>
              <a:t>Color Depth Packing for </a:t>
            </a:r>
            <a:r>
              <a:rPr lang="en-US" altLang="zh-TW" sz="2000" b="1" dirty="0" err="1" smtClean="0"/>
              <a:t>YCbCr</a:t>
            </a:r>
            <a:r>
              <a:rPr lang="en-US" altLang="zh-TW" sz="2000" b="1" dirty="0" smtClean="0"/>
              <a:t> 4:2:0: </a:t>
            </a:r>
          </a:p>
          <a:p>
            <a:pPr marL="361950" indent="-361950"/>
            <a:r>
              <a:rPr lang="en-US" altLang="zh-TW" sz="2000" b="1" dirty="0" smtClean="0"/>
              <a:t>      4 </a:t>
            </a:r>
            <a:r>
              <a:rPr lang="en-US" altLang="zh-TW" sz="2000" dirty="0" smtClean="0"/>
              <a:t>color depth pixels in </a:t>
            </a:r>
            <a:r>
              <a:rPr lang="en-US" altLang="zh-TW" sz="2000" b="1" dirty="0"/>
              <a:t>6</a:t>
            </a:r>
            <a:r>
              <a:rPr lang="en-US" altLang="zh-TW" sz="2000" dirty="0" smtClean="0"/>
              <a:t> </a:t>
            </a:r>
            <a:r>
              <a:rPr lang="en-US" altLang="zh-TW" sz="2000" dirty="0" err="1" smtClean="0"/>
              <a:t>YCbCr</a:t>
            </a:r>
            <a:r>
              <a:rPr lang="en-US" altLang="zh-TW" sz="2000" dirty="0" smtClean="0"/>
              <a:t> components can carry </a:t>
            </a:r>
            <a:r>
              <a:rPr lang="en-US" altLang="zh-TW" sz="2000" b="1" dirty="0"/>
              <a:t>6</a:t>
            </a:r>
            <a:r>
              <a:rPr lang="en-US" altLang="zh-TW" sz="2000" dirty="0" smtClean="0"/>
              <a:t> depth pixels.</a:t>
            </a:r>
            <a:endParaRPr lang="zh-TW" altLang="en-US" sz="20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4572488" y="2421168"/>
            <a:ext cx="4392000" cy="1584000"/>
          </a:xfrm>
          <a:prstGeom prst="rect">
            <a:avLst/>
          </a:prstGeom>
          <a:solidFill>
            <a:srgbClr val="FFE0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9992" y="2420888"/>
            <a:ext cx="4499992" cy="158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3i, j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g(Y</a:t>
            </a:r>
            <a:r>
              <a:rPr lang="en-CA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j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zh-TW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D-X7)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3i+1, j+1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j+1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TW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TW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D-X8)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3i+4, j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j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zh-TW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D-X9)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3i+5, j+1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j+1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zh-TW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(D-X10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99992" y="4012322"/>
            <a:ext cx="493204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3i+2,j 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f(</a:t>
            </a:r>
            <a:r>
              <a:rPr lang="en-US" altLang="zh-TW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20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3i,j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3i+4,j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TW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D-X11)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3i+3,j+1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f(Cr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3i+1,j+1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3i+5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j+1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D-X12)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69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 bwMode="auto">
          <a:xfrm>
            <a:off x="4572488" y="4113160"/>
            <a:ext cx="4392000" cy="756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7" name="矩形 76"/>
          <p:cNvSpPr/>
          <p:nvPr/>
        </p:nvSpPr>
        <p:spPr bwMode="auto">
          <a:xfrm>
            <a:off x="2872988" y="4568318"/>
            <a:ext cx="466872" cy="468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矩形 75"/>
          <p:cNvSpPr/>
          <p:nvPr/>
        </p:nvSpPr>
        <p:spPr bwMode="auto">
          <a:xfrm>
            <a:off x="2376936" y="4086611"/>
            <a:ext cx="466872" cy="468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719990" y="3080969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/>
          </a:p>
        </p:txBody>
      </p:sp>
      <p:sp>
        <p:nvSpPr>
          <p:cNvPr id="40" name="橢圓 39"/>
          <p:cNvSpPr/>
          <p:nvPr/>
        </p:nvSpPr>
        <p:spPr>
          <a:xfrm>
            <a:off x="719990" y="3615162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/>
          </a:p>
        </p:txBody>
      </p:sp>
      <p:sp>
        <p:nvSpPr>
          <p:cNvPr id="41" name="橢圓 40"/>
          <p:cNvSpPr/>
          <p:nvPr/>
        </p:nvSpPr>
        <p:spPr>
          <a:xfrm>
            <a:off x="136583" y="3078827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solidFill>
                <a:schemeClr val="bg1"/>
              </a:solidFill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673230" y="3110066"/>
            <a:ext cx="535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642453" y="3654619"/>
            <a:ext cx="689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字方塊 43"/>
          <p:cNvSpPr txBox="1"/>
          <p:nvPr/>
        </p:nvSpPr>
        <p:spPr>
          <a:xfrm>
            <a:off x="109974" y="3123173"/>
            <a:ext cx="47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橢圓 44"/>
          <p:cNvSpPr/>
          <p:nvPr/>
        </p:nvSpPr>
        <p:spPr>
          <a:xfrm>
            <a:off x="136582" y="3638659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solidFill>
                <a:schemeClr val="tx1"/>
              </a:solidFill>
            </a:endParaRPr>
          </a:p>
        </p:txBody>
      </p:sp>
      <p:sp>
        <p:nvSpPr>
          <p:cNvPr id="46" name="文字方塊 45"/>
          <p:cNvSpPr txBox="1"/>
          <p:nvPr/>
        </p:nvSpPr>
        <p:spPr>
          <a:xfrm>
            <a:off x="71597" y="3664899"/>
            <a:ext cx="552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字方塊 46"/>
          <p:cNvSpPr txBox="1"/>
          <p:nvPr/>
        </p:nvSpPr>
        <p:spPr>
          <a:xfrm>
            <a:off x="278648" y="4077525"/>
            <a:ext cx="7328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color </a:t>
            </a:r>
          </a:p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1119" y="3062093"/>
            <a:ext cx="1068600" cy="987868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0"/>
            <a:ext cx="8424936" cy="817340"/>
          </a:xfrm>
        </p:spPr>
        <p:txBody>
          <a:bodyPr>
            <a:normAutofit/>
          </a:bodyPr>
          <a:lstStyle/>
          <a:p>
            <a:r>
              <a:rPr lang="en-US" altLang="zh-TW" sz="3200" b="1" dirty="0" smtClean="0">
                <a:latin typeface="Calibri" panose="020F0502020204030204" pitchFamily="34" charset="0"/>
              </a:rPr>
              <a:t>CTDP-LR</a:t>
            </a:r>
            <a:r>
              <a:rPr lang="zh-TW" altLang="en-US" sz="3200" b="1" dirty="0" smtClean="0">
                <a:latin typeface="Calibri" panose="020F0502020204030204" pitchFamily="34" charset="0"/>
              </a:rPr>
              <a:t> 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Depth </a:t>
            </a:r>
            <a:r>
              <a:rPr lang="en-US" altLang="zh-TW" dirty="0" smtClean="0"/>
              <a:t>Positions for </a:t>
            </a:r>
            <a:r>
              <a:rPr lang="en-US" altLang="zh-TW" sz="3200" b="1" dirty="0" err="1" smtClean="0">
                <a:latin typeface="Calibri" panose="020F0502020204030204" pitchFamily="34" charset="0"/>
              </a:rPr>
              <a:t>YCbCr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 4:2:0</a:t>
            </a:r>
            <a:endParaRPr lang="zh-TW" altLang="en-US" sz="1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215168" y="1064930"/>
            <a:ext cx="892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76425" indent="-1876425"/>
            <a:r>
              <a:rPr lang="en-US" altLang="zh-TW" sz="2000" b="1" dirty="0" smtClean="0"/>
              <a:t>Color Depth Packing for </a:t>
            </a:r>
            <a:r>
              <a:rPr lang="en-US" altLang="zh-TW" sz="2000" b="1" dirty="0" err="1" smtClean="0"/>
              <a:t>YCbCr</a:t>
            </a:r>
            <a:r>
              <a:rPr lang="en-US" altLang="zh-TW" sz="2000" b="1" dirty="0" smtClean="0"/>
              <a:t> 4:2:0: </a:t>
            </a:r>
          </a:p>
          <a:p>
            <a:pPr marL="361950" indent="-361950"/>
            <a:r>
              <a:rPr lang="en-US" altLang="zh-TW" sz="2000" b="1" dirty="0" smtClean="0"/>
              <a:t>      4 </a:t>
            </a:r>
            <a:r>
              <a:rPr lang="en-US" altLang="zh-TW" sz="2000" dirty="0" smtClean="0"/>
              <a:t>color depth pixels in </a:t>
            </a:r>
            <a:r>
              <a:rPr lang="en-US" altLang="zh-TW" sz="2000" b="1" dirty="0" smtClean="0"/>
              <a:t>6</a:t>
            </a:r>
            <a:r>
              <a:rPr lang="en-US" altLang="zh-TW" sz="2000" dirty="0" smtClean="0"/>
              <a:t> </a:t>
            </a:r>
            <a:r>
              <a:rPr lang="en-US" altLang="zh-TW" sz="2000" dirty="0" err="1" smtClean="0"/>
              <a:t>YCbCr</a:t>
            </a:r>
            <a:r>
              <a:rPr lang="en-US" altLang="zh-TW" sz="2000" dirty="0" smtClean="0"/>
              <a:t> components can carry </a:t>
            </a:r>
            <a:r>
              <a:rPr lang="en-US" altLang="zh-TW" sz="2000" b="1" dirty="0"/>
              <a:t>6</a:t>
            </a:r>
            <a:r>
              <a:rPr lang="en-US" altLang="zh-TW" sz="2000" dirty="0" smtClean="0"/>
              <a:t> depth pixels.</a:t>
            </a:r>
            <a:endParaRPr lang="zh-TW" altLang="en-US" sz="20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4535568" y="2493176"/>
            <a:ext cx="4392000" cy="1548000"/>
          </a:xfrm>
          <a:prstGeom prst="rect">
            <a:avLst/>
          </a:prstGeom>
          <a:solidFill>
            <a:srgbClr val="FFE0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9992" y="2492896"/>
            <a:ext cx="4499992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i,3j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CA" altLang="zh-TW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CA" altLang="zh-TW" sz="20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D-X13)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i+1,3j+1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j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D-X14)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3j+4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j+1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D-X15)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3j+5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j+1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D-X16)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99992" y="4084330"/>
            <a:ext cx="493204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 3j+2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f(</a:t>
            </a:r>
            <a:r>
              <a:rPr lang="en-US" altLang="zh-TW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20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 3j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 3j+4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     (D-X17)</a:t>
            </a:r>
            <a:endParaRPr lang="zh-TW" altLang="zh-TW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i+1,3j+3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f(Cr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i,j,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i+1,3j+1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i+1,3j+5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 (D-X18)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文字方塊 84"/>
          <p:cNvSpPr txBox="1"/>
          <p:nvPr/>
        </p:nvSpPr>
        <p:spPr>
          <a:xfrm>
            <a:off x="1854131" y="5840171"/>
            <a:ext cx="206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TW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ctdp_packing_type</a:t>
            </a:r>
            <a:r>
              <a:rPr lang="en-CA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左大括弧 85"/>
          <p:cNvSpPr/>
          <p:nvPr/>
        </p:nvSpPr>
        <p:spPr>
          <a:xfrm rot="16200000">
            <a:off x="2767471" y="4035050"/>
            <a:ext cx="260591" cy="3492486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橢圓 86"/>
          <p:cNvSpPr/>
          <p:nvPr/>
        </p:nvSpPr>
        <p:spPr>
          <a:xfrm>
            <a:off x="1395626" y="2173984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橢圓 87"/>
          <p:cNvSpPr/>
          <p:nvPr/>
        </p:nvSpPr>
        <p:spPr>
          <a:xfrm>
            <a:off x="1884744" y="2168259"/>
            <a:ext cx="428625" cy="400050"/>
          </a:xfrm>
          <a:prstGeom prst="ellipse">
            <a:avLst/>
          </a:prstGeom>
          <a:solidFill>
            <a:srgbClr val="9999FF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橢圓 88"/>
          <p:cNvSpPr/>
          <p:nvPr/>
        </p:nvSpPr>
        <p:spPr>
          <a:xfrm>
            <a:off x="2369563" y="2174915"/>
            <a:ext cx="428625" cy="400050"/>
          </a:xfrm>
          <a:prstGeom prst="ellipse">
            <a:avLst/>
          </a:prstGeom>
          <a:solidFill>
            <a:srgbClr val="FF6699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橢圓 89"/>
          <p:cNvSpPr/>
          <p:nvPr/>
        </p:nvSpPr>
        <p:spPr>
          <a:xfrm>
            <a:off x="1393543" y="2638335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文字方塊 90"/>
          <p:cNvSpPr txBox="1"/>
          <p:nvPr/>
        </p:nvSpPr>
        <p:spPr>
          <a:xfrm>
            <a:off x="1370267" y="2677527"/>
            <a:ext cx="515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橢圓 91"/>
          <p:cNvSpPr/>
          <p:nvPr/>
        </p:nvSpPr>
        <p:spPr>
          <a:xfrm>
            <a:off x="1918859" y="2642935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橢圓 92"/>
          <p:cNvSpPr/>
          <p:nvPr/>
        </p:nvSpPr>
        <p:spPr>
          <a:xfrm>
            <a:off x="2407977" y="2638650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橢圓 93"/>
          <p:cNvSpPr/>
          <p:nvPr/>
        </p:nvSpPr>
        <p:spPr>
          <a:xfrm>
            <a:off x="2852026" y="2169424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橢圓 94"/>
          <p:cNvSpPr/>
          <p:nvPr/>
        </p:nvSpPr>
        <p:spPr>
          <a:xfrm>
            <a:off x="3351777" y="2163699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橢圓 95"/>
          <p:cNvSpPr/>
          <p:nvPr/>
        </p:nvSpPr>
        <p:spPr>
          <a:xfrm>
            <a:off x="3847229" y="2170355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橢圓 96"/>
          <p:cNvSpPr/>
          <p:nvPr/>
        </p:nvSpPr>
        <p:spPr>
          <a:xfrm>
            <a:off x="2865832" y="2648968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橢圓 97"/>
          <p:cNvSpPr/>
          <p:nvPr/>
        </p:nvSpPr>
        <p:spPr>
          <a:xfrm>
            <a:off x="3369882" y="2632302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橢圓 98"/>
          <p:cNvSpPr/>
          <p:nvPr/>
        </p:nvSpPr>
        <p:spPr>
          <a:xfrm>
            <a:off x="3848367" y="2638650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字方塊 99"/>
          <p:cNvSpPr txBox="1"/>
          <p:nvPr/>
        </p:nvSpPr>
        <p:spPr>
          <a:xfrm>
            <a:off x="2019773" y="3096670"/>
            <a:ext cx="17906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TW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zh-TW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components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矩形 100"/>
          <p:cNvSpPr/>
          <p:nvPr/>
        </p:nvSpPr>
        <p:spPr>
          <a:xfrm rot="5400000">
            <a:off x="2355267" y="1125124"/>
            <a:ext cx="942837" cy="2958302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橢圓 101"/>
          <p:cNvSpPr/>
          <p:nvPr/>
        </p:nvSpPr>
        <p:spPr>
          <a:xfrm>
            <a:off x="1380294" y="4127143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文字方塊 102"/>
          <p:cNvSpPr txBox="1"/>
          <p:nvPr/>
        </p:nvSpPr>
        <p:spPr>
          <a:xfrm>
            <a:off x="1380128" y="4174273"/>
            <a:ext cx="528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i,3j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橢圓 103"/>
          <p:cNvSpPr/>
          <p:nvPr/>
        </p:nvSpPr>
        <p:spPr>
          <a:xfrm>
            <a:off x="1380294" y="4610536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橢圓 104"/>
          <p:cNvSpPr/>
          <p:nvPr/>
        </p:nvSpPr>
        <p:spPr>
          <a:xfrm>
            <a:off x="2398823" y="4127609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2347484" y="4167498"/>
            <a:ext cx="567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i,3j+2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橢圓 106"/>
          <p:cNvSpPr/>
          <p:nvPr/>
        </p:nvSpPr>
        <p:spPr>
          <a:xfrm>
            <a:off x="2408512" y="4610536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橢圓 107"/>
          <p:cNvSpPr/>
          <p:nvPr/>
        </p:nvSpPr>
        <p:spPr>
          <a:xfrm>
            <a:off x="3359324" y="4130380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" name="文字方塊 108"/>
          <p:cNvSpPr txBox="1"/>
          <p:nvPr/>
        </p:nvSpPr>
        <p:spPr>
          <a:xfrm>
            <a:off x="3294720" y="4180909"/>
            <a:ext cx="585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i,3j+4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橢圓 109"/>
          <p:cNvSpPr/>
          <p:nvPr/>
        </p:nvSpPr>
        <p:spPr>
          <a:xfrm>
            <a:off x="3359324" y="4615213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橢圓 110"/>
          <p:cNvSpPr/>
          <p:nvPr/>
        </p:nvSpPr>
        <p:spPr>
          <a:xfrm>
            <a:off x="1905123" y="4125117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1862701" y="4161248"/>
            <a:ext cx="542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i,3j+1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橢圓 112"/>
          <p:cNvSpPr/>
          <p:nvPr/>
        </p:nvSpPr>
        <p:spPr>
          <a:xfrm>
            <a:off x="1905123" y="4608510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橢圓 113"/>
          <p:cNvSpPr/>
          <p:nvPr/>
        </p:nvSpPr>
        <p:spPr>
          <a:xfrm>
            <a:off x="2872988" y="4131684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文字方塊 114"/>
          <p:cNvSpPr txBox="1"/>
          <p:nvPr/>
        </p:nvSpPr>
        <p:spPr>
          <a:xfrm>
            <a:off x="2790651" y="4188668"/>
            <a:ext cx="557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i.3j+3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橢圓 115"/>
          <p:cNvSpPr/>
          <p:nvPr/>
        </p:nvSpPr>
        <p:spPr>
          <a:xfrm>
            <a:off x="2880460" y="4599972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橢圓 116"/>
          <p:cNvSpPr/>
          <p:nvPr/>
        </p:nvSpPr>
        <p:spPr>
          <a:xfrm>
            <a:off x="3850817" y="4131040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橢圓 117"/>
          <p:cNvSpPr/>
          <p:nvPr/>
        </p:nvSpPr>
        <p:spPr>
          <a:xfrm>
            <a:off x="3850817" y="4605240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文字方塊 118"/>
          <p:cNvSpPr txBox="1"/>
          <p:nvPr/>
        </p:nvSpPr>
        <p:spPr>
          <a:xfrm>
            <a:off x="1997092" y="5062602"/>
            <a:ext cx="1738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depth</a:t>
            </a:r>
            <a:r>
              <a:rPr lang="zh-TW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0" name="矩形 119"/>
          <p:cNvSpPr/>
          <p:nvPr/>
        </p:nvSpPr>
        <p:spPr>
          <a:xfrm rot="5400000">
            <a:off x="2358805" y="3089167"/>
            <a:ext cx="942837" cy="2958302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文字方塊 120"/>
          <p:cNvSpPr txBox="1"/>
          <p:nvPr/>
        </p:nvSpPr>
        <p:spPr>
          <a:xfrm>
            <a:off x="1366226" y="2221441"/>
            <a:ext cx="47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" name="文字方塊 121"/>
          <p:cNvSpPr txBox="1"/>
          <p:nvPr/>
        </p:nvSpPr>
        <p:spPr>
          <a:xfrm>
            <a:off x="1817217" y="2213205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" name="文字方塊 122"/>
          <p:cNvSpPr txBox="1"/>
          <p:nvPr/>
        </p:nvSpPr>
        <p:spPr>
          <a:xfrm>
            <a:off x="2295881" y="2224355"/>
            <a:ext cx="584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" name="文字方塊 123"/>
          <p:cNvSpPr txBox="1"/>
          <p:nvPr/>
        </p:nvSpPr>
        <p:spPr>
          <a:xfrm>
            <a:off x="2774628" y="2215716"/>
            <a:ext cx="5552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文字方塊 124"/>
          <p:cNvSpPr txBox="1"/>
          <p:nvPr/>
        </p:nvSpPr>
        <p:spPr>
          <a:xfrm>
            <a:off x="3244929" y="2691932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文字方塊 125"/>
          <p:cNvSpPr txBox="1"/>
          <p:nvPr/>
        </p:nvSpPr>
        <p:spPr>
          <a:xfrm>
            <a:off x="3257291" y="2211078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文字方塊 126"/>
          <p:cNvSpPr txBox="1"/>
          <p:nvPr/>
        </p:nvSpPr>
        <p:spPr>
          <a:xfrm>
            <a:off x="1828431" y="2699993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文字方塊 127"/>
          <p:cNvSpPr txBox="1"/>
          <p:nvPr/>
        </p:nvSpPr>
        <p:spPr>
          <a:xfrm>
            <a:off x="2792132" y="2692826"/>
            <a:ext cx="6054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i+1.j+1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文字方塊 128"/>
          <p:cNvSpPr txBox="1"/>
          <p:nvPr/>
        </p:nvSpPr>
        <p:spPr>
          <a:xfrm>
            <a:off x="3791761" y="2219612"/>
            <a:ext cx="556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文字方塊 129"/>
          <p:cNvSpPr txBox="1"/>
          <p:nvPr/>
        </p:nvSpPr>
        <p:spPr>
          <a:xfrm>
            <a:off x="3798507" y="2691931"/>
            <a:ext cx="556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文字方塊 130"/>
          <p:cNvSpPr txBox="1"/>
          <p:nvPr/>
        </p:nvSpPr>
        <p:spPr>
          <a:xfrm>
            <a:off x="2360709" y="2699992"/>
            <a:ext cx="556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文字方塊 131"/>
          <p:cNvSpPr txBox="1"/>
          <p:nvPr/>
        </p:nvSpPr>
        <p:spPr>
          <a:xfrm>
            <a:off x="3797563" y="4173327"/>
            <a:ext cx="557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i.3j+5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文字方塊 132"/>
          <p:cNvSpPr txBox="1"/>
          <p:nvPr/>
        </p:nvSpPr>
        <p:spPr>
          <a:xfrm>
            <a:off x="1323486" y="4643426"/>
            <a:ext cx="542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i+1,3j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文字方塊 133"/>
          <p:cNvSpPr txBox="1"/>
          <p:nvPr/>
        </p:nvSpPr>
        <p:spPr>
          <a:xfrm>
            <a:off x="2309104" y="4658305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i+1,3j+2</a:t>
            </a:r>
            <a:endParaRPr lang="zh-TW" altLang="en-US" sz="11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文字方塊 134"/>
          <p:cNvSpPr txBox="1"/>
          <p:nvPr/>
        </p:nvSpPr>
        <p:spPr>
          <a:xfrm>
            <a:off x="3266605" y="4665688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i+1,3j+4</a:t>
            </a:r>
            <a:endParaRPr lang="zh-TW" altLang="en-US" sz="11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文字方塊 135"/>
          <p:cNvSpPr txBox="1"/>
          <p:nvPr/>
        </p:nvSpPr>
        <p:spPr>
          <a:xfrm>
            <a:off x="1814363" y="4648981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i+1,3j+1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文字方塊 136"/>
          <p:cNvSpPr txBox="1"/>
          <p:nvPr/>
        </p:nvSpPr>
        <p:spPr>
          <a:xfrm>
            <a:off x="2795762" y="4656297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i+1,3j+3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" name="文字方塊 137"/>
          <p:cNvSpPr txBox="1"/>
          <p:nvPr/>
        </p:nvSpPr>
        <p:spPr>
          <a:xfrm>
            <a:off x="3735929" y="4668111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i+1,3j+5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971600" y="5370379"/>
            <a:ext cx="37790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0, 2, 4</a:t>
            </a:r>
            <a:r>
              <a:rPr lang="zh-TW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(H-2) and j 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0, 2, 4</a:t>
            </a:r>
            <a:r>
              <a:rPr lang="zh-TW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2*W</a:t>
            </a:r>
            <a:r>
              <a:rPr lang="en-CA" altLang="zh-TW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4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7" grpId="0" animBg="1"/>
      <p:bldP spid="76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 bwMode="auto">
          <a:xfrm>
            <a:off x="3203848" y="4688277"/>
            <a:ext cx="466872" cy="468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6" name="矩形 85"/>
          <p:cNvSpPr/>
          <p:nvPr/>
        </p:nvSpPr>
        <p:spPr bwMode="auto">
          <a:xfrm>
            <a:off x="3203848" y="3141024"/>
            <a:ext cx="466872" cy="504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07" name="矩形 206"/>
          <p:cNvSpPr/>
          <p:nvPr/>
        </p:nvSpPr>
        <p:spPr bwMode="auto">
          <a:xfrm>
            <a:off x="3763921" y="3712396"/>
            <a:ext cx="466872" cy="468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08" name="矩形 207"/>
          <p:cNvSpPr/>
          <p:nvPr/>
        </p:nvSpPr>
        <p:spPr bwMode="auto">
          <a:xfrm>
            <a:off x="3801089" y="2168888"/>
            <a:ext cx="466872" cy="504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0"/>
            <a:ext cx="8424936" cy="817340"/>
          </a:xfrm>
        </p:spPr>
        <p:txBody>
          <a:bodyPr>
            <a:normAutofit/>
          </a:bodyPr>
          <a:lstStyle/>
          <a:p>
            <a:r>
              <a:rPr lang="en-US" altLang="zh-TW" sz="3200" b="1" dirty="0" smtClean="0">
                <a:latin typeface="Calibri" panose="020F0502020204030204" pitchFamily="34" charset="0"/>
              </a:rPr>
              <a:t>CTDP-TB</a:t>
            </a:r>
            <a:r>
              <a:rPr lang="zh-TW" altLang="en-US" sz="3200" b="1" dirty="0" smtClean="0">
                <a:latin typeface="Calibri" panose="020F0502020204030204" pitchFamily="34" charset="0"/>
              </a:rPr>
              <a:t> 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Depth </a:t>
            </a:r>
            <a:r>
              <a:rPr lang="en-US" altLang="zh-TW" dirty="0" smtClean="0"/>
              <a:t>Positions for </a:t>
            </a:r>
            <a:r>
              <a:rPr lang="en-US" altLang="zh-TW" sz="3200" b="1" dirty="0" err="1" smtClean="0">
                <a:latin typeface="Calibri" panose="020F0502020204030204" pitchFamily="34" charset="0"/>
              </a:rPr>
              <a:t>YCbCr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 4:2:2</a:t>
            </a:r>
            <a:endParaRPr lang="zh-TW" altLang="en-US" sz="1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215168" y="1064930"/>
            <a:ext cx="892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76425" indent="-1876425"/>
            <a:r>
              <a:rPr lang="en-US" altLang="zh-TW" sz="2000" b="1" dirty="0" smtClean="0"/>
              <a:t>Color Depth Packing for </a:t>
            </a:r>
            <a:r>
              <a:rPr lang="en-US" altLang="zh-TW" sz="2000" b="1" dirty="0" err="1" smtClean="0"/>
              <a:t>YCbCr</a:t>
            </a:r>
            <a:r>
              <a:rPr lang="en-US" altLang="zh-TW" sz="2000" b="1" dirty="0" smtClean="0"/>
              <a:t> 4:2:2: </a:t>
            </a:r>
          </a:p>
          <a:p>
            <a:pPr marL="361950" indent="-361950"/>
            <a:r>
              <a:rPr lang="en-US" altLang="zh-TW" sz="2000" b="1" dirty="0" smtClean="0"/>
              <a:t>      4 </a:t>
            </a:r>
            <a:r>
              <a:rPr lang="en-US" altLang="zh-TW" sz="2000" dirty="0" smtClean="0"/>
              <a:t>color depth pixels in </a:t>
            </a:r>
            <a:r>
              <a:rPr lang="en-US" altLang="zh-TW" sz="2000" b="1" dirty="0" smtClean="0"/>
              <a:t>6</a:t>
            </a:r>
            <a:r>
              <a:rPr lang="en-US" altLang="zh-TW" sz="2000" dirty="0" smtClean="0"/>
              <a:t> </a:t>
            </a:r>
            <a:r>
              <a:rPr lang="en-US" altLang="zh-TW" sz="2000" dirty="0" err="1" smtClean="0"/>
              <a:t>YCbCr</a:t>
            </a:r>
            <a:r>
              <a:rPr lang="en-US" altLang="zh-TW" sz="2000" dirty="0" smtClean="0"/>
              <a:t> components can carry </a:t>
            </a:r>
            <a:r>
              <a:rPr lang="en-US" altLang="zh-TW" sz="2000" b="1" dirty="0"/>
              <a:t>6</a:t>
            </a:r>
            <a:r>
              <a:rPr lang="en-US" altLang="zh-TW" sz="2000" dirty="0" smtClean="0"/>
              <a:t> depth pixels.</a:t>
            </a:r>
            <a:endParaRPr lang="zh-TW" altLang="en-US" sz="20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4" name="矩形 83"/>
          <p:cNvSpPr/>
          <p:nvPr/>
        </p:nvSpPr>
        <p:spPr bwMode="auto">
          <a:xfrm>
            <a:off x="4572488" y="3861224"/>
            <a:ext cx="4392000" cy="1512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8" name="文字方塊 87"/>
          <p:cNvSpPr txBox="1"/>
          <p:nvPr/>
        </p:nvSpPr>
        <p:spPr>
          <a:xfrm>
            <a:off x="917848" y="5122096"/>
            <a:ext cx="2105064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zh-TW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components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文字方塊 88"/>
          <p:cNvSpPr txBox="1"/>
          <p:nvPr/>
        </p:nvSpPr>
        <p:spPr>
          <a:xfrm>
            <a:off x="1781944" y="5898758"/>
            <a:ext cx="206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TW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ctdp_packing_type</a:t>
            </a:r>
            <a:r>
              <a:rPr lang="en-CA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橢圓 109"/>
          <p:cNvSpPr/>
          <p:nvPr/>
        </p:nvSpPr>
        <p:spPr>
          <a:xfrm>
            <a:off x="755897" y="3080969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/>
          </a:p>
        </p:txBody>
      </p:sp>
      <p:sp>
        <p:nvSpPr>
          <p:cNvPr id="111" name="橢圓 110"/>
          <p:cNvSpPr/>
          <p:nvPr/>
        </p:nvSpPr>
        <p:spPr>
          <a:xfrm>
            <a:off x="755897" y="3615162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/>
          </a:p>
        </p:txBody>
      </p:sp>
      <p:sp>
        <p:nvSpPr>
          <p:cNvPr id="112" name="橢圓 111"/>
          <p:cNvSpPr/>
          <p:nvPr/>
        </p:nvSpPr>
        <p:spPr>
          <a:xfrm>
            <a:off x="172490" y="3078827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solidFill>
                <a:schemeClr val="bg1"/>
              </a:solidFill>
            </a:endParaRPr>
          </a:p>
        </p:txBody>
      </p:sp>
      <p:sp>
        <p:nvSpPr>
          <p:cNvPr id="113" name="文字方塊 112"/>
          <p:cNvSpPr txBox="1"/>
          <p:nvPr/>
        </p:nvSpPr>
        <p:spPr>
          <a:xfrm>
            <a:off x="709137" y="3110066"/>
            <a:ext cx="535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文字方塊 113"/>
          <p:cNvSpPr txBox="1"/>
          <p:nvPr/>
        </p:nvSpPr>
        <p:spPr>
          <a:xfrm>
            <a:off x="678360" y="3654619"/>
            <a:ext cx="689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文字方塊 114"/>
          <p:cNvSpPr txBox="1"/>
          <p:nvPr/>
        </p:nvSpPr>
        <p:spPr>
          <a:xfrm>
            <a:off x="145881" y="3123173"/>
            <a:ext cx="47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橢圓 115"/>
          <p:cNvSpPr/>
          <p:nvPr/>
        </p:nvSpPr>
        <p:spPr>
          <a:xfrm>
            <a:off x="172489" y="3638659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solidFill>
                <a:schemeClr val="tx1"/>
              </a:solidFill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7504" y="3664899"/>
            <a:ext cx="552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文字方塊 117"/>
          <p:cNvSpPr txBox="1"/>
          <p:nvPr/>
        </p:nvSpPr>
        <p:spPr>
          <a:xfrm>
            <a:off x="310714" y="4077525"/>
            <a:ext cx="7328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color </a:t>
            </a:r>
          </a:p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文字方塊 118"/>
          <p:cNvSpPr txBox="1"/>
          <p:nvPr/>
        </p:nvSpPr>
        <p:spPr>
          <a:xfrm>
            <a:off x="3078088" y="5144857"/>
            <a:ext cx="1192955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depth</a:t>
            </a:r>
            <a:r>
              <a:rPr lang="zh-TW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37026" y="3062093"/>
            <a:ext cx="1068600" cy="987868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/>
          </a:p>
        </p:txBody>
      </p:sp>
      <p:sp>
        <p:nvSpPr>
          <p:cNvPr id="122" name="左大括弧 121"/>
          <p:cNvSpPr/>
          <p:nvPr/>
        </p:nvSpPr>
        <p:spPr>
          <a:xfrm rot="16200000">
            <a:off x="2628362" y="4061076"/>
            <a:ext cx="260591" cy="3536903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845840" y="5501534"/>
            <a:ext cx="37790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0, 2, 4</a:t>
            </a:r>
            <a:r>
              <a:rPr lang="zh-TW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(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2*H</a:t>
            </a:r>
            <a:r>
              <a:rPr lang="en-CA" altLang="zh-TW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-2) and j 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0, 2, 4</a:t>
            </a:r>
            <a:r>
              <a:rPr lang="zh-TW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(W-2)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" name="矩形 153"/>
          <p:cNvSpPr/>
          <p:nvPr/>
        </p:nvSpPr>
        <p:spPr bwMode="auto">
          <a:xfrm>
            <a:off x="4572488" y="2205144"/>
            <a:ext cx="4392000" cy="1584000"/>
          </a:xfrm>
          <a:prstGeom prst="rect">
            <a:avLst/>
          </a:prstGeom>
          <a:solidFill>
            <a:srgbClr val="FFE0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4499992" y="2204864"/>
            <a:ext cx="4499992" cy="158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3i, j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g(Y</a:t>
            </a:r>
            <a:r>
              <a:rPr lang="en-CA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j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zh-TW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D-X7)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3i+1, j+1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j+1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TW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TW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D-X8)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3i+4, j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j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zh-TW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D-X9)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3i+5, j+1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j+1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zh-TW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(D-X10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499992" y="3796298"/>
            <a:ext cx="493204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3i,j+1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=f(</a:t>
            </a:r>
            <a:r>
              <a:rPr lang="en-US" altLang="zh-TW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20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3i,j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3i+1,j+1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D-X19)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3i+2,j 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f(Cr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3i,j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3i+4, 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D-X20)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3i+3,j+1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=f(Cb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3i+1,j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3i+5,j+1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D-X21)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3i+5,j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=f(Cr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3i+1,j+1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3i+5,j+1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D-X22)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橢圓 156"/>
          <p:cNvSpPr/>
          <p:nvPr/>
        </p:nvSpPr>
        <p:spPr>
          <a:xfrm>
            <a:off x="1437310" y="2174420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橢圓 157"/>
          <p:cNvSpPr/>
          <p:nvPr/>
        </p:nvSpPr>
        <p:spPr>
          <a:xfrm>
            <a:off x="1437310" y="2657813"/>
            <a:ext cx="428625" cy="400050"/>
          </a:xfrm>
          <a:prstGeom prst="ellipse">
            <a:avLst/>
          </a:prstGeom>
          <a:solidFill>
            <a:srgbClr val="9999FF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9" name="橢圓 158"/>
          <p:cNvSpPr/>
          <p:nvPr/>
        </p:nvSpPr>
        <p:spPr>
          <a:xfrm>
            <a:off x="1437310" y="3174545"/>
            <a:ext cx="428625" cy="400050"/>
          </a:xfrm>
          <a:prstGeom prst="ellipse">
            <a:avLst/>
          </a:prstGeom>
          <a:solidFill>
            <a:srgbClr val="FF6699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文字方塊 159"/>
          <p:cNvSpPr txBox="1"/>
          <p:nvPr/>
        </p:nvSpPr>
        <p:spPr>
          <a:xfrm>
            <a:off x="1426076" y="2217585"/>
            <a:ext cx="47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1" name="文字方塊 160"/>
          <p:cNvSpPr txBox="1"/>
          <p:nvPr/>
        </p:nvSpPr>
        <p:spPr>
          <a:xfrm>
            <a:off x="1345870" y="2697270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2" name="文字方塊 161"/>
          <p:cNvSpPr txBox="1"/>
          <p:nvPr/>
        </p:nvSpPr>
        <p:spPr>
          <a:xfrm>
            <a:off x="1367136" y="3204823"/>
            <a:ext cx="584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" name="橢圓 162"/>
          <p:cNvSpPr/>
          <p:nvPr/>
        </p:nvSpPr>
        <p:spPr>
          <a:xfrm>
            <a:off x="1418260" y="3712396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" name="橢圓 163"/>
          <p:cNvSpPr/>
          <p:nvPr/>
        </p:nvSpPr>
        <p:spPr>
          <a:xfrm>
            <a:off x="1418260" y="4195789"/>
            <a:ext cx="428625" cy="400050"/>
          </a:xfrm>
          <a:prstGeom prst="ellipse">
            <a:avLst/>
          </a:prstGeom>
          <a:solidFill>
            <a:srgbClr val="9999FF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5" name="橢圓 164"/>
          <p:cNvSpPr/>
          <p:nvPr/>
        </p:nvSpPr>
        <p:spPr>
          <a:xfrm>
            <a:off x="1418260" y="4712521"/>
            <a:ext cx="428625" cy="400050"/>
          </a:xfrm>
          <a:prstGeom prst="ellipse">
            <a:avLst/>
          </a:prstGeom>
          <a:solidFill>
            <a:srgbClr val="FF6699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6" name="文字方塊 165"/>
          <p:cNvSpPr txBox="1"/>
          <p:nvPr/>
        </p:nvSpPr>
        <p:spPr>
          <a:xfrm>
            <a:off x="1404192" y="3757580"/>
            <a:ext cx="492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7" name="文字方塊 166"/>
          <p:cNvSpPr txBox="1"/>
          <p:nvPr/>
        </p:nvSpPr>
        <p:spPr>
          <a:xfrm>
            <a:off x="1331640" y="4233666"/>
            <a:ext cx="641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" name="文字方塊 167"/>
          <p:cNvSpPr txBox="1"/>
          <p:nvPr/>
        </p:nvSpPr>
        <p:spPr>
          <a:xfrm>
            <a:off x="1345872" y="4749833"/>
            <a:ext cx="586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9" name="橢圓 168"/>
          <p:cNvSpPr/>
          <p:nvPr/>
        </p:nvSpPr>
        <p:spPr>
          <a:xfrm>
            <a:off x="2043070" y="2180493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橢圓 169"/>
          <p:cNvSpPr/>
          <p:nvPr/>
        </p:nvSpPr>
        <p:spPr>
          <a:xfrm>
            <a:off x="2043070" y="2663886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1" name="橢圓 170"/>
          <p:cNvSpPr/>
          <p:nvPr/>
        </p:nvSpPr>
        <p:spPr>
          <a:xfrm>
            <a:off x="2043070" y="3180618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2" name="文字方塊 171"/>
          <p:cNvSpPr txBox="1"/>
          <p:nvPr/>
        </p:nvSpPr>
        <p:spPr>
          <a:xfrm>
            <a:off x="2022418" y="2216624"/>
            <a:ext cx="5552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3" name="橢圓 172"/>
          <p:cNvSpPr/>
          <p:nvPr/>
        </p:nvSpPr>
        <p:spPr>
          <a:xfrm>
            <a:off x="2029276" y="3712396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" name="橢圓 173"/>
          <p:cNvSpPr/>
          <p:nvPr/>
        </p:nvSpPr>
        <p:spPr>
          <a:xfrm>
            <a:off x="2029276" y="4195789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5" name="橢圓 174"/>
          <p:cNvSpPr/>
          <p:nvPr/>
        </p:nvSpPr>
        <p:spPr>
          <a:xfrm>
            <a:off x="2029276" y="4712521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6" name="文字方塊 175"/>
          <p:cNvSpPr txBox="1"/>
          <p:nvPr/>
        </p:nvSpPr>
        <p:spPr>
          <a:xfrm>
            <a:off x="1966960" y="3755561"/>
            <a:ext cx="6054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i+1.j+1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7" name="文字方塊 176"/>
          <p:cNvSpPr txBox="1"/>
          <p:nvPr/>
        </p:nvSpPr>
        <p:spPr>
          <a:xfrm>
            <a:off x="1957367" y="4228651"/>
            <a:ext cx="5897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" name="文字方塊 177"/>
          <p:cNvSpPr txBox="1"/>
          <p:nvPr/>
        </p:nvSpPr>
        <p:spPr>
          <a:xfrm>
            <a:off x="1980214" y="4770935"/>
            <a:ext cx="556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1422801" y="2173490"/>
            <a:ext cx="1048242" cy="2958302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0" name="橢圓 179"/>
          <p:cNvSpPr/>
          <p:nvPr/>
        </p:nvSpPr>
        <p:spPr>
          <a:xfrm>
            <a:off x="3222488" y="2209606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1" name="橢圓 180"/>
          <p:cNvSpPr/>
          <p:nvPr/>
        </p:nvSpPr>
        <p:spPr>
          <a:xfrm>
            <a:off x="3222488" y="2692999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2" name="橢圓 181"/>
          <p:cNvSpPr/>
          <p:nvPr/>
        </p:nvSpPr>
        <p:spPr>
          <a:xfrm>
            <a:off x="3222488" y="3209731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3" name="文字方塊 182"/>
          <p:cNvSpPr txBox="1"/>
          <p:nvPr/>
        </p:nvSpPr>
        <p:spPr>
          <a:xfrm>
            <a:off x="3179954" y="2258507"/>
            <a:ext cx="528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" name="文字方塊 183"/>
          <p:cNvSpPr txBox="1"/>
          <p:nvPr/>
        </p:nvSpPr>
        <p:spPr>
          <a:xfrm>
            <a:off x="3174044" y="2727507"/>
            <a:ext cx="6119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3i+1,j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" name="文字方塊 184"/>
          <p:cNvSpPr txBox="1"/>
          <p:nvPr/>
        </p:nvSpPr>
        <p:spPr>
          <a:xfrm>
            <a:off x="3174045" y="3256162"/>
            <a:ext cx="564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3i+2,j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" name="橢圓 185"/>
          <p:cNvSpPr/>
          <p:nvPr/>
        </p:nvSpPr>
        <p:spPr>
          <a:xfrm>
            <a:off x="3221544" y="3745823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7" name="橢圓 186"/>
          <p:cNvSpPr/>
          <p:nvPr/>
        </p:nvSpPr>
        <p:spPr>
          <a:xfrm>
            <a:off x="3221544" y="4229216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8" name="橢圓 187"/>
          <p:cNvSpPr/>
          <p:nvPr/>
        </p:nvSpPr>
        <p:spPr>
          <a:xfrm>
            <a:off x="3221544" y="4745948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9" name="文字方塊 188"/>
          <p:cNvSpPr txBox="1"/>
          <p:nvPr/>
        </p:nvSpPr>
        <p:spPr>
          <a:xfrm>
            <a:off x="3174939" y="3779935"/>
            <a:ext cx="5491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3i+3,j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0" name="文字方塊 189"/>
          <p:cNvSpPr txBox="1"/>
          <p:nvPr/>
        </p:nvSpPr>
        <p:spPr>
          <a:xfrm>
            <a:off x="3131840" y="4272711"/>
            <a:ext cx="6320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3i+4,j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1" name="文字方塊 190"/>
          <p:cNvSpPr txBox="1"/>
          <p:nvPr/>
        </p:nvSpPr>
        <p:spPr>
          <a:xfrm>
            <a:off x="3167011" y="4772188"/>
            <a:ext cx="6059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3i+5,j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2" name="橢圓 191"/>
          <p:cNvSpPr/>
          <p:nvPr/>
        </p:nvSpPr>
        <p:spPr>
          <a:xfrm>
            <a:off x="3801089" y="2202979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3" name="橢圓 192"/>
          <p:cNvSpPr/>
          <p:nvPr/>
        </p:nvSpPr>
        <p:spPr>
          <a:xfrm>
            <a:off x="3801089" y="2686372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" name="橢圓 193"/>
          <p:cNvSpPr/>
          <p:nvPr/>
        </p:nvSpPr>
        <p:spPr>
          <a:xfrm>
            <a:off x="3801089" y="3203104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5" name="文字方塊 194"/>
          <p:cNvSpPr txBox="1"/>
          <p:nvPr/>
        </p:nvSpPr>
        <p:spPr>
          <a:xfrm>
            <a:off x="3772735" y="2260212"/>
            <a:ext cx="542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6" name="文字方塊 195"/>
          <p:cNvSpPr txBox="1"/>
          <p:nvPr/>
        </p:nvSpPr>
        <p:spPr>
          <a:xfrm>
            <a:off x="3715627" y="2739897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3i+1,j+1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" name="橢圓 196"/>
          <p:cNvSpPr/>
          <p:nvPr/>
        </p:nvSpPr>
        <p:spPr>
          <a:xfrm>
            <a:off x="3787295" y="3745823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橢圓 197"/>
          <p:cNvSpPr/>
          <p:nvPr/>
        </p:nvSpPr>
        <p:spPr>
          <a:xfrm>
            <a:off x="3787295" y="4229216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9" name="橢圓 198"/>
          <p:cNvSpPr/>
          <p:nvPr/>
        </p:nvSpPr>
        <p:spPr>
          <a:xfrm>
            <a:off x="3787295" y="4745948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3198355" y="2198890"/>
            <a:ext cx="1048242" cy="2958302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1" name="文字方塊 200"/>
          <p:cNvSpPr txBox="1"/>
          <p:nvPr/>
        </p:nvSpPr>
        <p:spPr>
          <a:xfrm>
            <a:off x="3721013" y="3256822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3i+2,j+1</a:t>
            </a:r>
            <a:endParaRPr lang="zh-TW" altLang="en-US" sz="11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2" name="文字方塊 201"/>
          <p:cNvSpPr txBox="1"/>
          <p:nvPr/>
        </p:nvSpPr>
        <p:spPr>
          <a:xfrm>
            <a:off x="3696229" y="3800086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3i+3,j+1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3" name="文字方塊 202"/>
          <p:cNvSpPr txBox="1"/>
          <p:nvPr/>
        </p:nvSpPr>
        <p:spPr>
          <a:xfrm>
            <a:off x="3699407" y="4299742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3i+4,j+1</a:t>
            </a:r>
            <a:endParaRPr lang="zh-TW" altLang="en-US" sz="11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" name="文字方塊 203"/>
          <p:cNvSpPr txBox="1"/>
          <p:nvPr/>
        </p:nvSpPr>
        <p:spPr>
          <a:xfrm>
            <a:off x="3698868" y="4801100"/>
            <a:ext cx="689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3i+5,j+1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" name="文字方塊 204"/>
          <p:cNvSpPr txBox="1"/>
          <p:nvPr/>
        </p:nvSpPr>
        <p:spPr>
          <a:xfrm>
            <a:off x="1946922" y="2712727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" name="文字方塊 205"/>
          <p:cNvSpPr txBox="1"/>
          <p:nvPr/>
        </p:nvSpPr>
        <p:spPr>
          <a:xfrm>
            <a:off x="1971402" y="3242143"/>
            <a:ext cx="556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1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207" grpId="0" animBg="1"/>
      <p:bldP spid="208" grpId="0" animBg="1"/>
      <p:bldP spid="84" grpId="0" animBg="1"/>
      <p:bldP spid="1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矩形 140"/>
          <p:cNvSpPr/>
          <p:nvPr/>
        </p:nvSpPr>
        <p:spPr bwMode="auto">
          <a:xfrm>
            <a:off x="2372959" y="4005064"/>
            <a:ext cx="466872" cy="468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42" name="矩形 141"/>
          <p:cNvSpPr/>
          <p:nvPr/>
        </p:nvSpPr>
        <p:spPr bwMode="auto">
          <a:xfrm>
            <a:off x="2871617" y="4473168"/>
            <a:ext cx="466872" cy="468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63" name="矩形 262"/>
          <p:cNvSpPr/>
          <p:nvPr/>
        </p:nvSpPr>
        <p:spPr bwMode="auto">
          <a:xfrm>
            <a:off x="3851920" y="4003869"/>
            <a:ext cx="466872" cy="468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64" name="矩形 263"/>
          <p:cNvSpPr/>
          <p:nvPr/>
        </p:nvSpPr>
        <p:spPr bwMode="auto">
          <a:xfrm>
            <a:off x="1355645" y="4491160"/>
            <a:ext cx="466872" cy="468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0"/>
            <a:ext cx="8424936" cy="817340"/>
          </a:xfrm>
        </p:spPr>
        <p:txBody>
          <a:bodyPr>
            <a:normAutofit/>
          </a:bodyPr>
          <a:lstStyle/>
          <a:p>
            <a:r>
              <a:rPr lang="en-US" altLang="zh-TW" sz="3200" b="1" dirty="0" smtClean="0">
                <a:latin typeface="Calibri" panose="020F0502020204030204" pitchFamily="34" charset="0"/>
              </a:rPr>
              <a:t>CTDP-LR</a:t>
            </a:r>
            <a:r>
              <a:rPr lang="zh-TW" altLang="en-US" sz="3200" b="1" dirty="0" smtClean="0">
                <a:latin typeface="Calibri" panose="020F0502020204030204" pitchFamily="34" charset="0"/>
              </a:rPr>
              <a:t> 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Depth </a:t>
            </a:r>
            <a:r>
              <a:rPr lang="en-US" altLang="zh-TW" dirty="0" smtClean="0"/>
              <a:t>Positions for </a:t>
            </a:r>
            <a:r>
              <a:rPr lang="en-US" altLang="zh-TW" sz="3200" b="1" dirty="0" err="1" smtClean="0">
                <a:latin typeface="Calibri" panose="020F0502020204030204" pitchFamily="34" charset="0"/>
              </a:rPr>
              <a:t>YCbCr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 4:2:2</a:t>
            </a:r>
            <a:endParaRPr lang="zh-TW" altLang="en-US" sz="1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215168" y="1064930"/>
            <a:ext cx="892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76425" indent="-1876425"/>
            <a:r>
              <a:rPr lang="en-US" altLang="zh-TW" sz="2000" b="1" dirty="0" smtClean="0"/>
              <a:t>Color Depth Packing for </a:t>
            </a:r>
            <a:r>
              <a:rPr lang="en-US" altLang="zh-TW" sz="2000" b="1" dirty="0" err="1" smtClean="0"/>
              <a:t>YCbCr</a:t>
            </a:r>
            <a:r>
              <a:rPr lang="en-US" altLang="zh-TW" sz="2000" b="1" dirty="0" smtClean="0"/>
              <a:t> 4:2:2: </a:t>
            </a:r>
          </a:p>
          <a:p>
            <a:pPr marL="361950" indent="-361950"/>
            <a:r>
              <a:rPr lang="en-US" altLang="zh-TW" sz="2000" b="1" dirty="0" smtClean="0"/>
              <a:t>      4 </a:t>
            </a:r>
            <a:r>
              <a:rPr lang="en-US" altLang="zh-TW" sz="2000" dirty="0" smtClean="0"/>
              <a:t>color depth pixels in </a:t>
            </a:r>
            <a:r>
              <a:rPr lang="en-US" altLang="zh-TW" sz="2000" b="1" dirty="0" smtClean="0"/>
              <a:t>8</a:t>
            </a:r>
            <a:r>
              <a:rPr lang="en-US" altLang="zh-TW" sz="2000" dirty="0" smtClean="0"/>
              <a:t> </a:t>
            </a:r>
            <a:r>
              <a:rPr lang="en-US" altLang="zh-TW" sz="2000" dirty="0" err="1" smtClean="0"/>
              <a:t>YCbCr</a:t>
            </a:r>
            <a:r>
              <a:rPr lang="en-US" altLang="zh-TW" sz="2000" dirty="0" smtClean="0"/>
              <a:t> components can carry </a:t>
            </a:r>
            <a:r>
              <a:rPr lang="en-US" altLang="zh-TW" sz="2000" b="1" dirty="0" smtClean="0"/>
              <a:t>8</a:t>
            </a:r>
            <a:r>
              <a:rPr lang="en-US" altLang="zh-TW" sz="2000" dirty="0" smtClean="0"/>
              <a:t> depth pixels.</a:t>
            </a:r>
            <a:endParaRPr lang="zh-TW" altLang="en-US" sz="20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40" name="矩形 139"/>
          <p:cNvSpPr/>
          <p:nvPr/>
        </p:nvSpPr>
        <p:spPr bwMode="auto">
          <a:xfrm>
            <a:off x="4572488" y="3825128"/>
            <a:ext cx="4392000" cy="1512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43" name="橢圓 142"/>
          <p:cNvSpPr/>
          <p:nvPr/>
        </p:nvSpPr>
        <p:spPr>
          <a:xfrm>
            <a:off x="719990" y="3080969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/>
          </a:p>
        </p:txBody>
      </p:sp>
      <p:sp>
        <p:nvSpPr>
          <p:cNvPr id="144" name="橢圓 143"/>
          <p:cNvSpPr/>
          <p:nvPr/>
        </p:nvSpPr>
        <p:spPr>
          <a:xfrm>
            <a:off x="719990" y="3615162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/>
          </a:p>
        </p:txBody>
      </p:sp>
      <p:sp>
        <p:nvSpPr>
          <p:cNvPr id="145" name="橢圓 144"/>
          <p:cNvSpPr/>
          <p:nvPr/>
        </p:nvSpPr>
        <p:spPr>
          <a:xfrm>
            <a:off x="136583" y="3078827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solidFill>
                <a:schemeClr val="bg1"/>
              </a:solidFill>
            </a:endParaRPr>
          </a:p>
        </p:txBody>
      </p:sp>
      <p:sp>
        <p:nvSpPr>
          <p:cNvPr id="146" name="文字方塊 145"/>
          <p:cNvSpPr txBox="1"/>
          <p:nvPr/>
        </p:nvSpPr>
        <p:spPr>
          <a:xfrm>
            <a:off x="673230" y="3110066"/>
            <a:ext cx="535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文字方塊 146"/>
          <p:cNvSpPr txBox="1"/>
          <p:nvPr/>
        </p:nvSpPr>
        <p:spPr>
          <a:xfrm>
            <a:off x="642453" y="3654619"/>
            <a:ext cx="689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" name="文字方塊 147"/>
          <p:cNvSpPr txBox="1"/>
          <p:nvPr/>
        </p:nvSpPr>
        <p:spPr>
          <a:xfrm>
            <a:off x="109974" y="3123173"/>
            <a:ext cx="47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橢圓 148"/>
          <p:cNvSpPr/>
          <p:nvPr/>
        </p:nvSpPr>
        <p:spPr>
          <a:xfrm>
            <a:off x="136582" y="3638659"/>
            <a:ext cx="428625" cy="400050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solidFill>
                <a:schemeClr val="tx1"/>
              </a:solidFill>
            </a:endParaRPr>
          </a:p>
        </p:txBody>
      </p:sp>
      <p:sp>
        <p:nvSpPr>
          <p:cNvPr id="150" name="文字方塊 149"/>
          <p:cNvSpPr txBox="1"/>
          <p:nvPr/>
        </p:nvSpPr>
        <p:spPr>
          <a:xfrm>
            <a:off x="71597" y="3664899"/>
            <a:ext cx="552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文字方塊 150"/>
          <p:cNvSpPr txBox="1"/>
          <p:nvPr/>
        </p:nvSpPr>
        <p:spPr>
          <a:xfrm>
            <a:off x="278648" y="4077525"/>
            <a:ext cx="7328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color </a:t>
            </a:r>
          </a:p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101119" y="3062093"/>
            <a:ext cx="1068600" cy="987868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/>
          </a:p>
        </p:txBody>
      </p:sp>
      <p:sp>
        <p:nvSpPr>
          <p:cNvPr id="153" name="矩形 152"/>
          <p:cNvSpPr/>
          <p:nvPr/>
        </p:nvSpPr>
        <p:spPr bwMode="auto">
          <a:xfrm>
            <a:off x="4535568" y="2205144"/>
            <a:ext cx="4392000" cy="1548000"/>
          </a:xfrm>
          <a:prstGeom prst="rect">
            <a:avLst/>
          </a:prstGeom>
          <a:solidFill>
            <a:srgbClr val="FFE0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4499992" y="2204864"/>
            <a:ext cx="4499992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i,3j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CA" altLang="zh-TW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CA" altLang="zh-TW" sz="20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D-X13)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i+1,3j+1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j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D-X14)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3j+4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j+1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D-X15)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3j+5 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g(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 j+1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en-CA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(</a:t>
            </a:r>
            <a:r>
              <a:rPr lang="en-CA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D-X16)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4499992" y="3796298"/>
            <a:ext cx="493204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f(Cb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i,3j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i+1,3j+1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         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D-X23)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i,3j+2 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f(Cr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i,3j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3j+4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D-X24)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f(Cb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i,3j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altLang="zh-TW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i+1,3j+1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D-X25)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</a:pP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i+1,3j+3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f(Cr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i+1,3j+1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en-US" altLang="zh-TW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i+1,3j+5</a:t>
            </a:r>
            <a:r>
              <a:rPr lang="en-US" altLang="zh-TW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D-X26)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" name="文字方塊 155"/>
          <p:cNvSpPr txBox="1"/>
          <p:nvPr/>
        </p:nvSpPr>
        <p:spPr>
          <a:xfrm>
            <a:off x="1854131" y="5840171"/>
            <a:ext cx="206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TW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ctdp_packing_type</a:t>
            </a:r>
            <a:r>
              <a:rPr lang="en-CA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  <a:endParaRPr lang="zh-TW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左大括弧 156"/>
          <p:cNvSpPr/>
          <p:nvPr/>
        </p:nvSpPr>
        <p:spPr>
          <a:xfrm rot="16200000">
            <a:off x="2767471" y="4035050"/>
            <a:ext cx="260591" cy="3492486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971600" y="5370379"/>
            <a:ext cx="37790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0, 2, 4</a:t>
            </a:r>
            <a:r>
              <a:rPr lang="zh-TW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(H-2) and j 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0, 2, 4</a:t>
            </a:r>
            <a:r>
              <a:rPr lang="zh-TW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2*W</a:t>
            </a:r>
            <a:r>
              <a:rPr lang="en-CA" altLang="zh-TW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CA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CA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" name="橢圓 210"/>
          <p:cNvSpPr/>
          <p:nvPr/>
        </p:nvSpPr>
        <p:spPr>
          <a:xfrm>
            <a:off x="1379732" y="2077904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2" name="橢圓 211"/>
          <p:cNvSpPr/>
          <p:nvPr/>
        </p:nvSpPr>
        <p:spPr>
          <a:xfrm>
            <a:off x="1868850" y="2072179"/>
            <a:ext cx="428625" cy="400050"/>
          </a:xfrm>
          <a:prstGeom prst="ellipse">
            <a:avLst/>
          </a:prstGeom>
          <a:solidFill>
            <a:srgbClr val="9999FF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3" name="橢圓 212"/>
          <p:cNvSpPr/>
          <p:nvPr/>
        </p:nvSpPr>
        <p:spPr>
          <a:xfrm>
            <a:off x="2353669" y="2078835"/>
            <a:ext cx="428625" cy="400050"/>
          </a:xfrm>
          <a:prstGeom prst="ellipse">
            <a:avLst/>
          </a:prstGeom>
          <a:solidFill>
            <a:srgbClr val="FF6699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4" name="橢圓 213"/>
          <p:cNvSpPr/>
          <p:nvPr/>
        </p:nvSpPr>
        <p:spPr>
          <a:xfrm>
            <a:off x="1377649" y="2542255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" name="文字方塊 214"/>
          <p:cNvSpPr txBox="1"/>
          <p:nvPr/>
        </p:nvSpPr>
        <p:spPr>
          <a:xfrm>
            <a:off x="1354373" y="2581447"/>
            <a:ext cx="515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6" name="橢圓 215"/>
          <p:cNvSpPr/>
          <p:nvPr/>
        </p:nvSpPr>
        <p:spPr>
          <a:xfrm>
            <a:off x="1902965" y="2546855"/>
            <a:ext cx="428625" cy="400050"/>
          </a:xfrm>
          <a:prstGeom prst="ellipse">
            <a:avLst/>
          </a:prstGeom>
          <a:solidFill>
            <a:srgbClr val="9999FF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7" name="橢圓 216"/>
          <p:cNvSpPr/>
          <p:nvPr/>
        </p:nvSpPr>
        <p:spPr>
          <a:xfrm>
            <a:off x="2392083" y="2542570"/>
            <a:ext cx="428625" cy="400050"/>
          </a:xfrm>
          <a:prstGeom prst="ellipse">
            <a:avLst/>
          </a:prstGeom>
          <a:solidFill>
            <a:srgbClr val="FF6699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8" name="橢圓 217"/>
          <p:cNvSpPr/>
          <p:nvPr/>
        </p:nvSpPr>
        <p:spPr>
          <a:xfrm>
            <a:off x="2836132" y="2073344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9" name="橢圓 218"/>
          <p:cNvSpPr/>
          <p:nvPr/>
        </p:nvSpPr>
        <p:spPr>
          <a:xfrm>
            <a:off x="3335883" y="2067619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0" name="橢圓 219"/>
          <p:cNvSpPr/>
          <p:nvPr/>
        </p:nvSpPr>
        <p:spPr>
          <a:xfrm>
            <a:off x="3831335" y="2074275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1" name="橢圓 220"/>
          <p:cNvSpPr/>
          <p:nvPr/>
        </p:nvSpPr>
        <p:spPr>
          <a:xfrm>
            <a:off x="2849938" y="2552888"/>
            <a:ext cx="428625" cy="4000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2" name="橢圓 221"/>
          <p:cNvSpPr/>
          <p:nvPr/>
        </p:nvSpPr>
        <p:spPr>
          <a:xfrm>
            <a:off x="3353988" y="2536222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3" name="橢圓 222"/>
          <p:cNvSpPr/>
          <p:nvPr/>
        </p:nvSpPr>
        <p:spPr>
          <a:xfrm>
            <a:off x="3832473" y="2542570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4" name="文字方塊 223"/>
          <p:cNvSpPr txBox="1"/>
          <p:nvPr/>
        </p:nvSpPr>
        <p:spPr>
          <a:xfrm>
            <a:off x="1865143" y="2973050"/>
            <a:ext cx="17457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TW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zh-TW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components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" name="矩形 224"/>
          <p:cNvSpPr/>
          <p:nvPr/>
        </p:nvSpPr>
        <p:spPr>
          <a:xfrm rot="5400000">
            <a:off x="2339373" y="1029044"/>
            <a:ext cx="942837" cy="2958302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6" name="橢圓 225"/>
          <p:cNvSpPr/>
          <p:nvPr/>
        </p:nvSpPr>
        <p:spPr>
          <a:xfrm>
            <a:off x="1388448" y="4033303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" name="文字方塊 226"/>
          <p:cNvSpPr txBox="1"/>
          <p:nvPr/>
        </p:nvSpPr>
        <p:spPr>
          <a:xfrm>
            <a:off x="1388282" y="4080433"/>
            <a:ext cx="528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i,3j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8" name="橢圓 227"/>
          <p:cNvSpPr/>
          <p:nvPr/>
        </p:nvSpPr>
        <p:spPr>
          <a:xfrm>
            <a:off x="1388448" y="4516696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9" name="橢圓 228"/>
          <p:cNvSpPr/>
          <p:nvPr/>
        </p:nvSpPr>
        <p:spPr>
          <a:xfrm>
            <a:off x="2406977" y="4033769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文字方塊 229"/>
          <p:cNvSpPr txBox="1"/>
          <p:nvPr/>
        </p:nvSpPr>
        <p:spPr>
          <a:xfrm>
            <a:off x="2355638" y="4073658"/>
            <a:ext cx="567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i,3j+2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1" name="橢圓 230"/>
          <p:cNvSpPr/>
          <p:nvPr/>
        </p:nvSpPr>
        <p:spPr>
          <a:xfrm>
            <a:off x="2416666" y="4516696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2" name="橢圓 231"/>
          <p:cNvSpPr/>
          <p:nvPr/>
        </p:nvSpPr>
        <p:spPr>
          <a:xfrm>
            <a:off x="3367478" y="4036540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3" name="文字方塊 232"/>
          <p:cNvSpPr txBox="1"/>
          <p:nvPr/>
        </p:nvSpPr>
        <p:spPr>
          <a:xfrm>
            <a:off x="3302874" y="4087069"/>
            <a:ext cx="585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i,3j+4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4" name="橢圓 233"/>
          <p:cNvSpPr/>
          <p:nvPr/>
        </p:nvSpPr>
        <p:spPr>
          <a:xfrm>
            <a:off x="3367478" y="4521373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" name="橢圓 234"/>
          <p:cNvSpPr/>
          <p:nvPr/>
        </p:nvSpPr>
        <p:spPr>
          <a:xfrm>
            <a:off x="1913277" y="4031277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6" name="文字方塊 235"/>
          <p:cNvSpPr txBox="1"/>
          <p:nvPr/>
        </p:nvSpPr>
        <p:spPr>
          <a:xfrm>
            <a:off x="1870855" y="4067408"/>
            <a:ext cx="542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i,3j+1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7" name="橢圓 236"/>
          <p:cNvSpPr/>
          <p:nvPr/>
        </p:nvSpPr>
        <p:spPr>
          <a:xfrm>
            <a:off x="1913277" y="4514670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8" name="橢圓 237"/>
          <p:cNvSpPr/>
          <p:nvPr/>
        </p:nvSpPr>
        <p:spPr>
          <a:xfrm>
            <a:off x="2881142" y="4037844"/>
            <a:ext cx="428625" cy="400050"/>
          </a:xfrm>
          <a:prstGeom prst="ellipse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9" name="文字方塊 238"/>
          <p:cNvSpPr txBox="1"/>
          <p:nvPr/>
        </p:nvSpPr>
        <p:spPr>
          <a:xfrm>
            <a:off x="2798805" y="4094828"/>
            <a:ext cx="557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i.3j+3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0" name="橢圓 239"/>
          <p:cNvSpPr/>
          <p:nvPr/>
        </p:nvSpPr>
        <p:spPr>
          <a:xfrm>
            <a:off x="2888614" y="4506132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1" name="橢圓 240"/>
          <p:cNvSpPr/>
          <p:nvPr/>
        </p:nvSpPr>
        <p:spPr>
          <a:xfrm>
            <a:off x="3858971" y="4037200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2" name="橢圓 241"/>
          <p:cNvSpPr/>
          <p:nvPr/>
        </p:nvSpPr>
        <p:spPr>
          <a:xfrm>
            <a:off x="3858971" y="4511400"/>
            <a:ext cx="428625" cy="400050"/>
          </a:xfrm>
          <a:prstGeom prst="ellipse">
            <a:avLst/>
          </a:prstGeom>
          <a:solidFill>
            <a:srgbClr val="DDDDDD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3" name="文字方塊 242"/>
          <p:cNvSpPr txBox="1"/>
          <p:nvPr/>
        </p:nvSpPr>
        <p:spPr>
          <a:xfrm>
            <a:off x="2268088" y="4921423"/>
            <a:ext cx="11929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depth</a:t>
            </a:r>
            <a:r>
              <a:rPr lang="zh-TW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pixels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4" name="矩形 243"/>
          <p:cNvSpPr/>
          <p:nvPr/>
        </p:nvSpPr>
        <p:spPr>
          <a:xfrm rot="5400000">
            <a:off x="2366959" y="2995327"/>
            <a:ext cx="942837" cy="2958302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" name="文字方塊 244"/>
          <p:cNvSpPr txBox="1"/>
          <p:nvPr/>
        </p:nvSpPr>
        <p:spPr>
          <a:xfrm>
            <a:off x="1350332" y="2125361"/>
            <a:ext cx="471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" name="文字方塊 245"/>
          <p:cNvSpPr txBox="1"/>
          <p:nvPr/>
        </p:nvSpPr>
        <p:spPr>
          <a:xfrm>
            <a:off x="1801323" y="2117125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" name="文字方塊 246"/>
          <p:cNvSpPr txBox="1"/>
          <p:nvPr/>
        </p:nvSpPr>
        <p:spPr>
          <a:xfrm>
            <a:off x="2279987" y="2128275"/>
            <a:ext cx="5845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8" name="文字方塊 247"/>
          <p:cNvSpPr txBox="1"/>
          <p:nvPr/>
        </p:nvSpPr>
        <p:spPr>
          <a:xfrm>
            <a:off x="2758734" y="2119636"/>
            <a:ext cx="5552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9" name="文字方塊 248"/>
          <p:cNvSpPr txBox="1"/>
          <p:nvPr/>
        </p:nvSpPr>
        <p:spPr>
          <a:xfrm>
            <a:off x="3229035" y="2595852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0" name="文字方塊 249"/>
          <p:cNvSpPr txBox="1"/>
          <p:nvPr/>
        </p:nvSpPr>
        <p:spPr>
          <a:xfrm>
            <a:off x="3241397" y="2114998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1" name="文字方塊 250"/>
          <p:cNvSpPr txBox="1"/>
          <p:nvPr/>
        </p:nvSpPr>
        <p:spPr>
          <a:xfrm>
            <a:off x="1812537" y="2603913"/>
            <a:ext cx="62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2" name="文字方塊 251"/>
          <p:cNvSpPr txBox="1"/>
          <p:nvPr/>
        </p:nvSpPr>
        <p:spPr>
          <a:xfrm>
            <a:off x="2776238" y="2596746"/>
            <a:ext cx="6054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i+1.j+1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3" name="文字方塊 252"/>
          <p:cNvSpPr txBox="1"/>
          <p:nvPr/>
        </p:nvSpPr>
        <p:spPr>
          <a:xfrm>
            <a:off x="3775867" y="2123532"/>
            <a:ext cx="556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4" name="文字方塊 253"/>
          <p:cNvSpPr txBox="1"/>
          <p:nvPr/>
        </p:nvSpPr>
        <p:spPr>
          <a:xfrm>
            <a:off x="3782613" y="2595851"/>
            <a:ext cx="556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5" name="文字方塊 254"/>
          <p:cNvSpPr txBox="1"/>
          <p:nvPr/>
        </p:nvSpPr>
        <p:spPr>
          <a:xfrm>
            <a:off x="2344815" y="2603912"/>
            <a:ext cx="556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" name="文字方塊 255"/>
          <p:cNvSpPr txBox="1"/>
          <p:nvPr/>
        </p:nvSpPr>
        <p:spPr>
          <a:xfrm>
            <a:off x="3805717" y="4079487"/>
            <a:ext cx="557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i.3j+5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7" name="文字方塊 256"/>
          <p:cNvSpPr txBox="1"/>
          <p:nvPr/>
        </p:nvSpPr>
        <p:spPr>
          <a:xfrm>
            <a:off x="1331640" y="4549586"/>
            <a:ext cx="542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</a:t>
            </a:r>
            <a:endParaRPr lang="zh-TW" altLang="en-U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8" name="文字方塊 257"/>
          <p:cNvSpPr txBox="1"/>
          <p:nvPr/>
        </p:nvSpPr>
        <p:spPr>
          <a:xfrm>
            <a:off x="2317258" y="4564465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i+1,3j+2</a:t>
            </a:r>
            <a:endParaRPr lang="zh-TW" altLang="en-US" sz="11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9" name="文字方塊 258"/>
          <p:cNvSpPr txBox="1"/>
          <p:nvPr/>
        </p:nvSpPr>
        <p:spPr>
          <a:xfrm>
            <a:off x="3274759" y="4571848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i+1,3j+4</a:t>
            </a:r>
            <a:endParaRPr lang="zh-TW" altLang="en-US" sz="1100" b="1" baseline="-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0" name="文字方塊 259"/>
          <p:cNvSpPr txBox="1"/>
          <p:nvPr/>
        </p:nvSpPr>
        <p:spPr>
          <a:xfrm>
            <a:off x="1822517" y="4555141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i+1,3j+1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1" name="文字方塊 260"/>
          <p:cNvSpPr txBox="1"/>
          <p:nvPr/>
        </p:nvSpPr>
        <p:spPr>
          <a:xfrm>
            <a:off x="2803916" y="4562457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i+1,3j+3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2" name="文字方塊 261"/>
          <p:cNvSpPr txBox="1"/>
          <p:nvPr/>
        </p:nvSpPr>
        <p:spPr>
          <a:xfrm>
            <a:off x="3744083" y="4574271"/>
            <a:ext cx="620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1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i+1,3j+5</a:t>
            </a:r>
            <a:endParaRPr lang="zh-TW" altLang="en-US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40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142" grpId="0" animBg="1"/>
      <p:bldP spid="263" grpId="0" animBg="1"/>
      <p:bldP spid="264" grpId="0" animBg="1"/>
      <p:bldP spid="140" grpId="0" animBg="1"/>
      <p:bldP spid="1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827584" y="25265"/>
            <a:ext cx="8079581" cy="921347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smtClean="0">
                <a:latin typeface="Calibri" panose="020F0502020204030204" pitchFamily="34" charset="0"/>
              </a:rPr>
              <a:t>Relation</a:t>
            </a:r>
            <a:r>
              <a:rPr lang="en-US" altLang="zh-TW" sz="3200" dirty="0" smtClean="0">
                <a:latin typeface="Calibri" panose="020F0502020204030204" pitchFamily="34" charset="0"/>
              </a:rPr>
              <a:t>ship of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Depacked</a:t>
            </a:r>
            <a:r>
              <a:rPr lang="en-US" altLang="zh-TW" sz="3200" dirty="0" smtClean="0">
                <a:latin typeface="Calibri" panose="020F0502020204030204" pitchFamily="34" charset="0"/>
              </a:rPr>
              <a:t> 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Depth and Texture </a:t>
            </a:r>
            <a:endParaRPr lang="zh-TW" altLang="en-US" sz="20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005814"/>
            <a:ext cx="5843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err="1">
                <a:solidFill>
                  <a:srgbClr val="FF0000"/>
                </a:solidFill>
                <a:latin typeface="Calibri" panose="020F0502020204030204" pitchFamily="34" charset="0"/>
              </a:rPr>
              <a:t>ctdp_packing_type</a:t>
            </a:r>
            <a:r>
              <a:rPr lang="en-US" altLang="zh-TW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=0 and H is divisible to 36</a:t>
            </a:r>
            <a:endParaRPr lang="zh-TW" altLang="en-US" sz="2400" dirty="0"/>
          </a:p>
        </p:txBody>
      </p:sp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812228"/>
              </p:ext>
            </p:extLst>
          </p:nvPr>
        </p:nvGraphicFramePr>
        <p:xfrm>
          <a:off x="575556" y="1340768"/>
          <a:ext cx="7992888" cy="5177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21" name="投影片" r:id="rId3" imgW="3649850" imgH="2354653" progId="PowerPoint.Slide.12">
                  <p:embed/>
                </p:oleObj>
              </mc:Choice>
              <mc:Fallback>
                <p:oleObj name="投影片" r:id="rId3" imgW="3649850" imgH="2354653" progId="PowerPoint.Slide.12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556" y="1340768"/>
                        <a:ext cx="7992888" cy="51778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386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285957"/>
              </p:ext>
            </p:extLst>
          </p:nvPr>
        </p:nvGraphicFramePr>
        <p:xfrm>
          <a:off x="1619672" y="1158761"/>
          <a:ext cx="5832648" cy="5664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69" name="投影片" r:id="rId3" imgW="2449190" imgH="2372981" progId="PowerPoint.Slide.12">
                  <p:embed/>
                </p:oleObj>
              </mc:Choice>
              <mc:Fallback>
                <p:oleObj name="投影片" r:id="rId3" imgW="2449190" imgH="2372981" progId="PowerPoint.Slide.12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158761"/>
                        <a:ext cx="5832648" cy="56644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079581" cy="921347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smtClean="0">
                <a:latin typeface="Calibri" panose="020F0502020204030204" pitchFamily="34" charset="0"/>
              </a:rPr>
              <a:t>Relation</a:t>
            </a:r>
            <a:r>
              <a:rPr lang="en-US" altLang="zh-TW" sz="3200" dirty="0" smtClean="0">
                <a:latin typeface="Calibri" panose="020F0502020204030204" pitchFamily="34" charset="0"/>
              </a:rPr>
              <a:t>ship of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Depacked</a:t>
            </a:r>
            <a:r>
              <a:rPr lang="en-US" altLang="zh-TW" sz="3200" dirty="0" smtClean="0">
                <a:latin typeface="Calibri" panose="020F0502020204030204" pitchFamily="34" charset="0"/>
              </a:rPr>
              <a:t> </a:t>
            </a:r>
            <a:r>
              <a:rPr lang="en-US" altLang="zh-TW" sz="3200" b="1" dirty="0" smtClean="0">
                <a:latin typeface="Calibri" panose="020F0502020204030204" pitchFamily="34" charset="0"/>
              </a:rPr>
              <a:t>Depth and Texture </a:t>
            </a:r>
            <a:br>
              <a:rPr lang="en-US" altLang="zh-TW" sz="3200" b="1" dirty="0" smtClean="0">
                <a:latin typeface="Calibri" panose="020F0502020204030204" pitchFamily="34" charset="0"/>
              </a:rPr>
            </a:br>
            <a:endParaRPr lang="zh-TW" altLang="en-US" sz="20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882062"/>
            <a:ext cx="7006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400" b="1" kern="0" dirty="0" err="1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+mj-cs"/>
              </a:rPr>
              <a:t>ctdp_packing_type</a:t>
            </a:r>
            <a:r>
              <a:rPr kumimoji="1" lang="en-US" altLang="zh-TW" sz="2400" b="1" kern="0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+mj-cs"/>
              </a:rPr>
              <a:t>=1 and W is divisible to 48</a:t>
            </a:r>
            <a:endParaRPr kumimoji="1" lang="zh-TW" altLang="en-US" sz="2400" b="1" kern="0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3043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71600" y="3068960"/>
            <a:ext cx="7632848" cy="1193304"/>
          </a:xfrm>
        </p:spPr>
        <p:txBody>
          <a:bodyPr>
            <a:noAutofit/>
          </a:bodyPr>
          <a:lstStyle/>
          <a:p>
            <a:pPr algn="l"/>
            <a:r>
              <a:rPr lang="en-US" altLang="zh-TW" sz="4000" dirty="0" smtClean="0">
                <a:latin typeface="Calibri" pitchFamily="34" charset="0"/>
              </a:rPr>
              <a:t>Depth Parameters Related Syntax </a:t>
            </a:r>
            <a:r>
              <a:rPr lang="en-US" altLang="zh-TW" sz="3200" dirty="0" smtClean="0">
                <a:solidFill>
                  <a:srgbClr val="FFC000"/>
                </a:solidFill>
                <a:latin typeface="Calibri" pitchFamily="34" charset="0"/>
              </a:rPr>
              <a:t>(Transferred and Revised from 3D-HEVC) </a:t>
            </a:r>
          </a:p>
        </p:txBody>
      </p:sp>
    </p:spTree>
    <p:extLst>
      <p:ext uri="{BB962C8B-B14F-4D97-AF65-F5344CB8AC3E}">
        <p14:creationId xmlns:p14="http://schemas.microsoft.com/office/powerpoint/2010/main" val="293035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95536" y="1052736"/>
            <a:ext cx="8501974" cy="527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zh-TW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baseline_dist_flag</a:t>
            </a:r>
            <a:r>
              <a:rPr kumimoji="1" lang="en-US" altLang="zh-TW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equal to 0 specifies that the syntax elements specifying the baseline distance are not present in the syntax structure.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baseline_dist_flag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equal to 1 specifies that the syntax elements specifying the baseline distance value are present in the syntax structure. </a:t>
            </a:r>
            <a:endParaRPr kumimoji="1" lang="en-US" altLang="zh-TW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Arial Unicode MS" pitchFamily="34" charset="-12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zh-TW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focal_length_flag</a:t>
            </a:r>
            <a:r>
              <a:rPr kumimoji="1" lang="en-US" altLang="zh-TW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equal to 0 specifies that the syntax elements specifying the</a:t>
            </a:r>
            <a:r>
              <a:rPr kumimoji="1" lang="en-US" altLang="zh-TW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focal length are not present in the syntax structure.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focal_length_pixel_flag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equal to 1 specifies that the syntax elements specifying the focal length value are present in the syntax structure. </a:t>
            </a:r>
            <a:endParaRPr kumimoji="1" lang="en-US" altLang="zh-TW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Arial Unicode MS" pitchFamily="34" charset="-12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zh-TW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z_near_flag</a:t>
            </a:r>
            <a:r>
              <a:rPr kumimoji="1" lang="en-US" altLang="zh-TW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equal to 0 specifies that the syntax elements specifying the nearest depth value are not present in the syntax structure.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z_near_flag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equal to 1 specifies that the syntax elements specifying the nearest depth value are present in the syntax structure. </a:t>
            </a:r>
            <a:endParaRPr kumimoji="1" lang="en-US" altLang="zh-TW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Arial Unicode MS" pitchFamily="34" charset="-12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zh-TW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z_far_flag</a:t>
            </a:r>
            <a:r>
              <a:rPr kumimoji="1" lang="en-US" altLang="zh-TW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equal to 0 specifies that the syntax elements specifying the farthest depth value are not present in the syntax structure.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z_far_flag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equal to 1 specifies that the syntax elements specifying the farthest depth value are present in the syntax structure. </a:t>
            </a:r>
            <a:endParaRPr kumimoji="1" lang="en-US" altLang="zh-TW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Arial Unicode MS" pitchFamily="34" charset="-12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zh-TW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d_min_flag</a:t>
            </a:r>
            <a:r>
              <a:rPr kumimoji="1" lang="en-US" altLang="zh-TW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equal to 0 specifies that the syntax elements specifying the minimum disparity value are not present in the syntax structure.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d_min_flag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equal to 1 specifies that the syntax elements specifying the minimum disparity value are present in the syntax structure. </a:t>
            </a:r>
            <a:endParaRPr kumimoji="1" lang="en-US" altLang="zh-TW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Arial Unicode MS" pitchFamily="34" charset="-12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zh-TW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d_max_flag</a:t>
            </a:r>
            <a:r>
              <a:rPr kumimoji="1" lang="en-US" altLang="zh-TW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equal to 0 specifies that the syntax elements specifying the maximum disparity value are not present in the syntax structure.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d_max_flag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Arial Unicode MS" pitchFamily="34" charset="-120"/>
                <a:cs typeface="Arial" pitchFamily="34" charset="0"/>
              </a:rPr>
              <a:t> equal to 1 specifies that the syntax elements specifying the maximum disparity value are present in the syntax structure.</a:t>
            </a:r>
            <a:endParaRPr kumimoji="1" lang="en-US" altLang="zh-TW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Arial Unicode MS" pitchFamily="34" charset="-120"/>
              <a:cs typeface="Arial" pitchFamily="34" charset="0"/>
            </a:endParaRPr>
          </a:p>
        </p:txBody>
      </p:sp>
      <p:sp>
        <p:nvSpPr>
          <p:cNvPr id="3" name="標題 1"/>
          <p:cNvSpPr>
            <a:spLocks noGrp="1"/>
          </p:cNvSpPr>
          <p:nvPr>
            <p:ph type="title"/>
          </p:nvPr>
        </p:nvSpPr>
        <p:spPr>
          <a:xfrm>
            <a:off x="950912" y="-27384"/>
            <a:ext cx="8229600" cy="9269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</a:tabLst>
            </a:pPr>
            <a:r>
              <a:rPr lang="en-GB" altLang="zh-TW" sz="3200" dirty="0" smtClean="0">
                <a:latin typeface="Calibri" panose="020F0502020204030204" pitchFamily="34" charset="0"/>
              </a:rPr>
              <a:t>Depth Parameter Related Flags</a:t>
            </a:r>
            <a:endParaRPr lang="zh-TW" altLang="zh-TW" sz="3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40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0912" y="-27384"/>
            <a:ext cx="8229600" cy="9269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</a:tabLst>
            </a:pPr>
            <a:r>
              <a:rPr lang="en-GB" altLang="zh-TW" sz="3200" dirty="0" err="1" smtClean="0">
                <a:latin typeface="Calibri" panose="020F0502020204030204" pitchFamily="34" charset="0"/>
              </a:rPr>
              <a:t>depth_representation_type</a:t>
            </a:r>
            <a:endParaRPr lang="zh-TW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299414"/>
              </p:ext>
            </p:extLst>
          </p:nvPr>
        </p:nvGraphicFramePr>
        <p:xfrm>
          <a:off x="202319" y="2241186"/>
          <a:ext cx="8388424" cy="391879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191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2159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CA" sz="1200" dirty="0" smtClean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  <a:p>
                      <a:pPr marL="2159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 smtClean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0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Each recovered depth value represents an inverse of Z value that is uniformly quantized into the range of 0 to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maxVal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, inclusive. 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  <a:p>
                      <a:pPr marL="2159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When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z_far_flag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is equal to 1, </a:t>
                      </a:r>
                      <a:r>
                        <a:rPr lang="en-CA" sz="1200" dirty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the recovered depth value 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equal to 0 represents the inverse of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ZFar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(specified below). When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z_near_flag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is equal to 1, the recovered depth value equal to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maxVal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represents the inverse of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ZNear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(specified below).  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7037">
                <a:tc>
                  <a:txBody>
                    <a:bodyPr/>
                    <a:lstStyle/>
                    <a:p>
                      <a:pPr marL="2159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CA" sz="1200" dirty="0" smtClean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  <a:p>
                      <a:pPr marL="2159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 smtClean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1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Each </a:t>
                      </a:r>
                      <a:r>
                        <a:rPr lang="en-CA" sz="1200" dirty="0" smtClean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recovered </a:t>
                      </a:r>
                      <a:r>
                        <a:rPr lang="en-CA" sz="1200" dirty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depth value </a:t>
                      </a:r>
                      <a:r>
                        <a:rPr lang="en-CA" sz="1200" dirty="0" smtClean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represents 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disparity that is uniformly quantized into the range of 0 to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maxVal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, inclusive. 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  <a:p>
                      <a:pPr marL="2159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When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d_min_flag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is equal to 1, </a:t>
                      </a:r>
                      <a:r>
                        <a:rPr lang="en-CA" sz="1200" dirty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the recovered depth value 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equal to 0 represents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DMin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(specified below). When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d_max_flag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is equal to 1, the recovered depth value equal to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maxVal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represents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DMax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(specified below). 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453">
                <a:tc>
                  <a:txBody>
                    <a:bodyPr/>
                    <a:lstStyle/>
                    <a:p>
                      <a:pPr marL="2159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CA" sz="1200" dirty="0" smtClean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  <a:p>
                      <a:pPr marL="2159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 smtClean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2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Each </a:t>
                      </a:r>
                      <a:r>
                        <a:rPr lang="en-CA" sz="1200" dirty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recovered depth value 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represents a Z value uniformly quantized into the range of 0 to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maxVal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, inclusive. 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  <a:p>
                      <a:pPr marL="2159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When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z_far_flag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is equal to 1, </a:t>
                      </a:r>
                      <a:r>
                        <a:rPr lang="en-CA" sz="1200" dirty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the recovered depth value 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equal to 0 corresponds to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ZFar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(specified below). When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z_near_flag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is equal to 1, </a:t>
                      </a:r>
                      <a:r>
                        <a:rPr lang="en-CA" sz="1200" dirty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the recovered depth value 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equal to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maxVal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represents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ZNear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(specified below). 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1786">
                <a:tc>
                  <a:txBody>
                    <a:bodyPr/>
                    <a:lstStyle/>
                    <a:p>
                      <a:pPr marL="2159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CA" sz="1200" dirty="0" smtClean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  <a:p>
                      <a:pPr marL="2159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 smtClean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3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Each </a:t>
                      </a:r>
                      <a:r>
                        <a:rPr lang="en-CA" sz="1200" dirty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recovered depth value 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represents a nonlinearly mapped disparity, normalized in range from 0 to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maxVal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, as specified by depth_nonlinear_representation_num_minus1 and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depth_nonlinear_representation_model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[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i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].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  <a:p>
                      <a:pPr marL="2159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When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d_min_flag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is equal to 1</a:t>
                      </a:r>
                      <a:r>
                        <a:rPr lang="en-CA" sz="1200" dirty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, the recovered depth value 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equal to 0 represents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DMin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(specified below). When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d_max_flag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is equal to 1</a:t>
                      </a:r>
                      <a:r>
                        <a:rPr lang="en-CA" sz="1200" dirty="0">
                          <a:solidFill>
                            <a:srgbClr val="3333FF"/>
                          </a:solidFill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, the recovered depth value 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equal to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maxVal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represents </a:t>
                      </a:r>
                      <a:r>
                        <a:rPr lang="en-CA" sz="1200" dirty="0" err="1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DMax</a:t>
                      </a:r>
                      <a:r>
                        <a:rPr lang="en-CA" sz="1200" dirty="0">
                          <a:effectLst/>
                          <a:latin typeface="+mj-lt"/>
                          <a:ea typeface="新細明體" panose="02020500000000000000" pitchFamily="18" charset="-120"/>
                        </a:rPr>
                        <a:t> (specified below).  </a:t>
                      </a:r>
                      <a:endParaRPr lang="zh-TW" sz="1200" dirty="0"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Other values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Reserved for future use </a:t>
                      </a:r>
                      <a:endParaRPr lang="zh-TW" sz="1200" kern="100" dirty="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216024" y="6165304"/>
            <a:ext cx="88924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The variable </a:t>
            </a:r>
            <a:r>
              <a:rPr kumimoji="1" lang="en-US" altLang="zh-TW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maxVal</a:t>
            </a:r>
            <a:r>
              <a:rPr kumimoji="1" lang="en-US" altLang="zh-TW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 is set equal to ( 1 &lt;&lt; ( 8 + bit_depth_luma_minus8 ) ) − 1, where bit_depth_luma_minus8 is the value included in or inferred for the active SPS of the layer with </a:t>
            </a:r>
            <a:r>
              <a:rPr kumimoji="1" lang="en-US" altLang="zh-TW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nuh_layer_id</a:t>
            </a:r>
            <a:r>
              <a:rPr kumimoji="1" lang="en-US" altLang="zh-TW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 equal to </a:t>
            </a:r>
            <a:r>
              <a:rPr kumimoji="1" lang="en-US" altLang="zh-TW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targetLayerId</a:t>
            </a:r>
            <a:r>
              <a:rPr kumimoji="1" lang="en-US" altLang="zh-TW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.</a:t>
            </a:r>
            <a:endParaRPr kumimoji="1" lang="en-US" altLang="zh-TW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202319" y="948109"/>
            <a:ext cx="8964488" cy="1152128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18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depth_representation_type</a:t>
            </a:r>
            <a:r>
              <a:rPr lang="en-US" altLang="zh-TW" sz="1800" b="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800" b="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specifies the representation definition of </a:t>
            </a:r>
            <a:r>
              <a:rPr lang="en-US" altLang="zh-TW" sz="1800" dirty="0">
                <a:solidFill>
                  <a:srgbClr val="3333FF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recovered depth values </a:t>
            </a:r>
            <a:r>
              <a:rPr lang="en-US" altLang="zh-TW" sz="1800" b="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as specified in Table D-X3. In Table D-X3, disparity specifies the horizontal displacement between two texture views and Z value specifies the distance from a camera.</a:t>
            </a:r>
            <a:endParaRPr lang="en-US" altLang="zh-TW" sz="1800" b="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19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0912" y="-27384"/>
            <a:ext cx="8229600" cy="9269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</a:tabLst>
            </a:pPr>
            <a:r>
              <a:rPr lang="en-GB" altLang="zh-TW" sz="3200" dirty="0" err="1" smtClean="0">
                <a:latin typeface="Calibri" panose="020F0502020204030204" pitchFamily="34" charset="0"/>
              </a:rPr>
              <a:t>depth_representation_type</a:t>
            </a:r>
            <a:r>
              <a:rPr lang="en-GB" altLang="zh-TW" sz="3200" dirty="0" smtClean="0">
                <a:latin typeface="Calibri" panose="020F0502020204030204" pitchFamily="34" charset="0"/>
              </a:rPr>
              <a:t> versus disparity</a:t>
            </a:r>
            <a:endParaRPr lang="zh-TW" altLang="zh-TW" sz="3200" dirty="0">
              <a:latin typeface="Calibri" panose="020F0502020204030204" pitchFamily="34" charset="0"/>
            </a:endParaRPr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282359" y="1381165"/>
            <a:ext cx="4801729" cy="532116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18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depth_representation_type</a:t>
            </a:r>
            <a:r>
              <a:rPr lang="en-US" altLang="zh-TW" sz="18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= 1:</a:t>
            </a:r>
          </a:p>
          <a:p>
            <a:pPr marL="0" indent="0">
              <a:buNone/>
            </a:pPr>
            <a:r>
              <a:rPr lang="en-US" altLang="zh-TW" sz="1800" b="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endParaRPr lang="en-US" altLang="zh-TW" sz="1800" b="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graphicFrame>
        <p:nvGraphicFramePr>
          <p:cNvPr id="12" name="物件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439987"/>
              </p:ext>
            </p:extLst>
          </p:nvPr>
        </p:nvGraphicFramePr>
        <p:xfrm>
          <a:off x="2541676" y="1885221"/>
          <a:ext cx="446148" cy="470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71" name="Equation" r:id="rId3" imgW="228600" imgH="241300" progId="Equation.DSMT4">
                  <p:embed/>
                </p:oleObj>
              </mc:Choice>
              <mc:Fallback>
                <p:oleObj name="Equation" r:id="rId3" imgW="228600" imgH="241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1676" y="1885221"/>
                        <a:ext cx="446148" cy="470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835696" y="1907975"/>
            <a:ext cx="712879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CA" altLang="zh-TW" sz="2000" dirty="0" err="1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d</a:t>
            </a:r>
            <a:r>
              <a:rPr lang="en-CA" altLang="zh-TW" sz="2000" baseline="-30000" dirty="0" err="1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i,j</a:t>
            </a:r>
            <a:r>
              <a:rPr lang="en-CA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= </a:t>
            </a:r>
            <a:r>
              <a:rPr lang="en-CA" altLang="zh-TW" sz="2000" dirty="0" smtClean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(       </a:t>
            </a:r>
            <a:r>
              <a:rPr kumimoji="0" lang="en-CA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/ </a:t>
            </a:r>
            <a:r>
              <a:rPr kumimoji="0" lang="en-CA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maxVal</a:t>
            </a:r>
            <a:r>
              <a:rPr kumimoji="0" lang="en-CA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 * </a:t>
            </a:r>
            <a:r>
              <a:rPr kumimoji="0" lang="en-CA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DMax</a:t>
            </a:r>
            <a:r>
              <a:rPr kumimoji="0" lang="en-CA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– </a:t>
            </a:r>
            <a:r>
              <a:rPr kumimoji="0" lang="en-CA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DMin</a:t>
            </a:r>
            <a:r>
              <a:rPr kumimoji="0" lang="en-CA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 + </a:t>
            </a:r>
            <a:r>
              <a:rPr kumimoji="0" lang="en-CA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DMin</a:t>
            </a:r>
            <a:r>
              <a:rPr kumimoji="0" lang="en-CA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.                 (D-X71)</a:t>
            </a:r>
            <a:endParaRPr kumimoji="0" lang="en-CA" altLang="zh-TW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內容版面配置區 2"/>
          <p:cNvSpPr txBox="1">
            <a:spLocks/>
          </p:cNvSpPr>
          <p:nvPr/>
        </p:nvSpPr>
        <p:spPr>
          <a:xfrm>
            <a:off x="274811" y="2505233"/>
            <a:ext cx="4801729" cy="532116"/>
          </a:xfrm>
          <a:prstGeom prst="rect">
            <a:avLst/>
          </a:prstGeom>
        </p:spPr>
        <p:txBody>
          <a:bodyPr/>
          <a:lstStyle>
            <a:lvl1pPr marL="452438" indent="-4524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92725"/>
              </a:buClr>
              <a:buFont typeface="Wingdings" pitchFamily="2" charset="2"/>
              <a:buChar char="u"/>
              <a:defRPr kumimoji="1" sz="2400" b="1">
                <a:solidFill>
                  <a:srgbClr val="4C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03275" indent="-354013" algn="l" rtl="0" eaLnBrk="1" fontAlgn="base" hangingPunct="1">
              <a:spcBef>
                <a:spcPts val="1200"/>
              </a:spcBef>
              <a:spcAft>
                <a:spcPct val="0"/>
              </a:spcAft>
              <a:buClr>
                <a:schemeClr val="bg1">
                  <a:lumMod val="10000"/>
                </a:schemeClr>
              </a:buClr>
              <a:buFont typeface="Wingdings" pitchFamily="2" charset="2"/>
              <a:buChar char="ü"/>
              <a:defRPr kumimoji="1" sz="2000">
                <a:solidFill>
                  <a:srgbClr val="8A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252538" indent="-269875" algn="l" rtl="0" eaLnBrk="1" fontAlgn="base" hangingPunct="1">
              <a:spcBef>
                <a:spcPts val="1200"/>
              </a:spcBef>
              <a:spcAft>
                <a:spcPct val="0"/>
              </a:spcAft>
              <a:buChar char="•"/>
              <a:defRPr kumimoji="1" sz="1800">
                <a:solidFill>
                  <a:srgbClr val="96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altLang="zh-TW" sz="1800" kern="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depth_representation_type</a:t>
            </a:r>
            <a:r>
              <a:rPr lang="en-US" altLang="zh-TW" sz="1800" kern="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= 0: </a:t>
            </a:r>
            <a:endParaRPr lang="en-US" altLang="zh-TW" sz="1800" b="0" kern="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graphicFrame>
        <p:nvGraphicFramePr>
          <p:cNvPr id="16" name="物件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965147"/>
              </p:ext>
            </p:extLst>
          </p:nvPr>
        </p:nvGraphicFramePr>
        <p:xfrm>
          <a:off x="2505787" y="2893333"/>
          <a:ext cx="504110" cy="53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72" name="Equation" r:id="rId5" imgW="228600" imgH="241300" progId="Equation.DSMT4">
                  <p:embed/>
                </p:oleObj>
              </mc:Choice>
              <mc:Fallback>
                <p:oleObj name="Equation" r:id="rId5" imgW="228600" imgH="241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5787" y="2893333"/>
                        <a:ext cx="504110" cy="5321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259686" y="2965341"/>
            <a:ext cx="770480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048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2000" dirty="0" err="1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Z</a:t>
            </a:r>
            <a:r>
              <a:rPr lang="en-US" altLang="zh-TW" sz="2000" baseline="-30000" dirty="0" err="1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i,j</a:t>
            </a: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= 1 / </a:t>
            </a:r>
            <a:r>
              <a:rPr lang="en-US" altLang="zh-TW" sz="2000" dirty="0" smtClean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{(        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/ </a:t>
            </a:r>
            <a:r>
              <a:rPr kumimoji="0" lang="en-US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maxVal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 * (1/</a:t>
            </a:r>
            <a:r>
              <a:rPr kumimoji="0" lang="en-US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ZNear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– 1/</a:t>
            </a:r>
            <a:r>
              <a:rPr kumimoji="0" lang="en-US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ZFar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 – 1/</a:t>
            </a:r>
            <a:r>
              <a:rPr kumimoji="0" lang="en-US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ZFar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}.         (D-X72)</a:t>
            </a:r>
            <a:endParaRPr kumimoji="0" lang="en-US" altLang="zh-TW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9" name="內容版面配置區 2"/>
          <p:cNvSpPr txBox="1">
            <a:spLocks/>
          </p:cNvSpPr>
          <p:nvPr/>
        </p:nvSpPr>
        <p:spPr>
          <a:xfrm>
            <a:off x="323528" y="3801377"/>
            <a:ext cx="4801729" cy="532116"/>
          </a:xfrm>
          <a:prstGeom prst="rect">
            <a:avLst/>
          </a:prstGeom>
        </p:spPr>
        <p:txBody>
          <a:bodyPr/>
          <a:lstStyle>
            <a:lvl1pPr marL="452438" indent="-4524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92725"/>
              </a:buClr>
              <a:buFont typeface="Wingdings" pitchFamily="2" charset="2"/>
              <a:buChar char="u"/>
              <a:defRPr kumimoji="1" sz="2400" b="1">
                <a:solidFill>
                  <a:srgbClr val="4C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03275" indent="-354013" algn="l" rtl="0" eaLnBrk="1" fontAlgn="base" hangingPunct="1">
              <a:spcBef>
                <a:spcPts val="1200"/>
              </a:spcBef>
              <a:spcAft>
                <a:spcPct val="0"/>
              </a:spcAft>
              <a:buClr>
                <a:schemeClr val="bg1">
                  <a:lumMod val="10000"/>
                </a:schemeClr>
              </a:buClr>
              <a:buFont typeface="Wingdings" pitchFamily="2" charset="2"/>
              <a:buChar char="ü"/>
              <a:defRPr kumimoji="1" sz="2000">
                <a:solidFill>
                  <a:srgbClr val="8A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252538" indent="-269875" algn="l" rtl="0" eaLnBrk="1" fontAlgn="base" hangingPunct="1">
              <a:spcBef>
                <a:spcPts val="1200"/>
              </a:spcBef>
              <a:spcAft>
                <a:spcPct val="0"/>
              </a:spcAft>
              <a:buChar char="•"/>
              <a:defRPr kumimoji="1" sz="1800">
                <a:solidFill>
                  <a:srgbClr val="96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altLang="zh-TW" sz="1800" kern="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depth_representation_type</a:t>
            </a:r>
            <a:r>
              <a:rPr lang="en-US" altLang="zh-TW" sz="1800" kern="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= 2: </a:t>
            </a:r>
            <a:endParaRPr lang="en-US" altLang="zh-TW" sz="1800" b="0" kern="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graphicFrame>
        <p:nvGraphicFramePr>
          <p:cNvPr id="20" name="物件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539171"/>
              </p:ext>
            </p:extLst>
          </p:nvPr>
        </p:nvGraphicFramePr>
        <p:xfrm>
          <a:off x="2547390" y="4261485"/>
          <a:ext cx="469693" cy="49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73" name="Equation" r:id="rId6" imgW="228600" imgH="241300" progId="Equation.DSMT4">
                  <p:embed/>
                </p:oleObj>
              </mc:Choice>
              <mc:Fallback>
                <p:oleObj name="Equation" r:id="rId6" imgW="228600" imgH="241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7390" y="4261485"/>
                        <a:ext cx="469693" cy="495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1691680" y="4293420"/>
            <a:ext cx="732514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2000" dirty="0" err="1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Z</a:t>
            </a:r>
            <a:r>
              <a:rPr lang="en-US" altLang="zh-TW" sz="2000" baseline="-30000" dirty="0" err="1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i,j</a:t>
            </a:r>
            <a:r>
              <a:rPr lang="en-US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=</a:t>
            </a:r>
            <a:r>
              <a:rPr lang="en-CA" altLang="zh-TW" sz="2000" dirty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CA" altLang="zh-TW" sz="2000" dirty="0" smtClean="0"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(            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/ </a:t>
            </a:r>
            <a:r>
              <a:rPr kumimoji="0" lang="en-US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maxVal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 * (</a:t>
            </a:r>
            <a:r>
              <a:rPr kumimoji="0" lang="en-US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ZFar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– </a:t>
            </a:r>
            <a:r>
              <a:rPr kumimoji="0" lang="en-US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ZNear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)– </a:t>
            </a:r>
            <a:r>
              <a:rPr kumimoji="0" lang="en-US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ZNear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.               (D-X73)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TW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7544" y="5110395"/>
            <a:ext cx="8424936" cy="766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304800" algn="l"/>
              </a:tabLst>
            </a:pPr>
            <a:r>
              <a:rPr lang="en-CA" altLang="zh-TW" b="1" dirty="0" err="1" smtClean="0">
                <a:latin typeface="+mj-lt"/>
                <a:ea typeface="新細明體" panose="02020500000000000000" pitchFamily="18" charset="-120"/>
              </a:rPr>
              <a:t>depth_representation_type</a:t>
            </a:r>
            <a:r>
              <a:rPr lang="en-CA" altLang="zh-TW" b="1" dirty="0" smtClean="0">
                <a:latin typeface="+mj-lt"/>
                <a:ea typeface="新細明體" panose="02020500000000000000" pitchFamily="18" charset="-120"/>
              </a:rPr>
              <a:t> = 0 </a:t>
            </a:r>
            <a:r>
              <a:rPr lang="en-CA" altLang="zh-TW" b="1" dirty="0">
                <a:latin typeface="+mj-lt"/>
                <a:ea typeface="新細明體" panose="02020500000000000000" pitchFamily="18" charset="-120"/>
              </a:rPr>
              <a:t>or </a:t>
            </a:r>
            <a:r>
              <a:rPr lang="en-CA" altLang="zh-TW" b="1" dirty="0" smtClean="0">
                <a:latin typeface="+mj-lt"/>
                <a:ea typeface="新細明體" panose="02020500000000000000" pitchFamily="18" charset="-120"/>
              </a:rPr>
              <a:t>2:</a:t>
            </a:r>
            <a:endParaRPr lang="zh-TW" altLang="zh-TW" sz="2000" dirty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algn="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304800" algn="l"/>
              </a:tabLst>
            </a:pPr>
            <a:r>
              <a:rPr lang="en-CA" altLang="zh-TW" sz="20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           </a:t>
            </a:r>
            <a:r>
              <a:rPr lang="en-CA" altLang="zh-TW" sz="2000" dirty="0" err="1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d</a:t>
            </a:r>
            <a:r>
              <a:rPr lang="en-CA" altLang="zh-TW" sz="2000" baseline="-25000" dirty="0" err="1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i,j</a:t>
            </a:r>
            <a:r>
              <a:rPr lang="en-CA" altLang="zh-TW" sz="20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  <a:r>
              <a:rPr lang="en-CA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= </a:t>
            </a:r>
            <a:r>
              <a:rPr lang="en-CA" altLang="zh-TW" sz="2000" dirty="0" err="1">
                <a:latin typeface="Times New Roman" panose="02020603050405020304" pitchFamily="18" charset="0"/>
                <a:ea typeface="新細明體" panose="02020500000000000000" pitchFamily="18" charset="-120"/>
              </a:rPr>
              <a:t>Bdistance</a:t>
            </a:r>
            <a:r>
              <a:rPr lang="en-CA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 * </a:t>
            </a:r>
            <a:r>
              <a:rPr lang="en-CA" altLang="zh-TW" sz="2000" dirty="0" err="1">
                <a:latin typeface="Times New Roman" panose="02020603050405020304" pitchFamily="18" charset="0"/>
                <a:ea typeface="新細明體" panose="02020500000000000000" pitchFamily="18" charset="-120"/>
              </a:rPr>
              <a:t>Flength</a:t>
            </a:r>
            <a:r>
              <a:rPr lang="en-CA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 ÷ </a:t>
            </a:r>
            <a:r>
              <a:rPr lang="en-CA" altLang="zh-TW" sz="2000" dirty="0" err="1">
                <a:latin typeface="Times New Roman" panose="02020603050405020304" pitchFamily="18" charset="0"/>
                <a:ea typeface="新細明體" panose="02020500000000000000" pitchFamily="18" charset="-120"/>
              </a:rPr>
              <a:t>Z</a:t>
            </a:r>
            <a:r>
              <a:rPr lang="en-CA" altLang="zh-TW" sz="2000" baseline="-25000" dirty="0" err="1">
                <a:latin typeface="Times New Roman" panose="02020603050405020304" pitchFamily="18" charset="0"/>
                <a:ea typeface="新細明體" panose="02020500000000000000" pitchFamily="18" charset="-120"/>
              </a:rPr>
              <a:t>i,j</a:t>
            </a:r>
            <a:r>
              <a:rPr lang="en-CA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	</a:t>
            </a:r>
            <a:r>
              <a:rPr lang="en-CA" altLang="zh-TW" sz="20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  <a:r>
              <a:rPr lang="en-CA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	</a:t>
            </a:r>
            <a:r>
              <a:rPr lang="en-CA" altLang="zh-TW" sz="20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  (</a:t>
            </a:r>
            <a:r>
              <a:rPr lang="en-CA" altLang="zh-TW" sz="2000" dirty="0">
                <a:latin typeface="Times New Roman" panose="02020603050405020304" pitchFamily="18" charset="0"/>
                <a:ea typeface="新細明體" panose="02020500000000000000" pitchFamily="18" charset="-120"/>
              </a:rPr>
              <a:t>D-X74)</a:t>
            </a:r>
            <a:endParaRPr lang="zh-TW" altLang="zh-TW" sz="2000" dirty="0"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7705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71600" y="3284984"/>
            <a:ext cx="7310200" cy="1121296"/>
          </a:xfrm>
        </p:spPr>
        <p:txBody>
          <a:bodyPr>
            <a:no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sz="3600" dirty="0">
                <a:latin typeface="Calibri" pitchFamily="34" charset="0"/>
              </a:rPr>
              <a:t>Centralized Texture-Depth Packing </a:t>
            </a:r>
            <a:r>
              <a:rPr lang="en-US" altLang="zh-TW" sz="3600" dirty="0" smtClean="0">
                <a:latin typeface="Calibri" pitchFamily="34" charset="0"/>
              </a:rPr>
              <a:t>SEI </a:t>
            </a:r>
            <a:r>
              <a:rPr lang="en-US" altLang="zh-TW" sz="3600" dirty="0">
                <a:latin typeface="Calibri" pitchFamily="34" charset="0"/>
              </a:rPr>
              <a:t>Message Syntax</a:t>
            </a:r>
            <a:endParaRPr lang="en-US" altLang="zh-TW" sz="36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09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792088" y="-99392"/>
            <a:ext cx="8820472" cy="1143000"/>
          </a:xfrm>
        </p:spPr>
        <p:txBody>
          <a:bodyPr>
            <a:normAutofit/>
          </a:bodyPr>
          <a:lstStyle/>
          <a:p>
            <a:r>
              <a:rPr lang="en-US" altLang="zh-TW" sz="2800" dirty="0"/>
              <a:t> </a:t>
            </a:r>
            <a:r>
              <a:rPr lang="en-US" altLang="zh-TW" sz="2800" dirty="0" smtClean="0"/>
              <a:t>R</a:t>
            </a:r>
            <a:r>
              <a:rPr lang="en-US" altLang="zh-TW" sz="2800" dirty="0" smtClean="0">
                <a:latin typeface="Calibri" panose="020F0502020204030204" pitchFamily="34" charset="0"/>
              </a:rPr>
              <a:t>epresentation information element syntax</a:t>
            </a:r>
            <a:endParaRPr lang="zh-TW" altLang="en-US" sz="2800" dirty="0" smtClean="0">
              <a:latin typeface="Calibri" panose="020F050202020403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467544" y="3092105"/>
            <a:ext cx="828092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The syntax structure specifies the value of an element in the view synthesis representation information SEI message. </a:t>
            </a:r>
            <a:endParaRPr lang="zh-TW" altLang="zh-TW" sz="1200" dirty="0" smtClean="0"/>
          </a:p>
          <a:p>
            <a:r>
              <a:rPr lang="en-US" altLang="zh-TW" sz="1200" dirty="0" smtClean="0"/>
              <a:t> </a:t>
            </a:r>
            <a:endParaRPr lang="zh-TW" altLang="zh-TW" sz="1200" dirty="0" smtClean="0"/>
          </a:p>
          <a:p>
            <a:r>
              <a:rPr lang="en-US" altLang="zh-TW" sz="1200" dirty="0" smtClean="0"/>
              <a:t>The syntax structure sets the values of the </a:t>
            </a:r>
            <a:r>
              <a:rPr lang="en-US" altLang="zh-TW" sz="1200" dirty="0" err="1" smtClean="0"/>
              <a:t>OutSign</a:t>
            </a:r>
            <a:r>
              <a:rPr lang="en-US" altLang="zh-TW" sz="1200" dirty="0" smtClean="0"/>
              <a:t>, </a:t>
            </a:r>
            <a:r>
              <a:rPr lang="en-US" altLang="zh-TW" sz="1200" dirty="0" err="1" smtClean="0"/>
              <a:t>OutExp</a:t>
            </a:r>
            <a:r>
              <a:rPr lang="en-US" altLang="zh-TW" sz="1200" dirty="0" smtClean="0"/>
              <a:t>, </a:t>
            </a:r>
            <a:r>
              <a:rPr lang="en-US" altLang="zh-TW" sz="1200" dirty="0" err="1" smtClean="0"/>
              <a:t>OutMantissa</a:t>
            </a:r>
            <a:r>
              <a:rPr lang="en-US" altLang="zh-TW" sz="1200" dirty="0" smtClean="0"/>
              <a:t> and </a:t>
            </a:r>
            <a:r>
              <a:rPr lang="en-US" altLang="zh-TW" sz="1200" dirty="0" err="1" smtClean="0"/>
              <a:t>OutManLen</a:t>
            </a:r>
            <a:r>
              <a:rPr lang="en-US" altLang="zh-TW" sz="1200" dirty="0" smtClean="0"/>
              <a:t> variables that represent a floating-point value. When the syntax structure is included in another syntax structure, the variable names </a:t>
            </a:r>
            <a:r>
              <a:rPr lang="en-US" altLang="zh-TW" sz="1200" dirty="0" err="1" smtClean="0"/>
              <a:t>OutSign</a:t>
            </a:r>
            <a:r>
              <a:rPr lang="en-US" altLang="zh-TW" sz="1200" dirty="0" smtClean="0"/>
              <a:t>, </a:t>
            </a:r>
            <a:r>
              <a:rPr lang="en-US" altLang="zh-TW" sz="1200" dirty="0" err="1" smtClean="0"/>
              <a:t>OutExp</a:t>
            </a:r>
            <a:r>
              <a:rPr lang="en-US" altLang="zh-TW" sz="1200" dirty="0" smtClean="0"/>
              <a:t>, </a:t>
            </a:r>
            <a:r>
              <a:rPr lang="en-US" altLang="zh-TW" sz="1200" dirty="0" err="1" smtClean="0"/>
              <a:t>OutMantissa</a:t>
            </a:r>
            <a:r>
              <a:rPr lang="en-US" altLang="zh-TW" sz="1200" dirty="0" smtClean="0"/>
              <a:t> and </a:t>
            </a:r>
            <a:r>
              <a:rPr lang="en-US" altLang="zh-TW" sz="1200" dirty="0" err="1" smtClean="0"/>
              <a:t>OutManLen</a:t>
            </a:r>
            <a:r>
              <a:rPr lang="en-US" altLang="zh-TW" sz="1200" dirty="0" smtClean="0"/>
              <a:t> are to be interpreted as being replaced by the variable names used when the syntax structure is included. </a:t>
            </a:r>
          </a:p>
          <a:p>
            <a:endParaRPr lang="zh-TW" altLang="zh-TW" sz="800" dirty="0" smtClean="0"/>
          </a:p>
          <a:p>
            <a:r>
              <a:rPr lang="en-US" altLang="zh-TW" sz="1200" b="1" dirty="0" err="1" smtClean="0"/>
              <a:t>da_sign_flag</a:t>
            </a:r>
            <a:r>
              <a:rPr lang="en-US" altLang="zh-TW" sz="1200" b="1" dirty="0" smtClean="0"/>
              <a:t> </a:t>
            </a:r>
            <a:r>
              <a:rPr lang="en-US" altLang="zh-TW" sz="1200" dirty="0" smtClean="0"/>
              <a:t>equal to 0 indicates that the sign of the floating-point value is positive. </a:t>
            </a:r>
            <a:r>
              <a:rPr lang="en-US" altLang="zh-TW" sz="1200" dirty="0" err="1" smtClean="0"/>
              <a:t>da_sign_flag</a:t>
            </a:r>
            <a:r>
              <a:rPr lang="en-US" altLang="zh-TW" sz="1200" dirty="0" smtClean="0"/>
              <a:t> equal to 1 indicates that the sign is negative. The variable </a:t>
            </a:r>
            <a:r>
              <a:rPr lang="en-US" altLang="zh-TW" sz="1200" dirty="0" err="1" smtClean="0"/>
              <a:t>OutSign</a:t>
            </a:r>
            <a:r>
              <a:rPr lang="en-US" altLang="zh-TW" sz="1200" dirty="0" smtClean="0"/>
              <a:t> is set equal to </a:t>
            </a:r>
            <a:r>
              <a:rPr lang="en-US" altLang="zh-TW" sz="1200" dirty="0" err="1" smtClean="0"/>
              <a:t>da_sign_flag</a:t>
            </a:r>
            <a:r>
              <a:rPr lang="en-US" altLang="zh-TW" sz="1200" dirty="0" smtClean="0"/>
              <a:t>. </a:t>
            </a:r>
            <a:endParaRPr lang="zh-TW" altLang="zh-TW" sz="1200" dirty="0" smtClean="0"/>
          </a:p>
          <a:p>
            <a:r>
              <a:rPr lang="en-US" altLang="zh-TW" sz="800" dirty="0" smtClean="0"/>
              <a:t> </a:t>
            </a:r>
            <a:endParaRPr lang="zh-TW" altLang="zh-TW" sz="800" dirty="0" smtClean="0"/>
          </a:p>
          <a:p>
            <a:r>
              <a:rPr lang="en-US" altLang="zh-TW" sz="1200" b="1" dirty="0" err="1" smtClean="0"/>
              <a:t>da_exponent</a:t>
            </a:r>
            <a:r>
              <a:rPr lang="en-US" altLang="zh-TW" sz="1200" b="1" dirty="0" smtClean="0"/>
              <a:t> </a:t>
            </a:r>
            <a:r>
              <a:rPr lang="en-US" altLang="zh-TW" sz="1200" dirty="0" smtClean="0"/>
              <a:t>specifies the exponent of the floating-point value. The value of </a:t>
            </a:r>
            <a:r>
              <a:rPr lang="en-US" altLang="zh-TW" sz="1200" dirty="0" err="1" smtClean="0"/>
              <a:t>da_exponent</a:t>
            </a:r>
            <a:r>
              <a:rPr lang="en-US" altLang="zh-TW" sz="1200" dirty="0" smtClean="0"/>
              <a:t> shall be in the range of 0 to 2</a:t>
            </a:r>
            <a:r>
              <a:rPr lang="en-US" altLang="zh-TW" sz="1200" baseline="30000" dirty="0" smtClean="0"/>
              <a:t>7</a:t>
            </a:r>
            <a:r>
              <a:rPr lang="en-US" altLang="zh-TW" sz="1200" dirty="0" smtClean="0"/>
              <a:t> − 2, inclusive. The value 2</a:t>
            </a:r>
            <a:r>
              <a:rPr lang="en-US" altLang="zh-TW" sz="1200" baseline="30000" dirty="0" smtClean="0"/>
              <a:t>7</a:t>
            </a:r>
            <a:r>
              <a:rPr lang="en-US" altLang="zh-TW" sz="1200" dirty="0" smtClean="0"/>
              <a:t> − 1 is reserved for future use by ITU-T | ISO/IEC. Decoders shall treat the value 2</a:t>
            </a:r>
            <a:r>
              <a:rPr lang="en-US" altLang="zh-TW" sz="1200" baseline="30000" dirty="0" smtClean="0"/>
              <a:t>7</a:t>
            </a:r>
            <a:r>
              <a:rPr lang="en-US" altLang="zh-TW" sz="1200" dirty="0" smtClean="0"/>
              <a:t> − 1 as indicating an unspecified value. The variable </a:t>
            </a:r>
            <a:r>
              <a:rPr lang="en-US" altLang="zh-TW" sz="1200" dirty="0" err="1" smtClean="0"/>
              <a:t>OutExp</a:t>
            </a:r>
            <a:r>
              <a:rPr lang="en-US" altLang="zh-TW" sz="1200" dirty="0" smtClean="0"/>
              <a:t> is set equal to </a:t>
            </a:r>
            <a:r>
              <a:rPr lang="en-US" altLang="zh-TW" sz="1200" dirty="0" err="1" smtClean="0"/>
              <a:t>da_exponent</a:t>
            </a:r>
            <a:r>
              <a:rPr lang="en-US" altLang="zh-TW" sz="1200" dirty="0" smtClean="0"/>
              <a:t>. </a:t>
            </a:r>
            <a:endParaRPr lang="zh-TW" altLang="zh-TW" sz="1200" dirty="0" smtClean="0"/>
          </a:p>
          <a:p>
            <a:r>
              <a:rPr lang="en-US" altLang="zh-TW" sz="800" dirty="0" smtClean="0"/>
              <a:t> </a:t>
            </a:r>
            <a:endParaRPr lang="zh-TW" altLang="zh-TW" sz="800" dirty="0" smtClean="0"/>
          </a:p>
          <a:p>
            <a:r>
              <a:rPr lang="en-US" altLang="zh-TW" sz="1200" b="1" dirty="0" smtClean="0"/>
              <a:t>da_mantissa_len_minus1 </a:t>
            </a:r>
            <a:r>
              <a:rPr lang="en-US" altLang="zh-TW" sz="1200" dirty="0" smtClean="0"/>
              <a:t>plus 1 specifies the number of bits in the </a:t>
            </a:r>
            <a:r>
              <a:rPr lang="en-US" altLang="zh-TW" sz="1200" dirty="0" err="1" smtClean="0"/>
              <a:t>da_mantissa</a:t>
            </a:r>
            <a:r>
              <a:rPr lang="en-US" altLang="zh-TW" sz="1200" dirty="0" smtClean="0"/>
              <a:t> syntax element. The value of da_mantissa_len_minus1 shall be in the range of 0 to 31, inclusive. The variable </a:t>
            </a:r>
            <a:r>
              <a:rPr lang="en-US" altLang="zh-TW" sz="1200" dirty="0" err="1" smtClean="0"/>
              <a:t>OutManLen</a:t>
            </a:r>
            <a:r>
              <a:rPr lang="en-US" altLang="zh-TW" sz="1200" dirty="0" smtClean="0"/>
              <a:t> is set equal to da_mantissa_len_minus1 + 1. </a:t>
            </a:r>
            <a:endParaRPr lang="zh-TW" altLang="zh-TW" sz="1200" dirty="0" smtClean="0"/>
          </a:p>
          <a:p>
            <a:r>
              <a:rPr lang="en-US" altLang="zh-TW" sz="800" dirty="0" smtClean="0"/>
              <a:t> </a:t>
            </a:r>
            <a:endParaRPr lang="zh-TW" altLang="zh-TW" sz="800" dirty="0" smtClean="0"/>
          </a:p>
          <a:p>
            <a:pPr hangingPunct="0"/>
            <a:r>
              <a:rPr lang="en-US" altLang="zh-TW" sz="1200" b="1" dirty="0" err="1" smtClean="0"/>
              <a:t>da_mantissa</a:t>
            </a:r>
            <a:r>
              <a:rPr lang="en-US" altLang="zh-TW" sz="1200" b="1" dirty="0" smtClean="0"/>
              <a:t> </a:t>
            </a:r>
            <a:r>
              <a:rPr lang="en-US" altLang="zh-TW" sz="1200" dirty="0" smtClean="0"/>
              <a:t>specifies the mantissa of the floating-point value. The variable </a:t>
            </a:r>
            <a:r>
              <a:rPr lang="en-US" altLang="zh-TW" sz="1200" dirty="0" err="1" smtClean="0"/>
              <a:t>OutMantissa</a:t>
            </a:r>
            <a:r>
              <a:rPr lang="en-US" altLang="zh-TW" sz="1200" dirty="0" smtClean="0"/>
              <a:t> is set equal to </a:t>
            </a:r>
            <a:r>
              <a:rPr lang="en-US" altLang="zh-TW" sz="1200" dirty="0" err="1" smtClean="0"/>
              <a:t>da_mantissa</a:t>
            </a:r>
            <a:r>
              <a:rPr lang="en-US" altLang="zh-TW" sz="1200" dirty="0" smtClean="0"/>
              <a:t>.</a:t>
            </a:r>
            <a:endParaRPr lang="zh-TW" altLang="zh-TW" sz="1200" dirty="0" smtClean="0"/>
          </a:p>
          <a:p>
            <a:endParaRPr lang="zh-TW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39552" y="1393134"/>
          <a:ext cx="8064896" cy="1682372"/>
        </p:xfrm>
        <a:graphic>
          <a:graphicData uri="http://schemas.openxmlformats.org/drawingml/2006/table">
            <a:tbl>
              <a:tblPr/>
              <a:tblGrid>
                <a:gridCol w="6891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3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view_syn_rep_info_element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( </a:t>
                      </a: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OutSign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, </a:t>
                      </a: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OutExp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, </a:t>
                      </a: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OutMantissa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, </a:t>
                      </a: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OutManLen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 ) { </a:t>
                      </a:r>
                      <a:endParaRPr lang="zh-TW" sz="1800" kern="100" dirty="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Descriptor </a:t>
                      </a:r>
                      <a:endParaRPr lang="zh-TW" sz="1800" kern="10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666">
                <a:tc>
                  <a:txBody>
                    <a:bodyPr/>
                    <a:lstStyle/>
                    <a:p>
                      <a:pPr indent="127000">
                        <a:spcAft>
                          <a:spcPts val="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da_sign_flag </a:t>
                      </a:r>
                      <a:endParaRPr lang="zh-TW" sz="1800" kern="10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u(1) </a:t>
                      </a:r>
                      <a:endParaRPr lang="zh-TW" sz="1800" kern="10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indent="127000">
                        <a:spcAft>
                          <a:spcPts val="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da_exponent </a:t>
                      </a:r>
                      <a:endParaRPr lang="zh-TW" sz="1800" kern="10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u(7) </a:t>
                      </a:r>
                      <a:endParaRPr lang="zh-TW" sz="1800" kern="10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indent="127000">
                        <a:spcAft>
                          <a:spcPts val="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da_mantissa_len_minus1 </a:t>
                      </a:r>
                      <a:endParaRPr lang="zh-TW" sz="1800" kern="10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u(5) </a:t>
                      </a:r>
                      <a:endParaRPr lang="zh-TW" sz="1800" kern="10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indent="127000">
                        <a:spcAft>
                          <a:spcPts val="0"/>
                        </a:spcAft>
                      </a:pP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da_mantissa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 </a:t>
                      </a:r>
                      <a:endParaRPr lang="zh-TW" sz="1800" kern="100" dirty="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u(v) </a:t>
                      </a:r>
                      <a:endParaRPr lang="zh-TW" sz="1800" kern="10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578">
                <a:tc>
                  <a:txBody>
                    <a:bodyPr/>
                    <a:lstStyle/>
                    <a:p>
                      <a:pPr indent="127000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新細明體"/>
                          <a:cs typeface="Arial" pitchFamily="34" charset="0"/>
                        </a:rPr>
                        <a:t>} </a:t>
                      </a:r>
                      <a:endParaRPr lang="zh-TW" sz="1800" kern="100" dirty="0">
                        <a:solidFill>
                          <a:srgbClr val="000000"/>
                        </a:solidFill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1600" kern="100" dirty="0">
                        <a:latin typeface="Arial" pitchFamily="34" charset="0"/>
                        <a:ea typeface="新細明體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39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78904" y="-27384"/>
            <a:ext cx="8229600" cy="92697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</a:tabLst>
            </a:pPr>
            <a:r>
              <a:rPr lang="en-US" altLang="zh-TW" sz="2800" dirty="0"/>
              <a:t>D</a:t>
            </a:r>
            <a:r>
              <a:rPr lang="en-US" altLang="zh-TW" sz="2800" dirty="0" smtClean="0">
                <a:latin typeface="Calibri" panose="020F0502020204030204" pitchFamily="34" charset="0"/>
              </a:rPr>
              <a:t>epth parameter variables and syntax elements</a:t>
            </a:r>
            <a:endParaRPr lang="zh-TW" altLang="zh-TW" sz="2800" dirty="0">
              <a:latin typeface="Calibri" panose="020F0502020204030204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880028"/>
              </p:ext>
            </p:extLst>
          </p:nvPr>
        </p:nvGraphicFramePr>
        <p:xfrm>
          <a:off x="510424" y="1268760"/>
          <a:ext cx="8166032" cy="223225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9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4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2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80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9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8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x </a:t>
                      </a:r>
                      <a:endParaRPr lang="zh-TW" sz="18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s </a:t>
                      </a:r>
                      <a:endParaRPr lang="zh-TW" sz="18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e </a:t>
                      </a:r>
                      <a:endParaRPr lang="zh-TW" sz="18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n </a:t>
                      </a:r>
                      <a:endParaRPr lang="zh-TW" sz="18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v </a:t>
                      </a:r>
                      <a:endParaRPr lang="zh-TW" sz="18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Bdistance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BdistanceSign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BdistanceExp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BdistanceMantissa</a:t>
                      </a:r>
                      <a:endParaRPr lang="zh-TW" sz="1400" kern="10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BdistanceManLen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Flength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FlengthSign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FlengthExp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FlengthMantissa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FlengthManLen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ZNear </a:t>
                      </a:r>
                      <a:endParaRPr lang="zh-TW" sz="1400" kern="10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ZNearSign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ZNearExp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ZNearMantissa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ZNearManLen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8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ZFar </a:t>
                      </a:r>
                      <a:endParaRPr lang="zh-TW" sz="1400" kern="10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ZFarSign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ZFarExp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ZFarMantissa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ZFarManLen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8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DMax </a:t>
                      </a:r>
                      <a:endParaRPr lang="zh-TW" sz="1400" kern="10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DMaxSign </a:t>
                      </a:r>
                      <a:endParaRPr lang="zh-TW" sz="1400" kern="10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DMaxExp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DMaxMantissa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DMaxManLen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8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DMin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DMinSign </a:t>
                      </a:r>
                      <a:endParaRPr lang="zh-TW" sz="1400" kern="10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DMinExp </a:t>
                      </a:r>
                      <a:endParaRPr lang="zh-TW" sz="1400" kern="10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DMinMantissa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DMinManLen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539552" y="3651027"/>
            <a:ext cx="8352928" cy="328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altLang="zh-TW" sz="1600" dirty="0" smtClean="0"/>
              <a:t>The variables in the x column of table are derived from the respective variables in the s, e, n and v columns as follows: </a:t>
            </a:r>
            <a:endParaRPr lang="zh-TW" altLang="zh-TW" sz="1600" dirty="0" smtClean="0"/>
          </a:p>
          <a:p>
            <a:pPr marL="361950" indent="-361950">
              <a:lnSpc>
                <a:spcPct val="95000"/>
              </a:lnSpc>
              <a:spcBef>
                <a:spcPts val="300"/>
              </a:spcBef>
            </a:pPr>
            <a:r>
              <a:rPr lang="en-US" altLang="zh-TW" sz="1600" dirty="0" smtClean="0"/>
              <a:t>–     If the value of e is in the range of 0 to 127, exclusive, x is set equal to ( −1 )</a:t>
            </a:r>
            <a:r>
              <a:rPr lang="en-US" altLang="zh-TW" sz="1600" baseline="30000" dirty="0" smtClean="0"/>
              <a:t>s</a:t>
            </a:r>
            <a:r>
              <a:rPr lang="en-US" altLang="zh-TW" sz="1600" dirty="0" smtClean="0"/>
              <a:t>* 2</a:t>
            </a:r>
            <a:r>
              <a:rPr lang="en-US" altLang="zh-TW" sz="1600" baseline="30000" dirty="0" smtClean="0"/>
              <a:t>e - 31</a:t>
            </a:r>
            <a:r>
              <a:rPr lang="en-US" altLang="zh-TW" sz="1600" dirty="0" smtClean="0"/>
              <a:t> * ( 1 + n ÷ 2</a:t>
            </a:r>
            <a:r>
              <a:rPr lang="en-US" altLang="zh-TW" sz="1600" baseline="30000" dirty="0" smtClean="0"/>
              <a:t>v </a:t>
            </a:r>
            <a:r>
              <a:rPr lang="en-US" altLang="zh-TW" sz="1600" dirty="0" smtClean="0"/>
              <a:t>). </a:t>
            </a:r>
            <a:endParaRPr lang="zh-TW" altLang="zh-TW" sz="1600" dirty="0" smtClean="0"/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altLang="zh-TW" sz="1600" dirty="0" smtClean="0"/>
              <a:t>–     Otherwise (e is equal to 0), x is set equal to ( −1 )</a:t>
            </a:r>
            <a:r>
              <a:rPr lang="en-US" altLang="zh-TW" sz="1600" baseline="30000" dirty="0" smtClean="0"/>
              <a:t>s </a:t>
            </a:r>
            <a:r>
              <a:rPr lang="en-US" altLang="zh-TW" sz="1600" dirty="0" smtClean="0"/>
              <a:t>* 2</a:t>
            </a:r>
            <a:r>
              <a:rPr lang="en-US" altLang="zh-TW" sz="1600" baseline="30000" dirty="0" smtClean="0"/>
              <a:t>−( 30 + v )</a:t>
            </a:r>
            <a:r>
              <a:rPr lang="en-US" altLang="zh-TW" sz="1600" dirty="0" smtClean="0"/>
              <a:t> * n. </a:t>
            </a:r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altLang="zh-TW" sz="1600" dirty="0" smtClean="0"/>
              <a:t>The </a:t>
            </a:r>
            <a:r>
              <a:rPr lang="en-US" altLang="zh-TW" sz="1600" dirty="0" err="1" smtClean="0"/>
              <a:t>DMin</a:t>
            </a:r>
            <a:r>
              <a:rPr lang="en-US" altLang="zh-TW" sz="1600" dirty="0" smtClean="0"/>
              <a:t> and </a:t>
            </a:r>
            <a:r>
              <a:rPr lang="en-US" altLang="zh-TW" sz="1600" dirty="0" err="1" smtClean="0"/>
              <a:t>DMax</a:t>
            </a:r>
            <a:r>
              <a:rPr lang="en-US" altLang="zh-TW" sz="1600" dirty="0" smtClean="0"/>
              <a:t> values, when present, are specified in units of a </a:t>
            </a:r>
            <a:r>
              <a:rPr lang="en-US" altLang="zh-TW" sz="1600" dirty="0" err="1" smtClean="0"/>
              <a:t>luma</a:t>
            </a:r>
            <a:r>
              <a:rPr lang="en-US" altLang="zh-TW" sz="1600" dirty="0" smtClean="0"/>
              <a:t> sample width of the </a:t>
            </a:r>
            <a:r>
              <a:rPr lang="en-US" altLang="zh-TW" sz="1600" smtClean="0"/>
              <a:t>coded picture. </a:t>
            </a:r>
            <a:r>
              <a:rPr lang="en-US" altLang="zh-TW" sz="1600" dirty="0" smtClean="0"/>
              <a:t> </a:t>
            </a:r>
            <a:endParaRPr lang="zh-TW" altLang="zh-TW" sz="1600" dirty="0" smtClean="0"/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altLang="zh-TW" sz="1600" dirty="0" smtClean="0"/>
              <a:t>The units for the </a:t>
            </a:r>
            <a:r>
              <a:rPr lang="en-US" altLang="zh-TW" sz="1600" dirty="0" err="1" smtClean="0"/>
              <a:t>ZNear</a:t>
            </a:r>
            <a:r>
              <a:rPr lang="en-US" altLang="zh-TW" sz="1600" dirty="0" smtClean="0"/>
              <a:t> and </a:t>
            </a:r>
            <a:r>
              <a:rPr lang="en-US" altLang="zh-TW" sz="1600" dirty="0" err="1" smtClean="0"/>
              <a:t>ZFar</a:t>
            </a:r>
            <a:r>
              <a:rPr lang="en-US" altLang="zh-TW" sz="1600" dirty="0" smtClean="0"/>
              <a:t>, when present, are identical but unspecified. </a:t>
            </a:r>
            <a:endParaRPr lang="zh-TW" altLang="zh-TW" sz="1600" dirty="0" smtClean="0"/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altLang="zh-TW" sz="1600" dirty="0" smtClean="0"/>
              <a:t>When </a:t>
            </a:r>
            <a:r>
              <a:rPr lang="en-US" altLang="zh-TW" sz="1600" dirty="0" err="1" smtClean="0"/>
              <a:t>depth_representation_type</a:t>
            </a:r>
            <a:r>
              <a:rPr lang="en-US" altLang="zh-TW" sz="1600" dirty="0" smtClean="0"/>
              <a:t> is equal to 0 or 2, the disparity D can further be obtained from the value of Z, </a:t>
            </a:r>
            <a:r>
              <a:rPr lang="en-US" altLang="zh-TW" sz="1600" dirty="0" err="1" smtClean="0"/>
              <a:t>Bdistance</a:t>
            </a:r>
            <a:r>
              <a:rPr lang="en-US" altLang="zh-TW" sz="1600" dirty="0" smtClean="0"/>
              <a:t>, and </a:t>
            </a:r>
            <a:r>
              <a:rPr lang="en-US" altLang="zh-TW" sz="1600" dirty="0" err="1" smtClean="0"/>
              <a:t>Flength</a:t>
            </a:r>
            <a:r>
              <a:rPr lang="en-US" altLang="zh-TW" sz="1600" dirty="0" smtClean="0"/>
              <a:t>, where D = </a:t>
            </a:r>
            <a:r>
              <a:rPr lang="en-US" altLang="zh-TW" sz="1600" dirty="0" err="1" smtClean="0"/>
              <a:t>Bdistance</a:t>
            </a:r>
            <a:r>
              <a:rPr lang="en-US" altLang="zh-TW" sz="1600" dirty="0" smtClean="0"/>
              <a:t> × </a:t>
            </a:r>
            <a:r>
              <a:rPr lang="en-US" altLang="zh-TW" sz="1600" dirty="0" err="1" smtClean="0"/>
              <a:t>Flength</a:t>
            </a:r>
            <a:r>
              <a:rPr lang="en-US" altLang="zh-TW" sz="1600" dirty="0" smtClean="0"/>
              <a:t> ÷ Z</a:t>
            </a:r>
            <a:endParaRPr lang="zh-TW" altLang="zh-TW" sz="1600" dirty="0" smtClean="0"/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altLang="zh-TW" sz="1600" dirty="0" smtClean="0"/>
              <a:t> </a:t>
            </a:r>
            <a:endParaRPr lang="zh-TW" altLang="zh-TW" sz="1600" dirty="0" smtClean="0"/>
          </a:p>
          <a:p>
            <a:pPr>
              <a:lnSpc>
                <a:spcPct val="95000"/>
              </a:lnSpc>
              <a:spcBef>
                <a:spcPts val="300"/>
              </a:spcBef>
            </a:pP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1556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611560" y="980728"/>
            <a:ext cx="805749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zh-TW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depth_nonlinear_representation_num_minus1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plus 2 specifies the number of piecewise linear segments for mapping of depth values to a scale that is uniformly quantized in terms of disparity.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en-US" altLang="zh-TW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zh-TW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depth_nonlinear_representation_model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[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i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 ] for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i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 ranging from 0 to depth_nonlinear_representation_num_minus1 + 2, inclusive, specify the piecewise linear segments for mapping of </a:t>
            </a:r>
            <a:r>
              <a:rPr kumimoji="1" lang="en-US" altLang="zh-TW" sz="1600" dirty="0">
                <a:solidFill>
                  <a:srgbClr val="3333FF"/>
                </a:solidFill>
                <a:cs typeface="Arial" pitchFamily="34" charset="0"/>
              </a:rPr>
              <a:t>the recovered depth </a:t>
            </a:r>
            <a:r>
              <a:rPr kumimoji="1" lang="en-US" altLang="zh-TW" sz="1600" dirty="0" smtClean="0">
                <a:solidFill>
                  <a:srgbClr val="3333FF"/>
                </a:solidFill>
                <a:cs typeface="Arial" pitchFamily="34" charset="0"/>
              </a:rPr>
              <a:t>values </a:t>
            </a:r>
            <a:r>
              <a:rPr kumimoji="1" lang="en-US" altLang="zh-TW" sz="1600" dirty="0" smtClean="0">
                <a:solidFill>
                  <a:srgbClr val="000000"/>
                </a:solidFill>
                <a:cs typeface="Arial" pitchFamily="34" charset="0"/>
              </a:rPr>
              <a:t>to 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a scale that is uniformly quantized in terms of disparity. The values of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depth_nonlinear_representation_model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[0] and </a:t>
            </a:r>
            <a:r>
              <a:rPr kumimoji="1" lang="en-US" altLang="zh-TW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depth_nonlinear_representation_model</a:t>
            </a:r>
            <a:r>
              <a:rPr kumimoji="1" lang="en-US" altLang="zh-TW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[ depth_nonlinear_representation_num_minus1 + 2 ] are both inferred to be equal to 0.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 altLang="zh-TW" sz="800" dirty="0" smtClean="0">
              <a:solidFill>
                <a:srgbClr val="000000"/>
              </a:solidFill>
              <a:cs typeface="Arial" pitchFamily="34" charset="0"/>
            </a:endParaRPr>
          </a:p>
          <a:p>
            <a:pPr hangingPunct="0"/>
            <a:r>
              <a:rPr lang="en-US" altLang="zh-TW" sz="1600" b="1" dirty="0" err="1" smtClean="0">
                <a:cs typeface="Arial" pitchFamily="34" charset="0"/>
              </a:rPr>
              <a:t>centralized_texture_depth_packing_persistence_flag</a:t>
            </a:r>
            <a:r>
              <a:rPr lang="en-US" altLang="zh-TW" sz="1600" dirty="0" smtClean="0">
                <a:cs typeface="Arial" pitchFamily="34" charset="0"/>
              </a:rPr>
              <a:t> specifies the persistence of the </a:t>
            </a:r>
            <a:r>
              <a:rPr lang="en-GB" altLang="zh-TW" sz="1600" dirty="0" smtClean="0">
                <a:cs typeface="Arial" pitchFamily="34" charset="0"/>
              </a:rPr>
              <a:t>centralized texture</a:t>
            </a:r>
            <a:r>
              <a:rPr lang="en-US" altLang="zh-TW" sz="1600" dirty="0" smtClean="0">
                <a:cs typeface="Arial" pitchFamily="34" charset="0"/>
              </a:rPr>
              <a:t>-</a:t>
            </a:r>
            <a:r>
              <a:rPr lang="en-GB" altLang="zh-TW" sz="1600" dirty="0" smtClean="0">
                <a:cs typeface="Arial" pitchFamily="34" charset="0"/>
              </a:rPr>
              <a:t>depth packing</a:t>
            </a:r>
            <a:r>
              <a:rPr lang="en-US" altLang="zh-TW" sz="1600" dirty="0" smtClean="0">
                <a:cs typeface="Arial" pitchFamily="34" charset="0"/>
              </a:rPr>
              <a:t> arrangement SEI message.</a:t>
            </a:r>
            <a:endParaRPr lang="zh-TW" altLang="zh-TW" sz="1600" dirty="0" smtClean="0">
              <a:cs typeface="Arial" pitchFamily="34" charset="0"/>
            </a:endParaRPr>
          </a:p>
          <a:p>
            <a:pPr hangingPunct="0"/>
            <a:r>
              <a:rPr lang="en-GB" altLang="zh-TW" sz="1600" dirty="0" err="1" smtClean="0">
                <a:cs typeface="Arial" pitchFamily="34" charset="0"/>
              </a:rPr>
              <a:t>centralized_texture-depth_packing_persistence_flag</a:t>
            </a:r>
            <a:r>
              <a:rPr lang="en-US" altLang="zh-TW" sz="1600" dirty="0" smtClean="0">
                <a:cs typeface="Arial" pitchFamily="34" charset="0"/>
              </a:rPr>
              <a:t> equal to 0 specifies that the centralized </a:t>
            </a:r>
            <a:r>
              <a:rPr lang="en-GB" altLang="zh-TW" sz="1600" dirty="0" smtClean="0">
                <a:cs typeface="Arial" pitchFamily="34" charset="0"/>
              </a:rPr>
              <a:t>texture</a:t>
            </a:r>
            <a:r>
              <a:rPr lang="en-US" altLang="zh-TW" sz="1600" dirty="0" smtClean="0">
                <a:cs typeface="Arial" pitchFamily="34" charset="0"/>
              </a:rPr>
              <a:t>-</a:t>
            </a:r>
            <a:r>
              <a:rPr lang="en-GB" altLang="zh-TW" sz="1600" dirty="0" smtClean="0">
                <a:cs typeface="Arial" pitchFamily="34" charset="0"/>
              </a:rPr>
              <a:t>depth packing</a:t>
            </a:r>
            <a:r>
              <a:rPr lang="en-US" altLang="zh-TW" sz="1600" dirty="0" smtClean="0">
                <a:cs typeface="Arial" pitchFamily="34" charset="0"/>
              </a:rPr>
              <a:t> arrangement SEI message applies to the current decoded frame only.</a:t>
            </a:r>
            <a:endParaRPr lang="zh-TW" altLang="zh-TW" sz="1600" dirty="0" smtClean="0">
              <a:cs typeface="Arial" pitchFamily="34" charset="0"/>
            </a:endParaRPr>
          </a:p>
          <a:p>
            <a:pPr hangingPunct="0"/>
            <a:r>
              <a:rPr lang="en-US" altLang="zh-TW" sz="1600" dirty="0" err="1" smtClean="0">
                <a:cs typeface="Arial" pitchFamily="34" charset="0"/>
              </a:rPr>
              <a:t>centralized_texture-depth_packing_persistence_flag</a:t>
            </a:r>
            <a:r>
              <a:rPr lang="en-US" altLang="zh-TW" sz="1600" dirty="0" smtClean="0">
                <a:cs typeface="Arial" pitchFamily="34" charset="0"/>
              </a:rPr>
              <a:t> equal to 1 specifies that the centralized </a:t>
            </a:r>
            <a:r>
              <a:rPr lang="en-GB" altLang="zh-TW" sz="1600" dirty="0" smtClean="0">
                <a:cs typeface="Arial" pitchFamily="34" charset="0"/>
              </a:rPr>
              <a:t>texture</a:t>
            </a:r>
            <a:r>
              <a:rPr lang="en-US" altLang="zh-TW" sz="1600" dirty="0" smtClean="0">
                <a:cs typeface="Arial" pitchFamily="34" charset="0"/>
              </a:rPr>
              <a:t>-</a:t>
            </a:r>
            <a:r>
              <a:rPr lang="en-GB" altLang="zh-TW" sz="1600" dirty="0" smtClean="0">
                <a:cs typeface="Arial" pitchFamily="34" charset="0"/>
              </a:rPr>
              <a:t>depth packing</a:t>
            </a:r>
            <a:r>
              <a:rPr lang="en-US" altLang="zh-TW" sz="1600" dirty="0" smtClean="0">
                <a:cs typeface="Arial" pitchFamily="34" charset="0"/>
              </a:rPr>
              <a:t> arrangement SEI message persists in output order until any of the following conditions are true:</a:t>
            </a:r>
            <a:endParaRPr lang="zh-TW" altLang="zh-TW" sz="1600" dirty="0" smtClean="0">
              <a:cs typeface="Arial" pitchFamily="34" charset="0"/>
            </a:endParaRPr>
          </a:p>
          <a:p>
            <a:pPr hangingPunct="0"/>
            <a:r>
              <a:rPr lang="en-GB" altLang="zh-TW" sz="1600" dirty="0" smtClean="0">
                <a:cs typeface="Arial" pitchFamily="34" charset="0"/>
              </a:rPr>
              <a:t>–   A new CVS begins.</a:t>
            </a:r>
            <a:endParaRPr lang="zh-TW" altLang="zh-TW" sz="1600" dirty="0" smtClean="0">
              <a:cs typeface="Arial" pitchFamily="34" charset="0"/>
            </a:endParaRPr>
          </a:p>
          <a:p>
            <a:pPr hangingPunct="0"/>
            <a:r>
              <a:rPr lang="en-GB" altLang="zh-TW" sz="1600" dirty="0" smtClean="0">
                <a:cs typeface="Arial" pitchFamily="34" charset="0"/>
              </a:rPr>
              <a:t>–   The </a:t>
            </a:r>
            <a:r>
              <a:rPr lang="en-GB" altLang="zh-TW" sz="1600" dirty="0" err="1" smtClean="0">
                <a:cs typeface="Arial" pitchFamily="34" charset="0"/>
              </a:rPr>
              <a:t>bitstream</a:t>
            </a:r>
            <a:r>
              <a:rPr lang="en-GB" altLang="zh-TW" sz="1600" dirty="0" smtClean="0">
                <a:cs typeface="Arial" pitchFamily="34" charset="0"/>
              </a:rPr>
              <a:t> ends.</a:t>
            </a:r>
            <a:endParaRPr lang="zh-TW" altLang="zh-TW" sz="1600" dirty="0" smtClean="0">
              <a:cs typeface="Arial" pitchFamily="34" charset="0"/>
            </a:endParaRPr>
          </a:p>
          <a:p>
            <a:pPr hangingPunct="0"/>
            <a:r>
              <a:rPr lang="en-US" altLang="zh-TW" sz="1600" dirty="0" smtClean="0">
                <a:cs typeface="Arial" pitchFamily="34" charset="0"/>
              </a:rPr>
              <a:t>–   A frame in an access unit containing a centralized </a:t>
            </a:r>
            <a:r>
              <a:rPr lang="en-GB" altLang="zh-TW" sz="1600" dirty="0" smtClean="0">
                <a:cs typeface="Arial" pitchFamily="34" charset="0"/>
              </a:rPr>
              <a:t>texture</a:t>
            </a:r>
            <a:r>
              <a:rPr lang="en-US" altLang="zh-TW" sz="1600" dirty="0" smtClean="0">
                <a:cs typeface="Arial" pitchFamily="34" charset="0"/>
              </a:rPr>
              <a:t>-</a:t>
            </a:r>
            <a:r>
              <a:rPr lang="en-GB" altLang="zh-TW" sz="1600" dirty="0" smtClean="0">
                <a:cs typeface="Arial" pitchFamily="34" charset="0"/>
              </a:rPr>
              <a:t>depth packing</a:t>
            </a:r>
            <a:r>
              <a:rPr lang="en-US" altLang="zh-TW" sz="1600" dirty="0" smtClean="0">
                <a:cs typeface="Arial" pitchFamily="34" charset="0"/>
              </a:rPr>
              <a:t> SEI message with the same</a:t>
            </a:r>
            <a:endParaRPr lang="zh-TW" altLang="zh-TW" sz="1600" dirty="0" smtClean="0"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en-US" altLang="zh-TW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新細明體" pitchFamily="18" charset="-120"/>
            </a:endParaRPr>
          </a:p>
        </p:txBody>
      </p:sp>
      <p:sp>
        <p:nvSpPr>
          <p:cNvPr id="3" name="標題 1"/>
          <p:cNvSpPr>
            <a:spLocks noGrp="1"/>
          </p:cNvSpPr>
          <p:nvPr>
            <p:ph type="title"/>
          </p:nvPr>
        </p:nvSpPr>
        <p:spPr>
          <a:xfrm>
            <a:off x="878904" y="-27384"/>
            <a:ext cx="8229600" cy="9269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</a:tabLst>
            </a:pPr>
            <a:r>
              <a:rPr lang="en-US" altLang="zh-TW" sz="3200" dirty="0" smtClean="0">
                <a:latin typeface="Calibri" panose="020F0502020204030204" pitchFamily="34" charset="0"/>
              </a:rPr>
              <a:t>Other Syntax Elements</a:t>
            </a:r>
            <a:endParaRPr lang="zh-TW" altLang="zh-TW" sz="3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29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/>
          <p:cNvSpPr txBox="1">
            <a:spLocks/>
          </p:cNvSpPr>
          <p:nvPr/>
        </p:nvSpPr>
        <p:spPr bwMode="auto">
          <a:xfrm>
            <a:off x="1403648" y="2940360"/>
            <a:ext cx="7272808" cy="241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4400" b="1" kern="1200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pPr>
              <a:spcBef>
                <a:spcPts val="1200"/>
              </a:spcBef>
              <a:buClr>
                <a:srgbClr val="000066"/>
              </a:buClr>
              <a:buSzPct val="85000"/>
            </a:pPr>
            <a:endParaRPr lang="en-US" altLang="zh-TW" sz="4000" dirty="0">
              <a:latin typeface="Calibri" pitchFamily="34" charset="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827584" y="3393120"/>
            <a:ext cx="7488832" cy="1511920"/>
          </a:xfrm>
        </p:spPr>
        <p:txBody>
          <a:bodyPr/>
          <a:lstStyle/>
          <a:p>
            <a:r>
              <a:rPr lang="en-US" altLang="zh-TW" sz="4000" dirty="0"/>
              <a:t>Experimental Results 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4000" dirty="0" smtClean="0"/>
              <a:t>with </a:t>
            </a:r>
            <a:r>
              <a:rPr lang="en-US" altLang="zh-TW" sz="4000" dirty="0"/>
              <a:t>Texture-based </a:t>
            </a:r>
            <a:r>
              <a:rPr lang="en-US" altLang="zh-TW" sz="4000" dirty="0" err="1" smtClean="0"/>
              <a:t>Upsampling</a:t>
            </a:r>
            <a:endParaRPr lang="zh-TW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60082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837917" y="30778"/>
            <a:ext cx="8229600" cy="85993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 CTDP-LR Format </a:t>
            </a:r>
            <a:r>
              <a:rPr lang="en-US" altLang="zh-TW" sz="3200" dirty="0" err="1" smtClean="0">
                <a:latin typeface="Calibri" pitchFamily="34" charset="0"/>
              </a:rPr>
              <a:t>Depacking</a:t>
            </a:r>
            <a:r>
              <a:rPr lang="en-US" altLang="zh-TW" sz="3200" dirty="0" smtClean="0">
                <a:latin typeface="Calibri" pitchFamily="34" charset="0"/>
              </a:rPr>
              <a:t> Procedure</a:t>
            </a:r>
            <a:endParaRPr lang="zh-TW" altLang="en-US" sz="2400" dirty="0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8" name="矩形 47"/>
          <p:cNvSpPr/>
          <p:nvPr/>
        </p:nvSpPr>
        <p:spPr bwMode="auto">
          <a:xfrm>
            <a:off x="4483391" y="2920258"/>
            <a:ext cx="2520000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4484059" y="3665201"/>
            <a:ext cx="2520000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4484059" y="2135782"/>
            <a:ext cx="2520000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1629236" y="3933056"/>
            <a:ext cx="2453548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1660172" y="3933056"/>
            <a:ext cx="2450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</a:t>
            </a:r>
            <a:r>
              <a:rPr lang="en-US" altLang="zh-TW" sz="1600" b="1" dirty="0" err="1" smtClean="0">
                <a:latin typeface="Calibri" panose="020F0502020204030204" pitchFamily="34" charset="0"/>
                <a:cs typeface="Arial" pitchFamily="34" charset="0"/>
              </a:rPr>
              <a:t>Upsample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 to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Original Texture Frame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55" idx="1"/>
            <a:endCxn id="61" idx="0"/>
          </p:cNvCxnSpPr>
          <p:nvPr/>
        </p:nvCxnSpPr>
        <p:spPr bwMode="auto">
          <a:xfrm rot="10800000" flipV="1">
            <a:off x="2885303" y="2428170"/>
            <a:ext cx="1598756" cy="1504886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73" name="圖片 7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13176"/>
            <a:ext cx="1250544" cy="76041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484059" y="4374090"/>
            <a:ext cx="2520000" cy="584775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563030" y="2246888"/>
            <a:ext cx="23472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Splitting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88" name="直線單箭頭接點 87"/>
          <p:cNvCxnSpPr/>
          <p:nvPr/>
        </p:nvCxnSpPr>
        <p:spPr bwMode="auto">
          <a:xfrm>
            <a:off x="5735242" y="2708920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735242" y="3501008"/>
            <a:ext cx="426" cy="180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735242" y="4217635"/>
            <a:ext cx="426" cy="180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/>
          <p:nvPr/>
        </p:nvSpPr>
        <p:spPr>
          <a:xfrm>
            <a:off x="2677758" y="5727312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196" y="2402109"/>
            <a:ext cx="1250544" cy="760410"/>
          </a:xfrm>
          <a:prstGeom prst="rect">
            <a:avLst/>
          </a:prstGeom>
        </p:spPr>
      </p:pic>
      <p:cxnSp>
        <p:nvCxnSpPr>
          <p:cNvPr id="79" name="直線單箭頭接點 78"/>
          <p:cNvCxnSpPr/>
          <p:nvPr/>
        </p:nvCxnSpPr>
        <p:spPr bwMode="auto">
          <a:xfrm>
            <a:off x="5689689" y="1916832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2" name="直線單箭頭接點 81"/>
          <p:cNvCxnSpPr>
            <a:stCxn id="61" idx="2"/>
            <a:endCxn id="73" idx="0"/>
          </p:cNvCxnSpPr>
          <p:nvPr/>
        </p:nvCxnSpPr>
        <p:spPr bwMode="auto">
          <a:xfrm>
            <a:off x="2885303" y="4517831"/>
            <a:ext cx="7713" cy="49534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文字方塊 49"/>
          <p:cNvSpPr txBox="1"/>
          <p:nvPr/>
        </p:nvSpPr>
        <p:spPr>
          <a:xfrm>
            <a:off x="1734691" y="2095408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>
                <a:latin typeface="Calibri" panose="020F0502020204030204" pitchFamily="34" charset="0"/>
              </a:rPr>
              <a:t> </a:t>
            </a:r>
            <a:r>
              <a:rPr lang="en-US" altLang="zh-TW" sz="1600" dirty="0" smtClean="0">
                <a:latin typeface="Calibri" panose="020F0502020204030204" pitchFamily="34" charset="0"/>
              </a:rPr>
              <a:t> 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T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96" name="文字方塊 95"/>
          <p:cNvSpPr txBox="1"/>
          <p:nvPr/>
        </p:nvSpPr>
        <p:spPr>
          <a:xfrm>
            <a:off x="1944202" y="5201031"/>
            <a:ext cx="3955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7279406" y="4132530"/>
            <a:ext cx="812016" cy="1058634"/>
            <a:chOff x="7745298" y="1767723"/>
            <a:chExt cx="812016" cy="1058634"/>
          </a:xfrm>
        </p:grpSpPr>
        <p:pic>
          <p:nvPicPr>
            <p:cNvPr id="74" name="圖片 7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7377" y="2065881"/>
              <a:ext cx="533606" cy="760476"/>
            </a:xfrm>
            <a:prstGeom prst="rect">
              <a:avLst/>
            </a:prstGeom>
          </p:spPr>
        </p:pic>
        <p:sp>
          <p:nvSpPr>
            <p:cNvPr id="94" name="文字方塊 93"/>
            <p:cNvSpPr txBox="1"/>
            <p:nvPr/>
          </p:nvSpPr>
          <p:spPr>
            <a:xfrm>
              <a:off x="7745298" y="1767723"/>
              <a:ext cx="7871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6*W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99" name="文字方塊 98"/>
            <p:cNvSpPr txBox="1"/>
            <p:nvPr/>
          </p:nvSpPr>
          <p:spPr>
            <a:xfrm>
              <a:off x="8244408" y="2292934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7056175" y="2245187"/>
            <a:ext cx="882811" cy="905924"/>
            <a:chOff x="7019971" y="4572738"/>
            <a:chExt cx="2053880" cy="1071426"/>
          </a:xfrm>
        </p:grpSpPr>
        <p:pic>
          <p:nvPicPr>
            <p:cNvPr id="83" name="圖片 82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8571" y="4884473"/>
              <a:ext cx="136907" cy="759691"/>
            </a:xfrm>
            <a:prstGeom prst="rect">
              <a:avLst/>
            </a:prstGeom>
          </p:spPr>
        </p:pic>
        <p:pic>
          <p:nvPicPr>
            <p:cNvPr id="100" name="圖片 99"/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434363" y="4881847"/>
              <a:ext cx="136907" cy="759691"/>
            </a:xfrm>
            <a:prstGeom prst="rect">
              <a:avLst/>
            </a:prstGeom>
          </p:spPr>
        </p:pic>
        <p:sp>
          <p:nvSpPr>
            <p:cNvPr id="84" name="文字方塊 83"/>
            <p:cNvSpPr txBox="1"/>
            <p:nvPr/>
          </p:nvSpPr>
          <p:spPr>
            <a:xfrm>
              <a:off x="7019971" y="4572738"/>
              <a:ext cx="10487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86" name="文字方塊 85"/>
            <p:cNvSpPr txBox="1"/>
            <p:nvPr/>
          </p:nvSpPr>
          <p:spPr>
            <a:xfrm>
              <a:off x="8025138" y="4572738"/>
              <a:ext cx="10487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103" name="文字方塊 102"/>
            <p:cNvSpPr txBox="1"/>
            <p:nvPr/>
          </p:nvSpPr>
          <p:spPr>
            <a:xfrm>
              <a:off x="8425892" y="5139564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  <p:sp>
          <p:nvSpPr>
            <p:cNvPr id="104" name="文字方塊 103"/>
            <p:cNvSpPr txBox="1"/>
            <p:nvPr/>
          </p:nvSpPr>
          <p:spPr>
            <a:xfrm>
              <a:off x="7398573" y="5101946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</p:grpSp>
      <p:sp>
        <p:nvSpPr>
          <p:cNvPr id="54" name="文字方塊 53"/>
          <p:cNvSpPr txBox="1"/>
          <p:nvPr/>
        </p:nvSpPr>
        <p:spPr>
          <a:xfrm>
            <a:off x="1187624" y="2601901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68" name="文字方塊 67"/>
          <p:cNvSpPr txBox="1"/>
          <p:nvPr/>
        </p:nvSpPr>
        <p:spPr>
          <a:xfrm>
            <a:off x="4841316" y="930206"/>
            <a:ext cx="450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53" name="文字方塊 52"/>
          <p:cNvSpPr txBox="1"/>
          <p:nvPr/>
        </p:nvSpPr>
        <p:spPr>
          <a:xfrm>
            <a:off x="6156176" y="980728"/>
            <a:ext cx="450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70" name="文字方塊 69"/>
          <p:cNvSpPr txBox="1"/>
          <p:nvPr/>
        </p:nvSpPr>
        <p:spPr>
          <a:xfrm>
            <a:off x="5536330" y="931495"/>
            <a:ext cx="434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T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105" name="文字方塊 104"/>
          <p:cNvSpPr txBox="1"/>
          <p:nvPr/>
        </p:nvSpPr>
        <p:spPr>
          <a:xfrm>
            <a:off x="6287034" y="1511648"/>
            <a:ext cx="3129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 smtClean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rPr>
              <a:t>H</a:t>
            </a:r>
            <a:endParaRPr kumimoji="1" lang="zh-TW" altLang="en-US" sz="1600" dirty="0">
              <a:solidFill>
                <a:prstClr val="black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pic>
        <p:nvPicPr>
          <p:cNvPr id="57" name="圖片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040" y="1239359"/>
            <a:ext cx="1308920" cy="749481"/>
          </a:xfrm>
          <a:prstGeom prst="rect">
            <a:avLst/>
          </a:prstGeom>
        </p:spPr>
      </p:pic>
      <p:sp>
        <p:nvSpPr>
          <p:cNvPr id="63" name="文字方塊 62"/>
          <p:cNvSpPr txBox="1"/>
          <p:nvPr/>
        </p:nvSpPr>
        <p:spPr>
          <a:xfrm>
            <a:off x="4326908" y="2918349"/>
            <a:ext cx="2863121" cy="582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</a:t>
            </a:r>
            <a:r>
              <a:rPr lang="zh-TW" altLang="en-US" sz="1600" b="1" dirty="0" smtClean="0"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Flipping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&amp;</a:t>
            </a:r>
            <a:r>
              <a:rPr lang="zh-TW" altLang="en-US" sz="1600" b="1" dirty="0" smtClean="0"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Merging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85" name="文字方塊 84"/>
          <p:cNvSpPr txBox="1"/>
          <p:nvPr/>
        </p:nvSpPr>
        <p:spPr>
          <a:xfrm>
            <a:off x="4458166" y="3645024"/>
            <a:ext cx="2625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err="1">
                <a:latin typeface="Calibri" panose="020F0502020204030204" pitchFamily="34" charset="0"/>
                <a:cs typeface="Arial" pitchFamily="34" charset="0"/>
              </a:rPr>
              <a:t>YCbCr</a:t>
            </a:r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Components To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Depth </a:t>
            </a:r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Horizontal </a:t>
            </a:r>
            <a:r>
              <a:rPr lang="en-US" altLang="zh-TW" sz="1600" b="1" dirty="0" err="1" smtClean="0">
                <a:latin typeface="Calibri" panose="020F0502020204030204" pitchFamily="34" charset="0"/>
                <a:cs typeface="Arial" pitchFamily="34" charset="0"/>
              </a:rPr>
              <a:t>Depacking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13" name="群組 12"/>
          <p:cNvGrpSpPr/>
          <p:nvPr/>
        </p:nvGrpSpPr>
        <p:grpSpPr>
          <a:xfrm>
            <a:off x="7227326" y="3140968"/>
            <a:ext cx="787142" cy="1008112"/>
            <a:chOff x="7596336" y="3140968"/>
            <a:chExt cx="787142" cy="1008112"/>
          </a:xfrm>
        </p:grpSpPr>
        <p:pic>
          <p:nvPicPr>
            <p:cNvPr id="90" name="圖片 89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4439" y="3388604"/>
              <a:ext cx="144000" cy="760476"/>
            </a:xfrm>
            <a:prstGeom prst="rect">
              <a:avLst/>
            </a:prstGeom>
          </p:spPr>
        </p:pic>
        <p:sp>
          <p:nvSpPr>
            <p:cNvPr id="93" name="文字方塊 92"/>
            <p:cNvSpPr txBox="1"/>
            <p:nvPr/>
          </p:nvSpPr>
          <p:spPr>
            <a:xfrm>
              <a:off x="7596336" y="3140968"/>
              <a:ext cx="7871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2*W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95" name="文字方塊 94"/>
            <p:cNvSpPr txBox="1"/>
            <p:nvPr/>
          </p:nvSpPr>
          <p:spPr>
            <a:xfrm>
              <a:off x="7884368" y="3573016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</p:grpSp>
      <p:sp>
        <p:nvSpPr>
          <p:cNvPr id="56" name="文字方塊 55"/>
          <p:cNvSpPr txBox="1"/>
          <p:nvPr/>
        </p:nvSpPr>
        <p:spPr>
          <a:xfrm>
            <a:off x="4471734" y="4365104"/>
            <a:ext cx="25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Spatial </a:t>
            </a:r>
            <a:r>
              <a:rPr lang="en-US" altLang="zh-TW" sz="1600" b="1" dirty="0" err="1" smtClean="0">
                <a:latin typeface="Calibri" panose="020F0502020204030204" pitchFamily="34" charset="0"/>
                <a:cs typeface="Arial" pitchFamily="34" charset="0"/>
              </a:rPr>
              <a:t>Upsample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 in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Horizontal </a:t>
            </a:r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Direction</a:t>
            </a:r>
          </a:p>
        </p:txBody>
      </p:sp>
      <p:grpSp>
        <p:nvGrpSpPr>
          <p:cNvPr id="14" name="群組 13"/>
          <p:cNvGrpSpPr/>
          <p:nvPr/>
        </p:nvGrpSpPr>
        <p:grpSpPr>
          <a:xfrm>
            <a:off x="4432041" y="5141296"/>
            <a:ext cx="2559693" cy="1744088"/>
            <a:chOff x="4432041" y="5141296"/>
            <a:chExt cx="2559693" cy="1744088"/>
          </a:xfrm>
        </p:grpSpPr>
        <p:grpSp>
          <p:nvGrpSpPr>
            <p:cNvPr id="12" name="群組 11"/>
            <p:cNvGrpSpPr/>
            <p:nvPr/>
          </p:nvGrpSpPr>
          <p:grpSpPr>
            <a:xfrm>
              <a:off x="5139094" y="5827345"/>
              <a:ext cx="1563559" cy="1058039"/>
              <a:chOff x="5139094" y="5827345"/>
              <a:chExt cx="1563559" cy="1058039"/>
            </a:xfrm>
          </p:grpSpPr>
          <p:pic>
            <p:nvPicPr>
              <p:cNvPr id="72" name="圖片 71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39094" y="5827345"/>
                <a:ext cx="1250653" cy="760476"/>
              </a:xfrm>
              <a:prstGeom prst="rect">
                <a:avLst/>
              </a:prstGeom>
            </p:spPr>
          </p:pic>
          <p:sp>
            <p:nvSpPr>
              <p:cNvPr id="43" name="文字方塊 42"/>
              <p:cNvSpPr txBox="1"/>
              <p:nvPr/>
            </p:nvSpPr>
            <p:spPr>
              <a:xfrm>
                <a:off x="5580716" y="6546830"/>
                <a:ext cx="36740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dirty="0" smtClean="0">
                    <a:latin typeface="Calibri" panose="020F0502020204030204" pitchFamily="34" charset="0"/>
                  </a:rPr>
                  <a:t>W</a:t>
                </a:r>
                <a:endParaRPr lang="zh-TW" altLang="en-US" sz="16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7" name="文字方塊 96"/>
              <p:cNvSpPr txBox="1"/>
              <p:nvPr/>
            </p:nvSpPr>
            <p:spPr>
              <a:xfrm>
                <a:off x="6389747" y="6045211"/>
                <a:ext cx="31290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TW" sz="1600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新細明體" pitchFamily="18" charset="-120"/>
                  </a:rPr>
                  <a:t>H</a:t>
                </a:r>
                <a:endParaRPr kumimoji="1" lang="zh-TW" altLang="en-US" sz="1600" dirty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endParaRPr>
              </a:p>
            </p:txBody>
          </p:sp>
        </p:grpSp>
        <p:grpSp>
          <p:nvGrpSpPr>
            <p:cNvPr id="11" name="群組 10"/>
            <p:cNvGrpSpPr/>
            <p:nvPr/>
          </p:nvGrpSpPr>
          <p:grpSpPr>
            <a:xfrm>
              <a:off x="4432041" y="5141296"/>
              <a:ext cx="2559693" cy="700816"/>
              <a:chOff x="4432041" y="5141296"/>
              <a:chExt cx="2559693" cy="700816"/>
            </a:xfrm>
          </p:grpSpPr>
          <p:cxnSp>
            <p:nvCxnSpPr>
              <p:cNvPr id="92" name="直線單箭頭接點 91"/>
              <p:cNvCxnSpPr/>
              <p:nvPr/>
            </p:nvCxnSpPr>
            <p:spPr bwMode="auto">
              <a:xfrm>
                <a:off x="5735242" y="5611321"/>
                <a:ext cx="426" cy="230791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657F4D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59" name="矩形 58"/>
              <p:cNvSpPr>
                <a:spLocks/>
              </p:cNvSpPr>
              <p:nvPr/>
            </p:nvSpPr>
            <p:spPr bwMode="auto">
              <a:xfrm>
                <a:off x="4432041" y="5141296"/>
                <a:ext cx="2559693" cy="522287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0032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TW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新細明體" panose="02020500000000000000" pitchFamily="18" charset="-120"/>
                    <a:cs typeface="Calibri" panose="020F0502020204030204" pitchFamily="34" charset="0"/>
                  </a:rPr>
                  <a:t> Hierarchical </a:t>
                </a:r>
                <a:r>
                  <a:rPr kumimoji="1" lang="en-US" altLang="zh-TW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新細明體" panose="02020500000000000000" pitchFamily="18" charset="-120"/>
                    <a:cs typeface="Calibri" panose="020F0502020204030204" pitchFamily="34" charset="0"/>
                  </a:rPr>
                  <a:t>Evolution </a:t>
                </a:r>
                <a:r>
                  <a:rPr kumimoji="1" lang="en-US" altLang="zh-TW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新細明體" panose="02020500000000000000" pitchFamily="18" charset="-120"/>
                    <a:cs typeface="Calibri" panose="020F0502020204030204" pitchFamily="34" charset="0"/>
                  </a:rPr>
                  <a:t>Weighted Upsampling</a:t>
                </a:r>
                <a:endParaRPr kumimoji="1" lang="zh-TW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新細明體" panose="02020500000000000000" pitchFamily="18" charset="-120"/>
                  <a:cs typeface="Calibri" panose="020F0502020204030204" pitchFamily="34" charset="0"/>
                </a:endParaRPr>
              </a:p>
            </p:txBody>
          </p:sp>
        </p:grpSp>
      </p:grpSp>
      <p:cxnSp>
        <p:nvCxnSpPr>
          <p:cNvPr id="62" name="直線單箭頭接點 61"/>
          <p:cNvCxnSpPr/>
          <p:nvPr/>
        </p:nvCxnSpPr>
        <p:spPr bwMode="auto">
          <a:xfrm>
            <a:off x="5723702" y="4941168"/>
            <a:ext cx="426" cy="23079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64" name="群組 63"/>
          <p:cNvGrpSpPr/>
          <p:nvPr/>
        </p:nvGrpSpPr>
        <p:grpSpPr>
          <a:xfrm>
            <a:off x="5148064" y="5157192"/>
            <a:ext cx="1563559" cy="1058039"/>
            <a:chOff x="5139094" y="5827345"/>
            <a:chExt cx="1563559" cy="1058039"/>
          </a:xfrm>
        </p:grpSpPr>
        <p:pic>
          <p:nvPicPr>
            <p:cNvPr id="65" name="圖片 6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9094" y="5827345"/>
              <a:ext cx="1250653" cy="760476"/>
            </a:xfrm>
            <a:prstGeom prst="rect">
              <a:avLst/>
            </a:prstGeom>
          </p:spPr>
        </p:pic>
        <p:sp>
          <p:nvSpPr>
            <p:cNvPr id="67" name="文字方塊 66"/>
            <p:cNvSpPr txBox="1"/>
            <p:nvPr/>
          </p:nvSpPr>
          <p:spPr>
            <a:xfrm>
              <a:off x="5580716" y="6546830"/>
              <a:ext cx="36740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W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69" name="文字方塊 68"/>
            <p:cNvSpPr txBox="1"/>
            <p:nvPr/>
          </p:nvSpPr>
          <p:spPr>
            <a:xfrm>
              <a:off x="6389747" y="6045211"/>
              <a:ext cx="3129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 smtClean="0">
                  <a:solidFill>
                    <a:prstClr val="black"/>
                  </a:solidFill>
                  <a:latin typeface="Calibri" panose="020F0502020204030204" pitchFamily="34" charset="0"/>
                  <a:ea typeface="新細明體" pitchFamily="18" charset="-120"/>
                </a:rPr>
                <a:t>H</a:t>
              </a:r>
              <a:endParaRPr kumimoji="1" lang="zh-TW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新細明體" pitchFamily="18" charset="-120"/>
              </a:endParaRPr>
            </a:p>
          </p:txBody>
        </p:sp>
      </p:grpSp>
      <p:cxnSp>
        <p:nvCxnSpPr>
          <p:cNvPr id="75" name="直線單箭頭接點 74"/>
          <p:cNvCxnSpPr/>
          <p:nvPr/>
        </p:nvCxnSpPr>
        <p:spPr bwMode="auto">
          <a:xfrm rot="16200000">
            <a:off x="3938024" y="4991367"/>
            <a:ext cx="7713" cy="900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15" name="文字方塊 14"/>
          <p:cNvSpPr txBox="1"/>
          <p:nvPr/>
        </p:nvSpPr>
        <p:spPr>
          <a:xfrm>
            <a:off x="538480" y="1116164"/>
            <a:ext cx="4287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/>
              <a:t>Hierarchical Evolution Weighted </a:t>
            </a:r>
            <a:r>
              <a:rPr lang="en-US" altLang="zh-TW" sz="2400" b="1" dirty="0" err="1"/>
              <a:t>Upsampling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437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cs typeface="Calibri" panose="020F0502020204030204" pitchFamily="34" charset="0"/>
              </a:rPr>
              <a:t>Texture-based Depth </a:t>
            </a:r>
            <a:r>
              <a:rPr lang="en-US" altLang="zh-TW" dirty="0" err="1" smtClean="0">
                <a:cs typeface="Calibri" panose="020F0502020204030204" pitchFamily="34" charset="0"/>
              </a:rPr>
              <a:t>Upsampling</a:t>
            </a:r>
            <a:r>
              <a:rPr lang="en-US" altLang="zh-TW" dirty="0" smtClean="0">
                <a:cs typeface="Calibri" panose="020F0502020204030204" pitchFamily="34" charset="0"/>
              </a:rPr>
              <a:t> (TDU)</a:t>
            </a:r>
            <a:endParaRPr lang="en-US" altLang="zh-TW" dirty="0">
              <a:cs typeface="Calibri" panose="020F0502020204030204" pitchFamily="34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F54BA6E5-3403-467B-9404-4AA77DDF7A0A}" type="slidenum">
              <a:rPr lang="zh-TW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 algn="l"/>
              <a:t>35</a:t>
            </a:fld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1" name="矩形 130"/>
          <p:cNvSpPr/>
          <p:nvPr/>
        </p:nvSpPr>
        <p:spPr>
          <a:xfrm>
            <a:off x="250825" y="1052736"/>
            <a:ext cx="5904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en-US" altLang="zh-TW" sz="2400" b="1" dirty="0" smtClean="0">
                <a:latin typeface="+mj-lt"/>
                <a:cs typeface="Times New Roman" panose="02020603050405020304" pitchFamily="18" charset="0"/>
              </a:rPr>
              <a:t> Create a Reliable Index Map</a:t>
            </a:r>
            <a:endParaRPr lang="zh-TW" altLang="en-US" sz="2400" b="1" dirty="0"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132" name="物件 1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543508"/>
              </p:ext>
            </p:extLst>
          </p:nvPr>
        </p:nvGraphicFramePr>
        <p:xfrm>
          <a:off x="1082105" y="3816350"/>
          <a:ext cx="3754437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73" name="Equation" r:id="rId3" imgW="1498320" imgH="393480" progId="Equation.DSMT4">
                  <p:embed/>
                </p:oleObj>
              </mc:Choice>
              <mc:Fallback>
                <p:oleObj name="Equation" r:id="rId3" imgW="1498320" imgH="393480" progId="Equation.DSMT4">
                  <p:embed/>
                  <p:pic>
                    <p:nvPicPr>
                      <p:cNvPr id="132" name="物件 1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2105" y="3816350"/>
                        <a:ext cx="3754437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" name="文字方塊 132"/>
          <p:cNvSpPr txBox="1"/>
          <p:nvPr/>
        </p:nvSpPr>
        <p:spPr>
          <a:xfrm>
            <a:off x="541533" y="1514401"/>
            <a:ext cx="86234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>
                <a:solidFill>
                  <a:prstClr val="black"/>
                </a:solidFill>
                <a:ea typeface="新細明體" panose="02020500000000000000" pitchFamily="18" charset="-120"/>
                <a:cs typeface="Times New Roman" panose="02020603050405020304" pitchFamily="18" charset="0"/>
              </a:rPr>
              <a:t>At the center pixel </a:t>
            </a:r>
            <a:r>
              <a:rPr lang="en-US" altLang="zh-TW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p</a:t>
            </a:r>
            <a:r>
              <a:rPr lang="en-US" altLang="zh-TW" sz="2400" dirty="0" smtClean="0">
                <a:solidFill>
                  <a:prstClr val="black"/>
                </a:solidFill>
                <a:ea typeface="新細明體" panose="02020500000000000000" pitchFamily="18" charset="-120"/>
                <a:cs typeface="Times New Roman" panose="02020603050405020304" pitchFamily="18" charset="0"/>
              </a:rPr>
              <a:t>, we open an 5x5 window to search maximum depth value (</a:t>
            </a:r>
            <a:r>
              <a:rPr lang="en-US" altLang="zh-TW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D</a:t>
            </a:r>
            <a:r>
              <a:rPr lang="en-US" altLang="zh-TW" sz="24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max</a:t>
            </a:r>
            <a:r>
              <a:rPr lang="en-US" altLang="zh-TW" sz="2400" dirty="0" smtClean="0">
                <a:solidFill>
                  <a:prstClr val="black"/>
                </a:solidFill>
                <a:ea typeface="新細明體" panose="02020500000000000000" pitchFamily="18" charset="-120"/>
                <a:cs typeface="Times New Roman" panose="02020603050405020304" pitchFamily="18" charset="0"/>
              </a:rPr>
              <a:t>) and minimum depth value (</a:t>
            </a:r>
            <a:r>
              <a:rPr lang="en-US" altLang="zh-TW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D</a:t>
            </a:r>
            <a:r>
              <a:rPr lang="en-US" altLang="zh-TW" sz="2400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min</a:t>
            </a:r>
            <a:r>
              <a:rPr lang="en-US" altLang="zh-TW" sz="2400" dirty="0" smtClean="0">
                <a:solidFill>
                  <a:prstClr val="black"/>
                </a:solidFill>
                <a:ea typeface="新細明體" panose="02020500000000000000" pitchFamily="18" charset="-120"/>
                <a:cs typeface="Times New Roman" panose="02020603050405020304" pitchFamily="18" charset="0"/>
              </a:rPr>
              <a:t>) if the difference of the maximum and minimum values are less than a threshold t, we will set it as reliable depth pixel as</a:t>
            </a:r>
            <a:endParaRPr lang="zh-TW" altLang="en-US" sz="2400" dirty="0">
              <a:solidFill>
                <a:prstClr val="black"/>
              </a:solidFill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134" name="圖片 1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3282280"/>
            <a:ext cx="3388997" cy="2793518"/>
          </a:xfrm>
          <a:prstGeom prst="rect">
            <a:avLst/>
          </a:prstGeom>
        </p:spPr>
      </p:pic>
      <p:sp>
        <p:nvSpPr>
          <p:cNvPr id="135" name="文字方塊 134"/>
          <p:cNvSpPr txBox="1"/>
          <p:nvPr/>
        </p:nvSpPr>
        <p:spPr>
          <a:xfrm>
            <a:off x="5584733" y="6093296"/>
            <a:ext cx="2740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R</a:t>
            </a:r>
            <a:r>
              <a:rPr lang="en-US" altLang="zh-TW" i="1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p</a:t>
            </a:r>
            <a:r>
              <a:rPr lang="en-US" altLang="zh-TW" dirty="0" smtClean="0">
                <a:solidFill>
                  <a:prstClr val="black"/>
                </a:solidFill>
                <a:latin typeface="+mj-lt"/>
                <a:ea typeface="新細明體" panose="02020500000000000000" pitchFamily="18" charset="-120"/>
                <a:cs typeface="Times New Roman" panose="02020603050405020304" pitchFamily="18" charset="0"/>
              </a:rPr>
              <a:t>, </a:t>
            </a:r>
            <a:r>
              <a:rPr lang="en-US" altLang="zh-TW" b="1" dirty="0" smtClean="0">
                <a:solidFill>
                  <a:prstClr val="black"/>
                </a:solidFill>
                <a:latin typeface="+mj-lt"/>
                <a:ea typeface="新細明體" panose="02020500000000000000" pitchFamily="18" charset="-120"/>
                <a:cs typeface="Times New Roman" panose="02020603050405020304" pitchFamily="18" charset="0"/>
              </a:rPr>
              <a:t>Reliable Index Map</a:t>
            </a:r>
            <a:endParaRPr lang="zh-TW" altLang="en-US" b="1" dirty="0">
              <a:solidFill>
                <a:prstClr val="black"/>
              </a:solidFill>
              <a:latin typeface="+mj-lt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3424545"/>
            <a:ext cx="2767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000" b="1" dirty="0">
                <a:cs typeface="Times New Roman" panose="02020603050405020304" pitchFamily="18" charset="0"/>
              </a:rPr>
              <a:t>Reliable Index </a:t>
            </a:r>
            <a:r>
              <a:rPr lang="en-US" altLang="zh-TW" sz="2000" b="1" dirty="0" smtClean="0">
                <a:cs typeface="Times New Roman" panose="02020603050405020304" pitchFamily="18" charset="0"/>
              </a:rPr>
              <a:t>Map:</a:t>
            </a:r>
            <a:endParaRPr lang="zh-TW" alt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6649" y="4875469"/>
            <a:ext cx="47214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Font typeface="Wingdings" panose="05000000000000000000" pitchFamily="2" charset="2"/>
              <a:buChar char="u"/>
            </a:pPr>
            <a:r>
              <a:rPr lang="en-US" altLang="zh-TW" sz="2400" b="1" dirty="0" smtClean="0">
                <a:latin typeface="+mj-lt"/>
                <a:cs typeface="Times New Roman" panose="02020603050405020304" pitchFamily="18" charset="0"/>
              </a:rPr>
              <a:t>Remove depth values as undecided values for unreliable Index pixels</a:t>
            </a:r>
            <a:endParaRPr lang="zh-TW" altLang="en-US" sz="24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71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F54BA6E5-3403-467B-9404-4AA77DDF7A0A}" type="slidenum">
              <a:rPr lang="zh-TW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 algn="l"/>
              <a:t>36</a:t>
            </a:fld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31" name="矩形 130"/>
          <p:cNvSpPr/>
          <p:nvPr/>
        </p:nvSpPr>
        <p:spPr>
          <a:xfrm>
            <a:off x="179512" y="990594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en-US" altLang="zh-TW" sz="2000" b="1" dirty="0" smtClean="0">
                <a:cs typeface="Times New Roman" panose="02020603050405020304" pitchFamily="18" charset="0"/>
              </a:rPr>
              <a:t>Iterative TDU Process</a:t>
            </a:r>
            <a:endParaRPr lang="zh-TW" altLang="en-US" sz="20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11" name="物件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903464"/>
              </p:ext>
            </p:extLst>
          </p:nvPr>
        </p:nvGraphicFramePr>
        <p:xfrm>
          <a:off x="755576" y="1562095"/>
          <a:ext cx="2164849" cy="687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40" name="方程式" r:id="rId3" imgW="1600200" imgH="507960" progId="Equation.3">
                  <p:embed/>
                </p:oleObj>
              </mc:Choice>
              <mc:Fallback>
                <p:oleObj name="方程式" r:id="rId3" imgW="1600200" imgH="507960" progId="Equation.3">
                  <p:embed/>
                  <p:pic>
                    <p:nvPicPr>
                      <p:cNvPr id="11" name="物件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576" y="1562095"/>
                        <a:ext cx="2164849" cy="687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792029"/>
              </p:ext>
            </p:extLst>
          </p:nvPr>
        </p:nvGraphicFramePr>
        <p:xfrm>
          <a:off x="755577" y="2273341"/>
          <a:ext cx="2232248" cy="660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41" name="方程式" r:id="rId5" imgW="1803240" imgH="533160" progId="Equation.3">
                  <p:embed/>
                </p:oleObj>
              </mc:Choice>
              <mc:Fallback>
                <p:oleObj name="方程式" r:id="rId5" imgW="1803240" imgH="533160" progId="Equation.3">
                  <p:embed/>
                  <p:pic>
                    <p:nvPicPr>
                      <p:cNvPr id="12" name="物件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5577" y="2273341"/>
                        <a:ext cx="2232248" cy="660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物件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514671"/>
              </p:ext>
            </p:extLst>
          </p:nvPr>
        </p:nvGraphicFramePr>
        <p:xfrm>
          <a:off x="755576" y="3073116"/>
          <a:ext cx="4176464" cy="589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42" name="方程式" r:id="rId7" imgW="3060360" imgH="431640" progId="Equation.3">
                  <p:embed/>
                </p:oleObj>
              </mc:Choice>
              <mc:Fallback>
                <p:oleObj name="方程式" r:id="rId7" imgW="3060360" imgH="431640" progId="Equation.3">
                  <p:embed/>
                  <p:pic>
                    <p:nvPicPr>
                      <p:cNvPr id="13" name="物件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5576" y="3073116"/>
                        <a:ext cx="4176464" cy="589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圖片 17"/>
          <p:cNvPicPr>
            <a:picLocks noChangeAspect="1"/>
          </p:cNvPicPr>
          <p:nvPr/>
        </p:nvPicPr>
        <p:blipFill rotWithShape="1">
          <a:blip r:embed="rId9"/>
          <a:srcRect t="8132"/>
          <a:stretch/>
        </p:blipFill>
        <p:spPr>
          <a:xfrm>
            <a:off x="971600" y="4614166"/>
            <a:ext cx="7560840" cy="2055194"/>
          </a:xfrm>
          <a:prstGeom prst="rect">
            <a:avLst/>
          </a:prstGeom>
        </p:spPr>
      </p:pic>
      <p:pic>
        <p:nvPicPr>
          <p:cNvPr id="19" name="圖片 18"/>
          <p:cNvPicPr/>
          <p:nvPr/>
        </p:nvPicPr>
        <p:blipFill>
          <a:blip r:embed="rId10"/>
          <a:stretch>
            <a:fillRect/>
          </a:stretch>
        </p:blipFill>
        <p:spPr>
          <a:xfrm>
            <a:off x="5364088" y="1418079"/>
            <a:ext cx="3635896" cy="2440043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5230136" y="3578319"/>
            <a:ext cx="1430096" cy="4247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200" dirty="0" smtClean="0"/>
              <a:t>Depth map with</a:t>
            </a:r>
          </a:p>
          <a:p>
            <a:pPr algn="ctr">
              <a:lnSpc>
                <a:spcPct val="90000"/>
              </a:lnSpc>
            </a:pPr>
            <a:r>
              <a:rPr lang="en-US" altLang="zh-TW" sz="1200" dirty="0" smtClean="0"/>
              <a:t>Undecided pixels</a:t>
            </a:r>
            <a:endParaRPr lang="zh-TW" altLang="en-US" sz="1200" dirty="0"/>
          </a:p>
        </p:txBody>
      </p:sp>
      <p:sp>
        <p:nvSpPr>
          <p:cNvPr id="17" name="矩形 16"/>
          <p:cNvSpPr/>
          <p:nvPr/>
        </p:nvSpPr>
        <p:spPr>
          <a:xfrm>
            <a:off x="395536" y="3752392"/>
            <a:ext cx="842493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16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N</a:t>
            </a:r>
            <a:r>
              <a:rPr lang="en-US" altLang="zh-TW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1600" dirty="0">
                <a:solidFill>
                  <a:prstClr val="black"/>
                </a:solidFill>
                <a:latin typeface="+mj-lt"/>
                <a:ea typeface="新細明體" panose="02020500000000000000" pitchFamily="18" charset="-120"/>
                <a:cs typeface="Times New Roman" panose="02020603050405020304" pitchFamily="18" charset="0"/>
              </a:rPr>
              <a:t>is the normalization </a:t>
            </a:r>
            <a:r>
              <a:rPr lang="en-US" altLang="zh-TW" sz="1600" dirty="0" smtClean="0">
                <a:solidFill>
                  <a:prstClr val="black"/>
                </a:solidFill>
                <a:latin typeface="+mj-lt"/>
                <a:ea typeface="新細明體" panose="02020500000000000000" pitchFamily="18" charset="-120"/>
                <a:cs typeface="Times New Roman" panose="02020603050405020304" pitchFamily="18" charset="0"/>
              </a:rPr>
              <a:t>factor.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16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R</a:t>
            </a:r>
            <a:r>
              <a:rPr lang="en-US" altLang="zh-TW" sz="1600" i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q</a:t>
            </a:r>
            <a:r>
              <a:rPr lang="en-US" altLang="zh-TW" sz="16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1600" dirty="0" smtClean="0">
                <a:solidFill>
                  <a:prstClr val="black"/>
                </a:solidFill>
                <a:latin typeface="+mj-lt"/>
                <a:ea typeface="新細明體" panose="02020500000000000000" pitchFamily="18" charset="-120"/>
                <a:cs typeface="Times New Roman" panose="02020603050405020304" pitchFamily="18" charset="0"/>
              </a:rPr>
              <a:t>is reliable index. If neighborhood pixel </a:t>
            </a:r>
            <a:r>
              <a:rPr lang="en-US" altLang="zh-TW" sz="16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q</a:t>
            </a:r>
            <a:r>
              <a:rPr lang="en-US" altLang="zh-TW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1600" dirty="0" smtClean="0">
                <a:solidFill>
                  <a:prstClr val="black"/>
                </a:solidFill>
                <a:latin typeface="+mj-lt"/>
                <a:ea typeface="新細明體" panose="02020500000000000000" pitchFamily="18" charset="-120"/>
                <a:cs typeface="Times New Roman" panose="02020603050405020304" pitchFamily="18" charset="0"/>
              </a:rPr>
              <a:t>is reliable</a:t>
            </a:r>
            <a:r>
              <a:rPr lang="en-US" altLang="zh-TW" sz="1600" dirty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, </a:t>
            </a:r>
            <a:r>
              <a:rPr lang="en-US" altLang="zh-TW" sz="1600" i="1" dirty="0" err="1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R</a:t>
            </a:r>
            <a:r>
              <a:rPr lang="en-US" altLang="zh-TW" sz="1600" i="1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q</a:t>
            </a:r>
            <a:r>
              <a:rPr lang="en-US" altLang="zh-TW" sz="1600" dirty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=1, </a:t>
            </a:r>
            <a:r>
              <a:rPr lang="en-US" altLang="zh-TW" sz="1600" dirty="0" smtClean="0">
                <a:solidFill>
                  <a:prstClr val="black"/>
                </a:solidFill>
                <a:latin typeface="+mj-lt"/>
                <a:ea typeface="新細明體" panose="02020500000000000000" pitchFamily="18" charset="-120"/>
                <a:cs typeface="Times New Roman" panose="02020603050405020304" pitchFamily="18" charset="0"/>
              </a:rPr>
              <a:t>else</a:t>
            </a:r>
            <a:r>
              <a:rPr lang="en-US" altLang="zh-TW" sz="1600" dirty="0">
                <a:solidFill>
                  <a:prstClr val="black"/>
                </a:solidFill>
                <a:latin typeface="+mj-lt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1600" i="1" dirty="0" err="1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R</a:t>
            </a:r>
            <a:r>
              <a:rPr lang="en-US" altLang="zh-TW" sz="1600" i="1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q</a:t>
            </a:r>
            <a:r>
              <a:rPr lang="en-US" altLang="zh-TW" sz="1600" dirty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=</a:t>
            </a:r>
            <a:r>
              <a:rPr lang="en-US" altLang="zh-TW" sz="1600" dirty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0</a:t>
            </a:r>
            <a:r>
              <a:rPr lang="en-US" altLang="zh-TW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1600" i="1" dirty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d</a:t>
            </a:r>
            <a:r>
              <a:rPr lang="en-US" altLang="zh-TW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altLang="zh-TW" sz="1600" dirty="0" smtClean="0">
                <a:solidFill>
                  <a:prstClr val="black"/>
                </a:solidFill>
                <a:latin typeface="+mj-lt"/>
                <a:ea typeface="新細明體" panose="02020500000000000000" pitchFamily="18" charset="-120"/>
                <a:cs typeface="Times New Roman" panose="02020603050405020304" pitchFamily="18" charset="0"/>
              </a:rPr>
              <a:t>is depth candidate from neighborhood pixels </a:t>
            </a:r>
            <a:endParaRPr lang="en-US" altLang="zh-TW" sz="1600" dirty="0">
              <a:solidFill>
                <a:prstClr val="black"/>
              </a:solidFill>
              <a:latin typeface="+mj-lt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6558625" y="3585635"/>
            <a:ext cx="1214072" cy="4247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200" dirty="0" smtClean="0"/>
              <a:t>1</a:t>
            </a:r>
            <a:r>
              <a:rPr lang="en-US" altLang="zh-TW" sz="1200" baseline="30000" dirty="0" smtClean="0"/>
              <a:t>st</a:t>
            </a:r>
            <a:r>
              <a:rPr lang="en-US" altLang="zh-TW" sz="1200" dirty="0" smtClean="0"/>
              <a:t>  iterative depth map</a:t>
            </a:r>
            <a:endParaRPr lang="zh-TW" altLang="en-US" sz="1200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7678408" y="3578319"/>
            <a:ext cx="1214072" cy="4247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200" dirty="0" smtClean="0"/>
              <a:t>2</a:t>
            </a:r>
            <a:r>
              <a:rPr lang="en-US" altLang="zh-TW" sz="1200" baseline="30000" dirty="0" smtClean="0"/>
              <a:t>nd</a:t>
            </a:r>
            <a:r>
              <a:rPr lang="en-US" altLang="zh-TW" sz="1200" dirty="0" smtClean="0"/>
              <a:t>  iterative depth map</a:t>
            </a:r>
            <a:endParaRPr lang="zh-TW" altLang="en-US" sz="1200" dirty="0"/>
          </a:p>
        </p:txBody>
      </p:sp>
      <p:sp>
        <p:nvSpPr>
          <p:cNvPr id="1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cs typeface="Calibri" panose="020F0502020204030204" pitchFamily="34" charset="0"/>
              </a:rPr>
              <a:t>Iterative TDU Process</a:t>
            </a:r>
            <a:endParaRPr lang="en-US" altLang="zh-TW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37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765811"/>
              </p:ext>
            </p:extLst>
          </p:nvPr>
        </p:nvGraphicFramePr>
        <p:xfrm>
          <a:off x="441850" y="1700808"/>
          <a:ext cx="7946573" cy="16561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017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1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27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Sequences</a:t>
                      </a:r>
                      <a:endParaRPr lang="zh-TW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Clipped Resolution</a:t>
                      </a:r>
                      <a:endParaRPr lang="zh-TW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Frames</a:t>
                      </a:r>
                      <a:endParaRPr lang="zh-TW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</a:t>
                      </a:r>
                      <a:r>
                        <a:rPr lang="en-US" altLang="zh-TW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</a:t>
                      </a:r>
                      <a:endParaRPr lang="zh-TW" altLang="en-US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Synthesized</a:t>
                      </a:r>
                      <a:r>
                        <a:rPr lang="en-US" altLang="zh-TW" sz="18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View</a:t>
                      </a:r>
                      <a:endParaRPr lang="zh-TW" alt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Undo Dancer</a:t>
                      </a:r>
                      <a:endParaRPr lang="zh-TW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1920×1080</a:t>
                      </a:r>
                      <a:endParaRPr lang="zh-TW" altLang="en-US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250</a:t>
                      </a:r>
                      <a:endParaRPr lang="zh-TW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zh-TW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Shark</a:t>
                      </a:r>
                      <a:endParaRPr lang="zh-TW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1920×1080</a:t>
                      </a:r>
                      <a:endParaRPr lang="zh-TW" altLang="en-US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300</a:t>
                      </a:r>
                      <a:endParaRPr lang="zh-TW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zh-TW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kern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kumimoji="0" lang="zh-TW" altLang="en-US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標題 1"/>
          <p:cNvSpPr txBox="1">
            <a:spLocks/>
          </p:cNvSpPr>
          <p:nvPr/>
        </p:nvSpPr>
        <p:spPr bwMode="auto">
          <a:xfrm>
            <a:off x="1022920" y="188640"/>
            <a:ext cx="82296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pPr algn="l"/>
            <a:r>
              <a:rPr kumimoji="0" lang="en-US" altLang="zh-TW" sz="3200" dirty="0">
                <a:solidFill>
                  <a:schemeClr val="tx1"/>
                </a:solidFill>
                <a:latin typeface="Calibri" pitchFamily="34" charset="0"/>
                <a:cs typeface="+mn-cs"/>
              </a:rPr>
              <a:t>Computer </a:t>
            </a:r>
            <a:r>
              <a:rPr kumimoji="0" lang="en-US" altLang="zh-TW" sz="3200" dirty="0" smtClean="0">
                <a:solidFill>
                  <a:schemeClr val="tx1"/>
                </a:solidFill>
                <a:latin typeface="Calibri" pitchFamily="34" charset="0"/>
                <a:cs typeface="+mn-cs"/>
              </a:rPr>
              <a:t>Generated Test Sequences</a:t>
            </a:r>
            <a:endParaRPr kumimoji="0" lang="en-US" altLang="zh-CN" sz="3200" dirty="0">
              <a:solidFill>
                <a:schemeClr val="tx1"/>
              </a:solidFill>
              <a:latin typeface="Calibri" pitchFamily="34" charset="0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843533"/>
            <a:ext cx="3461879" cy="1961731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025" y="3843534"/>
            <a:ext cx="3461877" cy="196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1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8229600" cy="78296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Experimental </a:t>
            </a:r>
            <a:r>
              <a:rPr lang="en-US" altLang="zh-TW" sz="3200" dirty="0" smtClean="0">
                <a:latin typeface="Calibri" panose="020F0502020204030204" pitchFamily="34" charset="0"/>
              </a:rPr>
              <a:t>Settings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1196752"/>
            <a:ext cx="8532440" cy="4839816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24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Uncoded</a:t>
            </a:r>
            <a:r>
              <a:rPr lang="en-US" altLang="zh-TW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and Coded HD Computer Generated Videos:</a:t>
            </a:r>
          </a:p>
          <a:p>
            <a:pPr marL="360363" indent="0"/>
            <a:r>
              <a:rPr lang="en-US" altLang="zh-TW" sz="2400" b="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ratios of depth </a:t>
            </a:r>
            <a:r>
              <a:rPr lang="en-US" altLang="zh-TW" sz="2400" b="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region </a:t>
            </a:r>
            <a:r>
              <a:rPr lang="en-US" altLang="zh-TW" sz="2400" b="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en-US" altLang="zh-TW" sz="2400" b="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60363" indent="0">
              <a:spcBef>
                <a:spcPts val="0"/>
              </a:spcBef>
              <a:buNone/>
            </a:pPr>
            <a:r>
              <a:rPr lang="en-US" altLang="zh-TW" sz="2400" b="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      CTDP </a:t>
            </a:r>
            <a:r>
              <a:rPr lang="en-US" altLang="zh-TW" sz="2400" b="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LR: </a:t>
            </a:r>
            <a:r>
              <a:rPr lang="en-US" altLang="zh-TW" sz="2400" b="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Depth: 1/12, Texture: 11/12</a:t>
            </a:r>
          </a:p>
          <a:p>
            <a:pPr marL="360363" indent="0">
              <a:buNone/>
            </a:pPr>
            <a:endParaRPr lang="en-US" altLang="zh-TW" sz="2400" b="0" dirty="0" smtClean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TW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HEVC-CTDP Coding Parameters:</a:t>
            </a:r>
            <a:endParaRPr lang="en-US" altLang="zh-TW" sz="2400" b="1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804863">
              <a:spcBef>
                <a:spcPts val="300"/>
              </a:spcBef>
            </a:pPr>
            <a:r>
              <a:rPr lang="en-US" altLang="zh-TW" sz="2400" b="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encoding mode: All Intra, Low delay, Random </a:t>
            </a:r>
            <a:r>
              <a:rPr lang="en-US" altLang="zh-TW" sz="2400" b="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access</a:t>
            </a:r>
          </a:p>
          <a:p>
            <a:pPr marL="804863">
              <a:spcBef>
                <a:spcPts val="300"/>
              </a:spcBef>
            </a:pPr>
            <a:r>
              <a:rPr lang="en-US" altLang="zh-TW" sz="2400" b="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QP: 27,32,37,42</a:t>
            </a:r>
          </a:p>
          <a:p>
            <a:pPr marL="804863">
              <a:spcBef>
                <a:spcPts val="300"/>
              </a:spcBef>
            </a:pPr>
            <a:r>
              <a:rPr lang="en-US" altLang="zh-TW" sz="24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ctdp_packing_type</a:t>
            </a:r>
            <a:r>
              <a:rPr lang="en-US" altLang="zh-TW" sz="2400" b="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: CTDP-LR</a:t>
            </a:r>
          </a:p>
          <a:p>
            <a:pPr marL="804863">
              <a:spcBef>
                <a:spcPts val="300"/>
              </a:spcBef>
            </a:pPr>
            <a:r>
              <a:rPr lang="en-US" altLang="zh-TW" sz="2400" b="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image resizing: </a:t>
            </a:r>
            <a:r>
              <a:rPr lang="en-US" altLang="zh-TW" sz="2400" b="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Lancos</a:t>
            </a:r>
            <a:r>
              <a:rPr lang="en-US" altLang="zh-TW" sz="2400" b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 4</a:t>
            </a:r>
            <a:endParaRPr lang="en-US" altLang="zh-TW" b="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804863">
              <a:spcBef>
                <a:spcPts val="300"/>
              </a:spcBef>
            </a:pPr>
            <a:r>
              <a:rPr lang="en-US" altLang="zh-TW" b="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depth resizing</a:t>
            </a:r>
            <a:r>
              <a:rPr lang="en-US" altLang="zh-TW" b="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altLang="zh-TW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bicubic</a:t>
            </a:r>
            <a:r>
              <a:rPr lang="en-US" altLang="zh-TW" b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altLang="zh-TW" b="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(with TDU/without TDU)</a:t>
            </a:r>
            <a:endParaRPr lang="en-US" altLang="zh-TW" b="0" dirty="0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endParaRPr lang="en-US" altLang="zh-TW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TW" sz="24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altLang="zh-TW" sz="24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zh-TW" altLang="en-US" sz="2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40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5696" y="3513202"/>
            <a:ext cx="5760640" cy="707886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TW" sz="2000" dirty="0">
                <a:solidFill>
                  <a:prstClr val="black"/>
                </a:solidFill>
                <a:latin typeface="Calibri" panose="020F0502020204030204" pitchFamily="34" charset="0"/>
              </a:rPr>
              <a:t>CTDP </a:t>
            </a:r>
            <a:r>
              <a:rPr lang="en-US" altLang="zh-TW" sz="20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depacked</a:t>
            </a:r>
            <a:r>
              <a:rPr lang="en-US" altLang="zh-TW" sz="2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 texture, depth, and synthesized view are </a:t>
            </a:r>
            <a:r>
              <a:rPr lang="en-US" altLang="zh-TW" sz="2000" dirty="0">
                <a:solidFill>
                  <a:prstClr val="black"/>
                </a:solidFill>
                <a:latin typeface="Calibri" panose="020F0502020204030204" pitchFamily="34" charset="0"/>
              </a:rPr>
              <a:t>compared to </a:t>
            </a:r>
            <a:r>
              <a:rPr lang="en-US" altLang="zh-TW" sz="2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ground truth ones</a:t>
            </a:r>
            <a:endParaRPr lang="zh-TW" altLang="en-US" sz="20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093308" y="2418716"/>
            <a:ext cx="495738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800" b="1" dirty="0" err="1" smtClean="0">
                <a:latin typeface="Calibri" panose="020F0502020204030204" pitchFamily="34" charset="0"/>
              </a:rPr>
              <a:t>Uncoded</a:t>
            </a:r>
            <a:r>
              <a:rPr lang="en-US" altLang="zh-TW" sz="2800" b="1" dirty="0" smtClean="0">
                <a:latin typeface="Calibri" panose="020F0502020204030204" pitchFamily="34" charset="0"/>
              </a:rPr>
              <a:t> CTDP Performances</a:t>
            </a:r>
          </a:p>
          <a:p>
            <a:pPr algn="ctr"/>
            <a:r>
              <a:rPr lang="en-US" altLang="zh-TW" sz="2800" b="1" dirty="0" smtClean="0">
                <a:latin typeface="Calibri" panose="020F0502020204030204" pitchFamily="34" charset="0"/>
              </a:rPr>
              <a:t>of </a:t>
            </a:r>
            <a:r>
              <a:rPr lang="en-US" altLang="zh-TW" sz="2800" b="1" dirty="0" err="1" smtClean="0">
                <a:latin typeface="Calibri" panose="020F0502020204030204" pitchFamily="34" charset="0"/>
              </a:rPr>
              <a:t>YCbCr</a:t>
            </a:r>
            <a:r>
              <a:rPr lang="en-US" altLang="zh-TW" sz="2800" b="1" dirty="0" smtClean="0">
                <a:latin typeface="Calibri" panose="020F0502020204030204" pitchFamily="34" charset="0"/>
              </a:rPr>
              <a:t> Color Packing Method</a:t>
            </a:r>
          </a:p>
          <a:p>
            <a:pPr algn="ctr"/>
            <a:endParaRPr lang="en-US" altLang="zh-TW" sz="2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93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2813" y="44624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 SEI Syntax in JCTVC-AE0022 (New)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85757"/>
              </p:ext>
            </p:extLst>
          </p:nvPr>
        </p:nvGraphicFramePr>
        <p:xfrm>
          <a:off x="647562" y="1052748"/>
          <a:ext cx="7884877" cy="58140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76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kern="1200" dirty="0" err="1" smtClean="0">
                          <a:effectLst/>
                        </a:rPr>
                        <a:t>centralized_texture_depth_packing</a:t>
                      </a:r>
                      <a:r>
                        <a:rPr lang="en-CA" sz="1200" kern="1200" dirty="0" smtClean="0">
                          <a:effectLst/>
                        </a:rPr>
                        <a:t>( </a:t>
                      </a:r>
                      <a:r>
                        <a:rPr lang="en-CA" sz="1200" kern="1200" dirty="0" err="1" smtClean="0">
                          <a:effectLst/>
                        </a:rPr>
                        <a:t>payloadSize</a:t>
                      </a:r>
                      <a:r>
                        <a:rPr lang="en-CA" sz="1200" kern="1200" dirty="0" smtClean="0">
                          <a:effectLst/>
                        </a:rPr>
                        <a:t> ) {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Descriptor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</a:t>
                      </a:r>
                      <a:r>
                        <a:rPr lang="en-CA" sz="1200" kern="1200" dirty="0" err="1">
                          <a:effectLst/>
                        </a:rPr>
                        <a:t>centralized_texture_depth_packing_cancel_flag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u(1)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</a:t>
                      </a:r>
                      <a:r>
                        <a:rPr lang="en-CA" sz="1200" kern="1200" dirty="0">
                          <a:effectLst/>
                        </a:rPr>
                        <a:t>if( ! </a:t>
                      </a:r>
                      <a:r>
                        <a:rPr lang="en-CA" sz="1200" kern="1200" dirty="0" err="1">
                          <a:effectLst/>
                        </a:rPr>
                        <a:t>centralized_texture_depth_packing_cancel_flag</a:t>
                      </a:r>
                      <a:r>
                        <a:rPr lang="en-CA" sz="1200" kern="1200" dirty="0">
                          <a:effectLst/>
                        </a:rPr>
                        <a:t> ) {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11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		</a:t>
                      </a:r>
                      <a:r>
                        <a:rPr lang="en-CA" sz="1600" b="1" kern="1200" dirty="0" err="1">
                          <a:effectLst/>
                        </a:rPr>
                        <a:t>ctdp_packing_type</a:t>
                      </a:r>
                      <a:endParaRPr lang="zh-TW" sz="1600" b="1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 kern="1200" dirty="0">
                          <a:effectLst/>
                        </a:rPr>
                        <a:t>u(3)</a:t>
                      </a:r>
                      <a:endParaRPr lang="zh-TW" sz="1600" b="1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kern="1200" dirty="0">
                          <a:effectLst/>
                        </a:rPr>
                        <a:t>		</a:t>
                      </a:r>
                      <a:r>
                        <a:rPr lang="en-CA" sz="1200" kern="1200" dirty="0" err="1">
                          <a:effectLst/>
                        </a:rPr>
                        <a:t>baseline_dist_flag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kern="1200" dirty="0">
                          <a:effectLst/>
                        </a:rPr>
                        <a:t>u(1)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kern="1200" dirty="0">
                          <a:effectLst/>
                        </a:rPr>
                        <a:t>		</a:t>
                      </a:r>
                      <a:r>
                        <a:rPr lang="en-CA" sz="1200" kern="1200" dirty="0" err="1">
                          <a:effectLst/>
                        </a:rPr>
                        <a:t>focal_length_flag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kern="1200">
                          <a:effectLst/>
                        </a:rPr>
                        <a:t>u(1)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kern="1200" dirty="0">
                          <a:effectLst/>
                        </a:rPr>
                        <a:t>		</a:t>
                      </a:r>
                      <a:r>
                        <a:rPr lang="en-CA" sz="1200" kern="1200" dirty="0" err="1">
                          <a:effectLst/>
                        </a:rPr>
                        <a:t>z_near_flag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kern="1200">
                          <a:effectLst/>
                        </a:rPr>
                        <a:t>u(1)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dirty="0" err="1">
                          <a:effectLst/>
                        </a:rPr>
                        <a:t>z_far_flag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kern="1200">
                          <a:effectLst/>
                        </a:rPr>
                        <a:t>u(1)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dirty="0" err="1">
                          <a:effectLst/>
                        </a:rPr>
                        <a:t>d_min_flag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kern="1200">
                          <a:effectLst/>
                        </a:rPr>
                        <a:t>u(1)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dirty="0" err="1">
                          <a:effectLst/>
                        </a:rPr>
                        <a:t>d_max_flag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kern="1200">
                          <a:effectLst/>
                        </a:rPr>
                        <a:t>u(1)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dirty="0" err="1">
                          <a:effectLst/>
                        </a:rPr>
                        <a:t>depth_representation_type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kern="1200">
                          <a:effectLst/>
                        </a:rPr>
                        <a:t>ue(v)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if( </a:t>
                      </a:r>
                      <a:r>
                        <a:rPr lang="en-CA" sz="1200" dirty="0" err="1">
                          <a:effectLst/>
                        </a:rPr>
                        <a:t>baseline_dist_flag</a:t>
                      </a:r>
                      <a:r>
                        <a:rPr lang="en-CA" sz="1200" dirty="0">
                          <a:effectLst/>
                        </a:rPr>
                        <a:t> )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3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             </a:t>
                      </a:r>
                      <a:r>
                        <a:rPr lang="en-CA" sz="1100" dirty="0" err="1" smtClean="0">
                          <a:effectLst/>
                        </a:rPr>
                        <a:t>view_syn_rep_info_element</a:t>
                      </a:r>
                      <a:r>
                        <a:rPr lang="en-CA" sz="1100" dirty="0">
                          <a:effectLst/>
                        </a:rPr>
                        <a:t>( </a:t>
                      </a:r>
                      <a:r>
                        <a:rPr lang="en-CA" sz="1100" dirty="0" err="1">
                          <a:effectLst/>
                        </a:rPr>
                        <a:t>BdistanceSign</a:t>
                      </a:r>
                      <a:r>
                        <a:rPr lang="en-CA" sz="1100" dirty="0">
                          <a:effectLst/>
                        </a:rPr>
                        <a:t>, </a:t>
                      </a:r>
                      <a:r>
                        <a:rPr lang="en-CA" sz="1100" dirty="0" err="1">
                          <a:effectLst/>
                        </a:rPr>
                        <a:t>BdistanceExp</a:t>
                      </a:r>
                      <a:r>
                        <a:rPr lang="en-CA" sz="1100" dirty="0">
                          <a:effectLst/>
                        </a:rPr>
                        <a:t>, </a:t>
                      </a:r>
                      <a:r>
                        <a:rPr lang="en-CA" sz="1100" dirty="0" err="1">
                          <a:effectLst/>
                        </a:rPr>
                        <a:t>BdistanceMantissa</a:t>
                      </a:r>
                      <a:r>
                        <a:rPr lang="en-CA" sz="1100" dirty="0">
                          <a:effectLst/>
                        </a:rPr>
                        <a:t>, </a:t>
                      </a:r>
                      <a:r>
                        <a:rPr lang="en-CA" sz="1100" dirty="0" err="1">
                          <a:effectLst/>
                        </a:rPr>
                        <a:t>BdistanceManLen</a:t>
                      </a:r>
                      <a:r>
                        <a:rPr lang="en-CA" sz="1100" dirty="0">
                          <a:effectLst/>
                        </a:rPr>
                        <a:t> )</a:t>
                      </a:r>
                      <a:endParaRPr lang="zh-TW" sz="11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ts val="95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if( </a:t>
                      </a:r>
                      <a:r>
                        <a:rPr lang="en-CA" sz="1200" dirty="0" err="1">
                          <a:effectLst/>
                        </a:rPr>
                        <a:t>focal_length_flag</a:t>
                      </a:r>
                      <a:r>
                        <a:rPr lang="en-CA" sz="1200" dirty="0">
                          <a:effectLst/>
                        </a:rPr>
                        <a:t> )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493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</a:t>
                      </a:r>
                      <a:r>
                        <a:rPr lang="en-CA" sz="1200" dirty="0" err="1" smtClean="0">
                          <a:effectLst/>
                        </a:rPr>
                        <a:t>view_syn_rep_info_element</a:t>
                      </a:r>
                      <a:r>
                        <a:rPr lang="en-CA" sz="1200" dirty="0">
                          <a:effectLst/>
                        </a:rPr>
                        <a:t>( </a:t>
                      </a:r>
                      <a:r>
                        <a:rPr lang="en-CA" sz="1200" dirty="0" err="1">
                          <a:effectLst/>
                        </a:rPr>
                        <a:t>FlengthSign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FlengthExp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FlengthMantissa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FlengthManLen</a:t>
                      </a:r>
                      <a:r>
                        <a:rPr lang="en-CA" sz="1200" dirty="0">
                          <a:effectLst/>
                        </a:rPr>
                        <a:t> )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ts val="95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>
                          <a:effectLst/>
                        </a:rPr>
                        <a:t>		if( z_near_flag ) 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>
                          <a:effectLst/>
                        </a:rPr>
                        <a:t>			view_syn_rep_info_element( ZNearSign, ZNearExp, ZNearMantissa, ZNearManLen 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if( </a:t>
                      </a:r>
                      <a:r>
                        <a:rPr lang="en-CA" sz="1200" dirty="0" err="1">
                          <a:effectLst/>
                        </a:rPr>
                        <a:t>z_far_flag</a:t>
                      </a:r>
                      <a:r>
                        <a:rPr lang="en-CA" sz="1200" dirty="0">
                          <a:effectLst/>
                        </a:rPr>
                        <a:t> ) 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dirty="0" err="1">
                          <a:effectLst/>
                        </a:rPr>
                        <a:t>view_syn_rep_info_element</a:t>
                      </a:r>
                      <a:r>
                        <a:rPr lang="en-CA" sz="1200" dirty="0">
                          <a:effectLst/>
                        </a:rPr>
                        <a:t> ( </a:t>
                      </a:r>
                      <a:r>
                        <a:rPr lang="en-CA" sz="1200" dirty="0" err="1">
                          <a:effectLst/>
                        </a:rPr>
                        <a:t>ZFarSign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ZFarExp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ZFarMantissa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ZFarManLen</a:t>
                      </a:r>
                      <a:r>
                        <a:rPr lang="en-CA" sz="1200" dirty="0">
                          <a:effectLst/>
                        </a:rPr>
                        <a:t> )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if( </a:t>
                      </a:r>
                      <a:r>
                        <a:rPr lang="en-CA" sz="1200" dirty="0" err="1">
                          <a:effectLst/>
                        </a:rPr>
                        <a:t>d_min_flag</a:t>
                      </a:r>
                      <a:r>
                        <a:rPr lang="en-CA" sz="1200" dirty="0">
                          <a:effectLst/>
                        </a:rPr>
                        <a:t> ) 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dirty="0" err="1">
                          <a:effectLst/>
                        </a:rPr>
                        <a:t>view_syn_rep_info_element</a:t>
                      </a:r>
                      <a:r>
                        <a:rPr lang="en-CA" sz="1200" dirty="0">
                          <a:effectLst/>
                        </a:rPr>
                        <a:t> ( </a:t>
                      </a:r>
                      <a:r>
                        <a:rPr lang="en-CA" sz="1200" dirty="0" err="1">
                          <a:effectLst/>
                        </a:rPr>
                        <a:t>DMinSign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DMinExp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DMinMantissa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DMinManLen</a:t>
                      </a:r>
                      <a:r>
                        <a:rPr lang="en-CA" sz="1200" dirty="0">
                          <a:effectLst/>
                        </a:rPr>
                        <a:t> )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if( </a:t>
                      </a:r>
                      <a:r>
                        <a:rPr lang="en-CA" sz="1200" dirty="0" err="1">
                          <a:effectLst/>
                        </a:rPr>
                        <a:t>d_max_flag</a:t>
                      </a:r>
                      <a:r>
                        <a:rPr lang="en-CA" sz="1200" dirty="0">
                          <a:effectLst/>
                        </a:rPr>
                        <a:t> ) 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dirty="0" err="1">
                          <a:effectLst/>
                        </a:rPr>
                        <a:t>view_syn_rep_info_element</a:t>
                      </a:r>
                      <a:r>
                        <a:rPr lang="en-CA" sz="1200" dirty="0">
                          <a:effectLst/>
                        </a:rPr>
                        <a:t> ( </a:t>
                      </a:r>
                      <a:r>
                        <a:rPr lang="en-CA" sz="1200" dirty="0" err="1">
                          <a:effectLst/>
                        </a:rPr>
                        <a:t>DMaxSign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DMaxExp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DMaxMantissa</a:t>
                      </a:r>
                      <a:r>
                        <a:rPr lang="en-CA" sz="1200" dirty="0">
                          <a:effectLst/>
                        </a:rPr>
                        <a:t>, </a:t>
                      </a:r>
                      <a:r>
                        <a:rPr lang="en-CA" sz="1200" dirty="0" err="1">
                          <a:effectLst/>
                        </a:rPr>
                        <a:t>DMaxManLen</a:t>
                      </a:r>
                      <a:r>
                        <a:rPr lang="en-CA" sz="1200" dirty="0">
                          <a:effectLst/>
                        </a:rPr>
                        <a:t> )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if( </a:t>
                      </a:r>
                      <a:r>
                        <a:rPr lang="en-CA" sz="1200" dirty="0" err="1">
                          <a:effectLst/>
                        </a:rPr>
                        <a:t>depth_representation_type</a:t>
                      </a:r>
                      <a:r>
                        <a:rPr lang="en-CA" sz="1200" dirty="0">
                          <a:effectLst/>
                        </a:rPr>
                        <a:t> = = 3 ) { 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depth_nonlinear_representation_num_minus1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kern="1200">
                          <a:effectLst/>
                        </a:rPr>
                        <a:t>ue(v)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for(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 = 1;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 &lt;= depth_nonlinear_representation_num_minus1 + 1;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++ )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</a:t>
                      </a:r>
                      <a:r>
                        <a:rPr lang="en-CA" sz="1200" dirty="0" err="1">
                          <a:effectLst/>
                        </a:rPr>
                        <a:t>depth_nonlinear_representation_model</a:t>
                      </a:r>
                      <a:r>
                        <a:rPr lang="en-CA" sz="1200" dirty="0">
                          <a:effectLst/>
                        </a:rPr>
                        <a:t>[ 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 ]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</a:t>
                      </a:r>
                      <a:r>
                        <a:rPr lang="en-CA" sz="1200" kern="1200" dirty="0" err="1">
                          <a:effectLst/>
                        </a:rPr>
                        <a:t>centralized_texture_depth_packing_persistence_flag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200">
                          <a:effectLst/>
                        </a:rPr>
                        <a:t>u(1)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	}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	}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zh-TW" sz="12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7198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411480" algn="l"/>
                          <a:tab pos="548640" algn="l"/>
                        </a:tabLst>
                      </a:pPr>
                      <a:r>
                        <a:rPr lang="en-CA" sz="1200" dirty="0">
                          <a:effectLst/>
                        </a:rPr>
                        <a:t>}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zh-TW" sz="12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504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 txBox="1">
            <a:spLocks/>
          </p:cNvSpPr>
          <p:nvPr/>
        </p:nvSpPr>
        <p:spPr bwMode="auto">
          <a:xfrm>
            <a:off x="878904" y="188640"/>
            <a:ext cx="8589640" cy="71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defRPr/>
            </a:pPr>
            <a:r>
              <a:rPr lang="en-US" altLang="zh-TW" sz="32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Performances of </a:t>
            </a:r>
            <a:r>
              <a:rPr lang="en-US" altLang="zh-TW" sz="32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Uncoded</a:t>
            </a:r>
            <a:r>
              <a:rPr lang="en-US" altLang="zh-TW" sz="32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CTDP-LR Formats</a:t>
            </a:r>
            <a:endParaRPr kumimoji="1" lang="zh-TW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179512" y="1383159"/>
            <a:ext cx="4281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CTDP-LR: </a:t>
            </a:r>
            <a:r>
              <a:rPr lang="en-US" altLang="zh-TW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ctdp_packing_type</a:t>
            </a:r>
            <a:r>
              <a:rPr lang="en-US" altLang="zh-TW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= 1</a:t>
            </a:r>
            <a:endParaRPr lang="zh-TW" alt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792428"/>
              </p:ext>
            </p:extLst>
          </p:nvPr>
        </p:nvGraphicFramePr>
        <p:xfrm>
          <a:off x="35495" y="2132857"/>
          <a:ext cx="8928990" cy="252027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49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2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2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2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21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21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21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21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21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4215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06366">
                <a:tc rowSpan="3">
                  <a:txBody>
                    <a:bodyPr/>
                    <a:lstStyle/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800" kern="100" dirty="0" smtClean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smtClean="0">
                          <a:effectLst/>
                        </a:rPr>
                        <a:t>Performances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err="1">
                          <a:effectLst/>
                        </a:rPr>
                        <a:t>Depacked</a:t>
                      </a:r>
                      <a:r>
                        <a:rPr lang="en-US" sz="1400" kern="100" dirty="0">
                          <a:effectLst/>
                        </a:rPr>
                        <a:t> Texture and Depth 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800" kern="100" dirty="0" smtClean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smtClean="0">
                          <a:effectLst/>
                        </a:rPr>
                        <a:t>Synthesized </a:t>
                      </a:r>
                      <a:r>
                        <a:rPr lang="en-US" sz="1400" kern="100" dirty="0">
                          <a:effectLst/>
                        </a:rPr>
                        <a:t>Virtual View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Generated by VSRS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49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err="1">
                          <a:effectLst/>
                        </a:rPr>
                        <a:t>Depacked</a:t>
                      </a:r>
                      <a:r>
                        <a:rPr lang="en-US" sz="1400" kern="100" dirty="0">
                          <a:effectLst/>
                        </a:rPr>
                        <a:t> Texture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err="1">
                          <a:effectLst/>
                        </a:rPr>
                        <a:t>Depacked</a:t>
                      </a:r>
                      <a:r>
                        <a:rPr lang="en-US" sz="1400" kern="100" dirty="0">
                          <a:effectLst/>
                        </a:rPr>
                        <a:t> Depth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27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RGB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err="1">
                          <a:effectLst/>
                        </a:rPr>
                        <a:t>YCbCr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err="1">
                          <a:effectLst/>
                        </a:rPr>
                        <a:t>YCbCr</a:t>
                      </a:r>
                      <a:r>
                        <a:rPr lang="en-US" sz="1400" kern="100" dirty="0">
                          <a:effectLst/>
                        </a:rPr>
                        <a:t>+ 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RGB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Direct 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err="1">
                          <a:effectLst/>
                        </a:rPr>
                        <a:t>YCbCr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err="1">
                          <a:effectLst/>
                        </a:rPr>
                        <a:t>YCbCr</a:t>
                      </a:r>
                      <a:r>
                        <a:rPr lang="en-US" sz="1400" kern="100" dirty="0">
                          <a:effectLst/>
                        </a:rPr>
                        <a:t>+  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RGB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Direct 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err="1">
                          <a:effectLst/>
                        </a:rPr>
                        <a:t>YCbCr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err="1">
                          <a:effectLst/>
                        </a:rPr>
                        <a:t>YCbCr</a:t>
                      </a:r>
                      <a:r>
                        <a:rPr lang="en-US" sz="1400" kern="100" dirty="0">
                          <a:effectLst/>
                        </a:rPr>
                        <a:t>+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000" kern="100" dirty="0" smtClean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smtClean="0">
                          <a:effectLst/>
                        </a:rPr>
                        <a:t>PSNR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49.2443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49.2137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50.2522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35.9820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39.8881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40.5137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>
                          <a:effectLst/>
                        </a:rPr>
                        <a:t>36.0823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>
                          <a:effectLst/>
                        </a:rPr>
                        <a:t>38.2884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>
                          <a:effectLst/>
                        </a:rPr>
                        <a:t>39.1031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000" kern="100" dirty="0" smtClean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 smtClean="0">
                          <a:effectLst/>
                        </a:rPr>
                        <a:t>SSIM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0.9955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0.9958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0.9963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0.9802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0.9873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0.9886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0.9737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0.9882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0.9879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67544" y="4797152"/>
            <a:ext cx="8373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TW" sz="1600" dirty="0" smtClean="0"/>
              <a:t>Direct </a:t>
            </a:r>
            <a:r>
              <a:rPr lang="en-US" altLang="zh-TW" sz="1600" dirty="0" err="1"/>
              <a:t>YCbCr</a:t>
            </a:r>
            <a:r>
              <a:rPr lang="en-US" altLang="zh-TW" sz="1600" dirty="0"/>
              <a:t>: Direct </a:t>
            </a:r>
            <a:r>
              <a:rPr lang="en-US" altLang="zh-TW" sz="1600" dirty="0" err="1"/>
              <a:t>YCbCr</a:t>
            </a:r>
            <a:r>
              <a:rPr lang="en-US" altLang="zh-TW" sz="1600" dirty="0"/>
              <a:t> </a:t>
            </a:r>
            <a:r>
              <a:rPr lang="en-US" altLang="zh-TW" sz="1600" dirty="0" err="1"/>
              <a:t>colour</a:t>
            </a:r>
            <a:r>
              <a:rPr lang="en-US" altLang="zh-TW" sz="1600" dirty="0"/>
              <a:t> depth packing method; </a:t>
            </a:r>
            <a:endParaRPr lang="en-US" altLang="zh-TW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TW" sz="1600" dirty="0" smtClean="0"/>
              <a:t>Direct </a:t>
            </a:r>
            <a:r>
              <a:rPr lang="en-US" altLang="zh-TW" sz="1600" dirty="0" err="1"/>
              <a:t>YCbCr</a:t>
            </a:r>
            <a:r>
              <a:rPr lang="en-US" altLang="zh-TW" sz="1600" dirty="0"/>
              <a:t>+: Direct </a:t>
            </a:r>
            <a:r>
              <a:rPr lang="en-US" altLang="zh-TW" sz="1600" dirty="0" err="1"/>
              <a:t>YCbCr</a:t>
            </a:r>
            <a:r>
              <a:rPr lang="en-US" altLang="zh-TW" sz="1600" dirty="0"/>
              <a:t> </a:t>
            </a:r>
            <a:r>
              <a:rPr lang="en-US" altLang="zh-TW" sz="1600" dirty="0" err="1"/>
              <a:t>colour</a:t>
            </a:r>
            <a:r>
              <a:rPr lang="en-US" altLang="zh-TW" sz="1600" dirty="0"/>
              <a:t> depth packing method with TDU method.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91748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 txBox="1">
            <a:spLocks/>
          </p:cNvSpPr>
          <p:nvPr/>
        </p:nvSpPr>
        <p:spPr bwMode="auto">
          <a:xfrm>
            <a:off x="899592" y="197768"/>
            <a:ext cx="8784976" cy="71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defRPr/>
            </a:pPr>
            <a:r>
              <a:rPr lang="en-US" altLang="zh-TW" sz="28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Depacked</a:t>
            </a:r>
            <a:r>
              <a:rPr lang="en-US" altLang="zh-TW" sz="28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Depth from </a:t>
            </a:r>
            <a:r>
              <a:rPr lang="en-US" altLang="zh-TW" sz="28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Uncoded</a:t>
            </a:r>
            <a:r>
              <a:rPr lang="en-US" altLang="zh-TW" sz="28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CTDP-LR Format </a:t>
            </a:r>
            <a:endParaRPr kumimoji="1" lang="zh-TW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484784"/>
            <a:ext cx="8849429" cy="5040000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179512" y="1043444"/>
            <a:ext cx="6955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err="1" smtClean="0"/>
              <a:t>Depacked</a:t>
            </a:r>
            <a:r>
              <a:rPr lang="en-US" altLang="zh-TW" b="1" dirty="0" smtClean="0"/>
              <a:t> Depth for Direct RGB </a:t>
            </a:r>
            <a:r>
              <a:rPr lang="en-US" altLang="zh-TW" b="1" dirty="0" err="1" smtClean="0"/>
              <a:t>Colour</a:t>
            </a:r>
            <a:r>
              <a:rPr lang="en-US" altLang="zh-TW" b="1" dirty="0" smtClean="0"/>
              <a:t> Packing (</a:t>
            </a:r>
            <a:r>
              <a:rPr lang="en-US" altLang="zh-TW" b="1" dirty="0" err="1" smtClean="0"/>
              <a:t>YCbCr</a:t>
            </a:r>
            <a:r>
              <a:rPr lang="en-US" altLang="zh-TW" b="1" dirty="0" smtClean="0"/>
              <a:t> 4:2:0)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347603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74283" y="1043444"/>
            <a:ext cx="6772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err="1"/>
              <a:t>Depacked</a:t>
            </a:r>
            <a:r>
              <a:rPr lang="en-US" altLang="zh-TW" b="1" dirty="0"/>
              <a:t> Depth of Direct </a:t>
            </a:r>
            <a:r>
              <a:rPr lang="en-US" altLang="zh-TW" b="1" dirty="0" err="1"/>
              <a:t>YCbCr</a:t>
            </a:r>
            <a:r>
              <a:rPr lang="en-US" altLang="zh-TW" b="1" dirty="0"/>
              <a:t> </a:t>
            </a:r>
            <a:r>
              <a:rPr lang="en-US" altLang="zh-TW" b="1" dirty="0" err="1" smtClean="0"/>
              <a:t>Colour</a:t>
            </a:r>
            <a:r>
              <a:rPr lang="en-US" altLang="zh-TW" b="1" dirty="0" smtClean="0"/>
              <a:t> Depth (</a:t>
            </a:r>
            <a:r>
              <a:rPr lang="en-US" altLang="zh-TW" b="1" dirty="0" err="1" smtClean="0"/>
              <a:t>YCbCr</a:t>
            </a:r>
            <a:r>
              <a:rPr lang="en-US" altLang="zh-TW" b="1" dirty="0" smtClean="0"/>
              <a:t> 4:2:0)</a:t>
            </a:r>
            <a:endParaRPr lang="zh-TW" altLang="en-US" b="1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485344"/>
            <a:ext cx="8829126" cy="5040000"/>
          </a:xfrm>
          <a:prstGeom prst="rect">
            <a:avLst/>
          </a:prstGeom>
        </p:spPr>
      </p:pic>
      <p:sp>
        <p:nvSpPr>
          <p:cNvPr id="7" name="標題 1"/>
          <p:cNvSpPr txBox="1">
            <a:spLocks/>
          </p:cNvSpPr>
          <p:nvPr/>
        </p:nvSpPr>
        <p:spPr bwMode="auto">
          <a:xfrm>
            <a:off x="899592" y="197768"/>
            <a:ext cx="8784976" cy="71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defRPr/>
            </a:pPr>
            <a:r>
              <a:rPr lang="en-US" altLang="zh-TW" sz="28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Depacked</a:t>
            </a:r>
            <a:r>
              <a:rPr lang="en-US" altLang="zh-TW" sz="28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Depth from </a:t>
            </a:r>
            <a:r>
              <a:rPr lang="en-US" altLang="zh-TW" sz="28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Uncoded</a:t>
            </a:r>
            <a:r>
              <a:rPr lang="en-US" altLang="zh-TW" sz="28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CTDP-LR Format </a:t>
            </a:r>
            <a:endParaRPr kumimoji="1" lang="zh-TW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7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 txBox="1">
            <a:spLocks/>
          </p:cNvSpPr>
          <p:nvPr/>
        </p:nvSpPr>
        <p:spPr bwMode="auto">
          <a:xfrm>
            <a:off x="899592" y="197768"/>
            <a:ext cx="8784976" cy="71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defRPr/>
            </a:pPr>
            <a:r>
              <a:rPr lang="en-US" altLang="zh-TW" sz="28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Depacked</a:t>
            </a:r>
            <a:r>
              <a:rPr lang="en-US" altLang="zh-TW" sz="28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Depth from </a:t>
            </a:r>
            <a:r>
              <a:rPr lang="en-US" altLang="zh-TW" sz="28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Uncoded</a:t>
            </a:r>
            <a:r>
              <a:rPr lang="en-US" altLang="zh-TW" sz="28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CTDP-LR Format </a:t>
            </a:r>
            <a:endParaRPr kumimoji="1" lang="zh-TW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79512" y="1052736"/>
            <a:ext cx="7195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err="1"/>
              <a:t>Depacked</a:t>
            </a:r>
            <a:r>
              <a:rPr lang="en-US" altLang="zh-TW" b="1" dirty="0"/>
              <a:t> Depth of Direct </a:t>
            </a:r>
            <a:r>
              <a:rPr lang="en-US" altLang="zh-TW" b="1" dirty="0" err="1"/>
              <a:t>YCbCr</a:t>
            </a:r>
            <a:r>
              <a:rPr lang="en-US" altLang="zh-TW" b="1" dirty="0"/>
              <a:t> </a:t>
            </a:r>
            <a:r>
              <a:rPr lang="en-US" altLang="zh-TW" b="1" dirty="0" smtClean="0"/>
              <a:t>with TDU Method (</a:t>
            </a:r>
            <a:r>
              <a:rPr lang="en-US" altLang="zh-TW" b="1" dirty="0" err="1" smtClean="0"/>
              <a:t>YCbCr</a:t>
            </a:r>
            <a:r>
              <a:rPr lang="en-US" altLang="zh-TW" b="1" dirty="0" smtClean="0"/>
              <a:t> 4:2:0)</a:t>
            </a:r>
            <a:endParaRPr lang="zh-TW" altLang="en-US" b="1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485344"/>
            <a:ext cx="8856662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1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3"/>
          <p:cNvSpPr txBox="1">
            <a:spLocks/>
          </p:cNvSpPr>
          <p:nvPr/>
        </p:nvSpPr>
        <p:spPr bwMode="auto">
          <a:xfrm>
            <a:off x="914848" y="205215"/>
            <a:ext cx="8136903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 i="0">
                <a:solidFill>
                  <a:srgbClr val="4C0000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9pPr>
          </a:lstStyle>
          <a:p>
            <a:r>
              <a:rPr lang="en-US" altLang="zh-TW" kern="0" dirty="0"/>
              <a:t>Uncompressed </a:t>
            </a:r>
            <a:r>
              <a:rPr lang="en-US" altLang="zh-TW" kern="0" dirty="0" smtClean="0"/>
              <a:t>Subjective </a:t>
            </a:r>
            <a:r>
              <a:rPr lang="en-US" altLang="zh-TW" kern="0" dirty="0"/>
              <a:t>Results </a:t>
            </a:r>
            <a:r>
              <a:rPr lang="en-US" altLang="zh-TW" kern="0" dirty="0" smtClean="0"/>
              <a:t>(Fin Area)</a:t>
            </a:r>
            <a:endParaRPr lang="zh-TW" altLang="en-US" kern="0" dirty="0"/>
          </a:p>
        </p:txBody>
      </p:sp>
      <p:sp>
        <p:nvSpPr>
          <p:cNvPr id="42" name="矩形 41"/>
          <p:cNvSpPr/>
          <p:nvPr/>
        </p:nvSpPr>
        <p:spPr>
          <a:xfrm>
            <a:off x="179512" y="5754742"/>
            <a:ext cx="87972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+mj-lt"/>
                <a:cs typeface="Times New Roman" panose="02020603050405020304" pitchFamily="18" charset="0"/>
              </a:rPr>
              <a:t>         (a</a:t>
            </a:r>
            <a:r>
              <a:rPr lang="en-US" altLang="zh-TW" sz="1600" dirty="0">
                <a:latin typeface="+mj-lt"/>
                <a:cs typeface="Times New Roman" panose="02020603050405020304" pitchFamily="18" charset="0"/>
              </a:rPr>
              <a:t>) Direct RGB Method         </a:t>
            </a:r>
            <a:r>
              <a:rPr lang="zh-TW" altLang="en-US" sz="1600" dirty="0" smtClean="0">
                <a:latin typeface="+mj-lt"/>
                <a:cs typeface="Times New Roman" panose="02020603050405020304" pitchFamily="18" charset="0"/>
              </a:rPr>
              <a:t>  </a:t>
            </a:r>
            <a:r>
              <a:rPr lang="en-US" altLang="zh-TW" sz="1600" dirty="0" smtClean="0">
                <a:latin typeface="+mj-lt"/>
                <a:cs typeface="Times New Roman" panose="02020603050405020304" pitchFamily="18" charset="0"/>
              </a:rPr>
              <a:t>  (b) </a:t>
            </a:r>
            <a:r>
              <a:rPr lang="en-US" altLang="zh-TW" sz="1600" dirty="0">
                <a:latin typeface="+mj-lt"/>
                <a:cs typeface="Times New Roman" panose="02020603050405020304" pitchFamily="18" charset="0"/>
              </a:rPr>
              <a:t>Direct </a:t>
            </a:r>
            <a:r>
              <a:rPr lang="en-US" altLang="zh-TW" sz="1600" dirty="0" err="1">
                <a:latin typeface="+mj-lt"/>
                <a:cs typeface="Times New Roman" panose="02020603050405020304" pitchFamily="18" charset="0"/>
              </a:rPr>
              <a:t>YCbCr</a:t>
            </a:r>
            <a:r>
              <a:rPr lang="en-US" altLang="zh-TW" sz="16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TW" sz="1600" dirty="0" smtClean="0">
                <a:latin typeface="+mj-lt"/>
                <a:cs typeface="Times New Roman" panose="02020603050405020304" pitchFamily="18" charset="0"/>
              </a:rPr>
              <a:t>Method     (c) </a:t>
            </a:r>
            <a:r>
              <a:rPr lang="en-US" altLang="zh-TW" sz="1600" dirty="0">
                <a:solidFill>
                  <a:srgbClr val="C00000"/>
                </a:solidFill>
                <a:cs typeface="Times New Roman" panose="02020603050405020304" pitchFamily="18" charset="0"/>
              </a:rPr>
              <a:t>Direct </a:t>
            </a:r>
            <a:r>
              <a:rPr lang="en-US" altLang="zh-TW" sz="1600" dirty="0" err="1">
                <a:solidFill>
                  <a:srgbClr val="C00000"/>
                </a:solidFill>
                <a:cs typeface="Times New Roman" panose="02020603050405020304" pitchFamily="18" charset="0"/>
              </a:rPr>
              <a:t>YCbCr+TDU</a:t>
            </a:r>
            <a:r>
              <a:rPr lang="en-US" altLang="zh-TW" sz="1600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TW" sz="1600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Method</a:t>
            </a:r>
            <a:endParaRPr lang="zh-TW" altLang="en-US" sz="1600" dirty="0"/>
          </a:p>
        </p:txBody>
      </p:sp>
      <p:pic>
        <p:nvPicPr>
          <p:cNvPr id="31" name="圖片 3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4" y="1316094"/>
            <a:ext cx="2160000" cy="2160000"/>
          </a:xfrm>
          <a:prstGeom prst="rect">
            <a:avLst/>
          </a:prstGeom>
        </p:spPr>
      </p:pic>
      <p:pic>
        <p:nvPicPr>
          <p:cNvPr id="32" name="圖片 3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761" y="1344297"/>
            <a:ext cx="2196000" cy="2160000"/>
          </a:xfrm>
          <a:prstGeom prst="rect">
            <a:avLst/>
          </a:prstGeom>
        </p:spPr>
      </p:pic>
      <p:pic>
        <p:nvPicPr>
          <p:cNvPr id="44" name="圖片 4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91" y="3604528"/>
            <a:ext cx="2160000" cy="2160000"/>
          </a:xfrm>
          <a:prstGeom prst="rect">
            <a:avLst/>
          </a:prstGeom>
        </p:spPr>
      </p:pic>
      <p:pic>
        <p:nvPicPr>
          <p:cNvPr id="45" name="圖片 4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594" y="3619556"/>
            <a:ext cx="2160000" cy="216000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320" y="1344297"/>
            <a:ext cx="2160000" cy="2160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320" y="3619556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2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066837" y="2852936"/>
            <a:ext cx="501034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800" b="1" dirty="0" smtClean="0">
                <a:latin typeface="Calibri" panose="020F0502020204030204" pitchFamily="34" charset="0"/>
              </a:rPr>
              <a:t>HEVC-coded CTDP Performances</a:t>
            </a:r>
          </a:p>
          <a:p>
            <a:pPr algn="ctr"/>
            <a:r>
              <a:rPr lang="en-US" altLang="zh-TW" sz="2800" b="1" dirty="0" smtClean="0">
                <a:latin typeface="Calibri" panose="020F0502020204030204" pitchFamily="34" charset="0"/>
              </a:rPr>
              <a:t>of </a:t>
            </a:r>
            <a:r>
              <a:rPr lang="en-US" altLang="zh-TW" sz="2800" b="1" dirty="0" err="1" smtClean="0">
                <a:latin typeface="Calibri" panose="020F0502020204030204" pitchFamily="34" charset="0"/>
              </a:rPr>
              <a:t>YCbCr</a:t>
            </a:r>
            <a:r>
              <a:rPr lang="en-US" altLang="zh-TW" sz="2800" b="1" dirty="0" smtClean="0">
                <a:latin typeface="Calibri" panose="020F0502020204030204" pitchFamily="34" charset="0"/>
              </a:rPr>
              <a:t> Color Packing Methods</a:t>
            </a:r>
          </a:p>
          <a:p>
            <a:pPr algn="ctr"/>
            <a:endParaRPr lang="en-US" altLang="zh-TW" sz="2800" b="1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602" y="3933056"/>
            <a:ext cx="7344816" cy="707886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TW" sz="2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CTDP-HEVC decoded and </a:t>
            </a:r>
            <a:r>
              <a:rPr lang="en-US" altLang="zh-TW" sz="20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depacked</a:t>
            </a:r>
            <a:r>
              <a:rPr lang="en-US" altLang="zh-TW" sz="2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 texture, depth, and VSRS synthesized view are </a:t>
            </a:r>
            <a:r>
              <a:rPr lang="en-US" altLang="zh-TW" sz="2000" dirty="0">
                <a:solidFill>
                  <a:prstClr val="black"/>
                </a:solidFill>
                <a:latin typeface="Calibri" panose="020F0502020204030204" pitchFamily="34" charset="0"/>
              </a:rPr>
              <a:t>compared to </a:t>
            </a:r>
            <a:r>
              <a:rPr lang="en-US" altLang="zh-TW" sz="2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those by 3D-HEVC decoded ones</a:t>
            </a:r>
            <a:endParaRPr lang="zh-TW" altLang="en-US" sz="20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74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 txBox="1">
            <a:spLocks/>
          </p:cNvSpPr>
          <p:nvPr/>
        </p:nvSpPr>
        <p:spPr bwMode="auto">
          <a:xfrm>
            <a:off x="930529" y="197768"/>
            <a:ext cx="8212799" cy="71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defRPr/>
            </a:pPr>
            <a:r>
              <a:rPr kumimoji="1" lang="en-US" altLang="zh-TW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HEVC-coded CTDP-LR </a:t>
            </a:r>
            <a:r>
              <a:rPr lang="en-US" altLang="zh-TW" sz="3200" b="1" dirty="0" smtClean="0">
                <a:latin typeface="Calibri" panose="020F0502020204030204" pitchFamily="34" charset="0"/>
                <a:ea typeface="+mj-ea"/>
                <a:cs typeface="+mj-cs"/>
              </a:rPr>
              <a:t>Performances 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107504" y="980728"/>
            <a:ext cx="5519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/>
              <a:t>BDBR (%) Performance with respect to 3D-HEVC</a:t>
            </a:r>
            <a:endParaRPr lang="zh-TW" altLang="en-US" b="1" dirty="0"/>
          </a:p>
        </p:txBody>
      </p:sp>
      <p:sp>
        <p:nvSpPr>
          <p:cNvPr id="9" name="文字方塊 8"/>
          <p:cNvSpPr txBox="1"/>
          <p:nvPr/>
        </p:nvSpPr>
        <p:spPr>
          <a:xfrm>
            <a:off x="107504" y="3645024"/>
            <a:ext cx="5929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/>
              <a:t>BDPSNR (dB) Performance with respect to 3D-HEVC</a:t>
            </a:r>
            <a:endParaRPr lang="zh-TW" altLang="en-US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716720"/>
              </p:ext>
            </p:extLst>
          </p:nvPr>
        </p:nvGraphicFramePr>
        <p:xfrm>
          <a:off x="276027" y="1340768"/>
          <a:ext cx="8544445" cy="2178496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830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0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03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11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11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72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72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80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680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46599">
                <a:tc rowSpan="2">
                  <a:txBody>
                    <a:bodyPr/>
                    <a:lstStyle/>
                    <a:p>
                      <a:pPr algn="ctr" font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800" dirty="0" smtClean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Coding </a:t>
                      </a:r>
                      <a:r>
                        <a:rPr lang="en-US" sz="1400" dirty="0">
                          <a:effectLst/>
                        </a:rPr>
                        <a:t>Modes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effectLst/>
                        </a:rPr>
                        <a:t>Depacked</a:t>
                      </a:r>
                      <a:r>
                        <a:rPr lang="en-US" sz="1400" kern="1200" dirty="0">
                          <a:effectLst/>
                        </a:rPr>
                        <a:t> Texture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effectLst/>
                        </a:rPr>
                        <a:t>Depacked</a:t>
                      </a:r>
                      <a:r>
                        <a:rPr lang="en-US" sz="1400" kern="1200" dirty="0">
                          <a:effectLst/>
                        </a:rPr>
                        <a:t> Depth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Virtual View by VSRS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48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RGB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r>
                        <a:rPr lang="en-US" sz="1400" dirty="0" smtClean="0">
                          <a:effectLst/>
                        </a:rPr>
                        <a:t>+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RGB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r>
                        <a:rPr lang="en-US" sz="1400" dirty="0" smtClean="0">
                          <a:effectLst/>
                        </a:rPr>
                        <a:t>+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RGB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r>
                        <a:rPr lang="en-US" sz="1400" dirty="0" smtClean="0">
                          <a:effectLst/>
                        </a:rPr>
                        <a:t>+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602">
                <a:tc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effectLst/>
                        </a:rPr>
                        <a:t>ra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7.9095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11.7019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10.0607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16.5991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26.5047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22.3624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61.9436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67.8342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58.9028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602">
                <a:tc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effectLst/>
                        </a:rPr>
                        <a:t>ldp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3.4178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6.9614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5.8712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-36.2061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-30.2637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-30.9079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39.226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42.2946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35.7900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6602">
                <a:tc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effectLst/>
                        </a:rPr>
                        <a:t>ai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0.9848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3.7328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2.5841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30.3497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27.8123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27.3386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73.1888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69.7477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60.3423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6602">
                <a:tc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ave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4.1040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effectLst/>
                        </a:rPr>
                        <a:t>7.4653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6.1720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3.5809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8.0178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6.2644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58.119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59.9588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effectLst/>
                        </a:rPr>
                        <a:t>51.6783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384946"/>
              </p:ext>
            </p:extLst>
          </p:nvPr>
        </p:nvGraphicFramePr>
        <p:xfrm>
          <a:off x="323528" y="4077072"/>
          <a:ext cx="8568953" cy="2088234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8324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7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6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7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97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058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7058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027">
                <a:tc rowSpan="2">
                  <a:txBody>
                    <a:bodyPr/>
                    <a:lstStyle/>
                    <a:p>
                      <a:pPr algn="ctr" font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800" dirty="0" smtClean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Coding </a:t>
                      </a:r>
                      <a:r>
                        <a:rPr lang="en-US" sz="1400" dirty="0">
                          <a:effectLst/>
                        </a:rPr>
                        <a:t>Modes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effectLst/>
                        </a:rPr>
                        <a:t>Depacked</a:t>
                      </a:r>
                      <a:r>
                        <a:rPr lang="en-US" sz="1400" kern="1200" dirty="0">
                          <a:effectLst/>
                        </a:rPr>
                        <a:t> Texture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effectLst/>
                        </a:rPr>
                        <a:t>Depacked</a:t>
                      </a:r>
                      <a:r>
                        <a:rPr lang="en-US" sz="1400" kern="1200" dirty="0">
                          <a:effectLst/>
                        </a:rPr>
                        <a:t> Depth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Virtual View by VSRS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1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RGB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r>
                        <a:rPr lang="en-US" sz="1400" dirty="0" smtClean="0">
                          <a:effectLst/>
                        </a:rPr>
                        <a:t>+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RGB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r>
                        <a:rPr lang="en-US" sz="1400" dirty="0" smtClean="0">
                          <a:effectLst/>
                        </a:rPr>
                        <a:t>+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</a:t>
                      </a:r>
                      <a:endParaRPr lang="zh-TW" sz="1400" dirty="0">
                        <a:effectLst/>
                      </a:endParaRPr>
                    </a:p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RGB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Direct </a:t>
                      </a:r>
                      <a:r>
                        <a:rPr lang="en-US" sz="1400" dirty="0" err="1" smtClean="0">
                          <a:effectLst/>
                        </a:rPr>
                        <a:t>YCbCr</a:t>
                      </a:r>
                      <a:r>
                        <a:rPr lang="en-US" sz="1400" dirty="0" smtClean="0">
                          <a:effectLst/>
                        </a:rPr>
                        <a:t>+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effectLst/>
                        </a:rPr>
                        <a:t>ra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-0.2415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-0.3560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-0.3090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-1.2349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-1.0712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-0.9416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-1.3615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-1.3992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-1.2734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ldp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-0.1122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-0.2231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-0.1901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0.9894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1.3046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1.3853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-0.9979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-1.0077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-0.8752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ai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-0.0344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-0.1370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-0.0954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-2.4781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-1.6007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-1.5509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-1.732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-1.6165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-1.4785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 fontAlgn="ctr" hangingPunct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ave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-0.1293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-0.2387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-0.1981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-0.9079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-0.4558</a:t>
                      </a:r>
                      <a:endParaRPr lang="zh-TW" sz="14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-0.3691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-1.3638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-1.3411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-1.2090</a:t>
                      </a:r>
                      <a:endParaRPr lang="zh-TW" sz="14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67544" y="6207695"/>
            <a:ext cx="83736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TW" sz="1200" dirty="0" smtClean="0"/>
              <a:t>Direct </a:t>
            </a:r>
            <a:r>
              <a:rPr lang="en-US" altLang="zh-TW" sz="1200" dirty="0" err="1"/>
              <a:t>YCbCr</a:t>
            </a:r>
            <a:r>
              <a:rPr lang="en-US" altLang="zh-TW" sz="1200" dirty="0"/>
              <a:t>: Direct </a:t>
            </a:r>
            <a:r>
              <a:rPr lang="en-US" altLang="zh-TW" sz="1200" dirty="0" err="1"/>
              <a:t>YCbCr</a:t>
            </a:r>
            <a:r>
              <a:rPr lang="en-US" altLang="zh-TW" sz="1200" dirty="0"/>
              <a:t> </a:t>
            </a:r>
            <a:r>
              <a:rPr lang="en-US" altLang="zh-TW" sz="1200" dirty="0" err="1"/>
              <a:t>colour</a:t>
            </a:r>
            <a:r>
              <a:rPr lang="en-US" altLang="zh-TW" sz="1200" dirty="0"/>
              <a:t> depth packing method; </a:t>
            </a:r>
            <a:endParaRPr lang="en-US" altLang="zh-TW" sz="1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TW" sz="1200" dirty="0" smtClean="0"/>
              <a:t>Direct </a:t>
            </a:r>
            <a:r>
              <a:rPr lang="en-US" altLang="zh-TW" sz="1200" dirty="0" err="1"/>
              <a:t>YCbCr</a:t>
            </a:r>
            <a:r>
              <a:rPr lang="en-US" altLang="zh-TW" sz="1200" dirty="0"/>
              <a:t>+: Direct </a:t>
            </a:r>
            <a:r>
              <a:rPr lang="en-US" altLang="zh-TW" sz="1200" dirty="0" err="1"/>
              <a:t>YCbCr</a:t>
            </a:r>
            <a:r>
              <a:rPr lang="en-US" altLang="zh-TW" sz="1200" dirty="0"/>
              <a:t> </a:t>
            </a:r>
            <a:r>
              <a:rPr lang="en-US" altLang="zh-TW" sz="1200" dirty="0" err="1"/>
              <a:t>colour</a:t>
            </a:r>
            <a:r>
              <a:rPr lang="en-US" altLang="zh-TW" sz="1200" dirty="0"/>
              <a:t> depth packing method with TDU method.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9241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79388" y="980728"/>
            <a:ext cx="6724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err="1" smtClean="0"/>
              <a:t>Depacked</a:t>
            </a:r>
            <a:r>
              <a:rPr lang="en-US" altLang="zh-TW" b="1" dirty="0" smtClean="0"/>
              <a:t> Depth of Direct RGB Color Packing (</a:t>
            </a:r>
            <a:r>
              <a:rPr lang="en-US" altLang="zh-TW" b="1" dirty="0" err="1" smtClean="0"/>
              <a:t>YCbCr</a:t>
            </a:r>
            <a:r>
              <a:rPr lang="en-US" altLang="zh-TW" b="1" dirty="0" smtClean="0"/>
              <a:t> 4:2:0)</a:t>
            </a:r>
            <a:endParaRPr lang="zh-TW" altLang="en-US" b="1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60699"/>
            <a:ext cx="8856538" cy="5040000"/>
          </a:xfrm>
          <a:prstGeom prst="rect">
            <a:avLst/>
          </a:prstGeom>
        </p:spPr>
      </p:pic>
      <p:sp>
        <p:nvSpPr>
          <p:cNvPr id="7" name="標題 1"/>
          <p:cNvSpPr txBox="1">
            <a:spLocks/>
          </p:cNvSpPr>
          <p:nvPr/>
        </p:nvSpPr>
        <p:spPr bwMode="auto">
          <a:xfrm>
            <a:off x="916600" y="197768"/>
            <a:ext cx="7903872" cy="71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defRPr/>
            </a:pPr>
            <a:r>
              <a:rPr lang="en-US" altLang="zh-TW" sz="32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Depacked</a:t>
            </a:r>
            <a:r>
              <a:rPr lang="en-US" altLang="zh-TW" sz="32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Depth of Coded CTDP-LR Format</a:t>
            </a:r>
            <a:endParaRPr kumimoji="1" lang="zh-TW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072624" y="1091367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(QP=27)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9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79388" y="1043444"/>
            <a:ext cx="686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err="1" smtClean="0"/>
              <a:t>Depacked</a:t>
            </a:r>
            <a:r>
              <a:rPr lang="en-US" altLang="zh-TW" b="1" dirty="0" smtClean="0"/>
              <a:t> Depth of Direct </a:t>
            </a:r>
            <a:r>
              <a:rPr lang="en-US" altLang="zh-TW" b="1" dirty="0" err="1" smtClean="0"/>
              <a:t>YCbCr</a:t>
            </a:r>
            <a:r>
              <a:rPr lang="zh-TW" altLang="en-US" b="1" dirty="0" smtClean="0"/>
              <a:t> </a:t>
            </a:r>
            <a:r>
              <a:rPr lang="en-US" altLang="zh-TW" b="1" dirty="0" smtClean="0"/>
              <a:t>Color Packing (</a:t>
            </a:r>
            <a:r>
              <a:rPr lang="en-US" altLang="zh-TW" b="1" dirty="0" err="1" smtClean="0"/>
              <a:t>YCbCr</a:t>
            </a:r>
            <a:r>
              <a:rPr lang="en-US" altLang="zh-TW" b="1" dirty="0" smtClean="0"/>
              <a:t> 4:2:0)</a:t>
            </a:r>
            <a:endParaRPr lang="zh-TW" altLang="en-US" b="1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14" y="1484625"/>
            <a:ext cx="8864136" cy="5040000"/>
          </a:xfrm>
          <a:prstGeom prst="rect">
            <a:avLst/>
          </a:prstGeom>
        </p:spPr>
      </p:pic>
      <p:sp>
        <p:nvSpPr>
          <p:cNvPr id="7" name="標題 1"/>
          <p:cNvSpPr txBox="1">
            <a:spLocks/>
          </p:cNvSpPr>
          <p:nvPr/>
        </p:nvSpPr>
        <p:spPr bwMode="auto">
          <a:xfrm>
            <a:off x="916600" y="197768"/>
            <a:ext cx="7903872" cy="71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defRPr/>
            </a:pPr>
            <a:r>
              <a:rPr lang="en-US" altLang="zh-TW" sz="32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Depacked</a:t>
            </a:r>
            <a:r>
              <a:rPr lang="en-US" altLang="zh-TW" sz="32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Depth of Coded CTDP-LR Format</a:t>
            </a:r>
            <a:endParaRPr kumimoji="1" lang="zh-TW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080888" y="1114981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(QP=27)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07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79388" y="1052736"/>
            <a:ext cx="7836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err="1" smtClean="0"/>
              <a:t>Depacked</a:t>
            </a:r>
            <a:r>
              <a:rPr lang="en-US" altLang="zh-TW" b="1" dirty="0" smtClean="0"/>
              <a:t> Depth of Direct </a:t>
            </a:r>
            <a:r>
              <a:rPr lang="en-US" altLang="zh-TW" b="1" dirty="0" err="1" smtClean="0"/>
              <a:t>YCbCr</a:t>
            </a:r>
            <a:r>
              <a:rPr lang="en-US" altLang="zh-TW" b="1" dirty="0" smtClean="0"/>
              <a:t> Packing with TDU Method (YUV4:2:0)</a:t>
            </a:r>
            <a:endParaRPr lang="zh-TW" altLang="en-US" b="1" dirty="0"/>
          </a:p>
        </p:txBody>
      </p:sp>
      <p:sp>
        <p:nvSpPr>
          <p:cNvPr id="7" name="標題 1"/>
          <p:cNvSpPr txBox="1">
            <a:spLocks/>
          </p:cNvSpPr>
          <p:nvPr/>
        </p:nvSpPr>
        <p:spPr bwMode="auto">
          <a:xfrm>
            <a:off x="916600" y="197768"/>
            <a:ext cx="7903872" cy="71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defRPr/>
            </a:pPr>
            <a:r>
              <a:rPr lang="en-US" altLang="zh-TW" sz="32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Depacked</a:t>
            </a:r>
            <a:r>
              <a:rPr lang="en-US" altLang="zh-TW" sz="32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Depth of Coded CTDP-LR Format</a:t>
            </a:r>
            <a:endParaRPr kumimoji="1" lang="zh-TW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100392" y="1124744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(QP=27)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75312"/>
            <a:ext cx="8856537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3356992"/>
            <a:ext cx="7851648" cy="1121296"/>
          </a:xfrm>
        </p:spPr>
        <p:txBody>
          <a:bodyPr>
            <a:no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sz="3600" dirty="0"/>
              <a:t>Centralized Texture-Depth Packing </a:t>
            </a: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 smtClean="0"/>
              <a:t>(CTDP) </a:t>
            </a:r>
            <a:r>
              <a:rPr lang="en-US" altLang="zh-TW" sz="3600" dirty="0"/>
              <a:t>Formats : </a:t>
            </a:r>
            <a:r>
              <a:rPr lang="en-US" altLang="zh-TW" sz="3600" dirty="0" err="1">
                <a:solidFill>
                  <a:srgbClr val="FFFF00"/>
                </a:solidFill>
              </a:rPr>
              <a:t>ctdp_packing_type</a:t>
            </a:r>
            <a:r>
              <a:rPr lang="en-US" altLang="zh-TW" sz="3600" dirty="0"/>
              <a:t/>
            </a:r>
            <a:br>
              <a:rPr lang="en-US" altLang="zh-TW" sz="3600" dirty="0"/>
            </a:br>
            <a:endParaRPr lang="en-US" altLang="zh-TW" sz="3600" dirty="0" smtClean="0"/>
          </a:p>
        </p:txBody>
      </p:sp>
    </p:spTree>
    <p:extLst>
      <p:ext uri="{BB962C8B-B14F-4D97-AF65-F5344CB8AC3E}">
        <p14:creationId xmlns:p14="http://schemas.microsoft.com/office/powerpoint/2010/main" val="117702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3"/>
          <p:cNvSpPr txBox="1">
            <a:spLocks/>
          </p:cNvSpPr>
          <p:nvPr/>
        </p:nvSpPr>
        <p:spPr bwMode="auto">
          <a:xfrm>
            <a:off x="914848" y="205215"/>
            <a:ext cx="8136903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 i="0">
                <a:solidFill>
                  <a:srgbClr val="4C0000"/>
                </a:solidFill>
                <a:effectLst/>
                <a:latin typeface="Calibri" panose="020F0502020204030204" pitchFamily="34" charset="0"/>
                <a:ea typeface="微軟正黑體" panose="020B0604030504040204" pitchFamily="34" charset="-120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新細明體" pitchFamily="18" charset="-120"/>
              </a:defRPr>
            </a:lvl9pPr>
          </a:lstStyle>
          <a:p>
            <a:r>
              <a:rPr lang="en-US" altLang="zh-TW" kern="0" dirty="0"/>
              <a:t>C</a:t>
            </a:r>
            <a:r>
              <a:rPr lang="en-US" altLang="zh-TW" kern="0" dirty="0" smtClean="0"/>
              <a:t>ompressed Subjective </a:t>
            </a:r>
            <a:r>
              <a:rPr lang="en-US" altLang="zh-TW" kern="0" dirty="0"/>
              <a:t>Results (Fin Area)</a:t>
            </a:r>
            <a:endParaRPr lang="zh-TW" altLang="en-US" kern="0" dirty="0"/>
          </a:p>
        </p:txBody>
      </p:sp>
      <p:pic>
        <p:nvPicPr>
          <p:cNvPr id="16" name="圖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7" y="1387291"/>
            <a:ext cx="2160000" cy="2160000"/>
          </a:xfrm>
          <a:prstGeom prst="rect">
            <a:avLst/>
          </a:prstGeom>
        </p:spPr>
      </p:pic>
      <p:pic>
        <p:nvPicPr>
          <p:cNvPr id="17" name="圖片 1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00" y="1374013"/>
            <a:ext cx="2160000" cy="2160000"/>
          </a:xfrm>
          <a:prstGeom prst="rect">
            <a:avLst/>
          </a:prstGeom>
        </p:spPr>
      </p:pic>
      <p:pic>
        <p:nvPicPr>
          <p:cNvPr id="21" name="圖片 2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18" y="3691547"/>
            <a:ext cx="2160000" cy="2160000"/>
          </a:xfrm>
          <a:prstGeom prst="rect">
            <a:avLst/>
          </a:prstGeom>
        </p:spPr>
      </p:pic>
      <p:pic>
        <p:nvPicPr>
          <p:cNvPr id="23" name="圖片 2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00" y="3691547"/>
            <a:ext cx="2160000" cy="21600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95623" y="5826750"/>
            <a:ext cx="87972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latin typeface="+mj-lt"/>
                <a:cs typeface="Times New Roman" panose="02020603050405020304" pitchFamily="18" charset="0"/>
              </a:rPr>
              <a:t>         (a</a:t>
            </a:r>
            <a:r>
              <a:rPr lang="en-US" altLang="zh-TW" sz="1600" dirty="0">
                <a:latin typeface="+mj-lt"/>
                <a:cs typeface="Times New Roman" panose="02020603050405020304" pitchFamily="18" charset="0"/>
              </a:rPr>
              <a:t>) Direct RGB Method         </a:t>
            </a:r>
            <a:r>
              <a:rPr lang="zh-TW" altLang="en-US" sz="1600" dirty="0" smtClean="0">
                <a:latin typeface="+mj-lt"/>
                <a:cs typeface="Times New Roman" panose="02020603050405020304" pitchFamily="18" charset="0"/>
              </a:rPr>
              <a:t>  </a:t>
            </a:r>
            <a:r>
              <a:rPr lang="en-US" altLang="zh-TW" sz="1600" dirty="0" smtClean="0">
                <a:latin typeface="+mj-lt"/>
                <a:cs typeface="Times New Roman" panose="02020603050405020304" pitchFamily="18" charset="0"/>
              </a:rPr>
              <a:t>  (b) </a:t>
            </a:r>
            <a:r>
              <a:rPr lang="en-US" altLang="zh-TW" sz="1600" dirty="0">
                <a:latin typeface="+mj-lt"/>
                <a:cs typeface="Times New Roman" panose="02020603050405020304" pitchFamily="18" charset="0"/>
              </a:rPr>
              <a:t>Direct YUV </a:t>
            </a:r>
            <a:r>
              <a:rPr lang="en-US" altLang="zh-TW" sz="1600" dirty="0" smtClean="0">
                <a:latin typeface="+mj-lt"/>
                <a:cs typeface="Times New Roman" panose="02020603050405020304" pitchFamily="18" charset="0"/>
              </a:rPr>
              <a:t>Method      </a:t>
            </a:r>
            <a:r>
              <a:rPr lang="zh-TW" altLang="en-US" sz="16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TW" sz="1600" dirty="0" smtClean="0">
                <a:latin typeface="+mj-lt"/>
                <a:cs typeface="Times New Roman" panose="02020603050405020304" pitchFamily="18" charset="0"/>
              </a:rPr>
              <a:t>(c) </a:t>
            </a:r>
            <a:r>
              <a:rPr lang="en-US" altLang="zh-TW" sz="1600" dirty="0">
                <a:solidFill>
                  <a:srgbClr val="C00000"/>
                </a:solidFill>
                <a:cs typeface="Times New Roman" panose="02020603050405020304" pitchFamily="18" charset="0"/>
              </a:rPr>
              <a:t>Direct </a:t>
            </a:r>
            <a:r>
              <a:rPr lang="en-US" altLang="zh-TW" sz="1600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YUV+TDU Method</a:t>
            </a:r>
            <a:endParaRPr lang="zh-TW" altLang="en-US" sz="1600" dirty="0"/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558" y="1387291"/>
            <a:ext cx="2160000" cy="216000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691547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0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576" y="3429000"/>
            <a:ext cx="7632848" cy="1193304"/>
          </a:xfrm>
        </p:spPr>
        <p:txBody>
          <a:bodyPr>
            <a:noAutofit/>
          </a:bodyPr>
          <a:lstStyle/>
          <a:p>
            <a:r>
              <a:rPr lang="en-US" altLang="zh-TW" sz="4000" dirty="0" smtClean="0">
                <a:latin typeface="Calibri" pitchFamily="34" charset="0"/>
              </a:rPr>
              <a:t>Conclusions</a:t>
            </a:r>
            <a:endParaRPr lang="en-US" altLang="zh-TW" sz="3200" dirty="0" smtClean="0">
              <a:solidFill>
                <a:srgbClr val="FFC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19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74712" y="128024"/>
            <a:ext cx="8305800" cy="636680"/>
          </a:xfrm>
        </p:spPr>
        <p:txBody>
          <a:bodyPr>
            <a:normAutofit/>
          </a:bodyPr>
          <a:lstStyle/>
          <a:p>
            <a:r>
              <a:rPr lang="en-US" altLang="zh-TW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Conclusions</a:t>
            </a:r>
            <a:endParaRPr lang="zh-TW" alt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359532" y="1124744"/>
            <a:ext cx="8604956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hangingPunct="0"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en-US" altLang="zh-TW" sz="2400" dirty="0">
                <a:latin typeface="Calibri" panose="020F0502020204030204" pitchFamily="34" charset="0"/>
              </a:rPr>
              <a:t>This document is a revision of Output Document JCTVC-AA1008 </a:t>
            </a:r>
            <a:r>
              <a:rPr lang="en-US" altLang="zh-TW" sz="2400" dirty="0" smtClean="0">
                <a:latin typeface="Calibri" panose="020F0502020204030204" pitchFamily="34" charset="0"/>
              </a:rPr>
              <a:t>by </a:t>
            </a:r>
            <a:r>
              <a:rPr lang="en-US" altLang="zh-TW" sz="2400" dirty="0">
                <a:latin typeface="Calibri" panose="020F0502020204030204" pitchFamily="34" charset="0"/>
              </a:rPr>
              <a:t>keeping </a:t>
            </a:r>
            <a:r>
              <a:rPr lang="en-US" altLang="zh-TW" sz="2400" dirty="0" err="1">
                <a:latin typeface="Calibri" panose="020F0502020204030204" pitchFamily="34" charset="0"/>
              </a:rPr>
              <a:t>YCbCr</a:t>
            </a:r>
            <a:r>
              <a:rPr lang="en-US" altLang="zh-TW" sz="2400" dirty="0">
                <a:latin typeface="Calibri" panose="020F0502020204030204" pitchFamily="34" charset="0"/>
              </a:rPr>
              <a:t> </a:t>
            </a:r>
            <a:r>
              <a:rPr lang="en-US" altLang="zh-TW" sz="2400" dirty="0" err="1">
                <a:latin typeface="Calibri" panose="020F0502020204030204" pitchFamily="34" charset="0"/>
              </a:rPr>
              <a:t>colour</a:t>
            </a:r>
            <a:r>
              <a:rPr lang="en-US" altLang="zh-TW" sz="2400" dirty="0">
                <a:latin typeface="Calibri" panose="020F0502020204030204" pitchFamily="34" charset="0"/>
              </a:rPr>
              <a:t> packing method and removing irrelevant parts. </a:t>
            </a:r>
            <a:r>
              <a:rPr lang="en-CA" altLang="zh-TW" sz="2400" dirty="0" smtClean="0">
                <a:latin typeface="Calibri" panose="020F0502020204030204" pitchFamily="34" charset="0"/>
              </a:rPr>
              <a:t>. </a:t>
            </a:r>
          </a:p>
          <a:p>
            <a:pPr marL="342900" indent="-342900" hangingPunct="0"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en-US" altLang="zh-TW" sz="2400" dirty="0">
                <a:latin typeface="Calibri" panose="020F0502020204030204" pitchFamily="34" charset="0"/>
              </a:rPr>
              <a:t>The revision covers the cases of general depth values with 8 bits or </a:t>
            </a:r>
            <a:r>
              <a:rPr lang="en-US" altLang="zh-TW" sz="2400" dirty="0" smtClean="0">
                <a:latin typeface="Calibri" panose="020F0502020204030204" pitchFamily="34" charset="0"/>
              </a:rPr>
              <a:t>more</a:t>
            </a:r>
            <a:r>
              <a:rPr lang="en-US" altLang="zh-TW" sz="2400" dirty="0">
                <a:latin typeface="Calibri" panose="020F0502020204030204" pitchFamily="34" charset="0"/>
              </a:rPr>
              <a:t> </a:t>
            </a:r>
            <a:r>
              <a:rPr lang="en-US" altLang="zh-TW" sz="2400" dirty="0" smtClean="0">
                <a:latin typeface="Calibri" panose="020F0502020204030204" pitchFamily="34" charset="0"/>
              </a:rPr>
              <a:t>by </a:t>
            </a:r>
            <a:r>
              <a:rPr lang="en-US" altLang="zh-TW" sz="2400" dirty="0">
                <a:latin typeface="Calibri" panose="020F0502020204030204" pitchFamily="34" charset="0"/>
              </a:rPr>
              <a:t>checking “</a:t>
            </a:r>
            <a:r>
              <a:rPr lang="en-US" altLang="zh-TW" sz="2400" dirty="0" smtClean="0">
                <a:latin typeface="Calibri" panose="020F0502020204030204" pitchFamily="34" charset="0"/>
              </a:rPr>
              <a:t>bit_depth_luma_minus8”</a:t>
            </a:r>
            <a:r>
              <a:rPr lang="en-CA" altLang="zh-TW" sz="2400" dirty="0">
                <a:latin typeface="Calibri" panose="020F0502020204030204" pitchFamily="34" charset="0"/>
              </a:rPr>
              <a:t> and “</a:t>
            </a:r>
            <a:r>
              <a:rPr lang="en-CA" altLang="zh-TW" sz="2400" dirty="0" smtClean="0">
                <a:latin typeface="Calibri" panose="020F0502020204030204" pitchFamily="34" charset="0"/>
              </a:rPr>
              <a:t>bit_depth_chroma_minus8”.</a:t>
            </a:r>
          </a:p>
          <a:p>
            <a:pPr marL="342900" indent="-342900" hangingPunct="0"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en-CA" altLang="zh-TW" sz="2400" dirty="0" smtClean="0">
                <a:latin typeface="Calibri" panose="020F0502020204030204" pitchFamily="34" charset="0"/>
              </a:rPr>
              <a:t>To improve the packing performance, we optionally suggest a texture-based </a:t>
            </a:r>
            <a:r>
              <a:rPr lang="en-CA" altLang="zh-TW" sz="2400" dirty="0" err="1" smtClean="0">
                <a:latin typeface="Calibri" panose="020F0502020204030204" pitchFamily="34" charset="0"/>
              </a:rPr>
              <a:t>upsampling</a:t>
            </a:r>
            <a:r>
              <a:rPr lang="en-CA" altLang="zh-TW" sz="2400" dirty="0" smtClean="0">
                <a:latin typeface="Calibri" panose="020F0502020204030204" pitchFamily="34" charset="0"/>
              </a:rPr>
              <a:t> method, which can further reduce about 8.3% bitrate or improve 0.24dB in average. </a:t>
            </a:r>
            <a:endParaRPr lang="zh-TW" altLang="zh-TW" sz="2400" dirty="0">
              <a:latin typeface="Calibri" panose="020F0502020204030204" pitchFamily="34" charset="0"/>
            </a:endParaRPr>
          </a:p>
          <a:p>
            <a:pPr marL="342900" indent="-342900" defTabSz="896938" hangingPunct="0"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en-CA" altLang="zh-TW" sz="2400" dirty="0" smtClean="0">
                <a:latin typeface="Calibri" panose="020F0502020204030204" pitchFamily="34" charset="0"/>
              </a:rPr>
              <a:t>In Taiwan, the CTDP formats in assigned </a:t>
            </a:r>
            <a:r>
              <a:rPr lang="en-US" altLang="zh-TW" sz="2400" dirty="0" smtClean="0">
                <a:latin typeface="Calibri" panose="020F0502020204030204" pitchFamily="34" charset="0"/>
              </a:rPr>
              <a:t>RGB</a:t>
            </a:r>
            <a:r>
              <a:rPr lang="zh-TW" altLang="en-US" sz="2400" dirty="0" smtClean="0">
                <a:latin typeface="Calibri" panose="020F0502020204030204" pitchFamily="34" charset="0"/>
              </a:rPr>
              <a:t> </a:t>
            </a:r>
            <a:r>
              <a:rPr lang="en-US" altLang="zh-TW" sz="2400" dirty="0" err="1" smtClean="0">
                <a:latin typeface="Calibri" panose="020F0502020204030204" pitchFamily="34" charset="0"/>
              </a:rPr>
              <a:t>coulor</a:t>
            </a:r>
            <a:r>
              <a:rPr lang="en-US" altLang="zh-TW" sz="2400" dirty="0" smtClean="0">
                <a:latin typeface="Calibri" panose="020F0502020204030204" pitchFamily="34" charset="0"/>
              </a:rPr>
              <a:t> packing method</a:t>
            </a:r>
            <a:r>
              <a:rPr lang="en-CA" altLang="zh-TW" sz="2400" dirty="0" smtClean="0">
                <a:latin typeface="Calibri" panose="020F0502020204030204" pitchFamily="34" charset="0"/>
              </a:rPr>
              <a:t> have been adopted in HYA Company to deliver the 3D video and AR/VR services in </a:t>
            </a:r>
            <a:r>
              <a:rPr lang="en-US" altLang="zh-TW" sz="2400" dirty="0" smtClean="0">
                <a:latin typeface="Calibri" panose="020F0502020204030204" pitchFamily="34" charset="0"/>
              </a:rPr>
              <a:t>CATV systems</a:t>
            </a:r>
            <a:r>
              <a:rPr lang="en-CA" altLang="zh-TW" sz="2400" dirty="0" smtClean="0">
                <a:latin typeface="Calibri" panose="020F0502020204030204" pitchFamily="34" charset="0"/>
              </a:rPr>
              <a:t>. The direct </a:t>
            </a:r>
            <a:r>
              <a:rPr lang="en-CA" altLang="zh-TW" sz="2400" dirty="0" err="1" smtClean="0">
                <a:latin typeface="Calibri" panose="020F0502020204030204" pitchFamily="34" charset="0"/>
              </a:rPr>
              <a:t>YCbCr</a:t>
            </a:r>
            <a:r>
              <a:rPr lang="en-CA" altLang="zh-TW" sz="2400" dirty="0" smtClean="0">
                <a:latin typeface="Calibri" panose="020F0502020204030204" pitchFamily="34" charset="0"/>
              </a:rPr>
              <a:t> color packing method will be redesigned with 4</a:t>
            </a:r>
            <a:r>
              <a:rPr lang="en-US" altLang="zh-TW" sz="2400" dirty="0" smtClean="0">
                <a:latin typeface="Calibri" panose="020F0502020204030204" pitchFamily="34" charset="0"/>
              </a:rPr>
              <a:t>K</a:t>
            </a:r>
            <a:r>
              <a:rPr lang="zh-TW" altLang="en-US" sz="2400" dirty="0" smtClean="0">
                <a:latin typeface="Calibri" panose="020F0502020204030204" pitchFamily="34" charset="0"/>
              </a:rPr>
              <a:t> </a:t>
            </a:r>
            <a:r>
              <a:rPr lang="en-US" altLang="zh-TW" sz="2400" dirty="0" smtClean="0">
                <a:latin typeface="Calibri" panose="020F0502020204030204" pitchFamily="34" charset="0"/>
              </a:rPr>
              <a:t>OTT</a:t>
            </a:r>
            <a:r>
              <a:rPr lang="zh-TW" altLang="en-US" sz="2400" dirty="0" smtClean="0">
                <a:latin typeface="Calibri" panose="020F0502020204030204" pitchFamily="34" charset="0"/>
              </a:rPr>
              <a:t> </a:t>
            </a:r>
            <a:r>
              <a:rPr lang="en-US" altLang="zh-TW" sz="2400" dirty="0" smtClean="0">
                <a:latin typeface="Calibri" panose="020F0502020204030204" pitchFamily="34" charset="0"/>
              </a:rPr>
              <a:t>platform currently.</a:t>
            </a:r>
            <a:endParaRPr lang="zh-TW" altLang="zh-TW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31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1521111"/>
            <a:ext cx="8229600" cy="4536504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altLang="zh-TW" sz="4000" b="1" dirty="0" smtClean="0">
                <a:solidFill>
                  <a:srgbClr val="8A0000"/>
                </a:solidFill>
              </a:rPr>
              <a:t>Thanks </a:t>
            </a:r>
            <a:r>
              <a:rPr lang="en-US" altLang="zh-TW" sz="4000" b="1" dirty="0">
                <a:solidFill>
                  <a:srgbClr val="8A0000"/>
                </a:solidFill>
              </a:rPr>
              <a:t>for your </a:t>
            </a:r>
            <a:r>
              <a:rPr lang="en-US" altLang="zh-TW" sz="4000" b="1" dirty="0" smtClean="0">
                <a:solidFill>
                  <a:srgbClr val="8A0000"/>
                </a:solidFill>
              </a:rPr>
              <a:t>attentions </a:t>
            </a:r>
            <a:r>
              <a:rPr lang="en-US" altLang="zh-TW" sz="4000" b="1" dirty="0">
                <a:solidFill>
                  <a:srgbClr val="8A0000"/>
                </a:solidFill>
              </a:rPr>
              <a:t>!</a:t>
            </a:r>
            <a:endParaRPr lang="zh-TW" altLang="en-US" sz="4000" b="1" dirty="0">
              <a:solidFill>
                <a:srgbClr val="8A0000"/>
              </a:solidFill>
            </a:endParaRPr>
          </a:p>
        </p:txBody>
      </p:sp>
      <p:sp>
        <p:nvSpPr>
          <p:cNvPr id="5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107504" y="6635304"/>
            <a:ext cx="2133600" cy="221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rgbClr val="C00000"/>
                </a:solidFill>
              </a:defRPr>
            </a:lvl1pPr>
          </a:lstStyle>
          <a:p>
            <a:pPr algn="l"/>
            <a:fld id="{F54BA6E5-3403-467B-9404-4AA77DDF7A0A}" type="slidenum">
              <a:rPr lang="zh-TW" altLang="en-US" smtClean="0"/>
              <a:pPr algn="l"/>
              <a:t>53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8190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293574"/>
              </p:ext>
            </p:extLst>
          </p:nvPr>
        </p:nvGraphicFramePr>
        <p:xfrm>
          <a:off x="323528" y="3716684"/>
          <a:ext cx="3925887" cy="216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04" name="投影片" r:id="rId3" imgW="5667867" imgH="3011598" progId="PowerPoint.Slide.12">
                  <p:embed/>
                </p:oleObj>
              </mc:Choice>
              <mc:Fallback>
                <p:oleObj name="投影片" r:id="rId3" imgW="5667867" imgH="3011598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716684"/>
                        <a:ext cx="3925887" cy="216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538017"/>
              </p:ext>
            </p:extLst>
          </p:nvPr>
        </p:nvGraphicFramePr>
        <p:xfrm>
          <a:off x="4499992" y="3573272"/>
          <a:ext cx="3872337" cy="230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05" name="投影片" r:id="rId5" imgW="4191155" imgH="2357528" progId="PowerPoint.Slide.12">
                  <p:embed/>
                </p:oleObj>
              </mc:Choice>
              <mc:Fallback>
                <p:oleObj name="投影片" r:id="rId5" imgW="4191155" imgH="2357528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3573272"/>
                        <a:ext cx="3872337" cy="230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600" y="44624"/>
            <a:ext cx="5976664" cy="733745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ctdp_packing_type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10858" y="5753064"/>
            <a:ext cx="1296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CTDP-TB </a:t>
            </a:r>
            <a:endParaRPr lang="zh-TW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868144" y="5753064"/>
            <a:ext cx="1210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CTDP-LR</a:t>
            </a:r>
            <a:endParaRPr lang="zh-TW" altLang="en-US" dirty="0">
              <a:cs typeface="Arial" panose="020B0604020202020204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333313"/>
              </p:ext>
            </p:extLst>
          </p:nvPr>
        </p:nvGraphicFramePr>
        <p:xfrm>
          <a:off x="323528" y="1340768"/>
          <a:ext cx="8352928" cy="230041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8172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56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161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b="1" dirty="0">
                          <a:effectLst/>
                          <a:latin typeface="Calibri" panose="020F0502020204030204" pitchFamily="34" charset="0"/>
                        </a:rPr>
                        <a:t>Value</a:t>
                      </a:r>
                      <a:endParaRPr lang="zh-TW" sz="2000" b="1" dirty="0">
                        <a:effectLst/>
                        <a:latin typeface="Calibri" panose="020F0502020204030204" pitchFamily="34" charset="0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b="1" dirty="0">
                          <a:effectLst/>
                          <a:latin typeface="Calibri" panose="020F0502020204030204" pitchFamily="34" charset="0"/>
                        </a:rPr>
                        <a:t>Interpretation</a:t>
                      </a:r>
                      <a:endParaRPr lang="zh-TW" sz="2000" b="1" dirty="0">
                        <a:effectLst/>
                        <a:latin typeface="Calibri" panose="020F0502020204030204" pitchFamily="34" charset="0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45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zh-TW" sz="2000" b="0" dirty="0">
                        <a:effectLst/>
                        <a:latin typeface="Calibri" panose="020F0502020204030204" pitchFamily="34" charset="0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Indicates the frame of the </a:t>
                      </a:r>
                      <a:r>
                        <a:rPr lang="en-CA" sz="2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CTDP-TB type </a:t>
                      </a: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with an arrangement of </a:t>
                      </a:r>
                      <a:r>
                        <a:rPr lang="en-CA" altLang="zh-TW" sz="2000" dirty="0" smtClean="0">
                          <a:effectLst/>
                          <a:latin typeface="Calibri" panose="020F0502020204030204" pitchFamily="34" charset="0"/>
                        </a:rPr>
                        <a:t>top 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color </a:t>
                      </a: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depth 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(CD</a:t>
                      </a:r>
                      <a:r>
                        <a:rPr lang="en-CA" sz="2000" baseline="-25000" dirty="0" smtClean="0">
                          <a:effectLst/>
                          <a:latin typeface="Calibri" panose="020F0502020204030204" pitchFamily="34" charset="0"/>
                        </a:rPr>
                        <a:t>T</a:t>
                      </a: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), 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texture (</a:t>
                      </a:r>
                      <a:r>
                        <a:rPr lang="en-CA" sz="2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), and </a:t>
                      </a:r>
                      <a:r>
                        <a:rPr lang="en-CA" altLang="zh-TW" sz="2000" dirty="0" smtClean="0">
                          <a:effectLst/>
                          <a:latin typeface="Calibri" panose="020F0502020204030204" pitchFamily="34" charset="0"/>
                        </a:rPr>
                        <a:t>bottom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color depth 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(CD</a:t>
                      </a:r>
                      <a:r>
                        <a:rPr lang="en-CA" sz="2000" baseline="-25000" dirty="0" smtClean="0"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) regions from top to bottom, as illustrated in Figure D‑X1.</a:t>
                      </a:r>
                      <a:endParaRPr lang="zh-TW" sz="2000" b="0" dirty="0">
                        <a:effectLst/>
                        <a:latin typeface="Calibri" panose="020F0502020204030204" pitchFamily="34" charset="0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585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zh-TW" sz="2000" b="0" dirty="0">
                        <a:effectLst/>
                        <a:latin typeface="Calibri" panose="020F0502020204030204" pitchFamily="34" charset="0"/>
                        <a:ea typeface="新細明體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Indicates the frame of the </a:t>
                      </a:r>
                      <a:r>
                        <a:rPr lang="en-CA" sz="2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CTDP-LR type </a:t>
                      </a: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with an arrangement of </a:t>
                      </a:r>
                      <a:r>
                        <a:rPr lang="en-CA" altLang="zh-TW" sz="2000" dirty="0" smtClean="0">
                          <a:effectLst/>
                          <a:latin typeface="Calibri" panose="020F0502020204030204" pitchFamily="34" charset="0"/>
                        </a:rPr>
                        <a:t>left 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color depth (CD</a:t>
                      </a:r>
                      <a:r>
                        <a:rPr lang="en-CA" sz="2000" baseline="-25000" dirty="0" smtClean="0">
                          <a:effectLst/>
                          <a:latin typeface="Calibri" panose="020F0502020204030204" pitchFamily="34" charset="0"/>
                        </a:rPr>
                        <a:t>L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), texture (</a:t>
                      </a:r>
                      <a:r>
                        <a:rPr lang="en-CA" sz="2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), and </a:t>
                      </a:r>
                      <a:r>
                        <a:rPr lang="en-CA" altLang="zh-TW" sz="2000" dirty="0" smtClean="0">
                          <a:effectLst/>
                          <a:latin typeface="Calibri" panose="020F0502020204030204" pitchFamily="34" charset="0"/>
                        </a:rPr>
                        <a:t>right 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color </a:t>
                      </a: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depth </a:t>
                      </a:r>
                      <a:r>
                        <a:rPr lang="en-CA" sz="2000" dirty="0" smtClean="0">
                          <a:effectLst/>
                          <a:latin typeface="Calibri" panose="020F0502020204030204" pitchFamily="34" charset="0"/>
                        </a:rPr>
                        <a:t>(CD</a:t>
                      </a:r>
                      <a:r>
                        <a:rPr lang="en-CA" sz="2000" baseline="-25000" dirty="0" smtClean="0"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CA" sz="2000" dirty="0">
                          <a:effectLst/>
                          <a:latin typeface="Calibri" panose="020F0502020204030204" pitchFamily="34" charset="0"/>
                        </a:rPr>
                        <a:t>) regions from left to right, as illustrated in Figure D‑X2.</a:t>
                      </a:r>
                      <a:endParaRPr lang="zh-TW" sz="2000" b="0" dirty="0">
                        <a:effectLst/>
                        <a:latin typeface="Calibri" panose="020F0502020204030204" pitchFamily="34" charset="0"/>
                        <a:ea typeface="新細明體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23528" y="5949280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 smtClean="0">
                <a:solidFill>
                  <a:srgbClr val="FF0000"/>
                </a:solidFill>
                <a:ea typeface="Arial Unicode MS" panose="020B0604020202020204" pitchFamily="34" charset="-120"/>
                <a:cs typeface="Arial" panose="020B0604020202020204" pitchFamily="34" charset="0"/>
              </a:rPr>
              <a:t>(Depth:1/9, Texure:8/9) </a:t>
            </a:r>
            <a:endParaRPr lang="zh-TW" alt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60033" y="6027252"/>
            <a:ext cx="33843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 smtClean="0">
                <a:solidFill>
                  <a:srgbClr val="FF0000"/>
                </a:solidFill>
                <a:ea typeface="Arial Unicode MS" panose="020B0604020202020204" pitchFamily="34" charset="-120"/>
                <a:cs typeface="Arial" panose="020B0604020202020204" pitchFamily="34" charset="0"/>
              </a:rPr>
              <a:t>(Depth:1/12, Texture:11/12) </a:t>
            </a:r>
            <a:endParaRPr lang="zh-TW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4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912813" y="57835"/>
            <a:ext cx="8229600" cy="706869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CTDP-TB Format Packing Procedure</a:t>
            </a:r>
            <a:endParaRPr lang="zh-TW" altLang="en-US" sz="2400" dirty="0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" name="矩形 50"/>
          <p:cNvSpPr/>
          <p:nvPr/>
        </p:nvSpPr>
        <p:spPr bwMode="auto">
          <a:xfrm>
            <a:off x="4611157" y="3276274"/>
            <a:ext cx="2398035" cy="583477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2" name="文字方塊 51"/>
          <p:cNvSpPr txBox="1"/>
          <p:nvPr/>
        </p:nvSpPr>
        <p:spPr>
          <a:xfrm>
            <a:off x="4499992" y="3276274"/>
            <a:ext cx="25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Vertical Depth Packing 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to </a:t>
            </a:r>
            <a:r>
              <a:rPr lang="en-US" altLang="zh-TW" sz="1600" b="1" dirty="0" err="1" smtClean="0">
                <a:latin typeface="Calibri" panose="020F0502020204030204" pitchFamily="34" charset="0"/>
                <a:cs typeface="Arial" pitchFamily="34" charset="0"/>
              </a:rPr>
              <a:t>YCbCr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 Components</a:t>
            </a:r>
          </a:p>
        </p:txBody>
      </p:sp>
      <p:sp>
        <p:nvSpPr>
          <p:cNvPr id="55" name="矩形 54"/>
          <p:cNvSpPr/>
          <p:nvPr/>
        </p:nvSpPr>
        <p:spPr bwMode="auto">
          <a:xfrm>
            <a:off x="4576399" y="2442141"/>
            <a:ext cx="2398034" cy="583477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575740" y="2452956"/>
            <a:ext cx="2398034" cy="58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Spatial Subsample in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Vertical Direction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002898" y="2446963"/>
            <a:ext cx="2418590" cy="583477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004978" y="2417202"/>
            <a:ext cx="2390904" cy="58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Vertical Subsample or  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Original Texture Frame</a:t>
            </a: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815626" y="3427007"/>
            <a:ext cx="2157340" cy="1364206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387" y="1329848"/>
            <a:ext cx="1542519" cy="903284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214" y="1373291"/>
            <a:ext cx="1542519" cy="903284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576399" y="4896042"/>
            <a:ext cx="2398034" cy="583477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652866" y="4869160"/>
            <a:ext cx="2313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Vertical</a:t>
            </a:r>
          </a:p>
          <a:p>
            <a:pPr algn="ctr"/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Combination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86" name="直線單箭頭接點 85"/>
          <p:cNvCxnSpPr/>
          <p:nvPr/>
        </p:nvCxnSpPr>
        <p:spPr bwMode="auto">
          <a:xfrm>
            <a:off x="5809754" y="2225442"/>
            <a:ext cx="420" cy="21953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直線單箭頭接點 86"/>
          <p:cNvCxnSpPr/>
          <p:nvPr/>
        </p:nvCxnSpPr>
        <p:spPr bwMode="auto">
          <a:xfrm>
            <a:off x="3187473" y="2219743"/>
            <a:ext cx="420" cy="21953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直線單箭頭接點 87"/>
          <p:cNvCxnSpPr/>
          <p:nvPr/>
        </p:nvCxnSpPr>
        <p:spPr bwMode="auto">
          <a:xfrm>
            <a:off x="5809754" y="3044122"/>
            <a:ext cx="420" cy="21953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09754" y="4676511"/>
            <a:ext cx="420" cy="21953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09754" y="5479519"/>
            <a:ext cx="420" cy="21953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96" name="圖片 95"/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961382"/>
            <a:ext cx="1542347" cy="323602"/>
          </a:xfrm>
          <a:prstGeom prst="rect">
            <a:avLst/>
          </a:prstGeom>
        </p:spPr>
      </p:pic>
      <p:pic>
        <p:nvPicPr>
          <p:cNvPr id="97" name="圖片 96"/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14" y="2393248"/>
            <a:ext cx="1542519" cy="678466"/>
          </a:xfrm>
          <a:prstGeom prst="rect">
            <a:avLst/>
          </a:prstGeom>
        </p:spPr>
      </p:pic>
      <p:sp>
        <p:nvSpPr>
          <p:cNvPr id="42" name="文字方塊 41"/>
          <p:cNvSpPr txBox="1"/>
          <p:nvPr/>
        </p:nvSpPr>
        <p:spPr>
          <a:xfrm>
            <a:off x="3894296" y="1670483"/>
            <a:ext cx="3259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H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4799361" y="1666447"/>
            <a:ext cx="3259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H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77" name="文字方塊 76"/>
          <p:cNvSpPr txBox="1"/>
          <p:nvPr/>
        </p:nvSpPr>
        <p:spPr>
          <a:xfrm>
            <a:off x="35496" y="2560870"/>
            <a:ext cx="3802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H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T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6503891" y="5589284"/>
            <a:ext cx="442750" cy="1079840"/>
            <a:chOff x="6516216" y="5752420"/>
            <a:chExt cx="413370" cy="968323"/>
          </a:xfrm>
        </p:grpSpPr>
        <p:sp>
          <p:nvSpPr>
            <p:cNvPr id="67" name="文字方塊 66"/>
            <p:cNvSpPr txBox="1"/>
            <p:nvPr/>
          </p:nvSpPr>
          <p:spPr>
            <a:xfrm>
              <a:off x="6516216" y="6067855"/>
              <a:ext cx="355001" cy="3035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H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T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6516216" y="5752420"/>
              <a:ext cx="369967" cy="3035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H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  <p:sp>
          <p:nvSpPr>
            <p:cNvPr id="79" name="文字方塊 78"/>
            <p:cNvSpPr txBox="1"/>
            <p:nvPr/>
          </p:nvSpPr>
          <p:spPr>
            <a:xfrm>
              <a:off x="6516216" y="6417152"/>
              <a:ext cx="413370" cy="3035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Calibri" panose="020F0502020204030204" pitchFamily="34" charset="0"/>
                </a:rPr>
                <a:t>H</a:t>
              </a:r>
              <a:r>
                <a:rPr lang="en-US" altLang="zh-TW" sz="1600" baseline="-25000" dirty="0" smtClean="0">
                  <a:latin typeface="Calibri" panose="020F0502020204030204" pitchFamily="34" charset="0"/>
                </a:rPr>
                <a:t>D</a:t>
              </a:r>
              <a:r>
                <a:rPr lang="en-US" altLang="zh-TW" sz="1600" dirty="0" smtClean="0">
                  <a:latin typeface="Calibri" panose="020F0502020204030204" pitchFamily="34" charset="0"/>
                </a:rPr>
                <a:t> </a:t>
              </a:r>
              <a:endParaRPr lang="zh-TW" altLang="en-US" sz="1600" dirty="0">
                <a:latin typeface="Calibri" panose="020F0502020204030204" pitchFamily="34" charset="0"/>
              </a:endParaRPr>
            </a:p>
          </p:txBody>
        </p:sp>
      </p:grpSp>
      <p:sp>
        <p:nvSpPr>
          <p:cNvPr id="84" name="文字方塊 83"/>
          <p:cNvSpPr txBox="1"/>
          <p:nvPr/>
        </p:nvSpPr>
        <p:spPr>
          <a:xfrm>
            <a:off x="8532440" y="2910655"/>
            <a:ext cx="5469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 6H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31637" y="1052736"/>
            <a:ext cx="3460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044620" y="1081553"/>
            <a:ext cx="3460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709288" y="2658954"/>
            <a:ext cx="3460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pic>
        <p:nvPicPr>
          <p:cNvPr id="94" name="圖片 93"/>
          <p:cNvPicPr>
            <a:picLocks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2280" y="4867085"/>
            <a:ext cx="1542347" cy="45719"/>
          </a:xfrm>
          <a:prstGeom prst="rect">
            <a:avLst/>
          </a:prstGeom>
        </p:spPr>
      </p:pic>
      <p:pic>
        <p:nvPicPr>
          <p:cNvPr id="95" name="圖片 94"/>
          <p:cNvPicPr>
            <a:picLocks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7092280" y="4612743"/>
            <a:ext cx="1542347" cy="45719"/>
          </a:xfrm>
          <a:prstGeom prst="rect">
            <a:avLst/>
          </a:prstGeom>
        </p:spPr>
      </p:pic>
      <p:sp>
        <p:nvSpPr>
          <p:cNvPr id="71" name="文字方塊 70"/>
          <p:cNvSpPr txBox="1"/>
          <p:nvPr/>
        </p:nvSpPr>
        <p:spPr>
          <a:xfrm>
            <a:off x="8562549" y="4716319"/>
            <a:ext cx="4427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H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r>
              <a:rPr lang="en-US" altLang="zh-TW" sz="1600" dirty="0" smtClean="0">
                <a:latin typeface="Calibri" panose="020F0502020204030204" pitchFamily="34" charset="0"/>
              </a:rPr>
              <a:t> 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82" name="文字方塊 81"/>
          <p:cNvSpPr txBox="1"/>
          <p:nvPr/>
        </p:nvSpPr>
        <p:spPr>
          <a:xfrm>
            <a:off x="8557673" y="4480756"/>
            <a:ext cx="4427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H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r>
              <a:rPr lang="en-US" altLang="zh-TW" sz="1600" dirty="0" smtClean="0">
                <a:latin typeface="Calibri" panose="020F0502020204030204" pitchFamily="34" charset="0"/>
              </a:rPr>
              <a:t> 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7759772" y="4336740"/>
            <a:ext cx="346014" cy="2248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759772" y="4597543"/>
            <a:ext cx="346014" cy="2248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686338" y="6453336"/>
            <a:ext cx="3460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37500" y="2096646"/>
            <a:ext cx="3460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latin typeface="Calibri" panose="020F0502020204030204" pitchFamily="34" charset="0"/>
              </a:rPr>
              <a:t>w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200324"/>
              </p:ext>
            </p:extLst>
          </p:nvPr>
        </p:nvGraphicFramePr>
        <p:xfrm>
          <a:off x="823236" y="5229201"/>
          <a:ext cx="1726861" cy="4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6" name="Equation" r:id="rId10" imgW="838080" imgH="190440" progId="Equation.DSMT4">
                  <p:embed/>
                </p:oleObj>
              </mc:Choice>
              <mc:Fallback>
                <p:oleObj name="Equation" r:id="rId10" imgW="8380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236" y="5229201"/>
                        <a:ext cx="1726861" cy="4096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901066"/>
              </p:ext>
            </p:extLst>
          </p:nvPr>
        </p:nvGraphicFramePr>
        <p:xfrm>
          <a:off x="919891" y="5896127"/>
          <a:ext cx="1747450" cy="402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47" name="Equation" r:id="rId12" imgW="863280" imgH="190440" progId="Equation.DSMT4">
                  <p:embed/>
                </p:oleObj>
              </mc:Choice>
              <mc:Fallback>
                <p:oleObj name="Equation" r:id="rId12" imgW="8632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891" y="5896127"/>
                        <a:ext cx="1747450" cy="402845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7" name="圖片 5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18" y="5684847"/>
            <a:ext cx="1447670" cy="825407"/>
          </a:xfrm>
          <a:prstGeom prst="rect">
            <a:avLst/>
          </a:prstGeom>
        </p:spPr>
      </p:pic>
      <p:sp>
        <p:nvSpPr>
          <p:cNvPr id="76" name="文字方塊 75"/>
          <p:cNvSpPr txBox="1"/>
          <p:nvPr/>
        </p:nvSpPr>
        <p:spPr>
          <a:xfrm>
            <a:off x="8557674" y="3810526"/>
            <a:ext cx="738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latin typeface="Calibri" panose="020F0502020204030204" pitchFamily="34" charset="0"/>
              </a:rPr>
              <a:t>2</a:t>
            </a:r>
            <a:r>
              <a:rPr lang="en-US" altLang="zh-TW" sz="1600" dirty="0" smtClean="0">
                <a:latin typeface="Calibri" panose="020F0502020204030204" pitchFamily="34" charset="0"/>
              </a:rPr>
              <a:t>H</a:t>
            </a:r>
            <a:r>
              <a:rPr lang="en-US" altLang="zh-TW" sz="1600" baseline="-25000" dirty="0" smtClean="0">
                <a:latin typeface="Calibri" panose="020F0502020204030204" pitchFamily="34" charset="0"/>
              </a:rPr>
              <a:t>D</a:t>
            </a:r>
            <a:r>
              <a:rPr lang="en-US" altLang="zh-TW" sz="1600" dirty="0" smtClean="0">
                <a:latin typeface="Calibri" panose="020F0502020204030204" pitchFamily="34" charset="0"/>
              </a:rPr>
              <a:t> 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sp>
        <p:nvSpPr>
          <p:cNvPr id="62" name="矩形 61"/>
          <p:cNvSpPr/>
          <p:nvPr/>
        </p:nvSpPr>
        <p:spPr bwMode="auto">
          <a:xfrm>
            <a:off x="4641349" y="4127622"/>
            <a:ext cx="2399115" cy="583477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600" b="1" dirty="0" smtClean="0">
              <a:solidFill>
                <a:schemeClr val="tx1"/>
              </a:solidFill>
              <a:latin typeface="Calibri" panose="020F0502020204030204" pitchFamily="34" charset="0"/>
              <a:ea typeface="新細明體" pitchFamily="18" charset="-120"/>
            </a:endParaRPr>
          </a:p>
        </p:txBody>
      </p:sp>
      <p:sp>
        <p:nvSpPr>
          <p:cNvPr id="74" name="文字方塊 73"/>
          <p:cNvSpPr txBox="1"/>
          <p:nvPr/>
        </p:nvSpPr>
        <p:spPr>
          <a:xfrm>
            <a:off x="4642178" y="4140369"/>
            <a:ext cx="239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Vertical 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Splitting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  <a:p>
            <a:pPr algn="ctr"/>
            <a:r>
              <a:rPr lang="en-US" altLang="zh-TW" sz="1600" b="1" dirty="0">
                <a:latin typeface="Calibri" panose="020F0502020204030204" pitchFamily="34" charset="0"/>
                <a:cs typeface="Arial" pitchFamily="34" charset="0"/>
              </a:rPr>
              <a:t>&amp; </a:t>
            </a:r>
            <a:r>
              <a:rPr lang="en-US" altLang="zh-TW" sz="1600" b="1" dirty="0" smtClean="0">
                <a:latin typeface="Calibri" panose="020F0502020204030204" pitchFamily="34" charset="0"/>
                <a:cs typeface="Arial" pitchFamily="34" charset="0"/>
              </a:rPr>
              <a:t>Flipping</a:t>
            </a:r>
            <a:endParaRPr lang="en-US" altLang="zh-TW" sz="1600" b="1" dirty="0">
              <a:latin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83" name="直線單箭頭接點 82"/>
          <p:cNvCxnSpPr/>
          <p:nvPr/>
        </p:nvCxnSpPr>
        <p:spPr bwMode="auto">
          <a:xfrm flipH="1">
            <a:off x="5816328" y="3861048"/>
            <a:ext cx="107" cy="25730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93" name="圖片 92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943873"/>
            <a:ext cx="1542347" cy="1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03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8229600" cy="648072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CTDP-TB Format for HD Video (1920x1080)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sp>
        <p:nvSpPr>
          <p:cNvPr id="52" name="文字方塊 51"/>
          <p:cNvSpPr txBox="1"/>
          <p:nvPr/>
        </p:nvSpPr>
        <p:spPr>
          <a:xfrm>
            <a:off x="694783" y="1023548"/>
            <a:ext cx="2489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latin typeface="Calibri" panose="020F0502020204030204" pitchFamily="34" charset="0"/>
              </a:rPr>
              <a:t>CTDP-TB Format : </a:t>
            </a:r>
            <a:endParaRPr lang="zh-TW" altLang="en-US" sz="2400" b="1" dirty="0">
              <a:latin typeface="Calibri" panose="020F0502020204030204" pitchFamily="34" charset="0"/>
            </a:endParaRPr>
          </a:p>
        </p:txBody>
      </p:sp>
      <p:sp>
        <p:nvSpPr>
          <p:cNvPr id="20" name="文字方塊 19"/>
          <p:cNvSpPr txBox="1"/>
          <p:nvPr/>
        </p:nvSpPr>
        <p:spPr>
          <a:xfrm rot="16200000">
            <a:off x="230069" y="5361841"/>
            <a:ext cx="1461618" cy="43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/>
              <a:t>60</a:t>
            </a:r>
            <a:endParaRPr lang="zh-TW" altLang="en-US" sz="2000" b="1" dirty="0"/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34" y="2165964"/>
            <a:ext cx="6726048" cy="3834940"/>
          </a:xfrm>
          <a:prstGeom prst="rect">
            <a:avLst/>
          </a:prstGeom>
        </p:spPr>
      </p:pic>
      <p:sp>
        <p:nvSpPr>
          <p:cNvPr id="22" name="文字方塊 21"/>
          <p:cNvSpPr txBox="1"/>
          <p:nvPr/>
        </p:nvSpPr>
        <p:spPr>
          <a:xfrm rot="16200000">
            <a:off x="-168800" y="3468484"/>
            <a:ext cx="1717242" cy="43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/>
              <a:t> </a:t>
            </a:r>
            <a:r>
              <a:rPr lang="en-US" altLang="zh-TW" sz="2000" b="1" dirty="0" smtClean="0"/>
              <a:t>960</a:t>
            </a:r>
            <a:endParaRPr lang="zh-TW" altLang="en-US" sz="2000" b="1" dirty="0"/>
          </a:p>
        </p:txBody>
      </p:sp>
      <p:sp>
        <p:nvSpPr>
          <p:cNvPr id="25" name="左大括弧 24"/>
          <p:cNvSpPr/>
          <p:nvPr/>
        </p:nvSpPr>
        <p:spPr>
          <a:xfrm>
            <a:off x="921785" y="2453812"/>
            <a:ext cx="307248" cy="332391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2000" b="1"/>
          </a:p>
        </p:txBody>
      </p:sp>
      <p:sp>
        <p:nvSpPr>
          <p:cNvPr id="27" name="文字方塊 26"/>
          <p:cNvSpPr txBox="1"/>
          <p:nvPr/>
        </p:nvSpPr>
        <p:spPr>
          <a:xfrm>
            <a:off x="3374136" y="1340768"/>
            <a:ext cx="2455203" cy="463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000" b="1" dirty="0"/>
              <a:t> </a:t>
            </a:r>
            <a:r>
              <a:rPr lang="en-US" altLang="zh-TW" sz="2000" b="1" dirty="0" smtClean="0"/>
              <a:t>1920</a:t>
            </a:r>
            <a:endParaRPr lang="zh-TW" altLang="en-US" sz="2000" b="1" dirty="0"/>
          </a:p>
        </p:txBody>
      </p:sp>
      <p:sp>
        <p:nvSpPr>
          <p:cNvPr id="28" name="文字方塊 27"/>
          <p:cNvSpPr txBox="1"/>
          <p:nvPr/>
        </p:nvSpPr>
        <p:spPr>
          <a:xfrm rot="16200000">
            <a:off x="666000" y="1953602"/>
            <a:ext cx="730810" cy="43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/>
              <a:t>60</a:t>
            </a:r>
            <a:endParaRPr lang="zh-TW" altLang="en-US" sz="2000" dirty="0"/>
          </a:p>
        </p:txBody>
      </p:sp>
      <p:sp>
        <p:nvSpPr>
          <p:cNvPr id="29" name="文字方塊 28"/>
          <p:cNvSpPr txBox="1"/>
          <p:nvPr/>
        </p:nvSpPr>
        <p:spPr>
          <a:xfrm rot="16200000">
            <a:off x="7313132" y="3899096"/>
            <a:ext cx="1717242" cy="43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000" b="1" dirty="0"/>
              <a:t> </a:t>
            </a:r>
            <a:r>
              <a:rPr lang="en-US" altLang="zh-TW" sz="2000" b="1" dirty="0" smtClean="0"/>
              <a:t>1080</a:t>
            </a:r>
            <a:endParaRPr lang="zh-TW" altLang="en-US" sz="2000" b="1" dirty="0"/>
          </a:p>
        </p:txBody>
      </p:sp>
      <p:sp>
        <p:nvSpPr>
          <p:cNvPr id="15" name="左大括弧 14"/>
          <p:cNvSpPr/>
          <p:nvPr/>
        </p:nvSpPr>
        <p:spPr>
          <a:xfrm rot="5400000">
            <a:off x="4431666" y="-1378726"/>
            <a:ext cx="339822" cy="670700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2000"/>
          </a:p>
        </p:txBody>
      </p:sp>
      <p:sp>
        <p:nvSpPr>
          <p:cNvPr id="3" name="文字方塊 2"/>
          <p:cNvSpPr txBox="1"/>
          <p:nvPr/>
        </p:nvSpPr>
        <p:spPr>
          <a:xfrm>
            <a:off x="2133092" y="6165304"/>
            <a:ext cx="2416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/>
              <a:t>H</a:t>
            </a:r>
            <a:r>
              <a:rPr lang="en-US" altLang="zh-TW" sz="2000" baseline="-25000" dirty="0" smtClean="0"/>
              <a:t>D</a:t>
            </a:r>
            <a:r>
              <a:rPr lang="en-US" altLang="zh-TW" sz="2000" dirty="0" smtClean="0"/>
              <a:t>=(1080/36)*2=60</a:t>
            </a:r>
            <a:endParaRPr lang="zh-TW" altLang="en-US" sz="20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636286" y="6174317"/>
            <a:ext cx="2383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/>
              <a:t>H</a:t>
            </a:r>
            <a:r>
              <a:rPr lang="en-US" altLang="zh-TW" sz="2000" baseline="-25000" dirty="0" smtClean="0"/>
              <a:t>T</a:t>
            </a:r>
            <a:r>
              <a:rPr lang="en-US" altLang="zh-TW" sz="2000" dirty="0" smtClean="0"/>
              <a:t>=1080-2*60=960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6389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215008" y="116632"/>
            <a:ext cx="8928992" cy="1008112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0" lang="en-US" altLang="zh-TW" sz="3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CTDP </a:t>
            </a:r>
            <a:r>
              <a:rPr kumimoji="0" lang="en-US" altLang="zh-TW" sz="32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Depacking</a:t>
            </a:r>
            <a:r>
              <a:rPr kumimoji="0" lang="en-US" altLang="zh-TW" sz="3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for </a:t>
            </a:r>
            <a:r>
              <a:rPr kumimoji="0" lang="en-US" altLang="zh-TW" sz="32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ctdp_packing_type</a:t>
            </a:r>
            <a:r>
              <a:rPr kumimoji="0" lang="en-US" altLang="zh-TW" sz="3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=0</a:t>
            </a:r>
            <a:endParaRPr kumimoji="0" lang="en-US" altLang="zh-TW" sz="3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419327" y="1124744"/>
            <a:ext cx="853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Arrangement of the CTDP-TB frame and its </a:t>
            </a:r>
            <a:r>
              <a:rPr lang="en-CA" altLang="zh-TW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depacking</a:t>
            </a:r>
            <a:r>
              <a:rPr lang="en-CA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 steps (</a:t>
            </a:r>
            <a:r>
              <a:rPr lang="en-CA" altLang="zh-TW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ctdp_packing</a:t>
            </a:r>
            <a:r>
              <a:rPr lang="en-CA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 type = 0</a:t>
            </a:r>
            <a:r>
              <a:rPr lang="en-CA" altLang="zh-TW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):</a:t>
            </a:r>
            <a:endParaRPr lang="zh-TW" alt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535527"/>
              </p:ext>
            </p:extLst>
          </p:nvPr>
        </p:nvGraphicFramePr>
        <p:xfrm>
          <a:off x="282073" y="2132856"/>
          <a:ext cx="8720194" cy="3672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8" name="投影片" r:id="rId3" imgW="5143478" imgH="2119978" progId="PowerPoint.Slide.12">
                  <p:embed/>
                </p:oleObj>
              </mc:Choice>
              <mc:Fallback>
                <p:oleObj name="投影片" r:id="rId3" imgW="5143478" imgH="2119978" progId="PowerPoint.Slide.12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073" y="2132856"/>
                        <a:ext cx="8720194" cy="36726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530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佈景主題2">
  <a:themeElements>
    <a:clrScheme name="1_Meadow 2">
      <a:dk1>
        <a:srgbClr val="003300"/>
      </a:dk1>
      <a:lt1>
        <a:srgbClr val="F1F7E9"/>
      </a:lt1>
      <a:dk2>
        <a:srgbClr val="FFFFFF"/>
      </a:dk2>
      <a:lt2>
        <a:srgbClr val="366B1B"/>
      </a:lt2>
      <a:accent1>
        <a:srgbClr val="8BAE6C"/>
      </a:accent1>
      <a:accent2>
        <a:srgbClr val="FF66FF"/>
      </a:accent2>
      <a:accent3>
        <a:srgbClr val="F7FAF2"/>
      </a:accent3>
      <a:accent4>
        <a:srgbClr val="002A00"/>
      </a:accent4>
      <a:accent5>
        <a:srgbClr val="C4D3BA"/>
      </a:accent5>
      <a:accent6>
        <a:srgbClr val="E75CE7"/>
      </a:accent6>
      <a:hlink>
        <a:srgbClr val="808000"/>
      </a:hlink>
      <a:folHlink>
        <a:srgbClr val="8DBA76"/>
      </a:folHlink>
    </a:clrScheme>
    <a:fontScheme name="自訂 11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1_Meadow 1">
        <a:dk1>
          <a:srgbClr val="112208"/>
        </a:dk1>
        <a:lt1>
          <a:srgbClr val="FFFFFF"/>
        </a:lt1>
        <a:dk2>
          <a:srgbClr val="3D541E"/>
        </a:dk2>
        <a:lt2>
          <a:srgbClr val="FFFFFF"/>
        </a:lt2>
        <a:accent1>
          <a:srgbClr val="8BAE6C"/>
        </a:accent1>
        <a:accent2>
          <a:srgbClr val="FF66FF"/>
        </a:accent2>
        <a:accent3>
          <a:srgbClr val="AFB3AB"/>
        </a:accent3>
        <a:accent4>
          <a:srgbClr val="DADADA"/>
        </a:accent4>
        <a:accent5>
          <a:srgbClr val="C4D3BA"/>
        </a:accent5>
        <a:accent6>
          <a:srgbClr val="E75CE7"/>
        </a:accent6>
        <a:hlink>
          <a:srgbClr val="808000"/>
        </a:hlink>
        <a:folHlink>
          <a:srgbClr val="162B0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eadow 2">
        <a:dk1>
          <a:srgbClr val="003300"/>
        </a:dk1>
        <a:lt1>
          <a:srgbClr val="F1F7E9"/>
        </a:lt1>
        <a:dk2>
          <a:srgbClr val="FFFFFF"/>
        </a:dk2>
        <a:lt2>
          <a:srgbClr val="366B1B"/>
        </a:lt2>
        <a:accent1>
          <a:srgbClr val="8BAE6C"/>
        </a:accent1>
        <a:accent2>
          <a:srgbClr val="FF66FF"/>
        </a:accent2>
        <a:accent3>
          <a:srgbClr val="F7FAF2"/>
        </a:accent3>
        <a:accent4>
          <a:srgbClr val="002A00"/>
        </a:accent4>
        <a:accent5>
          <a:srgbClr val="C4D3BA"/>
        </a:accent5>
        <a:accent6>
          <a:srgbClr val="E75CE7"/>
        </a:accent6>
        <a:hlink>
          <a:srgbClr val="808000"/>
        </a:hlink>
        <a:folHlink>
          <a:srgbClr val="8DBA7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eadow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佈景主題2</Template>
  <TotalTime>120888</TotalTime>
  <Words>3371</Words>
  <Application>Microsoft Office PowerPoint</Application>
  <PresentationFormat>如螢幕大小 (4:3)</PresentationFormat>
  <Paragraphs>842</Paragraphs>
  <Slides>53</Slides>
  <Notes>6</Notes>
  <HiddenSlides>0</HiddenSlides>
  <MMClips>0</MMClips>
  <ScaleCrop>false</ScaleCrop>
  <HeadingPairs>
    <vt:vector size="8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4</vt:i4>
      </vt:variant>
      <vt:variant>
        <vt:lpstr>投影片標題</vt:lpstr>
      </vt:variant>
      <vt:variant>
        <vt:i4>53</vt:i4>
      </vt:variant>
    </vt:vector>
  </HeadingPairs>
  <TitlesOfParts>
    <vt:vector size="68" baseType="lpstr">
      <vt:lpstr>Arial Unicode MS</vt:lpstr>
      <vt:lpstr>微軟正黑體</vt:lpstr>
      <vt:lpstr>新細明體</vt:lpstr>
      <vt:lpstr>標楷體</vt:lpstr>
      <vt:lpstr>Arial</vt:lpstr>
      <vt:lpstr>Calibri</vt:lpstr>
      <vt:lpstr>Symbol</vt:lpstr>
      <vt:lpstr>Tahoma</vt:lpstr>
      <vt:lpstr>Times New Roman</vt:lpstr>
      <vt:lpstr>Wingdings</vt:lpstr>
      <vt:lpstr>佈景主題2</vt:lpstr>
      <vt:lpstr>Microsoft WordArt 3.2</vt:lpstr>
      <vt:lpstr>投影片</vt:lpstr>
      <vt:lpstr>Equation</vt:lpstr>
      <vt:lpstr>方程式</vt:lpstr>
      <vt:lpstr>PowerPoint 簡報</vt:lpstr>
      <vt:lpstr>Contents</vt:lpstr>
      <vt:lpstr>Centralized Texture-Depth Packing SEI Message Syntax</vt:lpstr>
      <vt:lpstr>CTDP SEI Syntax in JCTVC-AE0022 (New)</vt:lpstr>
      <vt:lpstr>Centralized Texture-Depth Packing  (CTDP) Formats : ctdp_packing_type </vt:lpstr>
      <vt:lpstr>ctdp_packing_type</vt:lpstr>
      <vt:lpstr>CTDP-TB Format Packing Procedure</vt:lpstr>
      <vt:lpstr>CTDP-TB Format for HD Video (1920x1080)</vt:lpstr>
      <vt:lpstr>PowerPoint 簡報</vt:lpstr>
      <vt:lpstr> CTDP-LR Format Packing Procedure</vt:lpstr>
      <vt:lpstr>CTDP-LR Format for HD Video (1920x1080)</vt:lpstr>
      <vt:lpstr>PowerPoint 簡報</vt:lpstr>
      <vt:lpstr> CTDP-LR Format Depacking Procedure</vt:lpstr>
      <vt:lpstr>Colored Depth Pixels Packing and  Depacking  by Using YCbCr Components</vt:lpstr>
      <vt:lpstr>Positions of Depth &amp; Color Depth Pixels in YCbCr</vt:lpstr>
      <vt:lpstr>Y Component Mapping to Depth Value</vt:lpstr>
      <vt:lpstr>PCM: Y Component Mapping to Depth Value</vt:lpstr>
      <vt:lpstr>Cb/Cr to Depth Value Conversion (                        )</vt:lpstr>
      <vt:lpstr>DPCM: C Component Mapping to Depth Value</vt:lpstr>
      <vt:lpstr>CTDP-TB Depth Positions for YCbCr 4:2:0</vt:lpstr>
      <vt:lpstr>CTDP-LR Depth Positions for YCbCr 4:2:0</vt:lpstr>
      <vt:lpstr>CTDP-TB Depth Positions for YCbCr 4:2:2</vt:lpstr>
      <vt:lpstr>CTDP-LR Depth Positions for YCbCr 4:2:2</vt:lpstr>
      <vt:lpstr>Relationship of Depacked Depth and Texture </vt:lpstr>
      <vt:lpstr>Relationship of Depacked Depth and Texture  </vt:lpstr>
      <vt:lpstr>Depth Parameters Related Syntax (Transferred and Revised from 3D-HEVC) </vt:lpstr>
      <vt:lpstr>Depth Parameter Related Flags</vt:lpstr>
      <vt:lpstr>depth_representation_type</vt:lpstr>
      <vt:lpstr>depth_representation_type versus disparity</vt:lpstr>
      <vt:lpstr> Representation information element syntax</vt:lpstr>
      <vt:lpstr>Depth parameter variables and syntax elements</vt:lpstr>
      <vt:lpstr>Other Syntax Elements</vt:lpstr>
      <vt:lpstr>Experimental Results  with Texture-based Upsampling</vt:lpstr>
      <vt:lpstr> CTDP-LR Format Depacking Procedure</vt:lpstr>
      <vt:lpstr>Texture-based Depth Upsampling (TDU)</vt:lpstr>
      <vt:lpstr>Iterative TDU Process</vt:lpstr>
      <vt:lpstr>PowerPoint 簡報</vt:lpstr>
      <vt:lpstr>Experimental Settings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Conclusions</vt:lpstr>
      <vt:lpstr>Conclusions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MediaCore Internal Report</dc:title>
  <dc:creator>Jar-Fer Yang</dc:creator>
  <cp:lastModifiedBy>Windows 使用者</cp:lastModifiedBy>
  <cp:revision>1899</cp:revision>
  <dcterms:created xsi:type="dcterms:W3CDTF">2011-08-01T02:13:10Z</dcterms:created>
  <dcterms:modified xsi:type="dcterms:W3CDTF">2018-10-05T11:57:40Z</dcterms:modified>
</cp:coreProperties>
</file>