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5" r:id="rId2"/>
    <p:sldId id="325" r:id="rId3"/>
    <p:sldId id="324" r:id="rId4"/>
    <p:sldId id="326" r:id="rId5"/>
    <p:sldId id="330" r:id="rId6"/>
    <p:sldId id="317" r:id="rId7"/>
    <p:sldId id="319" r:id="rId8"/>
    <p:sldId id="321" r:id="rId9"/>
    <p:sldId id="322" r:id="rId10"/>
    <p:sldId id="323" r:id="rId11"/>
    <p:sldId id="320" r:id="rId12"/>
    <p:sldId id="329" r:id="rId13"/>
    <p:sldId id="327" r:id="rId14"/>
    <p:sldId id="300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F83308"/>
    <a:srgbClr val="FD9208"/>
    <a:srgbClr val="009FDF"/>
    <a:srgbClr val="F3D54E"/>
    <a:srgbClr val="F0CE3E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64" autoAdjust="0"/>
    <p:restoredTop sz="94634" autoAdjust="0"/>
  </p:normalViewPr>
  <p:slideViewPr>
    <p:cSldViewPr snapToGrid="0">
      <p:cViewPr varScale="1">
        <p:scale>
          <a:sx n="99" d="100"/>
          <a:sy n="99" d="100"/>
        </p:scale>
        <p:origin x="632" y="60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Arial" panose="020B0604020202020204" pitchFamily="34" charset="0"/>
              </a:rPr>
              <a:pPr/>
              <a:t>4/16/2018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D7FC5FE-6F0D-D34A-8EE6-C95B4F5F4DC8}" type="datetimeFigureOut">
              <a:rPr lang="en-US" smtClean="0"/>
              <a:pPr/>
              <a:t>4/16/2018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262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2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24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32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08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9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1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1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678363" y="1"/>
            <a:ext cx="4465637" cy="476884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4006850" cy="86868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4" y="1325244"/>
            <a:ext cx="4006850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tx2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white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5613" y="2108062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</a:t>
            </a:r>
            <a:br>
              <a:rPr lang="en-US" dirty="0" smtClean="0"/>
            </a:br>
            <a:r>
              <a:rPr lang="en-US" dirty="0" smtClean="0"/>
              <a:t>blue section 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455613" y="3241150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1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2234882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Arial" panose="020B0604020202020204" pitchFamily="34" charset="0"/>
                <a:ea typeface="Intel Clear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40pt Arial Body.</a:t>
            </a:r>
            <a:br>
              <a:rPr lang="en-US" dirty="0" smtClean="0"/>
            </a:br>
            <a:r>
              <a:rPr lang="en-US" dirty="0" smtClean="0"/>
              <a:t>For content that is not a section, but has a big idea in text only.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1101794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Arial" panose="020B0604020202020204" pitchFamily="34" charset="0"/>
                <a:ea typeface="Intel Clear" panose="020B0604020203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5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613" y="2260088"/>
            <a:ext cx="7772400" cy="1021556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40pt Arial blue 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5613" y="3348787"/>
            <a:ext cx="7772400" cy="1125140"/>
          </a:xfrm>
        </p:spPr>
        <p:txBody>
          <a:bodyPr anchor="t" anchorCtr="0"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257413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6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6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.psf\Home\Desktop\Inte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32" y="1875130"/>
            <a:ext cx="2108795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0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_experience_hrz_wht_rgb_30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79" y="1874822"/>
            <a:ext cx="3646443" cy="151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Linear gradient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  <p:pic>
        <p:nvPicPr>
          <p:cNvPr id="5" name="Picture 4" descr="int_experience_hrz_wht_rgb_1500.png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3" y="389228"/>
            <a:ext cx="2121766" cy="88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gradFill>
          <a:gsLst>
            <a:gs pos="30000">
              <a:schemeClr val="tx2"/>
            </a:gs>
            <a:gs pos="100000">
              <a:srgbClr val="009FDF"/>
            </a:gs>
            <a:gs pos="65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97" y="383169"/>
            <a:ext cx="1248049" cy="82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4687" y="2408398"/>
            <a:ext cx="8212886" cy="1102519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5000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50pt Arial Title</a:t>
            </a:r>
            <a:br>
              <a:rPr lang="en-US" dirty="0" smtClean="0"/>
            </a:br>
            <a:r>
              <a:rPr lang="en-US" dirty="0" smtClean="0"/>
              <a:t>with image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5613" y="3493008"/>
            <a:ext cx="6330212" cy="925360"/>
          </a:xfrm>
        </p:spPr>
        <p:txBody>
          <a:bodyPr lIns="0" rIns="0"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16pt Arial Subhead, Date,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2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5613" y="1203325"/>
            <a:ext cx="8228012" cy="3425825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18pt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1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3" y="943430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3" y="2843897"/>
            <a:ext cx="3181123" cy="16709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1800">
                <a:latin typeface="Intel Clear"/>
              </a:defRPr>
            </a:lvl1pPr>
          </a:lstStyle>
          <a:p>
            <a:endParaRPr lang="en-US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89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4"/>
            <a:ext cx="4006851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678363" y="1203324"/>
            <a:ext cx="4005264" cy="3425825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06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5613" y="1203325"/>
            <a:ext cx="8228013" cy="3425825"/>
          </a:xfrm>
        </p:spPr>
        <p:txBody>
          <a:bodyPr anchor="ctr" anchorCtr="0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Arial" panose="020B0604020202020204" pitchFamily="34" charset="0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Arial" panose="020B0604020202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 dirty="0" smtClean="0"/>
              <a:t>“36pt Arial Bold Text”</a:t>
            </a:r>
          </a:p>
          <a:p>
            <a:pPr lvl="1"/>
            <a:r>
              <a:rPr lang="en-US" dirty="0" err="1" smtClean="0"/>
              <a:t>12pt</a:t>
            </a:r>
            <a:r>
              <a:rPr lang="en-US" dirty="0" smtClean="0"/>
              <a:t> Attribution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4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768850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 smtClean="0"/>
              <a:t>Insert photo here. Drag picture to placeholder or click icon to add.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0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74131"/>
            <a:ext cx="9144000" cy="2194719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 smtClean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5613" y="1203325"/>
            <a:ext cx="4006851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4678363" y="1203325"/>
            <a:ext cx="4005264" cy="130929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 smtClean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14pt Arial third level</a:t>
            </a:r>
          </a:p>
          <a:p>
            <a:pPr lvl="3"/>
            <a:r>
              <a:rPr lang="en-US" dirty="0" smtClean="0"/>
              <a:t>12pt Arial fourth level</a:t>
            </a:r>
          </a:p>
          <a:p>
            <a:pPr lvl="4"/>
            <a:r>
              <a:rPr lang="en-US" dirty="0" smtClean="0"/>
              <a:t>12pt Arial fifth level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09487" y="4975795"/>
            <a:ext cx="184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dirty="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455613" y="308848"/>
            <a:ext cx="8229600" cy="86868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28pt Arial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587" y="4759452"/>
            <a:ext cx="9144000" cy="384048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915" y="4830589"/>
            <a:ext cx="364336" cy="24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8718551" y="4824510"/>
            <a:ext cx="2381" cy="237744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613" y="310130"/>
            <a:ext cx="8229600" cy="8686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28pt Arial 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203325"/>
            <a:ext cx="8228012" cy="3425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18pt Arial body text</a:t>
            </a:r>
          </a:p>
          <a:p>
            <a:pPr lvl="1"/>
            <a:r>
              <a:rPr lang="en-US" dirty="0" smtClean="0"/>
              <a:t>16pt Arial bullet one</a:t>
            </a:r>
          </a:p>
          <a:p>
            <a:pPr lvl="2"/>
            <a:r>
              <a:rPr lang="en-US" dirty="0" smtClean="0"/>
              <a:t>16pt Arial sub-bullet</a:t>
            </a:r>
          </a:p>
          <a:p>
            <a:pPr lvl="3"/>
            <a:r>
              <a:rPr lang="en-US" dirty="0" smtClean="0"/>
              <a:t>14pt Arial fourth level</a:t>
            </a:r>
          </a:p>
          <a:p>
            <a:pPr lvl="4"/>
            <a:r>
              <a:rPr lang="en-US" dirty="0" smtClean="0"/>
              <a:t>14pt Arial 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2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4" r:id="rId3"/>
    <p:sldLayoutId id="2147483650" r:id="rId4"/>
    <p:sldLayoutId id="2147483684" r:id="rId5"/>
    <p:sldLayoutId id="2147483652" r:id="rId6"/>
    <p:sldLayoutId id="2147483660" r:id="rId7"/>
    <p:sldLayoutId id="2147483668" r:id="rId8"/>
    <p:sldLayoutId id="2147483669" r:id="rId9"/>
    <p:sldLayoutId id="2147483670" r:id="rId10"/>
    <p:sldLayoutId id="2147483672" r:id="rId11"/>
    <p:sldLayoutId id="2147483651" r:id="rId12"/>
    <p:sldLayoutId id="2147483677" r:id="rId13"/>
    <p:sldLayoutId id="2147483665" r:id="rId14"/>
    <p:sldLayoutId id="2147483654" r:id="rId15"/>
    <p:sldLayoutId id="2147483655" r:id="rId16"/>
    <p:sldLayoutId id="2147483676" r:id="rId17"/>
    <p:sldLayoutId id="2147483681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i="0" kern="1200" spc="0" baseline="0">
          <a:solidFill>
            <a:schemeClr val="tx2"/>
          </a:solidFill>
          <a:latin typeface="+mj-lt"/>
          <a:ea typeface="Intel Clear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ts val="1200"/>
        </a:spcBef>
        <a:spcAft>
          <a:spcPts val="0"/>
        </a:spcAft>
        <a:buFont typeface="Wingdings" panose="05000000000000000000" pitchFamily="2" charset="2"/>
        <a:buNone/>
        <a:defRPr sz="1800" b="0" kern="1200">
          <a:solidFill>
            <a:srgbClr val="0071C5"/>
          </a:solidFill>
          <a:latin typeface="+mn-lt"/>
          <a:ea typeface="+mn-ea"/>
          <a:cs typeface="Arial" panose="020B0604020202020204" pitchFamily="34" charset="0"/>
        </a:defRPr>
      </a:lvl1pPr>
      <a:lvl2pPr marL="225425" indent="-225425" algn="l" defTabSz="457200" rtl="0" eaLnBrk="1" latinLnBrk="0" hangingPunct="1">
        <a:spcBef>
          <a:spcPts val="1200"/>
        </a:spcBef>
        <a:buFont typeface="Wingdings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571500" indent="-228600" algn="l" defTabSz="457200" rtl="0" eaLnBrk="1" latinLnBrk="0" hangingPunct="1">
        <a:spcBef>
          <a:spcPts val="800"/>
        </a:spcBef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969963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1319213" indent="-228600" algn="l" defTabSz="457200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9" y="2588930"/>
            <a:ext cx="8212886" cy="110251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JCTVC-AE0027:</a:t>
            </a:r>
            <a:br>
              <a:rPr lang="en-US" dirty="0" smtClean="0"/>
            </a:br>
            <a:r>
              <a:rPr lang="en-US" dirty="0" smtClean="0"/>
              <a:t>Object Tracking SEI (now Annotated </a:t>
            </a:r>
            <a:r>
              <a:rPr lang="en-US" dirty="0" smtClean="0"/>
              <a:t>Region SEI </a:t>
            </a:r>
            <a:r>
              <a:rPr lang="en-US" dirty="0" smtClean="0"/>
              <a:t>)</a:t>
            </a:r>
            <a:endParaRPr lang="en-US" dirty="0">
              <a:solidFill>
                <a:schemeClr val="bg1">
                  <a:alpha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735" y="3731268"/>
            <a:ext cx="6330212" cy="925360"/>
          </a:xfrm>
        </p:spPr>
        <p:txBody>
          <a:bodyPr/>
          <a:lstStyle/>
          <a:p>
            <a:r>
              <a:rPr lang="en-US" b="0" dirty="0" smtClean="0"/>
              <a:t>Jill Boyce</a:t>
            </a:r>
          </a:p>
          <a:p>
            <a:r>
              <a:rPr lang="en-US" dirty="0" smtClean="0"/>
              <a:t>Palanivel </a:t>
            </a:r>
            <a:r>
              <a:rPr lang="en-US" dirty="0" err="1" smtClean="0"/>
              <a:t>Guruva</a:t>
            </a:r>
            <a:r>
              <a:rPr lang="en-US" dirty="0" smtClean="0"/>
              <a:t> </a:t>
            </a:r>
            <a:r>
              <a:rPr lang="en-US" dirty="0" err="1" smtClean="0"/>
              <a:t>reddiar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9922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307" y="249707"/>
            <a:ext cx="6641223" cy="446328"/>
          </a:xfrm>
        </p:spPr>
        <p:txBody>
          <a:bodyPr/>
          <a:lstStyle/>
          <a:p>
            <a:r>
              <a:rPr lang="en-US" dirty="0" smtClean="0"/>
              <a:t>Example Scenario : Picture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11419" y="3102562"/>
            <a:ext cx="1809006" cy="1332692"/>
          </a:xfrm>
          <a:prstGeom prst="rect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2688" y="3970766"/>
            <a:ext cx="228600" cy="3429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6332" y="3157065"/>
            <a:ext cx="466599" cy="36378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4951" y="4034210"/>
            <a:ext cx="272809" cy="21957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510076" y="356794"/>
            <a:ext cx="2058186" cy="253915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u="sng" dirty="0" smtClean="0">
                <a:solidFill>
                  <a:srgbClr val="003C71"/>
                </a:solidFill>
              </a:rPr>
              <a:t>Three objects in the picture</a:t>
            </a:r>
          </a:p>
          <a:p>
            <a:r>
              <a:rPr lang="en-US" sz="1100" dirty="0" smtClean="0">
                <a:solidFill>
                  <a:srgbClr val="003C71"/>
                </a:solidFill>
              </a:rPr>
              <a:t>Previous car no longer in picture. Person moved, different car entered, dog entered picture.</a:t>
            </a:r>
            <a:endParaRPr lang="en-US" sz="1100" dirty="0">
              <a:solidFill>
                <a:srgbClr val="003C71"/>
              </a:solidFill>
            </a:endParaRPr>
          </a:p>
          <a:p>
            <a:endParaRPr lang="en-US" sz="1100" i="1" dirty="0" smtClean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Car: Bounding box D (BB_D)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(new object in the picture, previous labels will be reused)</a:t>
            </a:r>
          </a:p>
          <a:p>
            <a:endParaRPr lang="en-US" sz="1100" i="1" dirty="0" smtClean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Person: Bounding box E (BB_E)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(new location in the picture, previous labels will be reused ) </a:t>
            </a:r>
          </a:p>
          <a:p>
            <a:endParaRPr lang="en-US" sz="1100" i="1" dirty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Dog: Bounding box (BB_F)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(new object in the picture)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53266" y="3536371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08423" y="4271013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72688" y="3816620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07697"/>
              </p:ext>
            </p:extLst>
          </p:nvPr>
        </p:nvGraphicFramePr>
        <p:xfrm>
          <a:off x="534692" y="808134"/>
          <a:ext cx="5654366" cy="3627120"/>
        </p:xfrm>
        <a:graphic>
          <a:graphicData uri="http://schemas.openxmlformats.org/drawingml/2006/table">
            <a:tbl>
              <a:tblPr/>
              <a:tblGrid>
                <a:gridCol w="4361255"/>
                <a:gridCol w="1293111"/>
              </a:tblGrid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ar_object_label_present_flag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ar_num_new_labels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[ 2 ]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dog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ar_num_objects_minus1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ar_object_bounding_box_update_flag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[ 2 ]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ar_object_label_idc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[ 2 ]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[ 2 ]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[ 3 ]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ar_object_label_idc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[ 3 ]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height[ 2 ]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7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height[ 3 ]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4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59" y="136500"/>
            <a:ext cx="8158546" cy="504945"/>
          </a:xfrm>
        </p:spPr>
        <p:txBody>
          <a:bodyPr/>
          <a:lstStyle/>
          <a:p>
            <a:pPr algn="ctr"/>
            <a:r>
              <a:rPr lang="en-US" dirty="0" smtClean="0"/>
              <a:t>Object tracking SEI message – Salient Features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43209" y="768384"/>
            <a:ext cx="8228012" cy="1309688"/>
          </a:xfrm>
        </p:spPr>
        <p:txBody>
          <a:bodyPr/>
          <a:lstStyle/>
          <a:p>
            <a:pPr lvl="1"/>
            <a:r>
              <a:rPr lang="en-US" dirty="0" smtClean="0"/>
              <a:t>Ability to associate video analytics data with the frame resolution (</a:t>
            </a:r>
            <a:r>
              <a:rPr lang="en-US" sz="1400" b="1" i="1" dirty="0" err="1" smtClean="0"/>
              <a:t>ar_seq_parameter_set_id</a:t>
            </a:r>
            <a:r>
              <a:rPr lang="en-US" sz="1400" dirty="0" smtClean="0"/>
              <a:t>)</a:t>
            </a:r>
          </a:p>
          <a:p>
            <a:pPr lvl="1"/>
            <a:r>
              <a:rPr lang="en-US" dirty="0" smtClean="0"/>
              <a:t>Ability to associate video analytics data : For human visual perception (or) for machine consumption (</a:t>
            </a:r>
            <a:r>
              <a:rPr lang="en-US" b="1" i="1" dirty="0" err="1" smtClean="0"/>
              <a:t>ar_not_optimized_for_viewing_flag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Ability to communicate the accuracy of the represented motion : True motion (or) approximated motion (</a:t>
            </a:r>
            <a:r>
              <a:rPr lang="en-US" b="1" i="1" dirty="0" err="1" smtClean="0"/>
              <a:t>ar_true_motion_flag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Ability to transmit label and confidence information associated with the detected objects (</a:t>
            </a:r>
            <a:r>
              <a:rPr lang="en-US" sz="1400" b="1" i="1" dirty="0" err="1" smtClean="0"/>
              <a:t>ar_object_label_present_flag</a:t>
            </a:r>
            <a:r>
              <a:rPr lang="en-US" sz="1400" b="1" i="1" dirty="0" smtClean="0"/>
              <a:t> &amp; </a:t>
            </a:r>
            <a:r>
              <a:rPr lang="en-US" sz="1400" b="1" i="1" dirty="0" err="1" smtClean="0"/>
              <a:t>ar_object_label_language_present_flag</a:t>
            </a:r>
            <a:r>
              <a:rPr lang="en-US" sz="1400" dirty="0" smtClean="0"/>
              <a:t>)</a:t>
            </a:r>
          </a:p>
          <a:p>
            <a:pPr lvl="1"/>
            <a:r>
              <a:rPr lang="en-US" dirty="0" smtClean="0"/>
              <a:t>Ability to configure the precision of the object detection confidence </a:t>
            </a:r>
            <a:r>
              <a:rPr lang="en-US" sz="1400" dirty="0" smtClean="0"/>
              <a:t>(</a:t>
            </a:r>
            <a:r>
              <a:rPr lang="en-US" sz="1400" b="1" i="1" dirty="0" err="1" smtClean="0"/>
              <a:t>ar_object_detection_confidence_precision_num_bits</a:t>
            </a:r>
            <a:r>
              <a:rPr lang="en-US" sz="1400" dirty="0" smtClean="0"/>
              <a:t>)</a:t>
            </a:r>
          </a:p>
          <a:p>
            <a:pPr lvl="1"/>
            <a:r>
              <a:rPr lang="en-US" dirty="0" smtClean="0"/>
              <a:t>Ability to support different label languages (</a:t>
            </a:r>
            <a:r>
              <a:rPr lang="en-US" sz="1400" b="1" i="1" dirty="0" err="1" smtClean="0"/>
              <a:t>ar_object_label_language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Ability to persist existing object information and signal only the new and obsolete objects</a:t>
            </a:r>
          </a:p>
          <a:p>
            <a:pPr lvl="1"/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289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59" y="136500"/>
            <a:ext cx="8158546" cy="504945"/>
          </a:xfrm>
        </p:spPr>
        <p:txBody>
          <a:bodyPr/>
          <a:lstStyle/>
          <a:p>
            <a:pPr algn="ctr"/>
            <a:r>
              <a:rPr lang="en-US" dirty="0" smtClean="0"/>
              <a:t>Object tracking SEI message – Salient Features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43209" y="768384"/>
            <a:ext cx="8228012" cy="1902028"/>
          </a:xfrm>
        </p:spPr>
        <p:txBody>
          <a:bodyPr/>
          <a:lstStyle/>
          <a:p>
            <a:pPr lvl="1"/>
            <a:r>
              <a:rPr lang="en-US" dirty="0" smtClean="0"/>
              <a:t>Ability to cancel all the persisting information </a:t>
            </a:r>
            <a:r>
              <a:rPr lang="en-US" i="1" dirty="0" smtClean="0"/>
              <a:t>(</a:t>
            </a:r>
            <a:r>
              <a:rPr lang="en-US" sz="1400" b="1" i="1" dirty="0" err="1"/>
              <a:t>ar_cancel_flag</a:t>
            </a:r>
            <a:r>
              <a:rPr lang="en-US" b="1" i="1" dirty="0" smtClean="0"/>
              <a:t>)</a:t>
            </a:r>
            <a:endParaRPr lang="en-US" i="1" dirty="0" smtClean="0"/>
          </a:p>
          <a:p>
            <a:pPr lvl="1"/>
            <a:r>
              <a:rPr lang="en-US" dirty="0" smtClean="0"/>
              <a:t>Ability to cancel subset of persisting labels </a:t>
            </a:r>
            <a:r>
              <a:rPr lang="en-US" sz="1400" b="1" i="1" dirty="0"/>
              <a:t>(</a:t>
            </a:r>
            <a:r>
              <a:rPr lang="en-US" sz="1400" b="1" i="1" dirty="0" err="1"/>
              <a:t>ar_num_cancel_labels</a:t>
            </a:r>
            <a:r>
              <a:rPr lang="en-US" sz="1400" b="1" i="1" dirty="0"/>
              <a:t> &amp; </a:t>
            </a:r>
            <a:r>
              <a:rPr lang="en-US" sz="1400" b="1" i="1" dirty="0" err="1"/>
              <a:t>ar_cancel_label_idx</a:t>
            </a:r>
            <a:r>
              <a:rPr lang="en-US" sz="1400" b="1" i="1" dirty="0"/>
              <a:t>) </a:t>
            </a:r>
          </a:p>
          <a:p>
            <a:pPr lvl="1"/>
            <a:r>
              <a:rPr lang="en-US" sz="1400" dirty="0" smtClean="0"/>
              <a:t>Ability to signal occluded objects scenario </a:t>
            </a:r>
            <a:r>
              <a:rPr lang="en-US" sz="1400" b="1" i="1" dirty="0"/>
              <a:t>(</a:t>
            </a:r>
            <a:r>
              <a:rPr lang="en-US" sz="1400" b="1" i="1" dirty="0" err="1"/>
              <a:t>ar_occluded_objects_flag</a:t>
            </a:r>
            <a:r>
              <a:rPr lang="en-US" sz="1400" b="1" i="1" dirty="0"/>
              <a:t>)</a:t>
            </a:r>
          </a:p>
          <a:p>
            <a:pPr lvl="1"/>
            <a:r>
              <a:rPr lang="en-US" sz="1400" dirty="0" smtClean="0"/>
              <a:t>Ability to signal partially (or) fully visible objects </a:t>
            </a:r>
            <a:r>
              <a:rPr lang="en-US" sz="1400" b="1" i="1" dirty="0"/>
              <a:t>(</a:t>
            </a:r>
            <a:r>
              <a:rPr lang="en-US" sz="1400" b="1" i="1" dirty="0" err="1"/>
              <a:t>ar_partial_object_flag_present_flag</a:t>
            </a:r>
            <a:r>
              <a:rPr lang="en-US" sz="1400" b="1" i="1" dirty="0"/>
              <a:t> &amp; </a:t>
            </a:r>
            <a:r>
              <a:rPr lang="en-US" sz="1400" b="1" i="1" dirty="0" err="1"/>
              <a:t>ar_partial_object_flag</a:t>
            </a:r>
            <a:r>
              <a:rPr lang="en-US" sz="1400" b="1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1766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New SEI message proposed for HEVC and AVC</a:t>
            </a:r>
          </a:p>
          <a:p>
            <a:r>
              <a:rPr lang="en-US" dirty="0" smtClean="0"/>
              <a:t>Addresses key shortcomings of existing practices in surveillance applications</a:t>
            </a:r>
          </a:p>
          <a:p>
            <a:r>
              <a:rPr lang="en-US" dirty="0" smtClean="0"/>
              <a:t>Proposed syntax is flexible and efficient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15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1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br>
              <a:rPr lang="en-US" dirty="0" smtClean="0"/>
            </a:br>
            <a:r>
              <a:rPr lang="en-US" sz="1800" dirty="0">
                <a:solidFill>
                  <a:srgbClr val="0071C5"/>
                </a:solidFill>
                <a:latin typeface="+mn-lt"/>
                <a:ea typeface="+mn-ea"/>
              </a:rPr>
              <a:t>Object detection and tracking is common workload for end-to-end video systems</a:t>
            </a:r>
            <a:br>
              <a:rPr lang="en-US" sz="1800" dirty="0">
                <a:solidFill>
                  <a:srgbClr val="0071C5"/>
                </a:solidFill>
                <a:latin typeface="+mn-lt"/>
                <a:ea typeface="+mn-ea"/>
              </a:rPr>
            </a:br>
            <a:endParaRPr lang="en-US" sz="1800" dirty="0">
              <a:solidFill>
                <a:srgbClr val="0071C5"/>
              </a:solidFill>
              <a:latin typeface="+mn-lt"/>
              <a:ea typeface="+mn-e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526487" y="2396052"/>
            <a:ext cx="8228012" cy="2315695"/>
          </a:xfrm>
        </p:spPr>
        <p:txBody>
          <a:bodyPr/>
          <a:lstStyle/>
          <a:p>
            <a:r>
              <a:rPr lang="en-US" dirty="0" smtClean="0"/>
              <a:t>Typical steps in intermediate processing stage: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en-US" dirty="0"/>
              <a:t>Decode compressed video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en-US" dirty="0"/>
              <a:t>Perform analytics on the video to identify object locations using a rectangular bounding box for each picture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en-US" dirty="0"/>
              <a:t>Composite video with a graphical outline of the bounding box(</a:t>
            </a:r>
            <a:r>
              <a:rPr lang="en-US" dirty="0" err="1"/>
              <a:t>es</a:t>
            </a:r>
            <a:r>
              <a:rPr lang="en-US" dirty="0"/>
              <a:t>)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en-US" dirty="0"/>
              <a:t>Re-encode the video containing bounding box(</a:t>
            </a:r>
            <a:r>
              <a:rPr lang="en-US" dirty="0" err="1"/>
              <a:t>es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845" y="1445239"/>
            <a:ext cx="716225" cy="60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485" y="1433804"/>
            <a:ext cx="982905" cy="63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27" y="1410933"/>
            <a:ext cx="1150532" cy="63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69099" y="1203100"/>
            <a:ext cx="1065815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i="1" dirty="0" smtClean="0">
                <a:solidFill>
                  <a:srgbClr val="003C71"/>
                </a:solidFill>
              </a:rPr>
              <a:t>Smart Cameras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8485" y="1212687"/>
            <a:ext cx="1065815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i="1" dirty="0" smtClean="0">
                <a:solidFill>
                  <a:srgbClr val="003C71"/>
                </a:solidFill>
              </a:rPr>
              <a:t>Video Gateway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5227" y="1189679"/>
            <a:ext cx="1210799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i="1" dirty="0" smtClean="0">
                <a:solidFill>
                  <a:srgbClr val="003C71"/>
                </a:solidFill>
              </a:rPr>
              <a:t>Data center / Cloud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828681" y="1688437"/>
            <a:ext cx="667191" cy="137769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524001" y="1688437"/>
            <a:ext cx="541226" cy="141015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012" y="1410933"/>
            <a:ext cx="1668463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39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13" y="308848"/>
            <a:ext cx="8510156" cy="868680"/>
          </a:xfrm>
        </p:spPr>
        <p:txBody>
          <a:bodyPr/>
          <a:lstStyle/>
          <a:p>
            <a:r>
              <a:rPr lang="en-US" dirty="0" smtClean="0"/>
              <a:t>Proposal: New annotated region SEI for HEVC and AVC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00939" y="1331737"/>
            <a:ext cx="8228012" cy="36295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SEI metadata to indicate rectangular bounding box for multiple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of SEI metadata </a:t>
            </a:r>
            <a:r>
              <a:rPr lang="en-US" dirty="0"/>
              <a:t>has significant advantages over compositing graphical bounding box within video frame</a:t>
            </a:r>
            <a:endParaRPr lang="en-US" dirty="0" smtClean="0"/>
          </a:p>
          <a:p>
            <a:pPr marL="684213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Un-modified video is available </a:t>
            </a:r>
            <a:r>
              <a:rPr lang="en-US" sz="1600" dirty="0" smtClean="0"/>
              <a:t>at later stages</a:t>
            </a:r>
            <a:endParaRPr lang="en-US" sz="1600" dirty="0"/>
          </a:p>
          <a:p>
            <a:pPr marL="684213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SEI message data can be added to compressed </a:t>
            </a:r>
            <a:r>
              <a:rPr lang="en-US" sz="1600" dirty="0" smtClean="0"/>
              <a:t>bitstream at </a:t>
            </a:r>
            <a:r>
              <a:rPr lang="en-US" sz="1600" dirty="0"/>
              <a:t>intermediate </a:t>
            </a:r>
            <a:r>
              <a:rPr lang="en-US" sz="1600" dirty="0" smtClean="0"/>
              <a:t>stages </a:t>
            </a:r>
            <a:r>
              <a:rPr lang="en-US" sz="1600" dirty="0"/>
              <a:t>without </a:t>
            </a:r>
            <a:r>
              <a:rPr lang="en-US" sz="1600" dirty="0" smtClean="0"/>
              <a:t>re-encoding, </a:t>
            </a:r>
            <a:r>
              <a:rPr lang="en-US" sz="1600" dirty="0"/>
              <a:t>saving significant computational complexity </a:t>
            </a:r>
            <a:r>
              <a:rPr lang="en-US" sz="1600" dirty="0" smtClean="0"/>
              <a:t>and reducing latency</a:t>
            </a:r>
            <a:endParaRPr lang="en-US" sz="1600" dirty="0"/>
          </a:p>
          <a:p>
            <a:pPr marL="684213" lvl="3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Refinement </a:t>
            </a:r>
            <a:r>
              <a:rPr lang="en-US" sz="1600" dirty="0"/>
              <a:t>of </a:t>
            </a:r>
            <a:r>
              <a:rPr lang="en-US" sz="1600" dirty="0" smtClean="0"/>
              <a:t>object tracking parameters </a:t>
            </a:r>
            <a:r>
              <a:rPr lang="en-US" sz="1600" dirty="0"/>
              <a:t>is </a:t>
            </a:r>
            <a:r>
              <a:rPr lang="en-US" sz="1600" dirty="0" smtClean="0"/>
              <a:t>possible at intermediate stages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0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308848"/>
            <a:ext cx="8229600" cy="675295"/>
          </a:xfrm>
        </p:spPr>
        <p:txBody>
          <a:bodyPr/>
          <a:lstStyle/>
          <a:p>
            <a:r>
              <a:rPr lang="en-US" dirty="0" smtClean="0"/>
              <a:t>Features of proposed syntax &amp; </a:t>
            </a:r>
            <a:r>
              <a:rPr lang="en-US" dirty="0" smtClean="0"/>
              <a:t>semantics (1 of 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984143"/>
            <a:ext cx="8228012" cy="3645008"/>
          </a:xfrm>
        </p:spPr>
        <p:txBody>
          <a:bodyPr/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Sequence level indications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Indicate if coded bitstream is not optimized for user viewing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Indicate if motion information (MVs, modes) were selected to accurately track objection motion, rather than optimizing coding </a:t>
            </a:r>
            <a:r>
              <a:rPr lang="en-US" dirty="0" smtClean="0"/>
              <a:t>efficiency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Indicate if bounding boxes may represent position of occluded or partially </a:t>
            </a:r>
            <a:r>
              <a:rPr lang="en-US" dirty="0"/>
              <a:t>o</a:t>
            </a:r>
            <a:r>
              <a:rPr lang="en-US" dirty="0" smtClean="0"/>
              <a:t>ccluded objects (vs. representing only the visible portion)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List </a:t>
            </a:r>
            <a:r>
              <a:rPr lang="en-US" dirty="0">
                <a:solidFill>
                  <a:schemeClr val="accent1"/>
                </a:solidFill>
              </a:rPr>
              <a:t>of text labels, </a:t>
            </a:r>
            <a:r>
              <a:rPr lang="en-US" dirty="0" smtClean="0">
                <a:solidFill>
                  <a:schemeClr val="accent1"/>
                </a:solidFill>
              </a:rPr>
              <a:t>each can </a:t>
            </a:r>
            <a:r>
              <a:rPr lang="en-US" dirty="0">
                <a:solidFill>
                  <a:schemeClr val="accent1"/>
                </a:solidFill>
              </a:rPr>
              <a:t>be used </a:t>
            </a:r>
            <a:r>
              <a:rPr lang="en-US" dirty="0" smtClean="0">
                <a:solidFill>
                  <a:schemeClr val="accent1"/>
                </a:solidFill>
              </a:rPr>
              <a:t>by multiple </a:t>
            </a:r>
            <a:r>
              <a:rPr lang="en-US" dirty="0" smtClean="0">
                <a:solidFill>
                  <a:schemeClr val="accent1"/>
                </a:solidFill>
              </a:rPr>
              <a:t>objects (optional)</a:t>
            </a:r>
          </a:p>
          <a:p>
            <a:pPr lvl="1"/>
            <a:endParaRPr lang="en-US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3" y="308848"/>
            <a:ext cx="8229600" cy="675295"/>
          </a:xfrm>
        </p:spPr>
        <p:txBody>
          <a:bodyPr/>
          <a:lstStyle/>
          <a:p>
            <a:r>
              <a:rPr lang="en-US" dirty="0" smtClean="0"/>
              <a:t>Features of proposed syntax &amp; </a:t>
            </a:r>
            <a:r>
              <a:rPr lang="en-US" dirty="0" smtClean="0"/>
              <a:t>semantics (2 of 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5613" y="984143"/>
            <a:ext cx="8228012" cy="3645008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chemeClr val="accent1"/>
                </a:solidFill>
              </a:rPr>
              <a:t>Track </a:t>
            </a:r>
            <a:r>
              <a:rPr lang="en-US" dirty="0">
                <a:solidFill>
                  <a:schemeClr val="accent1"/>
                </a:solidFill>
              </a:rPr>
              <a:t>multiple objects, indicating 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Rectangular bounding box </a:t>
            </a:r>
            <a:r>
              <a:rPr lang="en-US" dirty="0" smtClean="0"/>
              <a:t>parameters (location and size)</a:t>
            </a:r>
            <a:endParaRPr lang="en-US" dirty="0"/>
          </a:p>
          <a:p>
            <a:pPr lvl="2">
              <a:spcBef>
                <a:spcPts val="600"/>
              </a:spcBef>
            </a:pPr>
            <a:r>
              <a:rPr lang="en-US" dirty="0"/>
              <a:t>Text label (optional)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Detection confidence (optional</a:t>
            </a:r>
            <a:r>
              <a:rPr lang="en-US" dirty="0" smtClean="0"/>
              <a:t>), with signaled level of </a:t>
            </a:r>
            <a:r>
              <a:rPr lang="en-US" dirty="0" smtClean="0"/>
              <a:t>precision</a:t>
            </a:r>
          </a:p>
          <a:p>
            <a:pPr lvl="2">
              <a:spcBef>
                <a:spcPts val="600"/>
              </a:spcBef>
            </a:pPr>
            <a:endParaRPr lang="en-US" dirty="0"/>
          </a:p>
          <a:p>
            <a:pPr lvl="1"/>
            <a:r>
              <a:rPr lang="en-US" dirty="0">
                <a:solidFill>
                  <a:schemeClr val="accent1"/>
                </a:solidFill>
              </a:rPr>
              <a:t>Update </a:t>
            </a:r>
            <a:r>
              <a:rPr lang="en-US" dirty="0" smtClean="0">
                <a:solidFill>
                  <a:schemeClr val="accent1"/>
                </a:solidFill>
              </a:rPr>
              <a:t>bounding box locations </a:t>
            </a:r>
            <a:r>
              <a:rPr lang="en-US" dirty="0">
                <a:solidFill>
                  <a:schemeClr val="accent1"/>
                </a:solidFill>
              </a:rPr>
              <a:t>of individual objects </a:t>
            </a:r>
            <a:r>
              <a:rPr lang="en-US" dirty="0" smtClean="0">
                <a:solidFill>
                  <a:schemeClr val="accent1"/>
                </a:solidFill>
              </a:rPr>
              <a:t>only </a:t>
            </a:r>
            <a:r>
              <a:rPr lang="en-US" dirty="0">
                <a:solidFill>
                  <a:schemeClr val="accent1"/>
                </a:solidFill>
              </a:rPr>
              <a:t>as needed, using persistence </a:t>
            </a:r>
            <a:r>
              <a:rPr lang="en-US" dirty="0" smtClean="0">
                <a:solidFill>
                  <a:schemeClr val="accent1"/>
                </a:solidFill>
              </a:rPr>
              <a:t>within persistence scope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97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59" y="136500"/>
            <a:ext cx="8158546" cy="504945"/>
          </a:xfrm>
        </p:spPr>
        <p:txBody>
          <a:bodyPr/>
          <a:lstStyle/>
          <a:p>
            <a:pPr algn="ctr"/>
            <a:r>
              <a:rPr lang="en-US" dirty="0" smtClean="0"/>
              <a:t>Annotated region SEI message syntax (1 of </a:t>
            </a:r>
            <a:r>
              <a:rPr lang="en-US" dirty="0" smtClean="0"/>
              <a:t>2)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98461"/>
              </p:ext>
            </p:extLst>
          </p:nvPr>
        </p:nvGraphicFramePr>
        <p:xfrm>
          <a:off x="804930" y="641450"/>
          <a:ext cx="6214055" cy="4419600"/>
        </p:xfrm>
        <a:graphic>
          <a:graphicData uri="http://schemas.openxmlformats.org/drawingml/2006/table">
            <a:tbl>
              <a:tblPr/>
              <a:tblGrid>
                <a:gridCol w="5385077"/>
                <a:gridCol w="828978"/>
              </a:tblGrid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annotated_region ( payloadSize ) {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Descriptor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ar_cancel_flag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ar_seq_parameter_set_id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ar_not_optimized_for_viewing_flag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ar_true_motion_flag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ar_occluded_objects_flag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ar_partial_object_flag_present_flag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ar_object_label_present_flag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ar_object_detection_confidence_info_present_flag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if (ar_object_detection_confidence_info_present_flag 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ar_object_detection_confidence_precision_num_bits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u(4)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if (ar_object_label_present_flag) {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ar_object_label_language_present_flag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if ( ar_object_label_language_ present_flag ) {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while( !byte_aligned( ) 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	ar_zero_bit 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/* equal to 0 */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ar_object_label_language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st(v)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ar_num_cancel_labels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for( i = 0; i  &lt;  ar_num_cancel_labels; i++ ) {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ar_cancel_label_idx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ar_num_new_labels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for( i = 0; i  &lt;  ar_num_new_labels; i++ ) {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ar_label_idx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 i ]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while( !byte_aligned( ) 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	ar_zero_bit 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/* equal to 0 */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f(1)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ar_label[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ar_label_idx [ i ] ]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st(v)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8327" marR="483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22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8359" y="136500"/>
            <a:ext cx="8158546" cy="5049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i="0" kern="1200" spc="0" baseline="0">
                <a:solidFill>
                  <a:schemeClr val="tx2"/>
                </a:solidFill>
                <a:latin typeface="+mj-lt"/>
                <a:ea typeface="Intel Clear"/>
                <a:cs typeface="Arial" panose="020B0604020202020204" pitchFamily="34" charset="0"/>
              </a:defRPr>
            </a:lvl1pPr>
          </a:lstStyle>
          <a:p>
            <a:pPr algn="ctr"/>
            <a:r>
              <a:rPr lang="en-US" dirty="0" smtClean="0"/>
              <a:t>Annotated region SEI message syntax (2 of </a:t>
            </a:r>
            <a:r>
              <a:rPr lang="en-US" dirty="0" smtClean="0"/>
              <a:t>2)  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43044"/>
              </p:ext>
            </p:extLst>
          </p:nvPr>
        </p:nvGraphicFramePr>
        <p:xfrm>
          <a:off x="982675" y="578314"/>
          <a:ext cx="6796164" cy="4309204"/>
        </p:xfrm>
        <a:graphic>
          <a:graphicData uri="http://schemas.openxmlformats.org/drawingml/2006/table">
            <a:tbl>
              <a:tblPr/>
              <a:tblGrid>
                <a:gridCol w="5889529"/>
                <a:gridCol w="906635"/>
              </a:tblGrid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ar_num_cancel_objects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for( i = 0; i  &lt;  ar_num_cancel_objects; i++ ) {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ar_cancel_object_idx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ar_num_objects_minus1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for( i = 0; i  &lt;=  ar_num_objects_minus1; i++ ) {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5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i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ar_new_object_flag[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if ( !ar_new_object_flag[ ar_object_idx[ i ] ] 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ar_bounding_box_update_flag[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0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if( ar_new_object_flag[ ar_object_idx[ i ] &amp;&amp; ar_object_label_ present_flag   {  </a:t>
                      </a: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ar_object_label_idc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ue(v)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if (ar_partial_object_flag_present_flag)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ar_partial_object_flag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ar_object_idx [ i ] 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u(1)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76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if( ar_object_bounding_box_update_flag[ ar_object_idx[ i ] ] | | 			 </a:t>
                      </a:r>
                    </a:p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ar_new_object_flag[ ar_object_idx[ i ] ]) { </a:t>
                      </a: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1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ar_object_top[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ar_object_left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ar_object_width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ar_object_height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ar_object_idx[ i ] ]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u(16)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if ( ar_object_detection_confidence_info_present_flag ) 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0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	ar_object_detection_confidence	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ar_object_idx[ i ] ]</a:t>
                      </a:r>
                      <a:r>
                        <a:rPr lang="en-US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		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u(v)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	}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}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}</a:t>
                      </a: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578" marR="52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61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307" y="249707"/>
            <a:ext cx="6641223" cy="446328"/>
          </a:xfrm>
        </p:spPr>
        <p:txBody>
          <a:bodyPr/>
          <a:lstStyle/>
          <a:p>
            <a:r>
              <a:rPr lang="en-US" dirty="0" smtClean="0"/>
              <a:t>Example Scenario : Picture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021095" y="1378424"/>
            <a:ext cx="1809006" cy="1332692"/>
          </a:xfrm>
          <a:prstGeom prst="rect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598" y="1497008"/>
            <a:ext cx="776660" cy="5052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731" y="2120889"/>
            <a:ext cx="228600" cy="3429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220282" y="2464342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95366" y="1373344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9437" y="373332"/>
            <a:ext cx="2058186" cy="67710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u="sng" dirty="0" smtClean="0">
                <a:solidFill>
                  <a:srgbClr val="003C71"/>
                </a:solidFill>
              </a:rPr>
              <a:t>Two objects in the picture</a:t>
            </a:r>
          </a:p>
          <a:p>
            <a:endParaRPr lang="en-US" sz="1100" dirty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Car: Bounding box A (BB_A)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Person: Bounding box B (BB_B)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36171"/>
              </p:ext>
            </p:extLst>
          </p:nvPr>
        </p:nvGraphicFramePr>
        <p:xfrm>
          <a:off x="593173" y="987253"/>
          <a:ext cx="6068152" cy="3200400"/>
        </p:xfrm>
        <a:graphic>
          <a:graphicData uri="http://schemas.openxmlformats.org/drawingml/2006/table">
            <a:tbl>
              <a:tblPr/>
              <a:tblGrid>
                <a:gridCol w="4680412"/>
                <a:gridCol w="1387740"/>
              </a:tblGrid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ar_object_label_present_flag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ar_num_new_labels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[ 0 ]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ar_label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[ 1 ]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person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ar_num_objects_minus1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ar_object_label_idc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ar_object_label_idc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86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307" y="249707"/>
            <a:ext cx="6641223" cy="446328"/>
          </a:xfrm>
        </p:spPr>
        <p:txBody>
          <a:bodyPr/>
          <a:lstStyle/>
          <a:p>
            <a:r>
              <a:rPr lang="en-US" dirty="0" smtClean="0"/>
              <a:t>Example Scenario : Picture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40619" y="2810062"/>
            <a:ext cx="1809006" cy="1332692"/>
          </a:xfrm>
          <a:prstGeom prst="rect">
            <a:avLst/>
          </a:prstGeom>
          <a:solidFill>
            <a:schemeClr val="tx2">
              <a:lumMod val="40000"/>
              <a:lumOff val="60000"/>
              <a:alpha val="21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9985" y="2950788"/>
            <a:ext cx="776660" cy="5052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385" y="3627969"/>
            <a:ext cx="228600" cy="3429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623172" y="544292"/>
            <a:ext cx="2058186" cy="203132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u="sng" dirty="0" smtClean="0">
                <a:solidFill>
                  <a:srgbClr val="003C71"/>
                </a:solidFill>
              </a:rPr>
              <a:t>Two objects in the picture </a:t>
            </a:r>
          </a:p>
          <a:p>
            <a:r>
              <a:rPr lang="en-US" sz="1100" dirty="0">
                <a:solidFill>
                  <a:srgbClr val="003C71"/>
                </a:solidFill>
              </a:rPr>
              <a:t>S</a:t>
            </a:r>
            <a:r>
              <a:rPr lang="en-US" sz="1100" dirty="0" smtClean="0">
                <a:solidFill>
                  <a:srgbClr val="003C71"/>
                </a:solidFill>
              </a:rPr>
              <a:t>ame objects as in previous picture. Car stays in same position and person moves.</a:t>
            </a:r>
          </a:p>
          <a:p>
            <a:endParaRPr lang="en-US" sz="1100" dirty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Car: Bounding box A (BB_A)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(Persists from previous picture, all object details will be re-used)</a:t>
            </a:r>
          </a:p>
          <a:p>
            <a:endParaRPr lang="en-US" sz="1100" i="1" dirty="0" smtClean="0">
              <a:solidFill>
                <a:srgbClr val="003C71"/>
              </a:solidFill>
            </a:endParaRPr>
          </a:p>
          <a:p>
            <a:r>
              <a:rPr lang="en-US" sz="1100" i="1" dirty="0" smtClean="0">
                <a:solidFill>
                  <a:srgbClr val="003C71"/>
                </a:solidFill>
              </a:rPr>
              <a:t>Person: Bounding box C (BB_C)</a:t>
            </a:r>
          </a:p>
          <a:p>
            <a:r>
              <a:rPr lang="en-US" sz="1100" i="1" dirty="0" smtClean="0">
                <a:solidFill>
                  <a:srgbClr val="003C71"/>
                </a:solidFill>
              </a:rPr>
              <a:t>(new location in the picture, label details will be reused)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76982" y="3995256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61950" y="2827677"/>
            <a:ext cx="292730" cy="12311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srgbClr val="003C71"/>
                </a:solidFill>
              </a:rPr>
              <a:t>BB_A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225638"/>
              </p:ext>
            </p:extLst>
          </p:nvPr>
        </p:nvGraphicFramePr>
        <p:xfrm>
          <a:off x="557939" y="1133660"/>
          <a:ext cx="5739606" cy="2609180"/>
        </p:xfrm>
        <a:graphic>
          <a:graphicData uri="http://schemas.openxmlformats.org/drawingml/2006/table">
            <a:tbl>
              <a:tblPr/>
              <a:tblGrid>
                <a:gridCol w="4427002"/>
                <a:gridCol w="1312604"/>
              </a:tblGrid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ar_object_label_present_flag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ar_num_new_labels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ar_num_objects_minus1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ar_object_bounding_box_update_flag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[ 0 ]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ar_object_idx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ar_new_object_flag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ar_object_bounding_box_update_flag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[ 1 ]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ar_object_top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left, width, height[ 1 ]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BB_C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51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955</Words>
  <Application>Microsoft Office PowerPoint</Application>
  <PresentationFormat>On-screen Show (16:9)</PresentationFormat>
  <Paragraphs>291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Malgun Gothic</vt:lpstr>
      <vt:lpstr>Arial</vt:lpstr>
      <vt:lpstr>Intel Clear</vt:lpstr>
      <vt:lpstr>Times New Roman</vt:lpstr>
      <vt:lpstr>Wingdings</vt:lpstr>
      <vt:lpstr>Int_PPT Template_ClearPro_16x9</vt:lpstr>
      <vt:lpstr>JCTVC-AE0027: Object Tracking SEI (now Annotated Region SEI )</vt:lpstr>
      <vt:lpstr>Motivation:  Object detection and tracking is common workload for end-to-end video systems </vt:lpstr>
      <vt:lpstr>Proposal: New annotated region SEI for HEVC and AVC</vt:lpstr>
      <vt:lpstr>Features of proposed syntax &amp; semantics (1 of 2)</vt:lpstr>
      <vt:lpstr>Features of proposed syntax &amp; semantics (2 of 2)</vt:lpstr>
      <vt:lpstr>Annotated region SEI message syntax (1 of 2)  </vt:lpstr>
      <vt:lpstr>PowerPoint Presentation</vt:lpstr>
      <vt:lpstr>Example Scenario : Picture 0</vt:lpstr>
      <vt:lpstr>Example Scenario : Picture 1</vt:lpstr>
      <vt:lpstr>Example Scenario : Picture 2</vt:lpstr>
      <vt:lpstr>Object tracking SEI message – Salient Features </vt:lpstr>
      <vt:lpstr>Object tracking SEI message – Salient Features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CTPClassification=CTP_NT</cp:keywords>
  <cp:lastModifiedBy/>
  <cp:revision>1</cp:revision>
  <dcterms:created xsi:type="dcterms:W3CDTF">2015-05-06T16:36:39Z</dcterms:created>
  <dcterms:modified xsi:type="dcterms:W3CDTF">2018-04-17T04:23:52Z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3b4bf77c-f1c2-45e7-93a9-a34b3c457efb</vt:lpwstr>
  </property>
  <property fmtid="{D5CDD505-2E9C-101B-9397-08002B2CF9AE}" pid="3" name="CTP_TimeStamp">
    <vt:lpwstr>2018-04-17 04:23:52Z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