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61" r:id="rId3"/>
    <p:sldId id="257" r:id="rId4"/>
    <p:sldId id="260" r:id="rId5"/>
    <p:sldId id="259" r:id="rId6"/>
    <p:sldId id="262" r:id="rId7"/>
    <p:sldId id="258"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64"/>
    <p:restoredTop sz="94681"/>
  </p:normalViewPr>
  <p:slideViewPr>
    <p:cSldViewPr snapToGrid="0" snapToObjects="1">
      <p:cViewPr varScale="1">
        <p:scale>
          <a:sx n="114" d="100"/>
          <a:sy n="114" d="100"/>
        </p:scale>
        <p:origin x="27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272FE4-3162-D44C-9762-C7D56A02A256}" type="datetimeFigureOut">
              <a:rPr lang="en-US" smtClean="0"/>
              <a:t>4/19/18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DD92A-E574-4B41-942E-A6BC421B10F5}" type="slidenum">
              <a:rPr lang="en-US" smtClean="0"/>
              <a:t>‹#›</a:t>
            </a:fld>
            <a:endParaRPr lang="en-US"/>
          </a:p>
        </p:txBody>
      </p:sp>
    </p:spTree>
    <p:extLst>
      <p:ext uri="{BB962C8B-B14F-4D97-AF65-F5344CB8AC3E}">
        <p14:creationId xmlns:p14="http://schemas.microsoft.com/office/powerpoint/2010/main" val="3361192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142E8-E386-6F47-803A-398D7C3C91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652DB1-EF14-4C42-99CD-38E5C967A1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7DCF32-04E8-E348-ACE1-3ADF9F0BBA1C}"/>
              </a:ext>
            </a:extLst>
          </p:cNvPr>
          <p:cNvSpPr>
            <a:spLocks noGrp="1"/>
          </p:cNvSpPr>
          <p:nvPr>
            <p:ph type="dt" sz="half" idx="10"/>
          </p:nvPr>
        </p:nvSpPr>
        <p:spPr/>
        <p:txBody>
          <a:bodyPr/>
          <a:lstStyle/>
          <a:p>
            <a:fld id="{D6E216FC-E671-2E4E-8067-9219C6AA2EB6}" type="datetime1">
              <a:rPr lang="en-US" smtClean="0"/>
              <a:t>4/19/18</a:t>
            </a:fld>
            <a:endParaRPr lang="en-US"/>
          </a:p>
        </p:txBody>
      </p:sp>
      <p:sp>
        <p:nvSpPr>
          <p:cNvPr id="5" name="Footer Placeholder 4">
            <a:extLst>
              <a:ext uri="{FF2B5EF4-FFF2-40B4-BE49-F238E27FC236}">
                <a16:creationId xmlns:a16="http://schemas.microsoft.com/office/drawing/2014/main" id="{BFD35CAB-BA30-D04D-9724-E996B3CB4B32}"/>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C3220A95-805C-FB45-81AC-9BB814081535}"/>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759128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41D7C-91FB-B848-BAE3-2224C03C02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ADF89F-4EE2-6847-8CAE-06C91FEE42F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6E7AF-96F0-A04D-87A8-C472C98977DE}"/>
              </a:ext>
            </a:extLst>
          </p:cNvPr>
          <p:cNvSpPr>
            <a:spLocks noGrp="1"/>
          </p:cNvSpPr>
          <p:nvPr>
            <p:ph type="dt" sz="half" idx="10"/>
          </p:nvPr>
        </p:nvSpPr>
        <p:spPr/>
        <p:txBody>
          <a:bodyPr/>
          <a:lstStyle/>
          <a:p>
            <a:fld id="{E351C706-D61A-1B4D-8679-7696BC1C6221}" type="datetime1">
              <a:rPr lang="en-US" smtClean="0"/>
              <a:t>4/19/18</a:t>
            </a:fld>
            <a:endParaRPr lang="en-US"/>
          </a:p>
        </p:txBody>
      </p:sp>
      <p:sp>
        <p:nvSpPr>
          <p:cNvPr id="5" name="Footer Placeholder 4">
            <a:extLst>
              <a:ext uri="{FF2B5EF4-FFF2-40B4-BE49-F238E27FC236}">
                <a16:creationId xmlns:a16="http://schemas.microsoft.com/office/drawing/2014/main" id="{E622A424-ACC3-5749-A429-26E89DDAB415}"/>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DB7D94B9-D231-6149-A9D3-6220288CA300}"/>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437981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449A3B-1260-874E-B635-6DCED242FC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CEE1E22-52DC-2443-AE87-C50B5ABCF16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ABC189-0D6E-554C-8A8D-D9AD51BF98EF}"/>
              </a:ext>
            </a:extLst>
          </p:cNvPr>
          <p:cNvSpPr>
            <a:spLocks noGrp="1"/>
          </p:cNvSpPr>
          <p:nvPr>
            <p:ph type="dt" sz="half" idx="10"/>
          </p:nvPr>
        </p:nvSpPr>
        <p:spPr/>
        <p:txBody>
          <a:bodyPr/>
          <a:lstStyle/>
          <a:p>
            <a:fld id="{2D55ED54-03AC-5148-9C4C-86636B3BABF9}" type="datetime1">
              <a:rPr lang="en-US" smtClean="0"/>
              <a:t>4/19/18</a:t>
            </a:fld>
            <a:endParaRPr lang="en-US"/>
          </a:p>
        </p:txBody>
      </p:sp>
      <p:sp>
        <p:nvSpPr>
          <p:cNvPr id="5" name="Footer Placeholder 4">
            <a:extLst>
              <a:ext uri="{FF2B5EF4-FFF2-40B4-BE49-F238E27FC236}">
                <a16:creationId xmlns:a16="http://schemas.microsoft.com/office/drawing/2014/main" id="{7C78C441-01F9-1D4E-961E-77900A3DE1D2}"/>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D5B47EA1-1DAF-DB43-ACF3-D965D44B8164}"/>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737950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6D82D-9375-F846-950A-6DF50BE82E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7AD7F6-46A2-7247-9092-51243A9EEC1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111E67-A447-A64E-A188-E023A491726F}"/>
              </a:ext>
            </a:extLst>
          </p:cNvPr>
          <p:cNvSpPr>
            <a:spLocks noGrp="1"/>
          </p:cNvSpPr>
          <p:nvPr>
            <p:ph type="dt" sz="half" idx="10"/>
          </p:nvPr>
        </p:nvSpPr>
        <p:spPr/>
        <p:txBody>
          <a:bodyPr/>
          <a:lstStyle/>
          <a:p>
            <a:fld id="{4DC59725-4360-4045-B50E-297349BE6C9D}" type="datetime1">
              <a:rPr lang="en-US" smtClean="0"/>
              <a:t>4/19/18</a:t>
            </a:fld>
            <a:endParaRPr lang="en-US"/>
          </a:p>
        </p:txBody>
      </p:sp>
      <p:sp>
        <p:nvSpPr>
          <p:cNvPr id="5" name="Footer Placeholder 4">
            <a:extLst>
              <a:ext uri="{FF2B5EF4-FFF2-40B4-BE49-F238E27FC236}">
                <a16:creationId xmlns:a16="http://schemas.microsoft.com/office/drawing/2014/main" id="{2707F414-94F4-3F4E-B02F-C46F1D1E398E}"/>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5906B91D-FE1F-8444-8324-17FEF522B7C3}"/>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418880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F5678-F6E4-E84C-83E3-DD6F8B07E0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355707-992F-0746-8AE8-3044D093EC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10DA07D-C716-4548-9074-0D1563767242}"/>
              </a:ext>
            </a:extLst>
          </p:cNvPr>
          <p:cNvSpPr>
            <a:spLocks noGrp="1"/>
          </p:cNvSpPr>
          <p:nvPr>
            <p:ph type="dt" sz="half" idx="10"/>
          </p:nvPr>
        </p:nvSpPr>
        <p:spPr/>
        <p:txBody>
          <a:bodyPr/>
          <a:lstStyle/>
          <a:p>
            <a:fld id="{7EB95C3E-BD6A-9147-AFDF-E976F9AF14B7}" type="datetime1">
              <a:rPr lang="en-US" smtClean="0"/>
              <a:t>4/19/18</a:t>
            </a:fld>
            <a:endParaRPr lang="en-US"/>
          </a:p>
        </p:txBody>
      </p:sp>
      <p:sp>
        <p:nvSpPr>
          <p:cNvPr id="5" name="Footer Placeholder 4">
            <a:extLst>
              <a:ext uri="{FF2B5EF4-FFF2-40B4-BE49-F238E27FC236}">
                <a16:creationId xmlns:a16="http://schemas.microsoft.com/office/drawing/2014/main" id="{A729C537-D853-A34A-874B-21F10185070B}"/>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FD2C4091-1EDC-5344-857D-2C0665E3D6BD}"/>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1554345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DA60B-CC80-F74B-82F0-11B78EC061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FCEC73-0F7E-EB4A-A593-48689CFA10E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4B010-7B43-4B46-AC2A-A758E7C344C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F552A0-49B0-354F-B022-B16545AD9D05}"/>
              </a:ext>
            </a:extLst>
          </p:cNvPr>
          <p:cNvSpPr>
            <a:spLocks noGrp="1"/>
          </p:cNvSpPr>
          <p:nvPr>
            <p:ph type="dt" sz="half" idx="10"/>
          </p:nvPr>
        </p:nvSpPr>
        <p:spPr/>
        <p:txBody>
          <a:bodyPr/>
          <a:lstStyle/>
          <a:p>
            <a:fld id="{A8890B8C-1099-474B-AA19-B4C87D18A487}" type="datetime1">
              <a:rPr lang="en-US" smtClean="0"/>
              <a:t>4/19/18</a:t>
            </a:fld>
            <a:endParaRPr lang="en-US"/>
          </a:p>
        </p:txBody>
      </p:sp>
      <p:sp>
        <p:nvSpPr>
          <p:cNvPr id="6" name="Footer Placeholder 5">
            <a:extLst>
              <a:ext uri="{FF2B5EF4-FFF2-40B4-BE49-F238E27FC236}">
                <a16:creationId xmlns:a16="http://schemas.microsoft.com/office/drawing/2014/main" id="{4705C4B5-7998-C843-BF97-72B99CA5CDFC}"/>
              </a:ext>
            </a:extLst>
          </p:cNvPr>
          <p:cNvSpPr>
            <a:spLocks noGrp="1"/>
          </p:cNvSpPr>
          <p:nvPr>
            <p:ph type="ftr" sz="quarter" idx="11"/>
          </p:nvPr>
        </p:nvSpPr>
        <p:spPr/>
        <p:txBody>
          <a:bodyPr/>
          <a:lstStyle/>
          <a:p>
            <a:r>
              <a:rPr lang="en-US"/>
              <a:t>JCTVC-AE0026</a:t>
            </a:r>
          </a:p>
        </p:txBody>
      </p:sp>
      <p:sp>
        <p:nvSpPr>
          <p:cNvPr id="7" name="Slide Number Placeholder 6">
            <a:extLst>
              <a:ext uri="{FF2B5EF4-FFF2-40B4-BE49-F238E27FC236}">
                <a16:creationId xmlns:a16="http://schemas.microsoft.com/office/drawing/2014/main" id="{1104B7A2-A5E2-7942-8269-3AA0A9CCFE1B}"/>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66069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7189A-A9D2-2E47-B631-3E55245E76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D5DAA45-6D75-1247-9BE9-E0E6710A10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66D0915-3DDD-884B-8FF6-DB3778442B3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E2BC01-515B-974A-BE83-34F9AD47B1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DE89F81-E550-E744-8DC5-C13AFC2CEB4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93824C2-ECF4-824F-BD46-7626F2C273AB}"/>
              </a:ext>
            </a:extLst>
          </p:cNvPr>
          <p:cNvSpPr>
            <a:spLocks noGrp="1"/>
          </p:cNvSpPr>
          <p:nvPr>
            <p:ph type="dt" sz="half" idx="10"/>
          </p:nvPr>
        </p:nvSpPr>
        <p:spPr/>
        <p:txBody>
          <a:bodyPr/>
          <a:lstStyle/>
          <a:p>
            <a:fld id="{5CB833C6-65B2-1C4C-AD46-5F5C609D1DC4}" type="datetime1">
              <a:rPr lang="en-US" smtClean="0"/>
              <a:t>4/19/18</a:t>
            </a:fld>
            <a:endParaRPr lang="en-US"/>
          </a:p>
        </p:txBody>
      </p:sp>
      <p:sp>
        <p:nvSpPr>
          <p:cNvPr id="8" name="Footer Placeholder 7">
            <a:extLst>
              <a:ext uri="{FF2B5EF4-FFF2-40B4-BE49-F238E27FC236}">
                <a16:creationId xmlns:a16="http://schemas.microsoft.com/office/drawing/2014/main" id="{CB940784-BC80-B94E-A164-7153DA0DA7CF}"/>
              </a:ext>
            </a:extLst>
          </p:cNvPr>
          <p:cNvSpPr>
            <a:spLocks noGrp="1"/>
          </p:cNvSpPr>
          <p:nvPr>
            <p:ph type="ftr" sz="quarter" idx="11"/>
          </p:nvPr>
        </p:nvSpPr>
        <p:spPr/>
        <p:txBody>
          <a:bodyPr/>
          <a:lstStyle/>
          <a:p>
            <a:r>
              <a:rPr lang="en-US"/>
              <a:t>JCTVC-AE0026</a:t>
            </a:r>
          </a:p>
        </p:txBody>
      </p:sp>
      <p:sp>
        <p:nvSpPr>
          <p:cNvPr id="9" name="Slide Number Placeholder 8">
            <a:extLst>
              <a:ext uri="{FF2B5EF4-FFF2-40B4-BE49-F238E27FC236}">
                <a16:creationId xmlns:a16="http://schemas.microsoft.com/office/drawing/2014/main" id="{43416254-BA36-D741-A7E8-A13798ADF59D}"/>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293610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8B736-5AB3-7E4C-9654-76F6C656A5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81A195-EBC8-4349-A2C0-5BFC17B56AC0}"/>
              </a:ext>
            </a:extLst>
          </p:cNvPr>
          <p:cNvSpPr>
            <a:spLocks noGrp="1"/>
          </p:cNvSpPr>
          <p:nvPr>
            <p:ph type="dt" sz="half" idx="10"/>
          </p:nvPr>
        </p:nvSpPr>
        <p:spPr/>
        <p:txBody>
          <a:bodyPr/>
          <a:lstStyle/>
          <a:p>
            <a:fld id="{E1DE2A38-26FD-A34F-B2AD-055174837F19}" type="datetime1">
              <a:rPr lang="en-US" smtClean="0"/>
              <a:t>4/19/18</a:t>
            </a:fld>
            <a:endParaRPr lang="en-US"/>
          </a:p>
        </p:txBody>
      </p:sp>
      <p:sp>
        <p:nvSpPr>
          <p:cNvPr id="4" name="Footer Placeholder 3">
            <a:extLst>
              <a:ext uri="{FF2B5EF4-FFF2-40B4-BE49-F238E27FC236}">
                <a16:creationId xmlns:a16="http://schemas.microsoft.com/office/drawing/2014/main" id="{888F1A27-099B-394E-BFE7-B505AEBF0FD9}"/>
              </a:ext>
            </a:extLst>
          </p:cNvPr>
          <p:cNvSpPr>
            <a:spLocks noGrp="1"/>
          </p:cNvSpPr>
          <p:nvPr>
            <p:ph type="ftr" sz="quarter" idx="11"/>
          </p:nvPr>
        </p:nvSpPr>
        <p:spPr/>
        <p:txBody>
          <a:bodyPr/>
          <a:lstStyle/>
          <a:p>
            <a:r>
              <a:rPr lang="en-US"/>
              <a:t>JCTVC-AE0026</a:t>
            </a:r>
          </a:p>
        </p:txBody>
      </p:sp>
      <p:sp>
        <p:nvSpPr>
          <p:cNvPr id="5" name="Slide Number Placeholder 4">
            <a:extLst>
              <a:ext uri="{FF2B5EF4-FFF2-40B4-BE49-F238E27FC236}">
                <a16:creationId xmlns:a16="http://schemas.microsoft.com/office/drawing/2014/main" id="{4750FF14-B244-4643-8754-5F636A1CDABC}"/>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163368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8DEBBC-FAE6-AF4D-8008-B583CC4A5157}"/>
              </a:ext>
            </a:extLst>
          </p:cNvPr>
          <p:cNvSpPr>
            <a:spLocks noGrp="1"/>
          </p:cNvSpPr>
          <p:nvPr>
            <p:ph type="dt" sz="half" idx="10"/>
          </p:nvPr>
        </p:nvSpPr>
        <p:spPr/>
        <p:txBody>
          <a:bodyPr/>
          <a:lstStyle/>
          <a:p>
            <a:fld id="{C5E5C768-1EBE-AB4F-864B-233ACED0FCEA}" type="datetime1">
              <a:rPr lang="en-US" smtClean="0"/>
              <a:t>4/19/18</a:t>
            </a:fld>
            <a:endParaRPr lang="en-US"/>
          </a:p>
        </p:txBody>
      </p:sp>
      <p:sp>
        <p:nvSpPr>
          <p:cNvPr id="3" name="Footer Placeholder 2">
            <a:extLst>
              <a:ext uri="{FF2B5EF4-FFF2-40B4-BE49-F238E27FC236}">
                <a16:creationId xmlns:a16="http://schemas.microsoft.com/office/drawing/2014/main" id="{149E78FA-31E5-0148-AB52-ACACBE7BCACB}"/>
              </a:ext>
            </a:extLst>
          </p:cNvPr>
          <p:cNvSpPr>
            <a:spLocks noGrp="1"/>
          </p:cNvSpPr>
          <p:nvPr>
            <p:ph type="ftr" sz="quarter" idx="11"/>
          </p:nvPr>
        </p:nvSpPr>
        <p:spPr/>
        <p:txBody>
          <a:bodyPr/>
          <a:lstStyle/>
          <a:p>
            <a:r>
              <a:rPr lang="en-US"/>
              <a:t>JCTVC-AE0026</a:t>
            </a:r>
          </a:p>
        </p:txBody>
      </p:sp>
      <p:sp>
        <p:nvSpPr>
          <p:cNvPr id="4" name="Slide Number Placeholder 3">
            <a:extLst>
              <a:ext uri="{FF2B5EF4-FFF2-40B4-BE49-F238E27FC236}">
                <a16:creationId xmlns:a16="http://schemas.microsoft.com/office/drawing/2014/main" id="{F8862229-80C0-3142-A033-32E2706692EC}"/>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848033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17A3-C319-FC44-829C-404AC495F1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BAECB6-AEAB-8846-91E4-937329F63C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75E338-EE24-A64E-A28A-387A0C66D7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BFD22D-5958-1D4A-B485-CC5A9B023CD5}"/>
              </a:ext>
            </a:extLst>
          </p:cNvPr>
          <p:cNvSpPr>
            <a:spLocks noGrp="1"/>
          </p:cNvSpPr>
          <p:nvPr>
            <p:ph type="dt" sz="half" idx="10"/>
          </p:nvPr>
        </p:nvSpPr>
        <p:spPr/>
        <p:txBody>
          <a:bodyPr/>
          <a:lstStyle/>
          <a:p>
            <a:fld id="{CD564A70-646F-224F-B965-5E6A457C20C6}" type="datetime1">
              <a:rPr lang="en-US" smtClean="0"/>
              <a:t>4/19/18</a:t>
            </a:fld>
            <a:endParaRPr lang="en-US"/>
          </a:p>
        </p:txBody>
      </p:sp>
      <p:sp>
        <p:nvSpPr>
          <p:cNvPr id="6" name="Footer Placeholder 5">
            <a:extLst>
              <a:ext uri="{FF2B5EF4-FFF2-40B4-BE49-F238E27FC236}">
                <a16:creationId xmlns:a16="http://schemas.microsoft.com/office/drawing/2014/main" id="{1A4737DF-589D-C048-AA69-3D416B735B05}"/>
              </a:ext>
            </a:extLst>
          </p:cNvPr>
          <p:cNvSpPr>
            <a:spLocks noGrp="1"/>
          </p:cNvSpPr>
          <p:nvPr>
            <p:ph type="ftr" sz="quarter" idx="11"/>
          </p:nvPr>
        </p:nvSpPr>
        <p:spPr/>
        <p:txBody>
          <a:bodyPr/>
          <a:lstStyle/>
          <a:p>
            <a:r>
              <a:rPr lang="en-US"/>
              <a:t>JCTVC-AE0026</a:t>
            </a:r>
          </a:p>
        </p:txBody>
      </p:sp>
      <p:sp>
        <p:nvSpPr>
          <p:cNvPr id="7" name="Slide Number Placeholder 6">
            <a:extLst>
              <a:ext uri="{FF2B5EF4-FFF2-40B4-BE49-F238E27FC236}">
                <a16:creationId xmlns:a16="http://schemas.microsoft.com/office/drawing/2014/main" id="{768B6AA6-02E2-5941-A284-EE5C25957CC2}"/>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264556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925D0-40DE-AA42-AC24-50DAF4A89B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CD9054-2475-C049-A1BC-72874F2F66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3BCF4F-4F56-954D-B6FD-AFF43038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690FF7-3F3A-B041-B45E-F48B1E610153}"/>
              </a:ext>
            </a:extLst>
          </p:cNvPr>
          <p:cNvSpPr>
            <a:spLocks noGrp="1"/>
          </p:cNvSpPr>
          <p:nvPr>
            <p:ph type="dt" sz="half" idx="10"/>
          </p:nvPr>
        </p:nvSpPr>
        <p:spPr/>
        <p:txBody>
          <a:bodyPr/>
          <a:lstStyle/>
          <a:p>
            <a:fld id="{F40020B6-0A0C-FA46-A067-D2DEF4351865}" type="datetime1">
              <a:rPr lang="en-US" smtClean="0"/>
              <a:t>4/19/18</a:t>
            </a:fld>
            <a:endParaRPr lang="en-US"/>
          </a:p>
        </p:txBody>
      </p:sp>
      <p:sp>
        <p:nvSpPr>
          <p:cNvPr id="6" name="Footer Placeholder 5">
            <a:extLst>
              <a:ext uri="{FF2B5EF4-FFF2-40B4-BE49-F238E27FC236}">
                <a16:creationId xmlns:a16="http://schemas.microsoft.com/office/drawing/2014/main" id="{7A1028C6-216F-4A4C-8928-85C257F176C4}"/>
              </a:ext>
            </a:extLst>
          </p:cNvPr>
          <p:cNvSpPr>
            <a:spLocks noGrp="1"/>
          </p:cNvSpPr>
          <p:nvPr>
            <p:ph type="ftr" sz="quarter" idx="11"/>
          </p:nvPr>
        </p:nvSpPr>
        <p:spPr/>
        <p:txBody>
          <a:bodyPr/>
          <a:lstStyle/>
          <a:p>
            <a:r>
              <a:rPr lang="en-US"/>
              <a:t>JCTVC-AE0026</a:t>
            </a:r>
          </a:p>
        </p:txBody>
      </p:sp>
      <p:sp>
        <p:nvSpPr>
          <p:cNvPr id="7" name="Slide Number Placeholder 6">
            <a:extLst>
              <a:ext uri="{FF2B5EF4-FFF2-40B4-BE49-F238E27FC236}">
                <a16:creationId xmlns:a16="http://schemas.microsoft.com/office/drawing/2014/main" id="{72887256-8239-9944-97F2-E1A51E46C333}"/>
              </a:ext>
            </a:extLst>
          </p:cNvPr>
          <p:cNvSpPr>
            <a:spLocks noGrp="1"/>
          </p:cNvSpPr>
          <p:nvPr>
            <p:ph type="sldNum" sz="quarter" idx="12"/>
          </p:nvPr>
        </p:nvSpPr>
        <p:spPr/>
        <p:txBody>
          <a:bodyPr/>
          <a:lstStyle/>
          <a:p>
            <a:fld id="{3E3A584B-8B27-384B-8A2D-5C9DFA048A21}" type="slidenum">
              <a:rPr lang="en-US" smtClean="0"/>
              <a:t>‹#›</a:t>
            </a:fld>
            <a:endParaRPr lang="en-US"/>
          </a:p>
        </p:txBody>
      </p:sp>
    </p:spTree>
    <p:extLst>
      <p:ext uri="{BB962C8B-B14F-4D97-AF65-F5344CB8AC3E}">
        <p14:creationId xmlns:p14="http://schemas.microsoft.com/office/powerpoint/2010/main" val="55399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11DEA6-5A43-C847-A0AC-E1E0D23F53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205A6F-CAB3-5F4B-A249-C308195489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C8E67D-5AC9-7140-BB58-5173BA3385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B1656-B17B-B04D-A62B-A442511E5C22}" type="datetime1">
              <a:rPr lang="en-US" smtClean="0"/>
              <a:t>4/19/18</a:t>
            </a:fld>
            <a:endParaRPr lang="en-US"/>
          </a:p>
        </p:txBody>
      </p:sp>
      <p:sp>
        <p:nvSpPr>
          <p:cNvPr id="5" name="Footer Placeholder 4">
            <a:extLst>
              <a:ext uri="{FF2B5EF4-FFF2-40B4-BE49-F238E27FC236}">
                <a16:creationId xmlns:a16="http://schemas.microsoft.com/office/drawing/2014/main" id="{719794A1-3C62-F749-9817-05B055F723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JCTVC-AE0026</a:t>
            </a:r>
          </a:p>
        </p:txBody>
      </p:sp>
      <p:sp>
        <p:nvSpPr>
          <p:cNvPr id="6" name="Slide Number Placeholder 5">
            <a:extLst>
              <a:ext uri="{FF2B5EF4-FFF2-40B4-BE49-F238E27FC236}">
                <a16:creationId xmlns:a16="http://schemas.microsoft.com/office/drawing/2014/main" id="{03BA861A-A251-E54D-8881-32222D8BBA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A584B-8B27-384B-8A2D-5C9DFA048A21}" type="slidenum">
              <a:rPr lang="en-US" smtClean="0"/>
              <a:t>‹#›</a:t>
            </a:fld>
            <a:endParaRPr lang="en-US"/>
          </a:p>
        </p:txBody>
      </p:sp>
    </p:spTree>
    <p:extLst>
      <p:ext uri="{BB962C8B-B14F-4D97-AF65-F5344CB8AC3E}">
        <p14:creationId xmlns:p14="http://schemas.microsoft.com/office/powerpoint/2010/main" val="247094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kws.smpte.org/higherlogic/ws/public/projec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kws.smpte.org/higherlogic/ws/public/projects" TargetMode="External"/><Relationship Id="rId2" Type="http://schemas.openxmlformats.org/officeDocument/2006/relationships/hyperlink" Target="http://phenix.int-evry.fr/jct/doc_end_user/current_document.php?id=888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75FA3-3FE8-A644-BE04-7EAE114A2A49}"/>
              </a:ext>
            </a:extLst>
          </p:cNvPr>
          <p:cNvSpPr>
            <a:spLocks noGrp="1"/>
          </p:cNvSpPr>
          <p:nvPr>
            <p:ph type="ctrTitle"/>
          </p:nvPr>
        </p:nvSpPr>
        <p:spPr/>
        <p:txBody>
          <a:bodyPr/>
          <a:lstStyle/>
          <a:p>
            <a:r>
              <a:rPr lang="en-US" dirty="0"/>
              <a:t>ST 2086 update for 2018</a:t>
            </a:r>
          </a:p>
        </p:txBody>
      </p:sp>
      <p:sp>
        <p:nvSpPr>
          <p:cNvPr id="3" name="Subtitle 2">
            <a:extLst>
              <a:ext uri="{FF2B5EF4-FFF2-40B4-BE49-F238E27FC236}">
                <a16:creationId xmlns:a16="http://schemas.microsoft.com/office/drawing/2014/main" id="{5BD8BF66-6E47-5A46-9BD0-797D122E34C0}"/>
              </a:ext>
            </a:extLst>
          </p:cNvPr>
          <p:cNvSpPr>
            <a:spLocks noGrp="1"/>
          </p:cNvSpPr>
          <p:nvPr>
            <p:ph type="subTitle" idx="1"/>
          </p:nvPr>
        </p:nvSpPr>
        <p:spPr/>
        <p:txBody>
          <a:bodyPr/>
          <a:lstStyle/>
          <a:p>
            <a:r>
              <a:rPr lang="en-US" dirty="0"/>
              <a:t>JCTVC-AE0026 (version 2)</a:t>
            </a:r>
          </a:p>
        </p:txBody>
      </p:sp>
      <p:sp>
        <p:nvSpPr>
          <p:cNvPr id="4" name="Footer Placeholder 3">
            <a:extLst>
              <a:ext uri="{FF2B5EF4-FFF2-40B4-BE49-F238E27FC236}">
                <a16:creationId xmlns:a16="http://schemas.microsoft.com/office/drawing/2014/main" id="{102B6921-0801-BA48-8F32-E4DD04D80B34}"/>
              </a:ext>
            </a:extLst>
          </p:cNvPr>
          <p:cNvSpPr>
            <a:spLocks noGrp="1"/>
          </p:cNvSpPr>
          <p:nvPr>
            <p:ph type="ftr" sz="quarter" idx="11"/>
          </p:nvPr>
        </p:nvSpPr>
        <p:spPr/>
        <p:txBody>
          <a:bodyPr/>
          <a:lstStyle/>
          <a:p>
            <a:r>
              <a:rPr lang="en-US" b="1" dirty="0"/>
              <a:t>JCTVC-AE0026</a:t>
            </a:r>
          </a:p>
        </p:txBody>
      </p:sp>
      <p:sp>
        <p:nvSpPr>
          <p:cNvPr id="5" name="Slide Number Placeholder 4">
            <a:extLst>
              <a:ext uri="{FF2B5EF4-FFF2-40B4-BE49-F238E27FC236}">
                <a16:creationId xmlns:a16="http://schemas.microsoft.com/office/drawing/2014/main" id="{9C69DFA8-3456-654D-98DD-406FE28D87F0}"/>
              </a:ext>
            </a:extLst>
          </p:cNvPr>
          <p:cNvSpPr>
            <a:spLocks noGrp="1"/>
          </p:cNvSpPr>
          <p:nvPr>
            <p:ph type="sldNum" sz="quarter" idx="12"/>
          </p:nvPr>
        </p:nvSpPr>
        <p:spPr/>
        <p:txBody>
          <a:bodyPr/>
          <a:lstStyle/>
          <a:p>
            <a:fld id="{3E3A584B-8B27-384B-8A2D-5C9DFA048A21}" type="slidenum">
              <a:rPr lang="en-US" smtClean="0"/>
              <a:t>1</a:t>
            </a:fld>
            <a:endParaRPr lang="en-US"/>
          </a:p>
        </p:txBody>
      </p:sp>
    </p:spTree>
    <p:extLst>
      <p:ext uri="{BB962C8B-B14F-4D97-AF65-F5344CB8AC3E}">
        <p14:creationId xmlns:p14="http://schemas.microsoft.com/office/powerpoint/2010/main" val="2479163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280B2-5A5C-984C-B1C1-3B127679D9FB}"/>
              </a:ext>
            </a:extLst>
          </p:cNvPr>
          <p:cNvSpPr>
            <a:spLocks noGrp="1"/>
          </p:cNvSpPr>
          <p:nvPr>
            <p:ph type="title"/>
          </p:nvPr>
        </p:nvSpPr>
        <p:spPr>
          <a:xfrm>
            <a:off x="838198" y="-278780"/>
            <a:ext cx="10515600" cy="1325563"/>
          </a:xfrm>
        </p:spPr>
        <p:txBody>
          <a:bodyPr>
            <a:normAutofit/>
          </a:bodyPr>
          <a:lstStyle/>
          <a:p>
            <a:r>
              <a:rPr lang="en-US" dirty="0"/>
              <a:t>ST 2086 status: </a:t>
            </a:r>
            <a:r>
              <a:rPr lang="en-US" sz="2400" dirty="0">
                <a:hlinkClick r:id="rId2"/>
              </a:rPr>
              <a:t>https://kws.smpte.org/higherlogic/ws/public/projects</a:t>
            </a:r>
            <a:endParaRPr lang="en-US" sz="2400" dirty="0"/>
          </a:p>
        </p:txBody>
      </p:sp>
      <p:sp>
        <p:nvSpPr>
          <p:cNvPr id="4" name="Rectangle 3">
            <a:extLst>
              <a:ext uri="{FF2B5EF4-FFF2-40B4-BE49-F238E27FC236}">
                <a16:creationId xmlns:a16="http://schemas.microsoft.com/office/drawing/2014/main" id="{651A2F1F-BF52-D546-99FF-9256A9111C5C}"/>
              </a:ext>
            </a:extLst>
          </p:cNvPr>
          <p:cNvSpPr/>
          <p:nvPr/>
        </p:nvSpPr>
        <p:spPr>
          <a:xfrm>
            <a:off x="419097" y="796144"/>
            <a:ext cx="11353801" cy="5909310"/>
          </a:xfrm>
          <a:prstGeom prst="rect">
            <a:avLst/>
          </a:prstGeom>
        </p:spPr>
        <p:txBody>
          <a:bodyPr wrap="square">
            <a:spAutoFit/>
          </a:bodyPr>
          <a:lstStyle/>
          <a:p>
            <a:pPr fontAlgn="ctr"/>
            <a:r>
              <a:rPr lang="en-US" sz="1400" dirty="0">
                <a:solidFill>
                  <a:srgbClr val="333333"/>
                </a:solidFill>
                <a:latin typeface="Helvetica Neue" panose="02000503000000020004" pitchFamily="2" charset="0"/>
              </a:rPr>
              <a:t>10E Revision of ST 2086 Mastering Display Color Volume Metadata Supporting High Luminance and Wide Color Gamut Images</a:t>
            </a:r>
          </a:p>
          <a:p>
            <a:pPr fontAlgn="ctr"/>
            <a:endParaRPr lang="en-US" sz="1400" b="0" i="0" u="none" strike="noStrike" dirty="0">
              <a:solidFill>
                <a:srgbClr val="333333"/>
              </a:solidFill>
              <a:effectLst/>
              <a:latin typeface="Helvetica Neue" panose="02000503000000020004" pitchFamily="2" charset="0"/>
            </a:endParaRPr>
          </a:p>
          <a:p>
            <a:r>
              <a:rPr lang="en-US" sz="1400" dirty="0"/>
              <a:t>Description</a:t>
            </a:r>
          </a:p>
          <a:p>
            <a:r>
              <a:rPr lang="en-US" sz="1400" dirty="0"/>
              <a:t>A revision of ST 2086 is necessary to address issues reported since publication.</a:t>
            </a:r>
          </a:p>
          <a:p>
            <a:pPr fontAlgn="ctr"/>
            <a:endParaRPr lang="en-US" sz="1400" b="0" i="0" u="none" strike="noStrike" dirty="0">
              <a:solidFill>
                <a:srgbClr val="333333"/>
              </a:solidFill>
              <a:effectLst/>
              <a:latin typeface="Helvetica Neue" panose="02000503000000020004" pitchFamily="2" charset="0"/>
            </a:endParaRPr>
          </a:p>
          <a:p>
            <a:r>
              <a:rPr lang="en-US" sz="1400" dirty="0"/>
              <a:t>Progress Report</a:t>
            </a:r>
          </a:p>
          <a:p>
            <a:r>
              <a:rPr lang="en-US" sz="1400" dirty="0">
                <a:solidFill>
                  <a:srgbClr val="FF0000"/>
                </a:solidFill>
              </a:rPr>
              <a:t>In publication queue</a:t>
            </a:r>
          </a:p>
          <a:p>
            <a:endParaRPr lang="en-US" sz="1400" dirty="0"/>
          </a:p>
          <a:p>
            <a:r>
              <a:rPr lang="en-US" sz="1400" dirty="0"/>
              <a:t>Project Type</a:t>
            </a:r>
          </a:p>
          <a:p>
            <a:r>
              <a:rPr lang="en-US" sz="1400" dirty="0"/>
              <a:t>SMPTE Engineering Project (ANSI)</a:t>
            </a:r>
          </a:p>
          <a:p>
            <a:endParaRPr lang="en-US" sz="1400" dirty="0"/>
          </a:p>
          <a:p>
            <a:r>
              <a:rPr lang="en-US" sz="1400" dirty="0"/>
              <a:t>Project Overview</a:t>
            </a:r>
          </a:p>
          <a:p>
            <a:r>
              <a:rPr lang="en-US" sz="1400" dirty="0"/>
              <a:t>Problem to be solved:  ST 2086 currently does not provide value ranges for the metadata items. Guidance is needed for other standards to specify encoding. ST 2086 currently does not provide encoding precision for the metadata items. Guidance is needed for other standards to specify encoding. TC 10E received a liaison from DVB reporting the need for signaling the use of PLUGE in live broadcast production work. ST 2086 needs to provide recommendation to indicate the use cases of PLUGE or permit DVB to define ditto. ST 2086 currently does not permit metadata item values to signal unknown values. For example, the CTA 861.3 and CTA 861-G set aside the chromaticity coordinate of (0.0, 0.0), maximum luminance 0 nit and minimum luminance of 0.0 nit to signal the corresponding value as unknown. Normative reference CIE 15:2004 is no longer available. It should be replaced with ISO 11664-3/CIE S 013-3/E </a:t>
            </a:r>
          </a:p>
          <a:p>
            <a:endParaRPr lang="en-US" sz="1400" dirty="0"/>
          </a:p>
          <a:p>
            <a:r>
              <a:rPr lang="en-US" sz="1400" dirty="0"/>
              <a:t>Project scope::   Add recommendation of value ranges for all metadata items Add recommendation of minimum precisions for all metadata items Add recommendation of setting aside a value range for each metadata item for application specific coding Add recommendation or option for signaling unknown values. Update normative reference CIE 15:2004 to ISO 11664-3/CIE S 014-3/E </a:t>
            </a:r>
          </a:p>
          <a:p>
            <a:endParaRPr lang="en-US" sz="1400" dirty="0"/>
          </a:p>
          <a:p>
            <a:r>
              <a:rPr lang="en-US" sz="1400" dirty="0"/>
              <a:t>Specific tasks::   Create a proposed revision of ST 2086 to address the issues described in the Project Scope. </a:t>
            </a:r>
          </a:p>
          <a:p>
            <a:endParaRPr lang="en-US" sz="1400" dirty="0"/>
          </a:p>
          <a:p>
            <a:r>
              <a:rPr lang="en-US" sz="1400" dirty="0"/>
              <a:t>Form of output::   Revision</a:t>
            </a:r>
          </a:p>
        </p:txBody>
      </p:sp>
      <p:sp>
        <p:nvSpPr>
          <p:cNvPr id="5" name="Rectangle 4">
            <a:extLst>
              <a:ext uri="{FF2B5EF4-FFF2-40B4-BE49-F238E27FC236}">
                <a16:creationId xmlns:a16="http://schemas.microsoft.com/office/drawing/2014/main" id="{D7B6486E-60C0-1A42-B12E-D1CB484AFB2E}"/>
              </a:ext>
            </a:extLst>
          </p:cNvPr>
          <p:cNvSpPr/>
          <p:nvPr/>
        </p:nvSpPr>
        <p:spPr>
          <a:xfrm>
            <a:off x="7695269" y="1417316"/>
            <a:ext cx="4077629" cy="523220"/>
          </a:xfrm>
          <a:prstGeom prst="rect">
            <a:avLst/>
          </a:prstGeom>
        </p:spPr>
        <p:txBody>
          <a:bodyPr wrap="square">
            <a:spAutoFit/>
          </a:bodyPr>
          <a:lstStyle/>
          <a:p>
            <a:r>
              <a:rPr lang="en-US" sz="1400" dirty="0">
                <a:solidFill>
                  <a:srgbClr val="333333"/>
                </a:solidFill>
                <a:latin typeface="Helvetica Neue" panose="02000503000000020004" pitchFamily="2" charset="0"/>
              </a:rPr>
              <a:t>Progress</a:t>
            </a:r>
          </a:p>
          <a:p>
            <a:r>
              <a:rPr lang="en-US" sz="1400" dirty="0">
                <a:solidFill>
                  <a:srgbClr val="333333"/>
                </a:solidFill>
                <a:latin typeface="Helvetica Neue" panose="02000503000000020004" pitchFamily="2" charset="0"/>
              </a:rPr>
              <a:t>Start: 2017-06-08| Complete: 2018-04-01 (est.)</a:t>
            </a:r>
            <a:endParaRPr lang="en-US" sz="1400" b="0" i="0" u="none" strike="noStrike" dirty="0">
              <a:solidFill>
                <a:srgbClr val="333333"/>
              </a:solidFill>
              <a:effectLst/>
              <a:latin typeface="Helvetica Neue" panose="02000503000000020004" pitchFamily="2" charset="0"/>
            </a:endParaRPr>
          </a:p>
        </p:txBody>
      </p:sp>
      <p:sp>
        <p:nvSpPr>
          <p:cNvPr id="6" name="Footer Placeholder 5">
            <a:extLst>
              <a:ext uri="{FF2B5EF4-FFF2-40B4-BE49-F238E27FC236}">
                <a16:creationId xmlns:a16="http://schemas.microsoft.com/office/drawing/2014/main" id="{C605048A-17BE-E045-886C-A9A6E51C2201}"/>
              </a:ext>
            </a:extLst>
          </p:cNvPr>
          <p:cNvSpPr>
            <a:spLocks noGrp="1"/>
          </p:cNvSpPr>
          <p:nvPr>
            <p:ph type="ftr" sz="quarter" idx="11"/>
          </p:nvPr>
        </p:nvSpPr>
        <p:spPr/>
        <p:txBody>
          <a:bodyPr/>
          <a:lstStyle/>
          <a:p>
            <a:r>
              <a:rPr lang="en-US"/>
              <a:t>JCTVC-AE0026</a:t>
            </a:r>
          </a:p>
        </p:txBody>
      </p:sp>
      <p:sp>
        <p:nvSpPr>
          <p:cNvPr id="7" name="Slide Number Placeholder 6">
            <a:extLst>
              <a:ext uri="{FF2B5EF4-FFF2-40B4-BE49-F238E27FC236}">
                <a16:creationId xmlns:a16="http://schemas.microsoft.com/office/drawing/2014/main" id="{09616C22-4DBD-1646-BF57-4EAD557C4A94}"/>
              </a:ext>
            </a:extLst>
          </p:cNvPr>
          <p:cNvSpPr>
            <a:spLocks noGrp="1"/>
          </p:cNvSpPr>
          <p:nvPr>
            <p:ph type="sldNum" sz="quarter" idx="12"/>
          </p:nvPr>
        </p:nvSpPr>
        <p:spPr/>
        <p:txBody>
          <a:bodyPr/>
          <a:lstStyle/>
          <a:p>
            <a:fld id="{3E3A584B-8B27-384B-8A2D-5C9DFA048A21}" type="slidenum">
              <a:rPr lang="en-US" smtClean="0"/>
              <a:t>2</a:t>
            </a:fld>
            <a:endParaRPr lang="en-US"/>
          </a:p>
        </p:txBody>
      </p:sp>
    </p:spTree>
    <p:extLst>
      <p:ext uri="{BB962C8B-B14F-4D97-AF65-F5344CB8AC3E}">
        <p14:creationId xmlns:p14="http://schemas.microsoft.com/office/powerpoint/2010/main" val="1936175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A73AF-E45D-F441-938E-540DF790C83D}"/>
              </a:ext>
            </a:extLst>
          </p:cNvPr>
          <p:cNvSpPr>
            <a:spLocks noGrp="1"/>
          </p:cNvSpPr>
          <p:nvPr>
            <p:ph type="title"/>
          </p:nvPr>
        </p:nvSpPr>
        <p:spPr>
          <a:xfrm>
            <a:off x="838200" y="0"/>
            <a:ext cx="10515600" cy="1325563"/>
          </a:xfrm>
        </p:spPr>
        <p:txBody>
          <a:bodyPr/>
          <a:lstStyle/>
          <a:p>
            <a:r>
              <a:rPr lang="en-US" dirty="0"/>
              <a:t>History of Mastering Display Color Volume</a:t>
            </a:r>
          </a:p>
        </p:txBody>
      </p:sp>
      <p:sp>
        <p:nvSpPr>
          <p:cNvPr id="3" name="Content Placeholder 2">
            <a:extLst>
              <a:ext uri="{FF2B5EF4-FFF2-40B4-BE49-F238E27FC236}">
                <a16:creationId xmlns:a16="http://schemas.microsoft.com/office/drawing/2014/main" id="{1AE8B335-6904-0448-9361-179EF74CC08D}"/>
              </a:ext>
            </a:extLst>
          </p:cNvPr>
          <p:cNvSpPr>
            <a:spLocks noGrp="1"/>
          </p:cNvSpPr>
          <p:nvPr>
            <p:ph idx="1"/>
          </p:nvPr>
        </p:nvSpPr>
        <p:spPr>
          <a:xfrm>
            <a:off x="838200" y="1325563"/>
            <a:ext cx="10515600" cy="5365451"/>
          </a:xfrm>
        </p:spPr>
        <p:txBody>
          <a:bodyPr>
            <a:normAutofit fontScale="77500" lnSpcReduction="20000"/>
          </a:bodyPr>
          <a:lstStyle/>
          <a:p>
            <a:r>
              <a:rPr lang="en-US" dirty="0"/>
              <a:t>Studios initiated SMPTE ST 2086 to convey approved color volume. May be very different from implied volume of signal container, such as XYZ/</a:t>
            </a:r>
            <a:r>
              <a:rPr lang="en-US" dirty="0" err="1"/>
              <a:t>YDzDx</a:t>
            </a:r>
            <a:r>
              <a:rPr lang="en-US" dirty="0"/>
              <a:t> or vast BT.2100/2020 gamut.</a:t>
            </a:r>
          </a:p>
          <a:p>
            <a:r>
              <a:rPr lang="en-US" dirty="0"/>
              <a:t>SMPTE ST 2086: 2014 (first edition) elements were defined only as real-signal values.</a:t>
            </a:r>
          </a:p>
          <a:p>
            <a:pPr lvl="1"/>
            <a:r>
              <a:rPr lang="en-US" dirty="0"/>
              <a:t>No quantization or syntax guidance other than “the metadata value shall be a number with four decimal places” for display primaries and white point, and “the metadata value shall be a number with up to four significant digits and up to two decimal places” for max/min luminance.</a:t>
            </a:r>
          </a:p>
          <a:p>
            <a:pPr lvl="1"/>
            <a:r>
              <a:rPr lang="en-US" dirty="0"/>
              <a:t>JCT therefore chose real units of 0.00002 (1/50000) for display primaries &amp; white point, and 0.0001 cd/m^2 units for both max &amp; min display master luminance.</a:t>
            </a:r>
          </a:p>
          <a:p>
            <a:r>
              <a:rPr lang="en-US" dirty="0"/>
              <a:t>During 2014 Valencia meeting review of (JCTVC-Q00</a:t>
            </a:r>
            <a:r>
              <a:rPr lang="en-US" dirty="0">
                <a:hlinkClick r:id="rId2"/>
              </a:rPr>
              <a:t>86</a:t>
            </a:r>
            <a:r>
              <a:rPr lang="en-US" dirty="0"/>
              <a:t>), HEVC editors determined extra any precision and range in MDCV SEI msg. would not be harmful, and can be ignored.</a:t>
            </a:r>
          </a:p>
          <a:p>
            <a:r>
              <a:rPr lang="en-US" dirty="0"/>
              <a:t>In 2015, CTA 861.3 copied MDCV SEI msg. payload, but quantized HDMI max. </a:t>
            </a:r>
            <a:r>
              <a:rPr lang="en-US" dirty="0" err="1"/>
              <a:t>lum</a:t>
            </a:r>
            <a:r>
              <a:rPr lang="en-US" dirty="0"/>
              <a:t>. to 16-bits, in 1 cd/m^2 units, to save bytes in new Dynamic Range and Mastering InfoFrame. Also limited min. </a:t>
            </a:r>
            <a:r>
              <a:rPr lang="en-US" dirty="0" err="1"/>
              <a:t>lum</a:t>
            </a:r>
            <a:r>
              <a:rPr lang="en-US" dirty="0"/>
              <a:t>. to 0 to 6.5535 nits. </a:t>
            </a:r>
          </a:p>
          <a:p>
            <a:pPr lvl="1"/>
            <a:r>
              <a:rPr lang="en-US" dirty="0"/>
              <a:t>Precision and range tailored for realistic measures of modern displays. </a:t>
            </a:r>
          </a:p>
          <a:p>
            <a:pPr lvl="1"/>
            <a:r>
              <a:rPr lang="en-US" dirty="0"/>
              <a:t>This unit step precision of 1 cd/m^2 not reflected back in SMPTE ST 2086 until 2018.  </a:t>
            </a:r>
          </a:p>
          <a:p>
            <a:r>
              <a:rPr lang="en-US" dirty="0"/>
              <a:t>ST 2086:2018 adds common HDMI HDR practice: 0=“unspecified” for any element.</a:t>
            </a:r>
          </a:p>
          <a:p>
            <a:r>
              <a:rPr lang="en-US" dirty="0"/>
              <a:t>ST 2086:2018 took the opportunity to define </a:t>
            </a:r>
            <a:r>
              <a:rPr lang="en-US" i="1" dirty="0"/>
              <a:t>nominal</a:t>
            </a:r>
            <a:r>
              <a:rPr lang="en-US" dirty="0"/>
              <a:t> ranges of elements.</a:t>
            </a:r>
          </a:p>
          <a:p>
            <a:r>
              <a:rPr lang="en-US" dirty="0"/>
              <a:t>ST 2086:2018 is final: </a:t>
            </a:r>
            <a:r>
              <a:rPr lang="en-US" dirty="0">
                <a:hlinkClick r:id="rId3"/>
              </a:rPr>
              <a:t>https://kws.smpte.org/higherlogic/ws/public/projects</a:t>
            </a:r>
            <a:endParaRPr lang="en-US" dirty="0"/>
          </a:p>
        </p:txBody>
      </p:sp>
      <p:sp>
        <p:nvSpPr>
          <p:cNvPr id="4" name="Footer Placeholder 3">
            <a:extLst>
              <a:ext uri="{FF2B5EF4-FFF2-40B4-BE49-F238E27FC236}">
                <a16:creationId xmlns:a16="http://schemas.microsoft.com/office/drawing/2014/main" id="{32B7D75A-BDFD-274D-A94C-4FB16FFA8B1C}"/>
              </a:ext>
            </a:extLst>
          </p:cNvPr>
          <p:cNvSpPr>
            <a:spLocks noGrp="1"/>
          </p:cNvSpPr>
          <p:nvPr>
            <p:ph type="ftr" sz="quarter" idx="11"/>
          </p:nvPr>
        </p:nvSpPr>
        <p:spPr/>
        <p:txBody>
          <a:bodyPr/>
          <a:lstStyle/>
          <a:p>
            <a:r>
              <a:rPr lang="en-US"/>
              <a:t>JCTVC-AE0026</a:t>
            </a:r>
          </a:p>
        </p:txBody>
      </p:sp>
      <p:sp>
        <p:nvSpPr>
          <p:cNvPr id="5" name="Slide Number Placeholder 4">
            <a:extLst>
              <a:ext uri="{FF2B5EF4-FFF2-40B4-BE49-F238E27FC236}">
                <a16:creationId xmlns:a16="http://schemas.microsoft.com/office/drawing/2014/main" id="{3C66E143-E1DA-5347-BC6D-D5EFF030DA1C}"/>
              </a:ext>
            </a:extLst>
          </p:cNvPr>
          <p:cNvSpPr>
            <a:spLocks noGrp="1"/>
          </p:cNvSpPr>
          <p:nvPr>
            <p:ph type="sldNum" sz="quarter" idx="12"/>
          </p:nvPr>
        </p:nvSpPr>
        <p:spPr/>
        <p:txBody>
          <a:bodyPr/>
          <a:lstStyle/>
          <a:p>
            <a:fld id="{3E3A584B-8B27-384B-8A2D-5C9DFA048A21}" type="slidenum">
              <a:rPr lang="en-US" smtClean="0"/>
              <a:t>3</a:t>
            </a:fld>
            <a:endParaRPr lang="en-US"/>
          </a:p>
        </p:txBody>
      </p:sp>
    </p:spTree>
    <p:extLst>
      <p:ext uri="{BB962C8B-B14F-4D97-AF65-F5344CB8AC3E}">
        <p14:creationId xmlns:p14="http://schemas.microsoft.com/office/powerpoint/2010/main" val="90993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8F2E-C36D-6447-9D3C-02E751A5968D}"/>
              </a:ext>
            </a:extLst>
          </p:cNvPr>
          <p:cNvSpPr>
            <a:spLocks noGrp="1"/>
          </p:cNvSpPr>
          <p:nvPr>
            <p:ph type="title"/>
          </p:nvPr>
        </p:nvSpPr>
        <p:spPr/>
        <p:txBody>
          <a:bodyPr/>
          <a:lstStyle/>
          <a:p>
            <a:r>
              <a:rPr lang="en-US" dirty="0"/>
              <a:t>Current MDCV SEI syntax </a:t>
            </a:r>
            <a:r>
              <a:rPr lang="en-US" sz="2400" dirty="0"/>
              <a:t>(HEVC 2018 edition)</a:t>
            </a:r>
            <a:endParaRPr lang="en-US" dirty="0"/>
          </a:p>
        </p:txBody>
      </p:sp>
      <p:graphicFrame>
        <p:nvGraphicFramePr>
          <p:cNvPr id="4" name="Table 3">
            <a:extLst>
              <a:ext uri="{FF2B5EF4-FFF2-40B4-BE49-F238E27FC236}">
                <a16:creationId xmlns:a16="http://schemas.microsoft.com/office/drawing/2014/main" id="{E51DEE7F-E212-1F49-BA98-CE96CC797BD9}"/>
              </a:ext>
            </a:extLst>
          </p:cNvPr>
          <p:cNvGraphicFramePr>
            <a:graphicFrameLocks noGrp="1"/>
          </p:cNvGraphicFramePr>
          <p:nvPr>
            <p:extLst>
              <p:ext uri="{D42A27DB-BD31-4B8C-83A1-F6EECF244321}">
                <p14:modId xmlns:p14="http://schemas.microsoft.com/office/powerpoint/2010/main" val="425018366"/>
              </p:ext>
            </p:extLst>
          </p:nvPr>
        </p:nvGraphicFramePr>
        <p:xfrm>
          <a:off x="1095321" y="2481011"/>
          <a:ext cx="9832874" cy="3657600"/>
        </p:xfrm>
        <a:graphic>
          <a:graphicData uri="http://schemas.openxmlformats.org/drawingml/2006/table">
            <a:tbl>
              <a:tblPr>
                <a:tableStyleId>{5C22544A-7EE6-4342-B048-85BDC9FD1C3A}</a:tableStyleId>
              </a:tblPr>
              <a:tblGrid>
                <a:gridCol w="8182494">
                  <a:extLst>
                    <a:ext uri="{9D8B030D-6E8A-4147-A177-3AD203B41FA5}">
                      <a16:colId xmlns:a16="http://schemas.microsoft.com/office/drawing/2014/main" val="2668218054"/>
                    </a:ext>
                  </a:extLst>
                </a:gridCol>
                <a:gridCol w="1650380">
                  <a:extLst>
                    <a:ext uri="{9D8B030D-6E8A-4147-A177-3AD203B41FA5}">
                      <a16:colId xmlns:a16="http://schemas.microsoft.com/office/drawing/2014/main" val="1427156846"/>
                    </a:ext>
                  </a:extLst>
                </a:gridCol>
              </a:tblGrid>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dirty="0" err="1">
                          <a:effectLst/>
                        </a:rPr>
                        <a:t>mastering_display_colour_volume</a:t>
                      </a:r>
                      <a:r>
                        <a:rPr lang="en-GB" sz="2400" dirty="0">
                          <a:effectLst/>
                        </a:rPr>
                        <a:t>( </a:t>
                      </a:r>
                      <a:r>
                        <a:rPr lang="en-GB" sz="2400" dirty="0" err="1">
                          <a:effectLst/>
                        </a:rPr>
                        <a:t>payloadSize</a:t>
                      </a:r>
                      <a:r>
                        <a:rPr lang="en-GB" sz="2400" dirty="0">
                          <a:effectLst/>
                        </a:rPr>
                        <a:t> ) {</a:t>
                      </a:r>
                      <a:endParaRPr lang="en-US" sz="24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Descriptor</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1026540681"/>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for( c = 0; c &lt; 3; c++ ) {</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 </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1365746974"/>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dirty="0">
                          <a:effectLst/>
                        </a:rPr>
                        <a:t>		</a:t>
                      </a:r>
                      <a:r>
                        <a:rPr lang="en-GB" sz="2400" dirty="0" err="1">
                          <a:effectLst/>
                        </a:rPr>
                        <a:t>display_primaries_x</a:t>
                      </a:r>
                      <a:r>
                        <a:rPr lang="en-GB" sz="2400" dirty="0">
                          <a:effectLst/>
                        </a:rPr>
                        <a:t>[ c ]</a:t>
                      </a:r>
                      <a:endParaRPr lang="en-US" sz="24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u(16)</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3077405171"/>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display_primaries_y[ c ]</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dirty="0">
                          <a:effectLst/>
                        </a:rPr>
                        <a:t>u(16)</a:t>
                      </a:r>
                      <a:endParaRPr lang="en-US" sz="2400" b="1"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2252632877"/>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 </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517599499"/>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white_point_x</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u(16)</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182403606"/>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white_point_y</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a:effectLst/>
                        </a:rPr>
                        <a:t>u(16)</a:t>
                      </a:r>
                      <a:endParaRPr lang="en-US" sz="2400" b="1">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2302426461"/>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max_display_mastering_luminance</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dirty="0">
                          <a:effectLst/>
                        </a:rPr>
                        <a:t>u(</a:t>
                      </a:r>
                      <a:r>
                        <a:rPr lang="en-GB" sz="2400" dirty="0">
                          <a:effectLst/>
                          <a:highlight>
                            <a:srgbClr val="FFFF00"/>
                          </a:highlight>
                        </a:rPr>
                        <a:t>32</a:t>
                      </a:r>
                      <a:r>
                        <a:rPr lang="en-GB" sz="2400" dirty="0">
                          <a:effectLst/>
                        </a:rPr>
                        <a:t>)</a:t>
                      </a:r>
                      <a:endParaRPr lang="en-US" sz="2400" b="1"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467131252"/>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a:effectLst/>
                        </a:rPr>
                        <a:t>	min_display_mastering_luminance</a:t>
                      </a:r>
                      <a:endParaRPr lang="en-US" sz="240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dirty="0">
                          <a:effectLst/>
                        </a:rPr>
                        <a:t>u(</a:t>
                      </a:r>
                      <a:r>
                        <a:rPr lang="en-GB" sz="2400" dirty="0">
                          <a:effectLst/>
                          <a:highlight>
                            <a:srgbClr val="FFFF00"/>
                          </a:highlight>
                        </a:rPr>
                        <a:t>32</a:t>
                      </a:r>
                      <a:r>
                        <a:rPr lang="en-GB" sz="2400" dirty="0">
                          <a:effectLst/>
                        </a:rPr>
                        <a:t>)</a:t>
                      </a:r>
                      <a:endParaRPr lang="en-US" sz="2400" b="1"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430409231"/>
                  </a:ext>
                </a:extLst>
              </a:tr>
              <a:tr h="0">
                <a:tc>
                  <a:txBody>
                    <a:bodyPr/>
                    <a:lstStyle/>
                    <a:p>
                      <a:pPr marL="0" marR="0"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2400" dirty="0">
                          <a:effectLst/>
                        </a:rPr>
                        <a:t>}</a:t>
                      </a:r>
                      <a:endParaRPr lang="en-US" sz="2400" dirty="0">
                        <a:effectLst/>
                        <a:latin typeface="Times New Roman" panose="02020603050405020304" pitchFamily="18" charset="0"/>
                        <a:ea typeface="Malgun Gothic" panose="020B0503020000020004" pitchFamily="34" charset="-127"/>
                      </a:endParaRPr>
                    </a:p>
                  </a:txBody>
                  <a:tcPr marL="68580" marR="68580" marT="0" marB="0">
                    <a:noFill/>
                  </a:tcPr>
                </a:tc>
                <a:tc>
                  <a:txBody>
                    <a:bodyPr/>
                    <a:lstStyle/>
                    <a:p>
                      <a:pPr marL="0" marR="0" algn="ctr" fontAlgn="auto" hangingPunct="1">
                        <a:spcBef>
                          <a:spcPts val="100"/>
                        </a:spcBef>
                        <a:spcAft>
                          <a:spcPts val="200"/>
                        </a:spcAft>
                      </a:pPr>
                      <a:r>
                        <a:rPr lang="en-GB" sz="2400" dirty="0">
                          <a:effectLst/>
                        </a:rPr>
                        <a:t> </a:t>
                      </a:r>
                      <a:endParaRPr lang="en-US" sz="2400" b="1" dirty="0">
                        <a:effectLst/>
                        <a:latin typeface="Times New Roman" panose="02020603050405020304" pitchFamily="18" charset="0"/>
                        <a:ea typeface="Malgun Gothic" panose="020B0503020000020004" pitchFamily="34" charset="-127"/>
                      </a:endParaRPr>
                    </a:p>
                  </a:txBody>
                  <a:tcPr marL="68580" marR="68580" marT="0" marB="0">
                    <a:noFill/>
                  </a:tcPr>
                </a:tc>
                <a:extLst>
                  <a:ext uri="{0D108BD9-81ED-4DB2-BD59-A6C34878D82A}">
                    <a16:rowId xmlns:a16="http://schemas.microsoft.com/office/drawing/2014/main" val="2359908202"/>
                  </a:ext>
                </a:extLst>
              </a:tr>
            </a:tbl>
          </a:graphicData>
        </a:graphic>
      </p:graphicFrame>
      <p:sp>
        <p:nvSpPr>
          <p:cNvPr id="5" name="Rectangle 4">
            <a:extLst>
              <a:ext uri="{FF2B5EF4-FFF2-40B4-BE49-F238E27FC236}">
                <a16:creationId xmlns:a16="http://schemas.microsoft.com/office/drawing/2014/main" id="{FEC63461-22B6-6647-A14A-FD2F5F3C311B}"/>
              </a:ext>
            </a:extLst>
          </p:cNvPr>
          <p:cNvSpPr/>
          <p:nvPr/>
        </p:nvSpPr>
        <p:spPr>
          <a:xfrm>
            <a:off x="141529" y="1690688"/>
            <a:ext cx="9002016" cy="461665"/>
          </a:xfrm>
          <a:prstGeom prst="rect">
            <a:avLst/>
          </a:prstGeom>
        </p:spPr>
        <p:txBody>
          <a:bodyPr wrap="none">
            <a:spAutoFit/>
          </a:bodyPr>
          <a:lstStyle/>
          <a:p>
            <a:pPr marR="0" lvl="2" algn="just" fontAlgn="auto" hangingPunct="0">
              <a:spcBef>
                <a:spcPts val="905"/>
              </a:spcBef>
              <a:spcAft>
                <a:spcPts val="0"/>
              </a:spcAft>
              <a:tabLst>
                <a:tab pos="457200" algn="l"/>
                <a:tab pos="504190" algn="l"/>
                <a:tab pos="756285" algn="l"/>
                <a:tab pos="914400" algn="l"/>
                <a:tab pos="1008380" algn="l"/>
                <a:tab pos="1260475" algn="l"/>
                <a:tab pos="1371600" algn="l"/>
                <a:tab pos="540385" algn="l"/>
                <a:tab pos="1008380" algn="l"/>
                <a:tab pos="1260475" algn="l"/>
                <a:tab pos="1371600" algn="l"/>
              </a:tabLst>
            </a:pPr>
            <a:r>
              <a:rPr lang="en-GB" sz="2400" b="1" dirty="0">
                <a:latin typeface="Times New Roman" panose="02020603050405020304" pitchFamily="18" charset="0"/>
                <a:ea typeface="Malgun Gothic" panose="020B0503020000020004" pitchFamily="34" charset="-127"/>
                <a:cs typeface="Times New Roman" panose="02020603050405020304" pitchFamily="18" charset="0"/>
              </a:rPr>
              <a:t>D.2.28	Mastering display colour volume SEI message syntax</a:t>
            </a:r>
            <a:endParaRPr lang="en-US" sz="2400" b="1" dirty="0">
              <a:effectLst/>
              <a:latin typeface="Times New Roman" panose="02020603050405020304" pitchFamily="18" charset="0"/>
              <a:ea typeface="Malgun Gothic" panose="020B0503020000020004" pitchFamily="34" charset="-127"/>
              <a:cs typeface="Times New Roman" panose="02020603050405020304" pitchFamily="18" charset="0"/>
            </a:endParaRPr>
          </a:p>
        </p:txBody>
      </p:sp>
      <p:sp>
        <p:nvSpPr>
          <p:cNvPr id="6" name="Footer Placeholder 5">
            <a:extLst>
              <a:ext uri="{FF2B5EF4-FFF2-40B4-BE49-F238E27FC236}">
                <a16:creationId xmlns:a16="http://schemas.microsoft.com/office/drawing/2014/main" id="{72E2C8EF-8157-EE41-AFCF-22DCA883C971}"/>
              </a:ext>
            </a:extLst>
          </p:cNvPr>
          <p:cNvSpPr>
            <a:spLocks noGrp="1"/>
          </p:cNvSpPr>
          <p:nvPr>
            <p:ph type="ftr" sz="quarter" idx="11"/>
          </p:nvPr>
        </p:nvSpPr>
        <p:spPr/>
        <p:txBody>
          <a:bodyPr/>
          <a:lstStyle/>
          <a:p>
            <a:r>
              <a:rPr lang="en-US"/>
              <a:t>JCTVC-AE0026</a:t>
            </a:r>
          </a:p>
        </p:txBody>
      </p:sp>
      <p:sp>
        <p:nvSpPr>
          <p:cNvPr id="7" name="Slide Number Placeholder 6">
            <a:extLst>
              <a:ext uri="{FF2B5EF4-FFF2-40B4-BE49-F238E27FC236}">
                <a16:creationId xmlns:a16="http://schemas.microsoft.com/office/drawing/2014/main" id="{EA9DC2B8-B1E3-7746-8B6F-3C43246F9A49}"/>
              </a:ext>
            </a:extLst>
          </p:cNvPr>
          <p:cNvSpPr>
            <a:spLocks noGrp="1"/>
          </p:cNvSpPr>
          <p:nvPr>
            <p:ph type="sldNum" sz="quarter" idx="12"/>
          </p:nvPr>
        </p:nvSpPr>
        <p:spPr/>
        <p:txBody>
          <a:bodyPr/>
          <a:lstStyle/>
          <a:p>
            <a:fld id="{3E3A584B-8B27-384B-8A2D-5C9DFA048A21}" type="slidenum">
              <a:rPr lang="en-US" smtClean="0"/>
              <a:t>4</a:t>
            </a:fld>
            <a:endParaRPr lang="en-US"/>
          </a:p>
        </p:txBody>
      </p:sp>
    </p:spTree>
    <p:extLst>
      <p:ext uri="{BB962C8B-B14F-4D97-AF65-F5344CB8AC3E}">
        <p14:creationId xmlns:p14="http://schemas.microsoft.com/office/powerpoint/2010/main" val="1740764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B89A7-2C89-8041-B678-BA7DFA84B912}"/>
              </a:ext>
            </a:extLst>
          </p:cNvPr>
          <p:cNvSpPr>
            <a:spLocks noGrp="1"/>
          </p:cNvSpPr>
          <p:nvPr>
            <p:ph type="title"/>
          </p:nvPr>
        </p:nvSpPr>
        <p:spPr>
          <a:xfrm>
            <a:off x="838200" y="0"/>
            <a:ext cx="11353800" cy="1325563"/>
          </a:xfrm>
        </p:spPr>
        <p:txBody>
          <a:bodyPr/>
          <a:lstStyle/>
          <a:p>
            <a:r>
              <a:rPr lang="en-US" dirty="0"/>
              <a:t>Current MDCV SEI semantics </a:t>
            </a:r>
            <a:r>
              <a:rPr lang="en-US" sz="2400" dirty="0"/>
              <a:t>(HEVC 2018 edition)</a:t>
            </a:r>
          </a:p>
        </p:txBody>
      </p:sp>
      <p:sp>
        <p:nvSpPr>
          <p:cNvPr id="4" name="Rectangle 3">
            <a:extLst>
              <a:ext uri="{FF2B5EF4-FFF2-40B4-BE49-F238E27FC236}">
                <a16:creationId xmlns:a16="http://schemas.microsoft.com/office/drawing/2014/main" id="{1A4B5BDD-3D37-274E-A490-B2782ED7B2D8}"/>
              </a:ext>
            </a:extLst>
          </p:cNvPr>
          <p:cNvSpPr/>
          <p:nvPr/>
        </p:nvSpPr>
        <p:spPr>
          <a:xfrm>
            <a:off x="751778" y="1168014"/>
            <a:ext cx="10688444" cy="5262979"/>
          </a:xfrm>
          <a:prstGeom prst="rect">
            <a:avLst/>
          </a:prstGeom>
        </p:spPr>
        <p:txBody>
          <a:bodyPr wrap="square">
            <a:spAutoFit/>
          </a:bodyPr>
          <a:lstStyle/>
          <a:p>
            <a:r>
              <a:rPr lang="en-US" sz="1200" b="1" dirty="0">
                <a:latin typeface="TimesNewRomanPS"/>
              </a:rPr>
              <a:t>D.3.28 Mastering display </a:t>
            </a:r>
            <a:r>
              <a:rPr lang="en-US" sz="1200" b="1" dirty="0" err="1">
                <a:latin typeface="TimesNewRomanPS"/>
              </a:rPr>
              <a:t>colour</a:t>
            </a:r>
            <a:r>
              <a:rPr lang="en-US" sz="1200" b="1" dirty="0">
                <a:latin typeface="TimesNewRomanPS"/>
              </a:rPr>
              <a:t> volume SEI message semantics </a:t>
            </a:r>
            <a:endParaRPr lang="en-US" sz="1200" dirty="0"/>
          </a:p>
          <a:p>
            <a:r>
              <a:rPr lang="en-US" sz="1200" dirty="0">
                <a:latin typeface="TimesNewRomanPSMT" panose="02020603050405020304" pitchFamily="18" charset="0"/>
              </a:rPr>
              <a:t>This SEI message identifies the </a:t>
            </a:r>
            <a:r>
              <a:rPr lang="en-US" sz="1200" dirty="0" err="1">
                <a:latin typeface="TimesNewRomanPSMT" panose="02020603050405020304" pitchFamily="18" charset="0"/>
              </a:rPr>
              <a:t>colour</a:t>
            </a:r>
            <a:r>
              <a:rPr lang="en-US" sz="1200" dirty="0">
                <a:latin typeface="TimesNewRomanPSMT" panose="02020603050405020304" pitchFamily="18" charset="0"/>
              </a:rPr>
              <a:t> volume (the </a:t>
            </a:r>
            <a:r>
              <a:rPr lang="en-US" sz="1200" dirty="0" err="1">
                <a:latin typeface="TimesNewRomanPSMT" panose="02020603050405020304" pitchFamily="18" charset="0"/>
              </a:rPr>
              <a:t>colour</a:t>
            </a:r>
            <a:r>
              <a:rPr lang="en-US" sz="1200" dirty="0">
                <a:latin typeface="TimesNewRomanPSMT" panose="02020603050405020304" pitchFamily="18" charset="0"/>
              </a:rPr>
              <a:t> primaries, white point and luminance range) of a display considered to be the mastering display for the associated video content – e.g., the </a:t>
            </a:r>
            <a:r>
              <a:rPr lang="en-US" sz="1200" dirty="0" err="1">
                <a:latin typeface="TimesNewRomanPSMT" panose="02020603050405020304" pitchFamily="18" charset="0"/>
              </a:rPr>
              <a:t>colour</a:t>
            </a:r>
            <a:r>
              <a:rPr lang="en-US" sz="1200" dirty="0">
                <a:latin typeface="TimesNewRomanPSMT" panose="02020603050405020304" pitchFamily="18" charset="0"/>
              </a:rPr>
              <a:t> volume of a display that was used for viewing while authoring the video content. The described mastering display is a three-</a:t>
            </a:r>
            <a:r>
              <a:rPr lang="en-US" sz="1200" dirty="0" err="1">
                <a:latin typeface="TimesNewRomanPSMT" panose="02020603050405020304" pitchFamily="18" charset="0"/>
              </a:rPr>
              <a:t>colour</a:t>
            </a:r>
            <a:r>
              <a:rPr lang="en-US" sz="1200" dirty="0">
                <a:latin typeface="TimesNewRomanPSMT" panose="02020603050405020304" pitchFamily="18" charset="0"/>
              </a:rPr>
              <a:t> additive display system that has been configured to use the indicated mastering </a:t>
            </a:r>
            <a:r>
              <a:rPr lang="en-US" sz="1200" dirty="0" err="1">
                <a:latin typeface="TimesNewRomanPSMT" panose="02020603050405020304" pitchFamily="18" charset="0"/>
              </a:rPr>
              <a:t>colour</a:t>
            </a:r>
            <a:r>
              <a:rPr lang="en-US" sz="1200" dirty="0">
                <a:latin typeface="TimesNewRomanPSMT" panose="02020603050405020304" pitchFamily="18" charset="0"/>
              </a:rPr>
              <a:t> volume. </a:t>
            </a:r>
          </a:p>
          <a:p>
            <a:endParaRPr lang="en-US" sz="1200" dirty="0"/>
          </a:p>
          <a:p>
            <a:r>
              <a:rPr lang="en-US" sz="1200" dirty="0">
                <a:latin typeface="TimesNewRomanPSMT" panose="02020603050405020304" pitchFamily="18" charset="0"/>
              </a:rPr>
              <a:t>This SEI message does not specify the measurement methodologies and procedures used for determining the indicated values or any description of the mastering environment. It also does not provide information on </a:t>
            </a:r>
            <a:r>
              <a:rPr lang="en-US" sz="1200" dirty="0" err="1">
                <a:latin typeface="TimesNewRomanPSMT" panose="02020603050405020304" pitchFamily="18" charset="0"/>
              </a:rPr>
              <a:t>colour</a:t>
            </a:r>
            <a:r>
              <a:rPr lang="en-US" sz="1200" dirty="0">
                <a:latin typeface="TimesNewRomanPSMT" panose="02020603050405020304" pitchFamily="18" charset="0"/>
              </a:rPr>
              <a:t> transformations that would be appropriate to preserve creative intent on displays with </a:t>
            </a:r>
            <a:r>
              <a:rPr lang="en-US" sz="1200" dirty="0" err="1">
                <a:latin typeface="TimesNewRomanPSMT" panose="02020603050405020304" pitchFamily="18" charset="0"/>
              </a:rPr>
              <a:t>colour</a:t>
            </a:r>
            <a:r>
              <a:rPr lang="en-US" sz="1200" dirty="0">
                <a:latin typeface="TimesNewRomanPSMT" panose="02020603050405020304" pitchFamily="18" charset="0"/>
              </a:rPr>
              <a:t> volumes different from that of the described mastering display. </a:t>
            </a:r>
          </a:p>
          <a:p>
            <a:endParaRPr lang="en-US" sz="1200" dirty="0"/>
          </a:p>
          <a:p>
            <a:r>
              <a:rPr lang="en-US" sz="1200" dirty="0">
                <a:latin typeface="TimesNewRomanPSMT" panose="02020603050405020304" pitchFamily="18" charset="0"/>
              </a:rPr>
              <a:t>The information conveyed in this SEI message is intended to be adequate for purposes corresponding to the use of SMPTE ST 2086 (2014). </a:t>
            </a:r>
          </a:p>
          <a:p>
            <a:endParaRPr lang="en-US" sz="1200" dirty="0"/>
          </a:p>
          <a:p>
            <a:r>
              <a:rPr lang="en-US" sz="1200" dirty="0">
                <a:latin typeface="TimesNewRomanPSMT" panose="02020603050405020304" pitchFamily="18" charset="0"/>
              </a:rPr>
              <a:t>When a mastering display </a:t>
            </a:r>
            <a:r>
              <a:rPr lang="en-US" sz="1200" dirty="0" err="1">
                <a:latin typeface="TimesNewRomanPSMT" panose="02020603050405020304" pitchFamily="18" charset="0"/>
              </a:rPr>
              <a:t>colour</a:t>
            </a:r>
            <a:r>
              <a:rPr lang="en-US" sz="1200" dirty="0">
                <a:latin typeface="TimesNewRomanPSMT" panose="02020603050405020304" pitchFamily="18" charset="0"/>
              </a:rPr>
              <a:t> volume SEI message is present for any picture of a CLVS of a particular layer, a mastering display </a:t>
            </a:r>
            <a:r>
              <a:rPr lang="en-US" sz="1200" dirty="0" err="1">
                <a:latin typeface="TimesNewRomanPSMT" panose="02020603050405020304" pitchFamily="18" charset="0"/>
              </a:rPr>
              <a:t>colour</a:t>
            </a:r>
            <a:r>
              <a:rPr lang="en-US" sz="1200" dirty="0">
                <a:latin typeface="TimesNewRomanPSMT" panose="02020603050405020304" pitchFamily="18" charset="0"/>
              </a:rPr>
              <a:t> volume SEI message shall be present for the first picture of the CLVS. The mastering display </a:t>
            </a:r>
            <a:r>
              <a:rPr lang="en-US" sz="1200" dirty="0" err="1">
                <a:latin typeface="TimesNewRomanPSMT" panose="02020603050405020304" pitchFamily="18" charset="0"/>
              </a:rPr>
              <a:t>colour</a:t>
            </a:r>
            <a:r>
              <a:rPr lang="en-US" sz="1200" dirty="0">
                <a:latin typeface="TimesNewRomanPSMT" panose="02020603050405020304" pitchFamily="18" charset="0"/>
              </a:rPr>
              <a:t> volume SEI message persists for the current layer in decoding order from the current picture until the end of the CLVS. All mastering display </a:t>
            </a:r>
            <a:r>
              <a:rPr lang="en-US" sz="1200" dirty="0" err="1">
                <a:latin typeface="TimesNewRomanPSMT" panose="02020603050405020304" pitchFamily="18" charset="0"/>
              </a:rPr>
              <a:t>colour</a:t>
            </a:r>
            <a:r>
              <a:rPr lang="en-US" sz="1200" dirty="0">
                <a:latin typeface="TimesNewRomanPSMT" panose="02020603050405020304" pitchFamily="18" charset="0"/>
              </a:rPr>
              <a:t> volume SEI messages that apply to the same CLVS shall have the same content. </a:t>
            </a:r>
          </a:p>
          <a:p>
            <a:endParaRPr lang="en-US" sz="1200" dirty="0"/>
          </a:p>
          <a:p>
            <a:r>
              <a:rPr lang="en-US" sz="1200" b="1" dirty="0" err="1">
                <a:latin typeface="TimesNewRomanPS"/>
              </a:rPr>
              <a:t>display_primaries_x</a:t>
            </a:r>
            <a:r>
              <a:rPr lang="en-US" sz="1200" dirty="0">
                <a:latin typeface="TimesNewRomanPSMT" panose="02020603050405020304" pitchFamily="18" charset="0"/>
              </a:rPr>
              <a:t>[ c ] and </a:t>
            </a:r>
            <a:r>
              <a:rPr lang="en-US" sz="1200" b="1" dirty="0" err="1">
                <a:latin typeface="TimesNewRomanPS"/>
              </a:rPr>
              <a:t>display_primaries_y</a:t>
            </a:r>
            <a:r>
              <a:rPr lang="en-US" sz="1200" dirty="0">
                <a:latin typeface="TimesNewRomanPSMT" panose="02020603050405020304" pitchFamily="18" charset="0"/>
              </a:rPr>
              <a:t>[ c ] specify the normalized x and y chromaticity coordinates, respectively, of the </a:t>
            </a:r>
            <a:r>
              <a:rPr lang="en-US" sz="1200" dirty="0" err="1">
                <a:latin typeface="TimesNewRomanPSMT" panose="02020603050405020304" pitchFamily="18" charset="0"/>
              </a:rPr>
              <a:t>colour</a:t>
            </a:r>
            <a:r>
              <a:rPr lang="en-US" sz="1200" dirty="0">
                <a:latin typeface="TimesNewRomanPSMT" panose="02020603050405020304" pitchFamily="18" charset="0"/>
              </a:rPr>
              <a:t> primary component c of the mastering display, according to the CIE 1931 definition of x and y as specified in ISO 11664-1 (see also ISO 11664-3 and CIE 15), in increments of 0.00002. For describing mastering displays that use red, green, and blue </a:t>
            </a:r>
            <a:r>
              <a:rPr lang="en-US" sz="1200" dirty="0" err="1">
                <a:latin typeface="TimesNewRomanPSMT" panose="02020603050405020304" pitchFamily="18" charset="0"/>
              </a:rPr>
              <a:t>colour</a:t>
            </a:r>
            <a:r>
              <a:rPr lang="en-US" sz="1200" dirty="0">
                <a:latin typeface="TimesNewRomanPSMT" panose="02020603050405020304" pitchFamily="18" charset="0"/>
              </a:rPr>
              <a:t> primaries, it is suggested that index value c equal to 0 should correspond to the green primary, c equal to 1 should correspond to the blue primary and c equal to 2 should correspond to the red </a:t>
            </a:r>
            <a:r>
              <a:rPr lang="en-US" sz="1200" dirty="0" err="1">
                <a:latin typeface="TimesNewRomanPSMT" panose="02020603050405020304" pitchFamily="18" charset="0"/>
              </a:rPr>
              <a:t>colour</a:t>
            </a:r>
            <a:r>
              <a:rPr lang="en-US" sz="1200" dirty="0">
                <a:latin typeface="TimesNewRomanPSMT" panose="02020603050405020304" pitchFamily="18" charset="0"/>
              </a:rPr>
              <a:t> primary (see also Annex E and Table E.3). The values of </a:t>
            </a:r>
            <a:r>
              <a:rPr lang="en-US" sz="1200" dirty="0" err="1">
                <a:latin typeface="TimesNewRomanPSMT" panose="02020603050405020304" pitchFamily="18" charset="0"/>
              </a:rPr>
              <a:t>display_primaries_x</a:t>
            </a:r>
            <a:r>
              <a:rPr lang="en-US" sz="1200" dirty="0">
                <a:latin typeface="TimesNewRomanPSMT" panose="02020603050405020304" pitchFamily="18" charset="0"/>
              </a:rPr>
              <a:t>[ c ] and </a:t>
            </a:r>
            <a:r>
              <a:rPr lang="en-US" sz="1200" dirty="0" err="1">
                <a:latin typeface="TimesNewRomanPSMT" panose="02020603050405020304" pitchFamily="18" charset="0"/>
              </a:rPr>
              <a:t>display_primaries_y</a:t>
            </a:r>
            <a:r>
              <a:rPr lang="en-US" sz="1200" dirty="0">
                <a:latin typeface="TimesNewRomanPSMT" panose="02020603050405020304" pitchFamily="18" charset="0"/>
              </a:rPr>
              <a:t>[ c ] shall be in the range of 0 to 50 000, inclusive. </a:t>
            </a:r>
          </a:p>
          <a:p>
            <a:endParaRPr lang="en-US" sz="1200" dirty="0"/>
          </a:p>
          <a:p>
            <a:r>
              <a:rPr lang="en-US" sz="1200" b="1" dirty="0" err="1">
                <a:latin typeface="TimesNewRomanPS"/>
              </a:rPr>
              <a:t>white_point_x</a:t>
            </a:r>
            <a:r>
              <a:rPr lang="en-US" sz="1200" b="1" dirty="0">
                <a:latin typeface="TimesNewRomanPS"/>
              </a:rPr>
              <a:t> </a:t>
            </a:r>
            <a:r>
              <a:rPr lang="en-US" sz="1200" dirty="0">
                <a:latin typeface="TimesNewRomanPSMT" panose="02020603050405020304" pitchFamily="18" charset="0"/>
              </a:rPr>
              <a:t>and </a:t>
            </a:r>
            <a:r>
              <a:rPr lang="en-US" sz="1200" b="1" dirty="0" err="1">
                <a:latin typeface="TimesNewRomanPS"/>
              </a:rPr>
              <a:t>white_point_y</a:t>
            </a:r>
            <a:r>
              <a:rPr lang="en-US" sz="1200" b="1" dirty="0">
                <a:latin typeface="TimesNewRomanPS"/>
              </a:rPr>
              <a:t> </a:t>
            </a:r>
            <a:r>
              <a:rPr lang="en-US" sz="1200" dirty="0">
                <a:latin typeface="TimesNewRomanPSMT" panose="02020603050405020304" pitchFamily="18" charset="0"/>
              </a:rPr>
              <a:t>specify the normalized x and y chromaticity coordinates, respectively, of the white point of the mastering display, according to the CIE 1931 definition of x and y as specified in ISO 11664-1 (see also ISO 11664-3 and CIE 15), in normalized increments of 0.00002. The values of </a:t>
            </a:r>
            <a:r>
              <a:rPr lang="en-US" sz="1200" dirty="0" err="1">
                <a:latin typeface="TimesNewRomanPSMT" panose="02020603050405020304" pitchFamily="18" charset="0"/>
              </a:rPr>
              <a:t>white_point_x</a:t>
            </a:r>
            <a:r>
              <a:rPr lang="en-US" sz="1200" dirty="0">
                <a:latin typeface="TimesNewRomanPSMT" panose="02020603050405020304" pitchFamily="18" charset="0"/>
              </a:rPr>
              <a:t> and </a:t>
            </a:r>
            <a:r>
              <a:rPr lang="en-US" sz="1200" dirty="0" err="1">
                <a:latin typeface="TimesNewRomanPSMT" panose="02020603050405020304" pitchFamily="18" charset="0"/>
              </a:rPr>
              <a:t>white_point_y</a:t>
            </a:r>
            <a:r>
              <a:rPr lang="en-US" sz="1200" dirty="0">
                <a:latin typeface="TimesNewRomanPSMT" panose="02020603050405020304" pitchFamily="18" charset="0"/>
              </a:rPr>
              <a:t> shall be in the range of 0 to 50 000. </a:t>
            </a:r>
          </a:p>
          <a:p>
            <a:endParaRPr lang="en-US" sz="1200" dirty="0"/>
          </a:p>
          <a:p>
            <a:r>
              <a:rPr lang="en-US" sz="1200" b="1" dirty="0" err="1">
                <a:latin typeface="TimesNewRomanPS"/>
              </a:rPr>
              <a:t>max_display_mastering_luminance</a:t>
            </a:r>
            <a:r>
              <a:rPr lang="en-US" sz="1200" b="1" dirty="0">
                <a:latin typeface="TimesNewRomanPS"/>
              </a:rPr>
              <a:t> </a:t>
            </a:r>
            <a:r>
              <a:rPr lang="en-US" sz="1200" dirty="0">
                <a:latin typeface="TimesNewRomanPSMT" panose="02020603050405020304" pitchFamily="18" charset="0"/>
              </a:rPr>
              <a:t>and </a:t>
            </a:r>
            <a:r>
              <a:rPr lang="en-US" sz="1200" b="1" dirty="0" err="1">
                <a:latin typeface="TimesNewRomanPS"/>
              </a:rPr>
              <a:t>min_display_mastering_luminance</a:t>
            </a:r>
            <a:r>
              <a:rPr lang="en-US" sz="1200" b="1" dirty="0">
                <a:latin typeface="TimesNewRomanPS"/>
              </a:rPr>
              <a:t> </a:t>
            </a:r>
            <a:r>
              <a:rPr lang="en-US" sz="1200" dirty="0">
                <a:latin typeface="TimesNewRomanPSMT" panose="02020603050405020304" pitchFamily="18" charset="0"/>
              </a:rPr>
              <a:t>specify the nominal maximum and minimum display luminance, respectively, of the mastering display in units of 0.0001 candelas per square </a:t>
            </a:r>
            <a:r>
              <a:rPr lang="en-US" sz="1200" dirty="0" err="1">
                <a:latin typeface="TimesNewRomanPSMT" panose="02020603050405020304" pitchFamily="18" charset="0"/>
              </a:rPr>
              <a:t>metre</a:t>
            </a:r>
            <a:r>
              <a:rPr lang="en-US" sz="1200" dirty="0">
                <a:latin typeface="TimesNewRomanPSMT" panose="02020603050405020304" pitchFamily="18" charset="0"/>
              </a:rPr>
              <a:t>. </a:t>
            </a:r>
            <a:r>
              <a:rPr lang="en-US" sz="1200" dirty="0" err="1">
                <a:latin typeface="TimesNewRomanPSMT" panose="02020603050405020304" pitchFamily="18" charset="0"/>
              </a:rPr>
              <a:t>min_display_mastering_luminance</a:t>
            </a:r>
            <a:r>
              <a:rPr lang="en-US" sz="1200" dirty="0">
                <a:latin typeface="TimesNewRomanPSMT" panose="02020603050405020304" pitchFamily="18" charset="0"/>
              </a:rPr>
              <a:t> shall be less than </a:t>
            </a:r>
            <a:r>
              <a:rPr lang="en-US" sz="1200" dirty="0" err="1">
                <a:latin typeface="TimesNewRomanPSMT" panose="02020603050405020304" pitchFamily="18" charset="0"/>
              </a:rPr>
              <a:t>max_display_mastering_luminance</a:t>
            </a:r>
            <a:r>
              <a:rPr lang="en-US" sz="1200" dirty="0">
                <a:latin typeface="TimesNewRomanPSMT" panose="02020603050405020304" pitchFamily="18" charset="0"/>
              </a:rPr>
              <a:t>. </a:t>
            </a:r>
            <a:endParaRPr lang="en-US" sz="1200" dirty="0"/>
          </a:p>
          <a:p>
            <a:r>
              <a:rPr lang="en-US" sz="1200" dirty="0">
                <a:latin typeface="TimesNewRomanPSMT" panose="02020603050405020304" pitchFamily="18" charset="0"/>
              </a:rPr>
              <a:t>At minimum luminance, the mastering display is considered to have the same nominal chromaticity as the white point. </a:t>
            </a:r>
            <a:endParaRPr lang="en-US" sz="1200" dirty="0"/>
          </a:p>
        </p:txBody>
      </p:sp>
      <p:sp>
        <p:nvSpPr>
          <p:cNvPr id="5" name="Footer Placeholder 4">
            <a:extLst>
              <a:ext uri="{FF2B5EF4-FFF2-40B4-BE49-F238E27FC236}">
                <a16:creationId xmlns:a16="http://schemas.microsoft.com/office/drawing/2014/main" id="{45DC9098-0D77-E347-ABB4-975D8B0E8DFA}"/>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D692C69A-1BF4-C846-BCF3-149C1558030F}"/>
              </a:ext>
            </a:extLst>
          </p:cNvPr>
          <p:cNvSpPr>
            <a:spLocks noGrp="1"/>
          </p:cNvSpPr>
          <p:nvPr>
            <p:ph type="sldNum" sz="quarter" idx="12"/>
          </p:nvPr>
        </p:nvSpPr>
        <p:spPr/>
        <p:txBody>
          <a:bodyPr/>
          <a:lstStyle/>
          <a:p>
            <a:fld id="{3E3A584B-8B27-384B-8A2D-5C9DFA048A21}" type="slidenum">
              <a:rPr lang="en-US" smtClean="0"/>
              <a:t>5</a:t>
            </a:fld>
            <a:endParaRPr lang="en-US"/>
          </a:p>
        </p:txBody>
      </p:sp>
    </p:spTree>
    <p:extLst>
      <p:ext uri="{BB962C8B-B14F-4D97-AF65-F5344CB8AC3E}">
        <p14:creationId xmlns:p14="http://schemas.microsoft.com/office/powerpoint/2010/main" val="605166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04905-9B83-8440-A1B4-1EEFC353EDA8}"/>
              </a:ext>
            </a:extLst>
          </p:cNvPr>
          <p:cNvSpPr>
            <a:spLocks noGrp="1"/>
          </p:cNvSpPr>
          <p:nvPr>
            <p:ph type="title"/>
          </p:nvPr>
        </p:nvSpPr>
        <p:spPr>
          <a:xfrm>
            <a:off x="838200" y="-87778"/>
            <a:ext cx="10515600" cy="1325563"/>
          </a:xfrm>
        </p:spPr>
        <p:txBody>
          <a:bodyPr/>
          <a:lstStyle/>
          <a:p>
            <a:r>
              <a:rPr lang="en-US" dirty="0"/>
              <a:t>JCTVC-AE0026: Proposal</a:t>
            </a:r>
          </a:p>
        </p:txBody>
      </p:sp>
      <p:sp>
        <p:nvSpPr>
          <p:cNvPr id="3" name="Content Placeholder 2">
            <a:extLst>
              <a:ext uri="{FF2B5EF4-FFF2-40B4-BE49-F238E27FC236}">
                <a16:creationId xmlns:a16="http://schemas.microsoft.com/office/drawing/2014/main" id="{56C296F5-47F1-EA45-B920-17860F22A903}"/>
              </a:ext>
            </a:extLst>
          </p:cNvPr>
          <p:cNvSpPr>
            <a:spLocks noGrp="1"/>
          </p:cNvSpPr>
          <p:nvPr>
            <p:ph idx="1"/>
          </p:nvPr>
        </p:nvSpPr>
        <p:spPr>
          <a:xfrm>
            <a:off x="838200" y="1014761"/>
            <a:ext cx="10515600" cy="5542156"/>
          </a:xfrm>
        </p:spPr>
        <p:txBody>
          <a:bodyPr>
            <a:normAutofit fontScale="62500" lnSpcReduction="20000"/>
          </a:bodyPr>
          <a:lstStyle/>
          <a:p>
            <a:pPr marL="514350" indent="-514350">
              <a:buFont typeface="+mj-lt"/>
              <a:buAutoNum type="arabicPeriod"/>
            </a:pPr>
            <a:r>
              <a:rPr lang="en-US" dirty="0"/>
              <a:t>Add sentences:</a:t>
            </a:r>
          </a:p>
          <a:p>
            <a:pPr marL="457200" lvl="1" indent="0">
              <a:buNone/>
            </a:pPr>
            <a:r>
              <a:rPr lang="en-US" dirty="0"/>
              <a:t>Greater precision can by conveyed in this SEI message for some elements than is required by </a:t>
            </a:r>
            <a:r>
              <a:rPr lang="en-US"/>
              <a:t>the 2018 </a:t>
            </a:r>
            <a:r>
              <a:rPr lang="en-US" dirty="0"/>
              <a:t>revision of SMPTE ST 2086. The extra precision can be ignored by devices or may be removed during the repacking and relaying of the metadata to downstream devices.  A value of 0 of any element within this SEI message can indicate that the corresponding quantity is unspecified or unknown.</a:t>
            </a:r>
          </a:p>
          <a:p>
            <a:pPr marL="514350" indent="-514350">
              <a:buFont typeface="+mj-lt"/>
              <a:buAutoNum type="arabicPeriod"/>
            </a:pPr>
            <a:r>
              <a:rPr lang="en-US" dirty="0"/>
              <a:t>Add NOTES to existing MDCV SEI message semantics informing readers of new </a:t>
            </a:r>
            <a:r>
              <a:rPr lang="en-US" i="1" dirty="0"/>
              <a:t>nominal</a:t>
            </a:r>
            <a:r>
              <a:rPr lang="en-US" dirty="0"/>
              <a:t> ST 2086:</a:t>
            </a:r>
            <a:r>
              <a:rPr lang="en-US" b="1" dirty="0"/>
              <a:t>2018</a:t>
            </a:r>
            <a:r>
              <a:rPr lang="en-US" dirty="0"/>
              <a:t> ranges.</a:t>
            </a:r>
          </a:p>
          <a:p>
            <a:pPr marL="457200" lvl="1" indent="0">
              <a:buNone/>
            </a:pPr>
            <a:br>
              <a:rPr lang="en-US" dirty="0"/>
            </a:br>
            <a:r>
              <a:rPr lang="en-US" dirty="0"/>
              <a:t>NOTE: ST 2086:2018 defines the precision of xy </a:t>
            </a:r>
            <a:r>
              <a:rPr lang="en-US" dirty="0" err="1"/>
              <a:t>chromaticy</a:t>
            </a:r>
            <a:r>
              <a:rPr lang="en-US" dirty="0"/>
              <a:t> coordinates with four decimal places, thus this SEI message provides 5 times as much precision. ST 2086:2018 also states that x coordinates shall be in the decimal range [0.0001, 0.7400] and y coordinates shall be in the decimal range [0.0001, 0.8400].</a:t>
            </a:r>
          </a:p>
          <a:p>
            <a:pPr marL="457200" lvl="1" indent="0">
              <a:buNone/>
            </a:pPr>
            <a:endParaRPr lang="en-US" dirty="0"/>
          </a:p>
          <a:p>
            <a:pPr marL="457200" lvl="1" indent="0" hangingPunct="0">
              <a:buNone/>
            </a:pPr>
            <a:r>
              <a:rPr lang="en-US" dirty="0"/>
              <a:t>NOTE: SMPTE ST 2086:2018 states that maximum display mastering luminance shall be a multiple of 1 candela per square meter, thus this SEI message syntax has 1000 times as much precision for this element.</a:t>
            </a:r>
          </a:p>
          <a:p>
            <a:pPr marL="457200" lvl="1" indent="0" hangingPunct="0">
              <a:buNone/>
            </a:pPr>
            <a:r>
              <a:rPr lang="en-US" dirty="0"/>
              <a:t> </a:t>
            </a:r>
          </a:p>
          <a:p>
            <a:pPr marL="457200" lvl="1" indent="0" hangingPunct="0">
              <a:buNone/>
            </a:pPr>
            <a:r>
              <a:rPr lang="en-US" dirty="0"/>
              <a:t>NOTE: SMPTE ST 2086:2018 states that a value in the range [5, 10000] candelas per square meter indicates the nominal maximum display luminance.</a:t>
            </a:r>
          </a:p>
          <a:p>
            <a:pPr marL="457200" lvl="1" indent="0" hangingPunct="0">
              <a:buNone/>
            </a:pPr>
            <a:endParaRPr lang="en-US" dirty="0"/>
          </a:p>
          <a:p>
            <a:pPr marL="457200" lvl="1" indent="0">
              <a:buNone/>
            </a:pPr>
            <a:r>
              <a:rPr lang="en-US" dirty="0"/>
              <a:t>SMPTE ST 2086:2018 states that a value in the range [0.0001, 5.0000] candelas per square meter indicates the nominal minimum display luminance.</a:t>
            </a:r>
            <a:br>
              <a:rPr lang="en-US" dirty="0"/>
            </a:br>
            <a:endParaRPr lang="en-US" dirty="0"/>
          </a:p>
          <a:p>
            <a:pPr marL="514350" indent="-514350" hangingPunct="0">
              <a:buFont typeface="+mj-lt"/>
              <a:buAutoNum type="arabicPeriod"/>
            </a:pPr>
            <a:r>
              <a:rPr lang="en-US" dirty="0"/>
              <a:t>Remove the following sentence, since it conflicts with the use of 0 value to indicate “unknown”:</a:t>
            </a:r>
          </a:p>
          <a:p>
            <a:pPr marL="457200" lvl="1" indent="0" hangingPunct="0">
              <a:buNone/>
            </a:pPr>
            <a:r>
              <a:rPr lang="en-US" b="1" dirty="0" err="1"/>
              <a:t>max_display_mastering_luminance</a:t>
            </a:r>
            <a:r>
              <a:rPr lang="en-US" dirty="0"/>
              <a:t> and </a:t>
            </a:r>
            <a:r>
              <a:rPr lang="en-US" b="1" dirty="0" err="1"/>
              <a:t>min_display_mastering_luminance</a:t>
            </a:r>
            <a:r>
              <a:rPr lang="en-US" dirty="0"/>
              <a:t> specify the nominal maximum and minimum display luminance, respectively, of the mastering display in units of 0.0001 candelas per square </a:t>
            </a:r>
            <a:r>
              <a:rPr lang="en-US" dirty="0" err="1"/>
              <a:t>metre</a:t>
            </a:r>
            <a:r>
              <a:rPr lang="en-US" dirty="0"/>
              <a:t>. </a:t>
            </a:r>
            <a:r>
              <a:rPr lang="en-US" dirty="0" err="1"/>
              <a:t>min_display_mastering_luminance</a:t>
            </a:r>
            <a:r>
              <a:rPr lang="en-US" dirty="0"/>
              <a:t> shall be less than </a:t>
            </a:r>
            <a:r>
              <a:rPr lang="en-US" dirty="0" err="1"/>
              <a:t>max_display_mastering_luminance</a:t>
            </a:r>
            <a:r>
              <a:rPr lang="en-US" dirty="0"/>
              <a:t>.</a:t>
            </a:r>
          </a:p>
          <a:p>
            <a:endParaRPr lang="en-US" dirty="0"/>
          </a:p>
          <a:p>
            <a:endParaRPr lang="en-US" dirty="0"/>
          </a:p>
        </p:txBody>
      </p:sp>
      <p:sp>
        <p:nvSpPr>
          <p:cNvPr id="4" name="Footer Placeholder 3">
            <a:extLst>
              <a:ext uri="{FF2B5EF4-FFF2-40B4-BE49-F238E27FC236}">
                <a16:creationId xmlns:a16="http://schemas.microsoft.com/office/drawing/2014/main" id="{3EA80E57-F055-214F-8F4E-8A7EF1401580}"/>
              </a:ext>
            </a:extLst>
          </p:cNvPr>
          <p:cNvSpPr>
            <a:spLocks noGrp="1"/>
          </p:cNvSpPr>
          <p:nvPr>
            <p:ph type="ftr" sz="quarter" idx="11"/>
          </p:nvPr>
        </p:nvSpPr>
        <p:spPr/>
        <p:txBody>
          <a:bodyPr/>
          <a:lstStyle/>
          <a:p>
            <a:r>
              <a:rPr lang="en-US"/>
              <a:t>JCTVC-AE0026</a:t>
            </a:r>
          </a:p>
        </p:txBody>
      </p:sp>
      <p:sp>
        <p:nvSpPr>
          <p:cNvPr id="5" name="Slide Number Placeholder 4">
            <a:extLst>
              <a:ext uri="{FF2B5EF4-FFF2-40B4-BE49-F238E27FC236}">
                <a16:creationId xmlns:a16="http://schemas.microsoft.com/office/drawing/2014/main" id="{AB3C4EC3-5781-384A-8342-168E7833866C}"/>
              </a:ext>
            </a:extLst>
          </p:cNvPr>
          <p:cNvSpPr>
            <a:spLocks noGrp="1"/>
          </p:cNvSpPr>
          <p:nvPr>
            <p:ph type="sldNum" sz="quarter" idx="12"/>
          </p:nvPr>
        </p:nvSpPr>
        <p:spPr/>
        <p:txBody>
          <a:bodyPr/>
          <a:lstStyle/>
          <a:p>
            <a:fld id="{3E3A584B-8B27-384B-8A2D-5C9DFA048A21}" type="slidenum">
              <a:rPr lang="en-US" smtClean="0"/>
              <a:t>6</a:t>
            </a:fld>
            <a:endParaRPr lang="en-US"/>
          </a:p>
        </p:txBody>
      </p:sp>
    </p:spTree>
    <p:extLst>
      <p:ext uri="{BB962C8B-B14F-4D97-AF65-F5344CB8AC3E}">
        <p14:creationId xmlns:p14="http://schemas.microsoft.com/office/powerpoint/2010/main" val="2517568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42FF3-A6C5-5B44-BECC-A9B9212B6BAD}"/>
              </a:ext>
            </a:extLst>
          </p:cNvPr>
          <p:cNvSpPr>
            <a:spLocks noGrp="1"/>
          </p:cNvSpPr>
          <p:nvPr>
            <p:ph type="title"/>
          </p:nvPr>
        </p:nvSpPr>
        <p:spPr>
          <a:xfrm>
            <a:off x="838199" y="-301083"/>
            <a:ext cx="10515600" cy="1325563"/>
          </a:xfrm>
        </p:spPr>
        <p:txBody>
          <a:bodyPr/>
          <a:lstStyle/>
          <a:p>
            <a:r>
              <a:rPr lang="en-US" dirty="0"/>
              <a:t>What firmware developers do for SEI </a:t>
            </a:r>
            <a:r>
              <a:rPr lang="en-US" dirty="0">
                <a:sym typeface="Wingdings" pitchFamily="2" charset="2"/>
              </a:rPr>
              <a:t></a:t>
            </a:r>
            <a:r>
              <a:rPr lang="en-US" dirty="0"/>
              <a:t> HDMI</a:t>
            </a:r>
          </a:p>
        </p:txBody>
      </p:sp>
      <p:sp>
        <p:nvSpPr>
          <p:cNvPr id="3" name="Content Placeholder 2">
            <a:extLst>
              <a:ext uri="{FF2B5EF4-FFF2-40B4-BE49-F238E27FC236}">
                <a16:creationId xmlns:a16="http://schemas.microsoft.com/office/drawing/2014/main" id="{B56CB695-EFBF-4E43-8B79-AE51A4908124}"/>
              </a:ext>
            </a:extLst>
          </p:cNvPr>
          <p:cNvSpPr>
            <a:spLocks noGrp="1"/>
          </p:cNvSpPr>
          <p:nvPr>
            <p:ph idx="1"/>
          </p:nvPr>
        </p:nvSpPr>
        <p:spPr>
          <a:xfrm>
            <a:off x="583954" y="858645"/>
            <a:ext cx="11024090" cy="5787482"/>
          </a:xfrm>
        </p:spPr>
        <p:txBody>
          <a:bodyPr>
            <a:normAutofit fontScale="55000" lnSpcReduction="20000"/>
          </a:bodyPr>
          <a:lstStyle/>
          <a:p>
            <a:pPr marL="0" indent="0">
              <a:buNone/>
            </a:pPr>
            <a:endParaRPr lang="en-US" sz="2600" dirty="0"/>
          </a:p>
          <a:p>
            <a:pPr marL="0" indent="0">
              <a:buNone/>
            </a:pPr>
            <a:r>
              <a:rPr lang="en-US" sz="2500" dirty="0" err="1"/>
              <a:t>HDMI_display_primaries</a:t>
            </a:r>
            <a:r>
              <a:rPr lang="en-US" sz="2500" dirty="0"/>
              <a:t>_{</a:t>
            </a:r>
            <a:r>
              <a:rPr lang="en-US" sz="2500" dirty="0" err="1"/>
              <a:t>x,y</a:t>
            </a:r>
            <a:r>
              <a:rPr lang="en-US" sz="2500" dirty="0"/>
              <a:t>}[c] = </a:t>
            </a:r>
            <a:r>
              <a:rPr lang="en-US" sz="2500" dirty="0" err="1"/>
              <a:t>SEI_display_primaries</a:t>
            </a:r>
            <a:r>
              <a:rPr lang="en-US" sz="2500" dirty="0"/>
              <a:t>_{</a:t>
            </a:r>
            <a:r>
              <a:rPr lang="en-US" sz="2500" dirty="0" err="1"/>
              <a:t>x,y</a:t>
            </a:r>
            <a:r>
              <a:rPr lang="en-US" sz="2500" dirty="0"/>
              <a:t>}[c]</a:t>
            </a:r>
          </a:p>
          <a:p>
            <a:pPr marL="0" indent="0">
              <a:buNone/>
            </a:pPr>
            <a:r>
              <a:rPr lang="en-US" sz="2500" dirty="0" err="1"/>
              <a:t>HDMI_white_point</a:t>
            </a:r>
            <a:r>
              <a:rPr lang="en-US" sz="2500" dirty="0"/>
              <a:t>_{</a:t>
            </a:r>
            <a:r>
              <a:rPr lang="en-US" sz="2500" dirty="0" err="1"/>
              <a:t>x,y</a:t>
            </a:r>
            <a:r>
              <a:rPr lang="en-US" sz="2500" dirty="0"/>
              <a:t>} = </a:t>
            </a:r>
            <a:r>
              <a:rPr lang="en-US" sz="2500" dirty="0" err="1"/>
              <a:t>SEI_white_point</a:t>
            </a:r>
            <a:r>
              <a:rPr lang="en-US" sz="2500" dirty="0"/>
              <a:t>{</a:t>
            </a:r>
            <a:r>
              <a:rPr lang="en-US" sz="2500" dirty="0" err="1"/>
              <a:t>x,y</a:t>
            </a:r>
            <a:r>
              <a:rPr lang="en-US" sz="2500" dirty="0"/>
              <a:t>}</a:t>
            </a:r>
          </a:p>
          <a:p>
            <a:pPr marL="0" indent="0">
              <a:buNone/>
            </a:pPr>
            <a:endParaRPr lang="en-US" sz="2500" dirty="0"/>
          </a:p>
          <a:p>
            <a:pPr marL="0" indent="0">
              <a:buNone/>
            </a:pPr>
            <a:r>
              <a:rPr lang="en-US" sz="2500" dirty="0" err="1"/>
              <a:t>HDMI_max_display_mastering_luminance</a:t>
            </a:r>
            <a:r>
              <a:rPr lang="en-US" sz="2500" dirty="0"/>
              <a:t> =  </a:t>
            </a:r>
            <a:r>
              <a:rPr lang="en-US" sz="2500" dirty="0" err="1"/>
              <a:t>SEI_max_display_mastering_luminance</a:t>
            </a:r>
            <a:r>
              <a:rPr lang="en-US" sz="2500" dirty="0">
                <a:highlight>
                  <a:srgbClr val="FFFF00"/>
                </a:highlight>
              </a:rPr>
              <a:t> / </a:t>
            </a:r>
            <a:r>
              <a:rPr lang="en-US" sz="2500" dirty="0"/>
              <a:t>10000          </a:t>
            </a:r>
            <a:r>
              <a:rPr lang="en-US" sz="2200" dirty="0"/>
              <a:t> [Note:  ‘</a:t>
            </a:r>
            <a:r>
              <a:rPr lang="en-US" sz="2200" dirty="0">
                <a:highlight>
                  <a:srgbClr val="FFFF00"/>
                </a:highlight>
              </a:rPr>
              <a:t>/</a:t>
            </a:r>
            <a:r>
              <a:rPr lang="en-US" sz="2200" dirty="0"/>
              <a:t>’ is the truncating divide as per HEVC § 5.2]</a:t>
            </a:r>
          </a:p>
          <a:p>
            <a:pPr marL="0" indent="0">
              <a:buNone/>
            </a:pPr>
            <a:r>
              <a:rPr lang="en-US" sz="2500" dirty="0" err="1"/>
              <a:t>HDMI_min_display_mastering_luminance</a:t>
            </a:r>
            <a:r>
              <a:rPr lang="en-US" sz="2500" dirty="0"/>
              <a:t> = (</a:t>
            </a:r>
            <a:r>
              <a:rPr lang="en-US" sz="2500" dirty="0" err="1"/>
              <a:t>SEI_min_display_mastering_luminance</a:t>
            </a:r>
            <a:r>
              <a:rPr lang="en-US" sz="2500" dirty="0"/>
              <a:t> &gt; 65535) ? 0 : (</a:t>
            </a:r>
            <a:r>
              <a:rPr lang="en-US" sz="2500" dirty="0" err="1"/>
              <a:t>SEI_min_display_mastering_luminance</a:t>
            </a:r>
            <a:r>
              <a:rPr lang="en-US" sz="2500" dirty="0"/>
              <a:t> &amp; 0xFFFF )</a:t>
            </a:r>
          </a:p>
          <a:p>
            <a:pPr marL="0" indent="0">
              <a:buNone/>
            </a:pPr>
            <a:endParaRPr lang="en-US" sz="2500" dirty="0"/>
          </a:p>
          <a:p>
            <a:pPr marL="0" indent="0">
              <a:buNone/>
            </a:pPr>
            <a:r>
              <a:rPr lang="en-US" sz="2500" dirty="0"/>
              <a:t>SEI_* are the syntax elements in </a:t>
            </a:r>
            <a:r>
              <a:rPr lang="en-US" sz="2500" dirty="0" err="1"/>
              <a:t>mastering_display_colour_volume</a:t>
            </a:r>
            <a:r>
              <a:rPr lang="en-US" sz="2500" dirty="0"/>
              <a:t>()  SEI message (</a:t>
            </a:r>
            <a:r>
              <a:rPr lang="en-US" sz="2500" dirty="0" err="1"/>
              <a:t>payloadType</a:t>
            </a:r>
            <a:r>
              <a:rPr lang="en-US" sz="2500" dirty="0"/>
              <a:t> 137) in AVC and HEVC bitstreams.</a:t>
            </a:r>
          </a:p>
          <a:p>
            <a:pPr marL="0" indent="0">
              <a:buNone/>
            </a:pPr>
            <a:r>
              <a:rPr lang="en-US" sz="2500" dirty="0"/>
              <a:t>HDMI_* are the </a:t>
            </a:r>
            <a:r>
              <a:rPr lang="en-US" sz="2500" dirty="0" err="1"/>
              <a:t>conterpart</a:t>
            </a:r>
            <a:r>
              <a:rPr lang="en-US" sz="2500" dirty="0"/>
              <a:t> syntax elements in CTA 861-G (static metadata type 1) Dynamic Range and Mastering InfoFrame.</a:t>
            </a:r>
          </a:p>
          <a:p>
            <a:pPr marL="0" indent="0">
              <a:buNone/>
            </a:pPr>
            <a:endParaRPr lang="en-US" sz="2500" dirty="0"/>
          </a:p>
          <a:p>
            <a:pPr marL="0" indent="0">
              <a:buNone/>
            </a:pPr>
            <a:r>
              <a:rPr lang="en-US" sz="2500" dirty="0"/>
              <a:t>The 6 elements of </a:t>
            </a:r>
            <a:r>
              <a:rPr lang="en-US" sz="2500" dirty="0" err="1"/>
              <a:t>HDMI_display_primaries</a:t>
            </a:r>
            <a:r>
              <a:rPr lang="en-US" sz="2500" dirty="0"/>
              <a:t>_{</a:t>
            </a:r>
            <a:r>
              <a:rPr lang="en-US" sz="2500" dirty="0" err="1"/>
              <a:t>x,y</a:t>
            </a:r>
            <a:r>
              <a:rPr lang="en-US" sz="2500" dirty="0"/>
              <a:t>}[c] are packed into data bytes 3 through 14 of the InfoFrame and have the same 0.00002 units (1/50000) as their SEI msg. counterparts.</a:t>
            </a:r>
          </a:p>
          <a:p>
            <a:pPr marL="0" indent="0">
              <a:buNone/>
            </a:pPr>
            <a:endParaRPr lang="en-US" sz="2500" dirty="0"/>
          </a:p>
          <a:p>
            <a:pPr marL="0" indent="0">
              <a:buNone/>
            </a:pPr>
            <a:r>
              <a:rPr lang="en-US" sz="2500" dirty="0"/>
              <a:t>The 2 elements of </a:t>
            </a:r>
            <a:r>
              <a:rPr lang="en-US" sz="2500" dirty="0" err="1"/>
              <a:t>HDMI_white_point</a:t>
            </a:r>
            <a:r>
              <a:rPr lang="en-US" sz="2500" dirty="0"/>
              <a:t> _{</a:t>
            </a:r>
            <a:r>
              <a:rPr lang="en-US" sz="2500" dirty="0" err="1"/>
              <a:t>x,y</a:t>
            </a:r>
            <a:r>
              <a:rPr lang="en-US" sz="2500" dirty="0"/>
              <a:t>} are packed into data bytes 15 through 18 and have the same 0.00002 units (1/50000)  as their counterparts in AVC, HEVC.</a:t>
            </a:r>
          </a:p>
          <a:p>
            <a:pPr marL="0" indent="0">
              <a:buNone/>
            </a:pPr>
            <a:endParaRPr lang="en-US" sz="2500" dirty="0"/>
          </a:p>
          <a:p>
            <a:pPr marL="0" indent="0">
              <a:buNone/>
            </a:pPr>
            <a:r>
              <a:rPr lang="en-US" sz="2500" dirty="0" err="1"/>
              <a:t>HDMI_max_display_mastering_luminance</a:t>
            </a:r>
            <a:r>
              <a:rPr lang="en-US" sz="2500" dirty="0"/>
              <a:t> occupies data byte 19 and 20 </a:t>
            </a:r>
          </a:p>
          <a:p>
            <a:pPr marL="0" indent="0">
              <a:buNone/>
            </a:pPr>
            <a:r>
              <a:rPr lang="en-US" sz="2500" dirty="0" err="1"/>
              <a:t>HDMI_min_display_mastering_luminance</a:t>
            </a:r>
            <a:r>
              <a:rPr lang="en-US" sz="2500" dirty="0"/>
              <a:t> occupies data byte 21 and 22.</a:t>
            </a:r>
          </a:p>
          <a:p>
            <a:pPr marL="0" indent="0">
              <a:buNone/>
            </a:pPr>
            <a:endParaRPr lang="en-US" sz="2500" dirty="0"/>
          </a:p>
          <a:p>
            <a:pPr marL="0" indent="0">
              <a:buNone/>
            </a:pPr>
            <a:r>
              <a:rPr lang="en-US" sz="2500" dirty="0" err="1"/>
              <a:t>MaxCLL</a:t>
            </a:r>
            <a:r>
              <a:rPr lang="en-US" sz="2500" dirty="0"/>
              <a:t> is packed into bytes 23 and 24, while </a:t>
            </a:r>
            <a:r>
              <a:rPr lang="en-US" sz="2500" dirty="0" err="1"/>
              <a:t>MaxFALL</a:t>
            </a:r>
            <a:r>
              <a:rPr lang="en-US" sz="2500" dirty="0"/>
              <a:t> is in bytes 25 and 26 and has the same units as the HEVC Content Light Level SEI message.</a:t>
            </a:r>
          </a:p>
          <a:p>
            <a:pPr marL="0" indent="0">
              <a:buNone/>
            </a:pPr>
            <a:r>
              <a:rPr lang="en-US" sz="2500" dirty="0"/>
              <a:t>EOTF (HLG, PQ, etc.) is carried in the InfoFrame byte 1.</a:t>
            </a:r>
          </a:p>
        </p:txBody>
      </p:sp>
      <p:sp>
        <p:nvSpPr>
          <p:cNvPr id="5" name="Footer Placeholder 4">
            <a:extLst>
              <a:ext uri="{FF2B5EF4-FFF2-40B4-BE49-F238E27FC236}">
                <a16:creationId xmlns:a16="http://schemas.microsoft.com/office/drawing/2014/main" id="{0867DF42-E8A5-EA48-8736-9382A6567B41}"/>
              </a:ext>
            </a:extLst>
          </p:cNvPr>
          <p:cNvSpPr>
            <a:spLocks noGrp="1"/>
          </p:cNvSpPr>
          <p:nvPr>
            <p:ph type="ftr" sz="quarter" idx="11"/>
          </p:nvPr>
        </p:nvSpPr>
        <p:spPr/>
        <p:txBody>
          <a:bodyPr/>
          <a:lstStyle/>
          <a:p>
            <a:r>
              <a:rPr lang="en-US"/>
              <a:t>JCTVC-AE0026</a:t>
            </a:r>
          </a:p>
        </p:txBody>
      </p:sp>
      <p:sp>
        <p:nvSpPr>
          <p:cNvPr id="6" name="Slide Number Placeholder 5">
            <a:extLst>
              <a:ext uri="{FF2B5EF4-FFF2-40B4-BE49-F238E27FC236}">
                <a16:creationId xmlns:a16="http://schemas.microsoft.com/office/drawing/2014/main" id="{DC3CC9BA-0346-3943-8754-63BAB82B18F9}"/>
              </a:ext>
            </a:extLst>
          </p:cNvPr>
          <p:cNvSpPr>
            <a:spLocks noGrp="1"/>
          </p:cNvSpPr>
          <p:nvPr>
            <p:ph type="sldNum" sz="quarter" idx="12"/>
          </p:nvPr>
        </p:nvSpPr>
        <p:spPr/>
        <p:txBody>
          <a:bodyPr/>
          <a:lstStyle/>
          <a:p>
            <a:fld id="{3E3A584B-8B27-384B-8A2D-5C9DFA048A21}" type="slidenum">
              <a:rPr lang="en-US" smtClean="0"/>
              <a:t>7</a:t>
            </a:fld>
            <a:endParaRPr lang="en-US"/>
          </a:p>
        </p:txBody>
      </p:sp>
    </p:spTree>
    <p:extLst>
      <p:ext uri="{BB962C8B-B14F-4D97-AF65-F5344CB8AC3E}">
        <p14:creationId xmlns:p14="http://schemas.microsoft.com/office/powerpoint/2010/main" val="80734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AF728-64A2-524E-9CA8-E39EB64170DD}"/>
              </a:ext>
            </a:extLst>
          </p:cNvPr>
          <p:cNvSpPr>
            <a:spLocks noGrp="1"/>
          </p:cNvSpPr>
          <p:nvPr>
            <p:ph type="title"/>
          </p:nvPr>
        </p:nvSpPr>
        <p:spPr>
          <a:xfrm>
            <a:off x="838200" y="-43173"/>
            <a:ext cx="10515600" cy="1325563"/>
          </a:xfrm>
        </p:spPr>
        <p:txBody>
          <a:bodyPr/>
          <a:lstStyle/>
          <a:p>
            <a:r>
              <a:rPr lang="en-US" dirty="0"/>
              <a:t>Note: Additional HDMI rule</a:t>
            </a:r>
          </a:p>
        </p:txBody>
      </p:sp>
      <p:sp>
        <p:nvSpPr>
          <p:cNvPr id="3" name="Content Placeholder 2">
            <a:extLst>
              <a:ext uri="{FF2B5EF4-FFF2-40B4-BE49-F238E27FC236}">
                <a16:creationId xmlns:a16="http://schemas.microsoft.com/office/drawing/2014/main" id="{1CC9C42A-FF36-B144-B2F4-22A09C7ED365}"/>
              </a:ext>
            </a:extLst>
          </p:cNvPr>
          <p:cNvSpPr>
            <a:spLocks noGrp="1"/>
          </p:cNvSpPr>
          <p:nvPr>
            <p:ph idx="1"/>
          </p:nvPr>
        </p:nvSpPr>
        <p:spPr>
          <a:xfrm>
            <a:off x="302942" y="1023872"/>
            <a:ext cx="11197682" cy="5274527"/>
          </a:xfrm>
        </p:spPr>
        <p:txBody>
          <a:bodyPr>
            <a:normAutofit fontScale="85000" lnSpcReduction="20000"/>
          </a:bodyPr>
          <a:lstStyle/>
          <a:p>
            <a:pPr marL="0" indent="0">
              <a:buNone/>
            </a:pPr>
            <a:r>
              <a:rPr lang="en-US" dirty="0"/>
              <a:t>MovieLabs CTO Jim </a:t>
            </a:r>
            <a:r>
              <a:rPr lang="en-US" dirty="0" err="1"/>
              <a:t>Helman</a:t>
            </a:r>
            <a:r>
              <a:rPr lang="en-US" dirty="0"/>
              <a:t> added the following rule to CTA 861 so that any order of </a:t>
            </a:r>
            <a:r>
              <a:rPr lang="en-US" dirty="0" err="1"/>
              <a:t>display_primary</a:t>
            </a:r>
            <a:r>
              <a:rPr lang="en-US" dirty="0"/>
              <a:t> elements in the InfoFrame can be mapped to the correct respective R,G,B primary (CTA did not specify order in the first publication, in 861.3):</a:t>
            </a:r>
          </a:p>
          <a:p>
            <a:pPr marL="457200" lvl="1" indent="0">
              <a:buNone/>
            </a:pPr>
            <a:br>
              <a:rPr lang="en-US" dirty="0"/>
            </a:br>
            <a:r>
              <a:rPr lang="en-US" dirty="0"/>
              <a:t>“The correspondence between Red, Green and Blue color primaries and indices 0, 1, or 2 is determined by the following relationship:</a:t>
            </a:r>
          </a:p>
          <a:p>
            <a:pPr marL="914400" lvl="2" indent="0">
              <a:buNone/>
            </a:pPr>
            <a:r>
              <a:rPr lang="en-US" dirty="0"/>
              <a:t> </a:t>
            </a:r>
          </a:p>
          <a:p>
            <a:pPr marL="457200" lvl="1" indent="0">
              <a:buNone/>
            </a:pPr>
            <a:r>
              <a:rPr lang="en-US" dirty="0"/>
              <a:t>The Red color primary corresponds to the index of the largest </a:t>
            </a:r>
            <a:r>
              <a:rPr lang="en-US" dirty="0" err="1"/>
              <a:t>display_primaries_x</a:t>
            </a:r>
            <a:r>
              <a:rPr lang="en-US" dirty="0"/>
              <a:t>[] value.</a:t>
            </a:r>
          </a:p>
          <a:p>
            <a:pPr marL="457200" lvl="1" indent="0">
              <a:buNone/>
            </a:pPr>
            <a:r>
              <a:rPr lang="en-US" dirty="0"/>
              <a:t> </a:t>
            </a:r>
          </a:p>
          <a:p>
            <a:pPr marL="457200" lvl="1" indent="0">
              <a:buNone/>
            </a:pPr>
            <a:r>
              <a:rPr lang="en-US" dirty="0"/>
              <a:t>The Green color primary corresponds to the index of the largest </a:t>
            </a:r>
            <a:r>
              <a:rPr lang="en-US" dirty="0" err="1"/>
              <a:t>display_primaries_y</a:t>
            </a:r>
            <a:r>
              <a:rPr lang="en-US" dirty="0"/>
              <a:t>[] value.</a:t>
            </a:r>
          </a:p>
          <a:p>
            <a:pPr marL="457200" lvl="1" indent="0">
              <a:buNone/>
            </a:pPr>
            <a:r>
              <a:rPr lang="en-US" dirty="0"/>
              <a:t> </a:t>
            </a:r>
          </a:p>
          <a:p>
            <a:pPr marL="457200" lvl="1" indent="0">
              <a:buNone/>
            </a:pPr>
            <a:r>
              <a:rPr lang="en-US" dirty="0"/>
              <a:t>The Blue color primary corresponds to the index with neither the largest </a:t>
            </a:r>
            <a:r>
              <a:rPr lang="en-US" dirty="0" err="1"/>
              <a:t>display_primaries_y</a:t>
            </a:r>
            <a:r>
              <a:rPr lang="en-US" dirty="0"/>
              <a:t>[] value nor the largest </a:t>
            </a:r>
            <a:r>
              <a:rPr lang="en-US" dirty="0" err="1"/>
              <a:t>display_primaries_x</a:t>
            </a:r>
            <a:r>
              <a:rPr lang="en-US" dirty="0"/>
              <a:t>[] value.”</a:t>
            </a:r>
          </a:p>
          <a:p>
            <a:pPr marL="0" indent="0">
              <a:buNone/>
            </a:pPr>
            <a:endParaRPr lang="en-US" dirty="0"/>
          </a:p>
          <a:p>
            <a:pPr marL="0" indent="0">
              <a:buNone/>
            </a:pPr>
            <a:endParaRPr lang="en-US" dirty="0"/>
          </a:p>
          <a:p>
            <a:pPr marL="0" indent="0">
              <a:buNone/>
            </a:pPr>
            <a:r>
              <a:rPr lang="en-US" dirty="0"/>
              <a:t>MDCV SEI message explicitly defines </a:t>
            </a:r>
            <a:r>
              <a:rPr lang="en-US" dirty="0" err="1"/>
              <a:t>g,b,r</a:t>
            </a:r>
            <a:r>
              <a:rPr lang="en-US" dirty="0"/>
              <a:t> order due to historical </a:t>
            </a:r>
            <a:br>
              <a:rPr lang="en-US" dirty="0"/>
            </a:br>
            <a:r>
              <a:rPr lang="en-US" dirty="0"/>
              <a:t>ISO/IEC | ITU-T use of channel 0 to carry Green or Luma samples</a:t>
            </a:r>
            <a:br>
              <a:rPr lang="en-US" dirty="0"/>
            </a:br>
            <a:r>
              <a:rPr lang="en-US" dirty="0"/>
              <a:t>in respective RGB (</a:t>
            </a:r>
            <a:r>
              <a:rPr lang="en-US" dirty="0" err="1"/>
              <a:t>matrix_coef</a:t>
            </a:r>
            <a:r>
              <a:rPr lang="en-US" dirty="0"/>
              <a:t>=0) or </a:t>
            </a:r>
            <a:r>
              <a:rPr lang="en-US" dirty="0" err="1"/>
              <a:t>YCbCr</a:t>
            </a:r>
            <a:r>
              <a:rPr lang="en-US" dirty="0"/>
              <a:t> (</a:t>
            </a:r>
            <a:r>
              <a:rPr lang="en-US" dirty="0" err="1"/>
              <a:t>matrix_coef</a:t>
            </a:r>
            <a:r>
              <a:rPr lang="en-US" dirty="0"/>
              <a:t>=1, etc.) modes.</a:t>
            </a:r>
          </a:p>
        </p:txBody>
      </p:sp>
      <p:grpSp>
        <p:nvGrpSpPr>
          <p:cNvPr id="7" name="Group 6">
            <a:extLst>
              <a:ext uri="{FF2B5EF4-FFF2-40B4-BE49-F238E27FC236}">
                <a16:creationId xmlns:a16="http://schemas.microsoft.com/office/drawing/2014/main" id="{F92723DD-D606-0D48-8757-54AF5DB3518B}"/>
              </a:ext>
            </a:extLst>
          </p:cNvPr>
          <p:cNvGrpSpPr/>
          <p:nvPr/>
        </p:nvGrpSpPr>
        <p:grpSpPr>
          <a:xfrm>
            <a:off x="9170169" y="4303214"/>
            <a:ext cx="2330455" cy="2235698"/>
            <a:chOff x="9489687" y="4652338"/>
            <a:chExt cx="1916190" cy="1937686"/>
          </a:xfrm>
        </p:grpSpPr>
        <p:pic>
          <p:nvPicPr>
            <p:cNvPr id="4" name="Picture 3">
              <a:extLst>
                <a:ext uri="{FF2B5EF4-FFF2-40B4-BE49-F238E27FC236}">
                  <a16:creationId xmlns:a16="http://schemas.microsoft.com/office/drawing/2014/main" id="{D0E74746-9F9A-2F43-A584-3C96BB3D8F09}"/>
                </a:ext>
              </a:extLst>
            </p:cNvPr>
            <p:cNvPicPr/>
            <p:nvPr/>
          </p:nvPicPr>
          <p:blipFill>
            <a:blip r:embed="rId2">
              <a:extLst>
                <a:ext uri="{28A0092B-C50C-407E-A947-70E740481C1C}">
                  <a14:useLocalDpi xmlns:a14="http://schemas.microsoft.com/office/drawing/2010/main" val="0"/>
                </a:ext>
              </a:extLst>
            </a:blip>
            <a:stretch>
              <a:fillRect/>
            </a:stretch>
          </p:blipFill>
          <p:spPr>
            <a:xfrm>
              <a:off x="9662570" y="4652338"/>
              <a:ext cx="1743307" cy="1817648"/>
            </a:xfrm>
            <a:prstGeom prst="rect">
              <a:avLst/>
            </a:prstGeom>
          </p:spPr>
        </p:pic>
        <p:sp>
          <p:nvSpPr>
            <p:cNvPr id="5" name="TextBox 4">
              <a:extLst>
                <a:ext uri="{FF2B5EF4-FFF2-40B4-BE49-F238E27FC236}">
                  <a16:creationId xmlns:a16="http://schemas.microsoft.com/office/drawing/2014/main" id="{93F2019F-64C5-5C4E-9996-1F1D1C87771A}"/>
                </a:ext>
              </a:extLst>
            </p:cNvPr>
            <p:cNvSpPr txBox="1"/>
            <p:nvPr/>
          </p:nvSpPr>
          <p:spPr>
            <a:xfrm>
              <a:off x="10361340" y="6349948"/>
              <a:ext cx="267630" cy="240076"/>
            </a:xfrm>
            <a:prstGeom prst="rect">
              <a:avLst/>
            </a:prstGeom>
            <a:noFill/>
          </p:spPr>
          <p:txBody>
            <a:bodyPr wrap="square" rtlCol="0">
              <a:spAutoFit/>
            </a:bodyPr>
            <a:lstStyle/>
            <a:p>
              <a:r>
                <a:rPr lang="en-US" sz="1200" dirty="0"/>
                <a:t>x</a:t>
              </a:r>
            </a:p>
          </p:txBody>
        </p:sp>
        <p:sp>
          <p:nvSpPr>
            <p:cNvPr id="6" name="TextBox 5">
              <a:extLst>
                <a:ext uri="{FF2B5EF4-FFF2-40B4-BE49-F238E27FC236}">
                  <a16:creationId xmlns:a16="http://schemas.microsoft.com/office/drawing/2014/main" id="{73C9211D-FEE2-DF45-820E-2E408307E116}"/>
                </a:ext>
              </a:extLst>
            </p:cNvPr>
            <p:cNvSpPr txBox="1"/>
            <p:nvPr/>
          </p:nvSpPr>
          <p:spPr>
            <a:xfrm>
              <a:off x="9489687" y="5340763"/>
              <a:ext cx="267630" cy="240076"/>
            </a:xfrm>
            <a:prstGeom prst="rect">
              <a:avLst/>
            </a:prstGeom>
            <a:noFill/>
          </p:spPr>
          <p:txBody>
            <a:bodyPr wrap="square" rtlCol="0">
              <a:spAutoFit/>
            </a:bodyPr>
            <a:lstStyle/>
            <a:p>
              <a:r>
                <a:rPr lang="en-US" sz="1200" dirty="0"/>
                <a:t>y</a:t>
              </a:r>
            </a:p>
          </p:txBody>
        </p:sp>
      </p:grpSp>
      <p:sp>
        <p:nvSpPr>
          <p:cNvPr id="8" name="Footer Placeholder 7">
            <a:extLst>
              <a:ext uri="{FF2B5EF4-FFF2-40B4-BE49-F238E27FC236}">
                <a16:creationId xmlns:a16="http://schemas.microsoft.com/office/drawing/2014/main" id="{57DA2E3F-81D2-294E-A147-619EDB191FBA}"/>
              </a:ext>
            </a:extLst>
          </p:cNvPr>
          <p:cNvSpPr>
            <a:spLocks noGrp="1"/>
          </p:cNvSpPr>
          <p:nvPr>
            <p:ph type="ftr" sz="quarter" idx="11"/>
          </p:nvPr>
        </p:nvSpPr>
        <p:spPr/>
        <p:txBody>
          <a:bodyPr/>
          <a:lstStyle/>
          <a:p>
            <a:r>
              <a:rPr lang="en-US"/>
              <a:t>JCTVC-AE0026</a:t>
            </a:r>
          </a:p>
        </p:txBody>
      </p:sp>
      <p:sp>
        <p:nvSpPr>
          <p:cNvPr id="9" name="Slide Number Placeholder 8">
            <a:extLst>
              <a:ext uri="{FF2B5EF4-FFF2-40B4-BE49-F238E27FC236}">
                <a16:creationId xmlns:a16="http://schemas.microsoft.com/office/drawing/2014/main" id="{B2FBA107-3DA1-784D-8A4D-B8C72B3F9EB5}"/>
              </a:ext>
            </a:extLst>
          </p:cNvPr>
          <p:cNvSpPr>
            <a:spLocks noGrp="1"/>
          </p:cNvSpPr>
          <p:nvPr>
            <p:ph type="sldNum" sz="quarter" idx="12"/>
          </p:nvPr>
        </p:nvSpPr>
        <p:spPr/>
        <p:txBody>
          <a:bodyPr/>
          <a:lstStyle/>
          <a:p>
            <a:fld id="{3E3A584B-8B27-384B-8A2D-5C9DFA048A21}" type="slidenum">
              <a:rPr lang="en-US" smtClean="0"/>
              <a:t>8</a:t>
            </a:fld>
            <a:endParaRPr lang="en-US"/>
          </a:p>
        </p:txBody>
      </p:sp>
    </p:spTree>
    <p:extLst>
      <p:ext uri="{BB962C8B-B14F-4D97-AF65-F5344CB8AC3E}">
        <p14:creationId xmlns:p14="http://schemas.microsoft.com/office/powerpoint/2010/main" val="543857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1235</TotalTime>
  <Words>1547</Words>
  <Application>Microsoft Macintosh PowerPoint</Application>
  <PresentationFormat>Widescreen</PresentationFormat>
  <Paragraphs>137</Paragraphs>
  <Slides>8</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vt:i4>
      </vt:variant>
    </vt:vector>
  </HeadingPairs>
  <TitlesOfParts>
    <vt:vector size="18" baseType="lpstr">
      <vt:lpstr>Malgun Gothic</vt:lpstr>
      <vt:lpstr>TimesNewRomanPS</vt:lpstr>
      <vt:lpstr>Arial</vt:lpstr>
      <vt:lpstr>Calibri</vt:lpstr>
      <vt:lpstr>Calibri Light</vt:lpstr>
      <vt:lpstr>Helvetica Neue</vt:lpstr>
      <vt:lpstr>Times New Roman</vt:lpstr>
      <vt:lpstr>TimesNewRomanPSMT</vt:lpstr>
      <vt:lpstr>Wingdings</vt:lpstr>
      <vt:lpstr>Office Theme</vt:lpstr>
      <vt:lpstr>ST 2086 update for 2018</vt:lpstr>
      <vt:lpstr>ST 2086 status: https://kws.smpte.org/higherlogic/ws/public/projects</vt:lpstr>
      <vt:lpstr>History of Mastering Display Color Volume</vt:lpstr>
      <vt:lpstr>Current MDCV SEI syntax (HEVC 2018 edition)</vt:lpstr>
      <vt:lpstr>Current MDCV SEI semantics (HEVC 2018 edition)</vt:lpstr>
      <vt:lpstr>JCTVC-AE0026: Proposal</vt:lpstr>
      <vt:lpstr>What firmware developers do for SEI  HDMI</vt:lpstr>
      <vt:lpstr>Note: Additional HDMI rule</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Chad Fogg</dc:creator>
  <cp:lastModifiedBy>Chad Fogg</cp:lastModifiedBy>
  <cp:revision>38</cp:revision>
  <dcterms:created xsi:type="dcterms:W3CDTF">2018-04-18T19:28:11Z</dcterms:created>
  <dcterms:modified xsi:type="dcterms:W3CDTF">2018-04-19T17:34:41Z</dcterms:modified>
</cp:coreProperties>
</file>