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2" r:id="rId1"/>
  </p:sldMasterIdLst>
  <p:notesMasterIdLst>
    <p:notesMasterId r:id="rId68"/>
  </p:notesMasterIdLst>
  <p:handoutMasterIdLst>
    <p:handoutMasterId r:id="rId69"/>
  </p:handoutMasterIdLst>
  <p:sldIdLst>
    <p:sldId id="398" r:id="rId2"/>
    <p:sldId id="399" r:id="rId3"/>
    <p:sldId id="400" r:id="rId4"/>
    <p:sldId id="402" r:id="rId5"/>
    <p:sldId id="401" r:id="rId6"/>
    <p:sldId id="405" r:id="rId7"/>
    <p:sldId id="403" r:id="rId8"/>
    <p:sldId id="406" r:id="rId9"/>
    <p:sldId id="408" r:id="rId10"/>
    <p:sldId id="413" r:id="rId11"/>
    <p:sldId id="407" r:id="rId12"/>
    <p:sldId id="409" r:id="rId13"/>
    <p:sldId id="460" r:id="rId14"/>
    <p:sldId id="416" r:id="rId15"/>
    <p:sldId id="417" r:id="rId16"/>
    <p:sldId id="404" r:id="rId17"/>
    <p:sldId id="495" r:id="rId18"/>
    <p:sldId id="469" r:id="rId19"/>
    <p:sldId id="418" r:id="rId20"/>
    <p:sldId id="473" r:id="rId21"/>
    <p:sldId id="471" r:id="rId22"/>
    <p:sldId id="472" r:id="rId23"/>
    <p:sldId id="470" r:id="rId24"/>
    <p:sldId id="474" r:id="rId25"/>
    <p:sldId id="475" r:id="rId26"/>
    <p:sldId id="476" r:id="rId27"/>
    <p:sldId id="477" r:id="rId28"/>
    <p:sldId id="478" r:id="rId29"/>
    <p:sldId id="481" r:id="rId30"/>
    <p:sldId id="482" r:id="rId31"/>
    <p:sldId id="427" r:id="rId32"/>
    <p:sldId id="429" r:id="rId33"/>
    <p:sldId id="431" r:id="rId34"/>
    <p:sldId id="432" r:id="rId35"/>
    <p:sldId id="484" r:id="rId36"/>
    <p:sldId id="483" r:id="rId37"/>
    <p:sldId id="485" r:id="rId38"/>
    <p:sldId id="486" r:id="rId39"/>
    <p:sldId id="487" r:id="rId40"/>
    <p:sldId id="439" r:id="rId41"/>
    <p:sldId id="440" r:id="rId42"/>
    <p:sldId id="441" r:id="rId43"/>
    <p:sldId id="442" r:id="rId44"/>
    <p:sldId id="443" r:id="rId45"/>
    <p:sldId id="444" r:id="rId46"/>
    <p:sldId id="490" r:id="rId47"/>
    <p:sldId id="445" r:id="rId48"/>
    <p:sldId id="488" r:id="rId49"/>
    <p:sldId id="489" r:id="rId50"/>
    <p:sldId id="448" r:id="rId51"/>
    <p:sldId id="449" r:id="rId52"/>
    <p:sldId id="450" r:id="rId53"/>
    <p:sldId id="451" r:id="rId54"/>
    <p:sldId id="491" r:id="rId55"/>
    <p:sldId id="452" r:id="rId56"/>
    <p:sldId id="492" r:id="rId57"/>
    <p:sldId id="494" r:id="rId58"/>
    <p:sldId id="466" r:id="rId59"/>
    <p:sldId id="467" r:id="rId60"/>
    <p:sldId id="455" r:id="rId61"/>
    <p:sldId id="456" r:id="rId62"/>
    <p:sldId id="468" r:id="rId63"/>
    <p:sldId id="457" r:id="rId64"/>
    <p:sldId id="458" r:id="rId65"/>
    <p:sldId id="459" r:id="rId66"/>
    <p:sldId id="280" r:id="rId67"/>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2880" userDrawn="1">
          <p15:clr>
            <a:srgbClr val="A4A3A4"/>
          </p15:clr>
        </p15:guide>
        <p15:guide id="5" orient="horz" pos="2840" userDrawn="1">
          <p15:clr>
            <a:srgbClr val="A4A3A4"/>
          </p15:clr>
        </p15:guide>
        <p15:guide id="6" orient="horz" pos="2160">
          <p15:clr>
            <a:srgbClr val="A4A3A4"/>
          </p15:clr>
        </p15:guide>
        <p15:guide id="7" pos="158">
          <p15:clr>
            <a:srgbClr val="A4A3A4"/>
          </p15:clr>
        </p15:guide>
        <p15:guide id="8" orient="horz" pos="2704" userDrawn="1">
          <p15:clr>
            <a:srgbClr val="A4A3A4"/>
          </p15:clr>
        </p15:guide>
        <p15:guide id="9" orient="horz" pos="2568">
          <p15:clr>
            <a:srgbClr val="A4A3A4"/>
          </p15:clr>
        </p15:guide>
        <p15:guide id="10" orient="horz" pos="3974">
          <p15:clr>
            <a:srgbClr val="A4A3A4"/>
          </p15:clr>
        </p15:guide>
        <p15:guide id="11" pos="385">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3333FF"/>
    <a:srgbClr val="000000"/>
    <a:srgbClr val="15FF15"/>
    <a:srgbClr val="FFFFFF"/>
    <a:srgbClr val="FF7979"/>
    <a:srgbClr val="960000"/>
    <a:srgbClr val="A50021"/>
    <a:srgbClr val="FF9999"/>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9" autoAdjust="0"/>
    <p:restoredTop sz="93114" autoAdjust="0"/>
  </p:normalViewPr>
  <p:slideViewPr>
    <p:cSldViewPr>
      <p:cViewPr>
        <p:scale>
          <a:sx n="80" d="100"/>
          <a:sy n="80" d="100"/>
        </p:scale>
        <p:origin x="343" y="-1334"/>
      </p:cViewPr>
      <p:guideLst>
        <p:guide orient="horz" pos="2432"/>
        <p:guide pos="2880"/>
        <p:guide orient="horz" pos="2840"/>
        <p:guide orient="horz" pos="2160"/>
        <p:guide pos="158"/>
        <p:guide orient="horz" pos="2704"/>
        <p:guide orient="horz" pos="2568"/>
        <p:guide orient="horz" pos="3974"/>
        <p:guide pos="385"/>
      </p:guideLst>
    </p:cSldViewPr>
  </p:slideViewPr>
  <p:notesTextViewPr>
    <p:cViewPr>
      <p:scale>
        <a:sx n="3" d="2"/>
        <a:sy n="3" d="2"/>
      </p:scale>
      <p:origin x="0" y="0"/>
    </p:cViewPr>
  </p:notesTextViewPr>
  <p:sorterViewPr>
    <p:cViewPr varScale="1">
      <p:scale>
        <a:sx n="1" d="1"/>
        <a:sy n="1" d="1"/>
      </p:scale>
      <p:origin x="0" y="-6895"/>
    </p:cViewPr>
  </p:sorterViewPr>
  <p:notesViewPr>
    <p:cSldViewPr>
      <p:cViewPr varScale="1">
        <p:scale>
          <a:sx n="44" d="100"/>
          <a:sy n="44" d="100"/>
        </p:scale>
        <p:origin x="-2832" y="-9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FB7A5B8-23F9-468F-946D-C4BA73E1ADBA}" type="datetimeFigureOut">
              <a:rPr lang="zh-TW" altLang="en-US" smtClean="0"/>
              <a:pPr/>
              <a:t>2018/4/15</a:t>
            </a:fld>
            <a:endParaRPr lang="zh-TW" altLang="en-US"/>
          </a:p>
        </p:txBody>
      </p:sp>
      <p:sp>
        <p:nvSpPr>
          <p:cNvPr id="4" name="頁尾版面配置區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0A0D268B-5BC7-4E00-868B-C9819D823E36}" type="slidenum">
              <a:rPr lang="zh-TW" altLang="en-US" smtClean="0"/>
              <a:pPr/>
              <a:t>‹#›</a:t>
            </a:fld>
            <a:endParaRPr lang="zh-TW" altLang="en-US"/>
          </a:p>
        </p:txBody>
      </p:sp>
    </p:spTree>
    <p:extLst>
      <p:ext uri="{BB962C8B-B14F-4D97-AF65-F5344CB8AC3E}">
        <p14:creationId xmlns:p14="http://schemas.microsoft.com/office/powerpoint/2010/main" val="84076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F31A024-BBFB-4913-8C68-D2B2CA8B617A}" type="datetimeFigureOut">
              <a:rPr lang="zh-TW" altLang="en-US" smtClean="0"/>
              <a:pPr/>
              <a:t>2018/4/15</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3CD2021-2BD5-41C1-A2AA-02A02035350E}" type="slidenum">
              <a:rPr lang="zh-TW" altLang="en-US" smtClean="0"/>
              <a:pPr/>
              <a:t>‹#›</a:t>
            </a:fld>
            <a:endParaRPr lang="zh-TW" altLang="en-US"/>
          </a:p>
        </p:txBody>
      </p:sp>
    </p:spTree>
    <p:extLst>
      <p:ext uri="{BB962C8B-B14F-4D97-AF65-F5344CB8AC3E}">
        <p14:creationId xmlns:p14="http://schemas.microsoft.com/office/powerpoint/2010/main" val="79602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8</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30</a:t>
            </a:fld>
            <a:endParaRPr lang="zh-TW" altLang="en-US"/>
          </a:p>
        </p:txBody>
      </p:sp>
    </p:spTree>
    <p:extLst>
      <p:ext uri="{BB962C8B-B14F-4D97-AF65-F5344CB8AC3E}">
        <p14:creationId xmlns:p14="http://schemas.microsoft.com/office/powerpoint/2010/main" val="1865524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9</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12</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20</a:t>
            </a:fld>
            <a:endParaRPr lang="zh-TW" altLang="en-US"/>
          </a:p>
        </p:txBody>
      </p:sp>
    </p:spTree>
    <p:extLst>
      <p:ext uri="{BB962C8B-B14F-4D97-AF65-F5344CB8AC3E}">
        <p14:creationId xmlns:p14="http://schemas.microsoft.com/office/powerpoint/2010/main" val="174210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23</a:t>
            </a:fld>
            <a:endParaRPr lang="zh-TW" altLang="en-US"/>
          </a:p>
        </p:txBody>
      </p:sp>
    </p:spTree>
    <p:extLst>
      <p:ext uri="{BB962C8B-B14F-4D97-AF65-F5344CB8AC3E}">
        <p14:creationId xmlns:p14="http://schemas.microsoft.com/office/powerpoint/2010/main" val="2690321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24</a:t>
            </a:fld>
            <a:endParaRPr lang="zh-TW" altLang="en-US"/>
          </a:p>
        </p:txBody>
      </p:sp>
    </p:spTree>
    <p:extLst>
      <p:ext uri="{BB962C8B-B14F-4D97-AF65-F5344CB8AC3E}">
        <p14:creationId xmlns:p14="http://schemas.microsoft.com/office/powerpoint/2010/main" val="3137980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25</a:t>
            </a:fld>
            <a:endParaRPr lang="zh-TW" altLang="en-US"/>
          </a:p>
        </p:txBody>
      </p:sp>
    </p:spTree>
    <p:extLst>
      <p:ext uri="{BB962C8B-B14F-4D97-AF65-F5344CB8AC3E}">
        <p14:creationId xmlns:p14="http://schemas.microsoft.com/office/powerpoint/2010/main" val="131613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28</a:t>
            </a:fld>
            <a:endParaRPr lang="zh-TW" altLang="en-US"/>
          </a:p>
        </p:txBody>
      </p:sp>
    </p:spTree>
    <p:extLst>
      <p:ext uri="{BB962C8B-B14F-4D97-AF65-F5344CB8AC3E}">
        <p14:creationId xmlns:p14="http://schemas.microsoft.com/office/powerpoint/2010/main" val="1358156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29</a:t>
            </a:fld>
            <a:endParaRPr lang="zh-TW" altLang="en-US"/>
          </a:p>
        </p:txBody>
      </p:sp>
    </p:spTree>
    <p:extLst>
      <p:ext uri="{BB962C8B-B14F-4D97-AF65-F5344CB8AC3E}">
        <p14:creationId xmlns:p14="http://schemas.microsoft.com/office/powerpoint/2010/main" val="40188161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7" name="矩形 6"/>
          <p:cNvSpPr/>
          <p:nvPr userDrawn="1"/>
        </p:nvSpPr>
        <p:spPr bwMode="auto">
          <a:xfrm>
            <a:off x="1106066" y="8872"/>
            <a:ext cx="8065816" cy="2268000"/>
          </a:xfrm>
          <a:prstGeom prst="rect">
            <a:avLst/>
          </a:prstGeom>
          <a:gradFill flip="none" rotWithShape="1">
            <a:gsLst>
              <a:gs pos="0">
                <a:srgbClr val="FFFFFF"/>
              </a:gs>
              <a:gs pos="50000">
                <a:srgbClr val="CAB0B0"/>
              </a:gs>
              <a:gs pos="100000">
                <a:srgbClr val="AECD9B"/>
              </a:gs>
            </a:gsLst>
            <a:lin ang="0" scaled="1"/>
            <a:tileRect/>
          </a:gra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pic>
        <p:nvPicPr>
          <p:cNvPr id="5" name="圖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204864"/>
            <a:ext cx="9159018" cy="4752528"/>
          </a:xfrm>
          <a:prstGeom prst="rect">
            <a:avLst/>
          </a:prstGeom>
        </p:spPr>
      </p:pic>
      <p:sp>
        <p:nvSpPr>
          <p:cNvPr id="6" name="矩形 5"/>
          <p:cNvSpPr/>
          <p:nvPr userDrawn="1"/>
        </p:nvSpPr>
        <p:spPr bwMode="auto">
          <a:xfrm>
            <a:off x="-2" y="2204864"/>
            <a:ext cx="9138897" cy="4752000"/>
          </a:xfrm>
          <a:prstGeom prst="rect">
            <a:avLst/>
          </a:prstGeom>
          <a:solidFill>
            <a:srgbClr val="4A0000">
              <a:alpha val="72941"/>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1" name="Rectangle 4"/>
          <p:cNvSpPr>
            <a:spLocks noGrp="1" noChangeArrowheads="1"/>
          </p:cNvSpPr>
          <p:nvPr>
            <p:ph type="ctrTitle"/>
          </p:nvPr>
        </p:nvSpPr>
        <p:spPr>
          <a:xfrm>
            <a:off x="827584" y="2493144"/>
            <a:ext cx="7488832" cy="1511920"/>
          </a:xfrm>
        </p:spPr>
        <p:txBody>
          <a:bodyPr/>
          <a:lstStyle>
            <a:lvl1pPr algn="ctr">
              <a:defRPr sz="3200" b="1" i="0">
                <a:solidFill>
                  <a:schemeClr val="tx2"/>
                </a:solidFill>
                <a:effectLst/>
                <a:latin typeface="Calibri" panose="020F0502020204030204" pitchFamily="34" charset="0"/>
                <a:ea typeface="微軟正黑體" panose="020B0604030504040204" pitchFamily="34" charset="-120"/>
              </a:defRPr>
            </a:lvl1pPr>
          </a:lstStyle>
          <a:p>
            <a:r>
              <a:rPr lang="zh-TW" altLang="en-US" dirty="0"/>
              <a:t>按一下以編輯母片標題樣式</a:t>
            </a:r>
          </a:p>
        </p:txBody>
      </p:sp>
      <p:pic>
        <p:nvPicPr>
          <p:cNvPr id="121858" name="Picture 2" descr="C:\Users\Yang-Ting Chou\Desktop\ncku-logo1.jpg"/>
          <p:cNvPicPr>
            <a:picLocks noChangeAspect="1" noChangeArrowheads="1"/>
          </p:cNvPicPr>
          <p:nvPr userDrawn="1"/>
        </p:nvPicPr>
        <p:blipFill>
          <a:blip r:embed="rId3" cstate="print"/>
          <a:srcRect/>
          <a:stretch>
            <a:fillRect/>
          </a:stretch>
        </p:blipFill>
        <p:spPr bwMode="auto">
          <a:xfrm>
            <a:off x="316496" y="543131"/>
            <a:ext cx="1080000" cy="1085669"/>
          </a:xfrm>
          <a:prstGeom prst="rect">
            <a:avLst/>
          </a:prstGeom>
          <a:noFill/>
        </p:spPr>
      </p:pic>
      <p:grpSp>
        <p:nvGrpSpPr>
          <p:cNvPr id="9" name="群組 8"/>
          <p:cNvGrpSpPr/>
          <p:nvPr userDrawn="1"/>
        </p:nvGrpSpPr>
        <p:grpSpPr>
          <a:xfrm>
            <a:off x="1528034" y="724476"/>
            <a:ext cx="3610940" cy="642094"/>
            <a:chOff x="1187625" y="446775"/>
            <a:chExt cx="5400022" cy="966001"/>
          </a:xfrm>
        </p:grpSpPr>
        <p:pic>
          <p:nvPicPr>
            <p:cNvPr id="29" name="Picture 3" descr="C:\Users\Yang-Ting Chou\Desktop\圖片1.png"/>
            <p:cNvPicPr>
              <a:picLocks noChangeAspect="1" noChangeArrowheads="1"/>
            </p:cNvPicPr>
            <p:nvPr userDrawn="1"/>
          </p:nvPicPr>
          <p:blipFill>
            <a:blip r:embed="rId4" cstate="print">
              <a:clrChange>
                <a:clrFrom>
                  <a:srgbClr val="000000">
                    <a:alpha val="0"/>
                  </a:srgbClr>
                </a:clrFrom>
                <a:clrTo>
                  <a:srgbClr val="000000">
                    <a:alpha val="0"/>
                  </a:srgbClr>
                </a:clrTo>
              </a:clrChange>
            </a:blip>
            <a:srcRect/>
            <a:stretch>
              <a:fillRect/>
            </a:stretch>
          </p:blipFill>
          <p:spPr bwMode="auto">
            <a:xfrm>
              <a:off x="1187625" y="446775"/>
              <a:ext cx="5400022" cy="966001"/>
            </a:xfrm>
            <a:prstGeom prst="rect">
              <a:avLst/>
            </a:prstGeom>
            <a:noFill/>
            <a:effectLst>
              <a:outerShdw blurRad="50800" dist="50800" dir="600000" algn="ctr" rotWithShape="0">
                <a:srgbClr val="000000"/>
              </a:outerShdw>
            </a:effectLst>
          </p:spPr>
        </p:pic>
        <p:sp>
          <p:nvSpPr>
            <p:cNvPr id="8" name="橢圓 7"/>
            <p:cNvSpPr/>
            <p:nvPr userDrawn="1"/>
          </p:nvSpPr>
          <p:spPr bwMode="auto">
            <a:xfrm>
              <a:off x="5076056" y="836749"/>
              <a:ext cx="468052" cy="468000"/>
            </a:xfrm>
            <a:prstGeom prst="ellipse">
              <a:avLst/>
            </a:prstGeom>
            <a:solidFill>
              <a:srgbClr val="FFFF00"/>
            </a:solidFill>
            <a:ln w="63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sp>
        <p:nvSpPr>
          <p:cNvPr id="15" name="副標題 2"/>
          <p:cNvSpPr>
            <a:spLocks noGrp="1"/>
          </p:cNvSpPr>
          <p:nvPr>
            <p:ph type="subTitle" idx="1"/>
          </p:nvPr>
        </p:nvSpPr>
        <p:spPr>
          <a:xfrm>
            <a:off x="2116108" y="4624384"/>
            <a:ext cx="4904164" cy="460800"/>
          </a:xfrm>
          <a:prstGeom prst="rect">
            <a:avLst/>
          </a:prstGeom>
        </p:spPr>
        <p:txBody>
          <a:bodyPr/>
          <a:lstStyle>
            <a:lvl1pPr marL="0" indent="0" algn="ctr">
              <a:buNone/>
              <a:defRPr lang="zh-TW" altLang="en-US" sz="2400" b="1" kern="1200" dirty="0" smtClean="0">
                <a:solidFill>
                  <a:schemeClr val="tx2"/>
                </a:solidFill>
                <a:latin typeface="Calibri" panose="020F0502020204030204" pitchFamily="34" charset="0"/>
                <a:ea typeface="微軟正黑體" panose="020B0604030504040204" pitchFamily="34" charset="-120"/>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22" name="文字方塊 21"/>
          <p:cNvSpPr txBox="1"/>
          <p:nvPr userDrawn="1"/>
        </p:nvSpPr>
        <p:spPr>
          <a:xfrm>
            <a:off x="7812360" y="1988840"/>
            <a:ext cx="1252394" cy="461665"/>
          </a:xfrm>
          <a:prstGeom prst="rect">
            <a:avLst/>
          </a:prstGeom>
          <a:noFill/>
        </p:spPr>
        <p:txBody>
          <a:bodyPr wrap="none" rtlCol="0">
            <a:spAutoFit/>
          </a:bodyPr>
          <a:lstStyle/>
          <a:p>
            <a:pPr algn="r"/>
            <a:r>
              <a:rPr lang="en-US" altLang="zh-TW" sz="1200" b="1" dirty="0" smtClean="0">
                <a:solidFill>
                  <a:srgbClr val="FF0505"/>
                </a:solidFill>
                <a:effectLst/>
                <a:latin typeface="微軟正黑體" panose="020B0604030504040204" pitchFamily="34" charset="-120"/>
                <a:ea typeface="微軟正黑體" panose="020B0604030504040204" pitchFamily="34" charset="-120"/>
              </a:rPr>
              <a:t>NCKU</a:t>
            </a:r>
          </a:p>
          <a:p>
            <a:pPr algn="r"/>
            <a:r>
              <a:rPr lang="en-US" altLang="zh-TW" sz="1200" b="1" baseline="0" dirty="0" smtClean="0">
                <a:solidFill>
                  <a:srgbClr val="FF0505"/>
                </a:solidFill>
                <a:effectLst/>
                <a:latin typeface="微軟正黑體" panose="020B0604030504040204" pitchFamily="34" charset="-120"/>
                <a:ea typeface="微軟正黑體" panose="020B0604030504040204" pitchFamily="34" charset="-120"/>
              </a:rPr>
              <a:t> </a:t>
            </a:r>
            <a:r>
              <a:rPr lang="en-US" altLang="zh-TW" sz="1200" b="1" baseline="0" dirty="0" smtClean="0">
                <a:solidFill>
                  <a:srgbClr val="FF7979"/>
                </a:solidFill>
                <a:effectLst/>
                <a:latin typeface="微軟正黑體" panose="020B0604030504040204" pitchFamily="34" charset="-120"/>
                <a:ea typeface="微軟正黑體" panose="020B0604030504040204" pitchFamily="34" charset="-120"/>
              </a:rPr>
              <a:t>Tainan </a:t>
            </a:r>
            <a:r>
              <a:rPr lang="en-US" altLang="zh-TW" sz="1200" b="1" baseline="0" dirty="0" smtClean="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Taiwan</a:t>
            </a:r>
            <a:endParaRPr lang="en-US" altLang="zh-TW" sz="1200" b="1" dirty="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32240" y="1268760"/>
            <a:ext cx="2057400" cy="5865813"/>
          </a:xfrm>
        </p:spPr>
        <p:txBody>
          <a:bodyPr vert="eaVert"/>
          <a:lstStyle/>
          <a:p>
            <a:r>
              <a:rPr lang="zh-TW" altLang="en-US" dirty="0"/>
              <a:t>按一下以編輯母片標題樣式</a:t>
            </a:r>
          </a:p>
        </p:txBody>
      </p:sp>
      <p:sp>
        <p:nvSpPr>
          <p:cNvPr id="3" name="直排文字版面配置區 2"/>
          <p:cNvSpPr>
            <a:spLocks noGrp="1"/>
          </p:cNvSpPr>
          <p:nvPr>
            <p:ph type="body" orient="vert" idx="1"/>
          </p:nvPr>
        </p:nvSpPr>
        <p:spPr>
          <a:xfrm>
            <a:off x="755576" y="992187"/>
            <a:ext cx="6019800" cy="586581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dirty="0"/>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1600200"/>
            <a:ext cx="4038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3"/>
          </p:nvPr>
        </p:nvSpPr>
        <p:spPr>
          <a:xfrm>
            <a:off x="4648200" y="3938588"/>
            <a:ext cx="4038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標題，文字及多媒體項目">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媒體版面配置區 3"/>
          <p:cNvSpPr>
            <a:spLocks noGrp="1"/>
          </p:cNvSpPr>
          <p:nvPr>
            <p:ph type="media" sz="half" idx="2"/>
          </p:nvPr>
        </p:nvSpPr>
        <p:spPr>
          <a:xfrm>
            <a:off x="4648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stStyle>
          <a:p>
            <a:pPr lvl="0"/>
            <a:r>
              <a:rPr lang="zh-TW" altLang="en-US" noProof="0"/>
              <a:t>按一下圖示以新增多媒體</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只有標題">
    <p:spTree>
      <p:nvGrpSpPr>
        <p:cNvPr id="1" name=""/>
        <p:cNvGrpSpPr/>
        <p:nvPr/>
      </p:nvGrpSpPr>
      <p:grpSpPr>
        <a:xfrm>
          <a:off x="0" y="0"/>
          <a:ext cx="0" cy="0"/>
          <a:chOff x="0" y="0"/>
          <a:chExt cx="0" cy="0"/>
        </a:xfrm>
      </p:grpSpPr>
      <p:sp>
        <p:nvSpPr>
          <p:cNvPr id="3"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標題及文字在物件之上">
    <p:spTree>
      <p:nvGrpSpPr>
        <p:cNvPr id="1" name=""/>
        <p:cNvGrpSpPr/>
        <p:nvPr/>
      </p:nvGrpSpPr>
      <p:grpSpPr>
        <a:xfrm>
          <a:off x="0" y="0"/>
          <a:ext cx="0" cy="0"/>
          <a:chOff x="0" y="0"/>
          <a:chExt cx="0" cy="0"/>
        </a:xfrm>
      </p:grpSpPr>
      <p:sp>
        <p:nvSpPr>
          <p:cNvPr id="3" name="文字版面配置區 2"/>
          <p:cNvSpPr>
            <a:spLocks noGrp="1"/>
          </p:cNvSpPr>
          <p:nvPr>
            <p:ph type="body"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內容版面配置區 3"/>
          <p:cNvSpPr>
            <a:spLocks noGrp="1"/>
          </p:cNvSpPr>
          <p:nvPr>
            <p:ph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標題及物件在文字之上">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7424"/>
            <a:ext cx="8208912" cy="649288"/>
          </a:xfrm>
        </p:spPr>
        <p:txBody>
          <a:bodyPr/>
          <a:lstStyle>
            <a:lvl1pPr>
              <a:defRPr b="1" i="0">
                <a:solidFill>
                  <a:srgbClr val="4C0000"/>
                </a:solidFill>
                <a:effectLst/>
              </a:defRPr>
            </a:lvl1pPr>
          </a:lstStyle>
          <a:p>
            <a:r>
              <a:rPr lang="zh-TW" altLang="en-US" dirty="0"/>
              <a:t>按一下以編輯母片標題樣式</a:t>
            </a:r>
          </a:p>
        </p:txBody>
      </p:sp>
      <p:sp>
        <p:nvSpPr>
          <p:cNvPr id="3" name="內容版面配置區 2"/>
          <p:cNvSpPr>
            <a:spLocks noGrp="1"/>
          </p:cNvSpPr>
          <p:nvPr>
            <p:ph idx="1"/>
          </p:nvPr>
        </p:nvSpPr>
        <p:spPr>
          <a:xfrm>
            <a:off x="457200" y="1268760"/>
            <a:ext cx="8229600" cy="4824536"/>
          </a:xfrm>
          <a:prstGeom prst="rect">
            <a:avLst/>
          </a:prstGeom>
        </p:spPr>
        <p:txBody>
          <a:bodyPr/>
          <a:lstStyle>
            <a:lvl1pPr marL="452438" indent="-452438">
              <a:buClr>
                <a:srgbClr val="692725"/>
              </a:buClr>
              <a:buFont typeface="Wingdings" pitchFamily="2" charset="2"/>
              <a:buChar char="u"/>
              <a:defRPr sz="2400" b="1">
                <a:solidFill>
                  <a:srgbClr val="4C0000"/>
                </a:solidFill>
                <a:latin typeface="微軟正黑體" panose="020B0604030504040204" pitchFamily="34" charset="-120"/>
                <a:ea typeface="微軟正黑體" panose="020B0604030504040204" pitchFamily="34" charset="-120"/>
              </a:defRPr>
            </a:lvl1pPr>
            <a:lvl2pPr marL="803275" indent="-354013">
              <a:spcBef>
                <a:spcPts val="1200"/>
              </a:spcBef>
              <a:buClr>
                <a:schemeClr val="bg1">
                  <a:lumMod val="10000"/>
                </a:schemeClr>
              </a:buClr>
              <a:buFont typeface="Wingdings" pitchFamily="2" charset="2"/>
              <a:buChar char="ü"/>
              <a:defRPr sz="2000">
                <a:solidFill>
                  <a:srgbClr val="8A0000"/>
                </a:solidFill>
                <a:latin typeface="微軟正黑體" panose="020B0604030504040204" pitchFamily="34" charset="-120"/>
                <a:ea typeface="微軟正黑體" panose="020B0604030504040204" pitchFamily="34" charset="-120"/>
              </a:defRPr>
            </a:lvl2pPr>
            <a:lvl3pPr marL="1252538" indent="-269875">
              <a:spcBef>
                <a:spcPts val="1200"/>
              </a:spcBef>
              <a:defRPr sz="1800">
                <a:solidFill>
                  <a:srgbClr val="960000"/>
                </a:solidFill>
                <a:latin typeface="微軟正黑體" panose="020B0604030504040204" pitchFamily="34" charset="-120"/>
                <a:ea typeface="微軟正黑體" panose="020B0604030504040204" pitchFamily="34" charset="-120"/>
              </a:defRPr>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p:txBody>
      </p:sp>
      <p:sp>
        <p:nvSpPr>
          <p:cNvPr id="4" name="投影片編號版面配置區 22"/>
          <p:cNvSpPr>
            <a:spLocks noGrp="1"/>
          </p:cNvSpPr>
          <p:nvPr>
            <p:ph type="sldNum" sz="quarter" idx="4"/>
          </p:nvPr>
        </p:nvSpPr>
        <p:spPr>
          <a:xfrm>
            <a:off x="0"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a:t>
            </a:fld>
            <a:endParaRPr lang="zh-TW" alt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標題投影片">
    <p:spTree>
      <p:nvGrpSpPr>
        <p:cNvPr id="1" name=""/>
        <p:cNvGrpSpPr/>
        <p:nvPr/>
      </p:nvGrpSpPr>
      <p:grpSpPr>
        <a:xfrm>
          <a:off x="0" y="0"/>
          <a:ext cx="0" cy="0"/>
          <a:chOff x="0" y="0"/>
          <a:chExt cx="0" cy="0"/>
        </a:xfrm>
      </p:grpSpPr>
      <p:sp>
        <p:nvSpPr>
          <p:cNvPr id="2" name="Rectangle 24"/>
          <p:cNvSpPr>
            <a:spLocks noChangeArrowheads="1"/>
          </p:cNvSpPr>
          <p:nvPr userDrawn="1"/>
        </p:nvSpPr>
        <p:spPr bwMode="auto">
          <a:xfrm>
            <a:off x="0" y="1916113"/>
            <a:ext cx="9142413" cy="1873250"/>
          </a:xfrm>
          <a:prstGeom prst="rect">
            <a:avLst/>
          </a:prstGeom>
          <a:solidFill>
            <a:srgbClr val="000000"/>
          </a:solidFill>
          <a:ln w="9525">
            <a:noFill/>
            <a:miter lim="800000"/>
            <a:headEnd/>
            <a:tailEnd/>
          </a:ln>
          <a:effectLst/>
        </p:spPr>
        <p:txBody>
          <a:bodyPr wrap="none" anchor="ctr"/>
          <a:lstStyle/>
          <a:p>
            <a:pPr>
              <a:defRPr/>
            </a:pPr>
            <a:endParaRPr lang="zh-TW" altLang="en-US">
              <a:ea typeface="新細明體" pitchFamily="18" charset="-120"/>
            </a:endParaRPr>
          </a:p>
        </p:txBody>
      </p:sp>
      <p:sp>
        <p:nvSpPr>
          <p:cNvPr id="4" name="Rectangle 26"/>
          <p:cNvSpPr>
            <a:spLocks noChangeArrowheads="1"/>
          </p:cNvSpPr>
          <p:nvPr userDrawn="1"/>
        </p:nvSpPr>
        <p:spPr bwMode="auto">
          <a:xfrm>
            <a:off x="685800" y="1954213"/>
            <a:ext cx="7772400" cy="4114800"/>
          </a:xfrm>
          <a:prstGeom prst="rect">
            <a:avLst/>
          </a:prstGeom>
          <a:noFill/>
          <a:ln w="9525">
            <a:noFill/>
            <a:miter lim="800000"/>
            <a:headEnd/>
            <a:tailEnd/>
          </a:ln>
          <a:effectLst/>
        </p:spPr>
        <p:txBody>
          <a:bodyPr/>
          <a:lstStyle/>
          <a:p>
            <a:pPr>
              <a:defRPr/>
            </a:pPr>
            <a:endParaRPr lang="zh-TW" altLang="zh-TW">
              <a:ea typeface="新細明體" pitchFamily="18" charset="-120"/>
            </a:endParaRPr>
          </a:p>
        </p:txBody>
      </p:sp>
      <p:pic>
        <p:nvPicPr>
          <p:cNvPr id="5" name="Picture 27" descr="ncku1"/>
          <p:cNvPicPr>
            <a:picLocks noChangeAspect="1" noChangeArrowheads="1"/>
          </p:cNvPicPr>
          <p:nvPr userDrawn="1"/>
        </p:nvPicPr>
        <p:blipFill>
          <a:blip r:embed="rId3" cstate="print"/>
          <a:srcRect/>
          <a:stretch>
            <a:fillRect/>
          </a:stretch>
        </p:blipFill>
        <p:spPr bwMode="auto">
          <a:xfrm>
            <a:off x="4121150" y="1052513"/>
            <a:ext cx="901700" cy="847725"/>
          </a:xfrm>
          <a:prstGeom prst="rect">
            <a:avLst/>
          </a:prstGeom>
          <a:noFill/>
          <a:ln w="9525">
            <a:noFill/>
            <a:miter lim="800000"/>
            <a:headEnd/>
            <a:tailEnd/>
          </a:ln>
        </p:spPr>
      </p:pic>
      <p:sp>
        <p:nvSpPr>
          <p:cNvPr id="6" name="Rectangle 28"/>
          <p:cNvSpPr>
            <a:spLocks noChangeArrowheads="1"/>
          </p:cNvSpPr>
          <p:nvPr userDrawn="1"/>
        </p:nvSpPr>
        <p:spPr bwMode="auto">
          <a:xfrm>
            <a:off x="0" y="4005263"/>
            <a:ext cx="9144000" cy="1944687"/>
          </a:xfrm>
          <a:prstGeom prst="rect">
            <a:avLst/>
          </a:prstGeom>
          <a:gradFill rotWithShape="0">
            <a:gsLst>
              <a:gs pos="0">
                <a:srgbClr val="FFFFFF"/>
              </a:gs>
              <a:gs pos="50000">
                <a:srgbClr val="E6EEEE"/>
              </a:gs>
              <a:gs pos="100000">
                <a:srgbClr val="FFFFFF"/>
              </a:gs>
            </a:gsLst>
            <a:lin ang="5400000" scaled="1"/>
          </a:gradFill>
          <a:ln w="9525">
            <a:noFill/>
            <a:miter lim="800000"/>
            <a:headEnd/>
            <a:tailEnd/>
          </a:ln>
          <a:effectLst/>
        </p:spPr>
        <p:txBody>
          <a:bodyPr wrap="none" anchor="ctr"/>
          <a:lstStyle/>
          <a:p>
            <a:pPr algn="ctr" eaLnBrk="0" hangingPunct="0">
              <a:defRPr/>
            </a:pPr>
            <a:endParaRPr kumimoji="0" lang="zh-TW" altLang="zh-TW">
              <a:latin typeface="Tahoma" pitchFamily="34" charset="0"/>
              <a:ea typeface="新細明體" pitchFamily="18" charset="-120"/>
            </a:endParaRPr>
          </a:p>
        </p:txBody>
      </p:sp>
      <p:sp>
        <p:nvSpPr>
          <p:cNvPr id="15" name="Rectangle 63"/>
          <p:cNvSpPr>
            <a:spLocks noChangeArrowheads="1"/>
          </p:cNvSpPr>
          <p:nvPr userDrawn="1"/>
        </p:nvSpPr>
        <p:spPr bwMode="auto">
          <a:xfrm>
            <a:off x="0" y="3789363"/>
            <a:ext cx="9144000" cy="2592387"/>
          </a:xfrm>
          <a:prstGeom prst="rect">
            <a:avLst/>
          </a:prstGeom>
          <a:gradFill rotWithShape="0">
            <a:gsLst>
              <a:gs pos="0">
                <a:srgbClr val="FFFFFF"/>
              </a:gs>
              <a:gs pos="50000">
                <a:srgbClr val="66FF66"/>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kumimoji="0" lang="zh-TW" altLang="zh-TW"/>
          </a:p>
        </p:txBody>
      </p:sp>
      <p:grpSp>
        <p:nvGrpSpPr>
          <p:cNvPr id="16" name="Group 64"/>
          <p:cNvGrpSpPr>
            <a:grpSpLocks/>
          </p:cNvGrpSpPr>
          <p:nvPr userDrawn="1"/>
        </p:nvGrpSpPr>
        <p:grpSpPr bwMode="auto">
          <a:xfrm>
            <a:off x="2087563" y="4689475"/>
            <a:ext cx="4967287" cy="792163"/>
            <a:chOff x="720" y="1920"/>
            <a:chExt cx="4416" cy="866"/>
          </a:xfrm>
        </p:grpSpPr>
        <p:sp>
          <p:nvSpPr>
            <p:cNvPr id="17" name="Oval 65"/>
            <p:cNvSpPr>
              <a:spLocks noChangeArrowheads="1"/>
            </p:cNvSpPr>
            <p:nvPr/>
          </p:nvSpPr>
          <p:spPr bwMode="auto">
            <a:xfrm>
              <a:off x="3840" y="2208"/>
              <a:ext cx="528" cy="576"/>
            </a:xfrm>
            <a:prstGeom prst="ellipse">
              <a:avLst/>
            </a:prstGeom>
            <a:solidFill>
              <a:schemeClr val="bg1"/>
            </a:soli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TW" altLang="en-US"/>
            </a:p>
          </p:txBody>
        </p:sp>
        <p:graphicFrame>
          <p:nvGraphicFramePr>
            <p:cNvPr id="18" name="Object 66"/>
            <p:cNvGraphicFramePr>
              <a:graphicFrameLocks noChangeAspect="1"/>
            </p:cNvGraphicFramePr>
            <p:nvPr/>
          </p:nvGraphicFramePr>
          <p:xfrm>
            <a:off x="720" y="1920"/>
            <a:ext cx="4416" cy="866"/>
          </p:xfrm>
          <a:graphic>
            <a:graphicData uri="http://schemas.openxmlformats.org/presentationml/2006/ole">
              <mc:AlternateContent xmlns:mc="http://schemas.openxmlformats.org/markup-compatibility/2006">
                <mc:Choice xmlns:v="urn:schemas-microsoft-com:vml" Requires="v">
                  <p:oleObj spid="_x0000_s144465" name="Microsoft WordArt 3.2" r:id="rId4" imgW="8678527" imgH="1480247" progId="MSWordArt.2">
                    <p:embed/>
                  </p:oleObj>
                </mc:Choice>
                <mc:Fallback>
                  <p:oleObj name="Microsoft WordArt 3.2" r:id="rId4" imgW="8678527" imgH="1480247" progId="MSWordArt.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1920"/>
                          <a:ext cx="4416" cy="86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CC"/>
                              </a:solidFill>
                              <a:miter lim="800000"/>
                              <a:headEnd/>
                              <a:tailEnd/>
                            </a14:hiddenLine>
                          </a:ext>
                        </a:extLst>
                      </p:spPr>
                    </p:pic>
                  </p:oleObj>
                </mc:Fallback>
              </mc:AlternateContent>
            </a:graphicData>
          </a:graphic>
        </p:graphicFrame>
        <p:grpSp>
          <p:nvGrpSpPr>
            <p:cNvPr id="19" name="Group 67"/>
            <p:cNvGrpSpPr>
              <a:grpSpLocks/>
            </p:cNvGrpSpPr>
            <p:nvPr/>
          </p:nvGrpSpPr>
          <p:grpSpPr bwMode="auto">
            <a:xfrm>
              <a:off x="3889" y="2257"/>
              <a:ext cx="432" cy="432"/>
              <a:chOff x="913" y="1202"/>
              <a:chExt cx="1259" cy="1152"/>
            </a:xfrm>
          </p:grpSpPr>
          <p:sp>
            <p:nvSpPr>
              <p:cNvPr id="20" name="Freeform 68"/>
              <p:cNvSpPr>
                <a:spLocks/>
              </p:cNvSpPr>
              <p:nvPr/>
            </p:nvSpPr>
            <p:spPr bwMode="auto">
              <a:xfrm>
                <a:off x="1133" y="1201"/>
                <a:ext cx="823" cy="666"/>
              </a:xfrm>
              <a:custGeom>
                <a:avLst/>
                <a:gdLst>
                  <a:gd name="T0" fmla="*/ 1 w 2488"/>
                  <a:gd name="T1" fmla="*/ 2 h 2088"/>
                  <a:gd name="T2" fmla="*/ 1 w 2488"/>
                  <a:gd name="T3" fmla="*/ 1 h 2088"/>
                  <a:gd name="T4" fmla="*/ 2 w 2488"/>
                  <a:gd name="T5" fmla="*/ 2 h 2088"/>
                  <a:gd name="T6" fmla="*/ 2 w 2488"/>
                  <a:gd name="T7" fmla="*/ 3 h 2088"/>
                  <a:gd name="T8" fmla="*/ 3 w 2488"/>
                  <a:gd name="T9" fmla="*/ 4 h 2088"/>
                  <a:gd name="T10" fmla="*/ 3 w 2488"/>
                  <a:gd name="T11" fmla="*/ 4 h 2088"/>
                  <a:gd name="T12" fmla="*/ 3 w 2488"/>
                  <a:gd name="T13" fmla="*/ 3 h 2088"/>
                  <a:gd name="T14" fmla="*/ 2 w 2488"/>
                  <a:gd name="T15" fmla="*/ 2 h 2088"/>
                  <a:gd name="T16" fmla="*/ 2 w 2488"/>
                  <a:gd name="T17" fmla="*/ 1 h 2088"/>
                  <a:gd name="T18" fmla="*/ 3 w 2488"/>
                  <a:gd name="T19" fmla="*/ 1 h 2088"/>
                  <a:gd name="T20" fmla="*/ 4 w 2488"/>
                  <a:gd name="T21" fmla="*/ 1 h 2088"/>
                  <a:gd name="T22" fmla="*/ 5 w 2488"/>
                  <a:gd name="T23" fmla="*/ 0 h 2088"/>
                  <a:gd name="T24" fmla="*/ 5 w 2488"/>
                  <a:gd name="T25" fmla="*/ 0 h 2088"/>
                  <a:gd name="T26" fmla="*/ 5 w 2488"/>
                  <a:gd name="T27" fmla="*/ 0 h 2088"/>
                  <a:gd name="T28" fmla="*/ 6 w 2488"/>
                  <a:gd name="T29" fmla="*/ 1 h 2088"/>
                  <a:gd name="T30" fmla="*/ 7 w 2488"/>
                  <a:gd name="T31" fmla="*/ 1 h 2088"/>
                  <a:gd name="T32" fmla="*/ 7 w 2488"/>
                  <a:gd name="T33" fmla="*/ 1 h 2088"/>
                  <a:gd name="T34" fmla="*/ 8 w 2488"/>
                  <a:gd name="T35" fmla="*/ 2 h 2088"/>
                  <a:gd name="T36" fmla="*/ 7 w 2488"/>
                  <a:gd name="T37" fmla="*/ 3 h 2088"/>
                  <a:gd name="T38" fmla="*/ 7 w 2488"/>
                  <a:gd name="T39" fmla="*/ 3 h 2088"/>
                  <a:gd name="T40" fmla="*/ 7 w 2488"/>
                  <a:gd name="T41" fmla="*/ 4 h 2088"/>
                  <a:gd name="T42" fmla="*/ 7 w 2488"/>
                  <a:gd name="T43" fmla="*/ 4 h 2088"/>
                  <a:gd name="T44" fmla="*/ 7 w 2488"/>
                  <a:gd name="T45" fmla="*/ 4 h 2088"/>
                  <a:gd name="T46" fmla="*/ 7 w 2488"/>
                  <a:gd name="T47" fmla="*/ 3 h 2088"/>
                  <a:gd name="T48" fmla="*/ 8 w 2488"/>
                  <a:gd name="T49" fmla="*/ 3 h 2088"/>
                  <a:gd name="T50" fmla="*/ 8 w 2488"/>
                  <a:gd name="T51" fmla="*/ 2 h 2088"/>
                  <a:gd name="T52" fmla="*/ 9 w 2488"/>
                  <a:gd name="T53" fmla="*/ 1 h 2088"/>
                  <a:gd name="T54" fmla="*/ 10 w 2488"/>
                  <a:gd name="T55" fmla="*/ 1 h 2088"/>
                  <a:gd name="T56" fmla="*/ 9 w 2488"/>
                  <a:gd name="T57" fmla="*/ 2 h 2088"/>
                  <a:gd name="T58" fmla="*/ 5 w 2488"/>
                  <a:gd name="T59" fmla="*/ 6 h 2088"/>
                  <a:gd name="T60" fmla="*/ 5 w 2488"/>
                  <a:gd name="T61" fmla="*/ 6 h 2088"/>
                  <a:gd name="T62" fmla="*/ 4 w 2488"/>
                  <a:gd name="T63" fmla="*/ 5 h 2088"/>
                  <a:gd name="T64" fmla="*/ 1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1" name="Freeform 69"/>
              <p:cNvSpPr>
                <a:spLocks/>
              </p:cNvSpPr>
              <p:nvPr/>
            </p:nvSpPr>
            <p:spPr bwMode="auto">
              <a:xfrm rot="15048863" flipV="1">
                <a:off x="1431" y="1357"/>
                <a:ext cx="740" cy="744"/>
              </a:xfrm>
              <a:custGeom>
                <a:avLst/>
                <a:gdLst>
                  <a:gd name="T0" fmla="*/ 0 w 2488"/>
                  <a:gd name="T1" fmla="*/ 3 h 2088"/>
                  <a:gd name="T2" fmla="*/ 0 w 2488"/>
                  <a:gd name="T3" fmla="*/ 2 h 2088"/>
                  <a:gd name="T4" fmla="*/ 1 w 2488"/>
                  <a:gd name="T5" fmla="*/ 4 h 2088"/>
                  <a:gd name="T6" fmla="*/ 1 w 2488"/>
                  <a:gd name="T7" fmla="*/ 4 h 2088"/>
                  <a:gd name="T8" fmla="*/ 2 w 2488"/>
                  <a:gd name="T9" fmla="*/ 6 h 2088"/>
                  <a:gd name="T10" fmla="*/ 2 w 2488"/>
                  <a:gd name="T11" fmla="*/ 6 h 2088"/>
                  <a:gd name="T12" fmla="*/ 2 w 2488"/>
                  <a:gd name="T13" fmla="*/ 5 h 2088"/>
                  <a:gd name="T14" fmla="*/ 1 w 2488"/>
                  <a:gd name="T15" fmla="*/ 4 h 2088"/>
                  <a:gd name="T16" fmla="*/ 1 w 2488"/>
                  <a:gd name="T17" fmla="*/ 2 h 2088"/>
                  <a:gd name="T18" fmla="*/ 2 w 2488"/>
                  <a:gd name="T19" fmla="*/ 1 h 2088"/>
                  <a:gd name="T20" fmla="*/ 2 w 2488"/>
                  <a:gd name="T21" fmla="*/ 1 h 2088"/>
                  <a:gd name="T22" fmla="*/ 3 w 2488"/>
                  <a:gd name="T23" fmla="*/ 0 h 2088"/>
                  <a:gd name="T24" fmla="*/ 3 w 2488"/>
                  <a:gd name="T25" fmla="*/ 0 h 2088"/>
                  <a:gd name="T26" fmla="*/ 3 w 2488"/>
                  <a:gd name="T27" fmla="*/ 1 h 2088"/>
                  <a:gd name="T28" fmla="*/ 3 w 2488"/>
                  <a:gd name="T29" fmla="*/ 1 h 2088"/>
                  <a:gd name="T30" fmla="*/ 4 w 2488"/>
                  <a:gd name="T31" fmla="*/ 1 h 2088"/>
                  <a:gd name="T32" fmla="*/ 4 w 2488"/>
                  <a:gd name="T33" fmla="*/ 2 h 2088"/>
                  <a:gd name="T34" fmla="*/ 4 w 2488"/>
                  <a:gd name="T35" fmla="*/ 3 h 2088"/>
                  <a:gd name="T36" fmla="*/ 4 w 2488"/>
                  <a:gd name="T37" fmla="*/ 4 h 2088"/>
                  <a:gd name="T38" fmla="*/ 4 w 2488"/>
                  <a:gd name="T39" fmla="*/ 5 h 2088"/>
                  <a:gd name="T40" fmla="*/ 4 w 2488"/>
                  <a:gd name="T41" fmla="*/ 6 h 2088"/>
                  <a:gd name="T42" fmla="*/ 4 w 2488"/>
                  <a:gd name="T43" fmla="*/ 6 h 2088"/>
                  <a:gd name="T44" fmla="*/ 4 w 2488"/>
                  <a:gd name="T45" fmla="*/ 6 h 2088"/>
                  <a:gd name="T46" fmla="*/ 4 w 2488"/>
                  <a:gd name="T47" fmla="*/ 5 h 2088"/>
                  <a:gd name="T48" fmla="*/ 4 w 2488"/>
                  <a:gd name="T49" fmla="*/ 4 h 2088"/>
                  <a:gd name="T50" fmla="*/ 5 w 2488"/>
                  <a:gd name="T51" fmla="*/ 4 h 2088"/>
                  <a:gd name="T52" fmla="*/ 5 w 2488"/>
                  <a:gd name="T53" fmla="*/ 2 h 2088"/>
                  <a:gd name="T54" fmla="*/ 6 w 2488"/>
                  <a:gd name="T55" fmla="*/ 2 h 2088"/>
                  <a:gd name="T56" fmla="*/ 5 w 2488"/>
                  <a:gd name="T57" fmla="*/ 3 h 2088"/>
                  <a:gd name="T58" fmla="*/ 3 w 2488"/>
                  <a:gd name="T59" fmla="*/ 11 h 2088"/>
                  <a:gd name="T60" fmla="*/ 3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2" name="Freeform 70"/>
              <p:cNvSpPr>
                <a:spLocks/>
              </p:cNvSpPr>
              <p:nvPr/>
            </p:nvSpPr>
            <p:spPr bwMode="auto">
              <a:xfrm rot="-4278923">
                <a:off x="929" y="1354"/>
                <a:ext cx="708" cy="744"/>
              </a:xfrm>
              <a:custGeom>
                <a:avLst/>
                <a:gdLst>
                  <a:gd name="T0" fmla="*/ 0 w 2488"/>
                  <a:gd name="T1" fmla="*/ 3 h 2088"/>
                  <a:gd name="T2" fmla="*/ 0 w 2488"/>
                  <a:gd name="T3" fmla="*/ 2 h 2088"/>
                  <a:gd name="T4" fmla="*/ 1 w 2488"/>
                  <a:gd name="T5" fmla="*/ 4 h 2088"/>
                  <a:gd name="T6" fmla="*/ 1 w 2488"/>
                  <a:gd name="T7" fmla="*/ 4 h 2088"/>
                  <a:gd name="T8" fmla="*/ 1 w 2488"/>
                  <a:gd name="T9" fmla="*/ 6 h 2088"/>
                  <a:gd name="T10" fmla="*/ 2 w 2488"/>
                  <a:gd name="T11" fmla="*/ 6 h 2088"/>
                  <a:gd name="T12" fmla="*/ 1 w 2488"/>
                  <a:gd name="T13" fmla="*/ 5 h 2088"/>
                  <a:gd name="T14" fmla="*/ 1 w 2488"/>
                  <a:gd name="T15" fmla="*/ 4 h 2088"/>
                  <a:gd name="T16" fmla="*/ 1 w 2488"/>
                  <a:gd name="T17" fmla="*/ 2 h 2088"/>
                  <a:gd name="T18" fmla="*/ 1 w 2488"/>
                  <a:gd name="T19" fmla="*/ 1 h 2088"/>
                  <a:gd name="T20" fmla="*/ 2 w 2488"/>
                  <a:gd name="T21" fmla="*/ 1 h 2088"/>
                  <a:gd name="T22" fmla="*/ 2 w 2488"/>
                  <a:gd name="T23" fmla="*/ 0 h 2088"/>
                  <a:gd name="T24" fmla="*/ 2 w 2488"/>
                  <a:gd name="T25" fmla="*/ 0 h 2088"/>
                  <a:gd name="T26" fmla="*/ 3 w 2488"/>
                  <a:gd name="T27" fmla="*/ 1 h 2088"/>
                  <a:gd name="T28" fmla="*/ 3 w 2488"/>
                  <a:gd name="T29" fmla="*/ 1 h 2088"/>
                  <a:gd name="T30" fmla="*/ 3 w 2488"/>
                  <a:gd name="T31" fmla="*/ 1 h 2088"/>
                  <a:gd name="T32" fmla="*/ 3 w 2488"/>
                  <a:gd name="T33" fmla="*/ 2 h 2088"/>
                  <a:gd name="T34" fmla="*/ 4 w 2488"/>
                  <a:gd name="T35" fmla="*/ 3 h 2088"/>
                  <a:gd name="T36" fmla="*/ 3 w 2488"/>
                  <a:gd name="T37" fmla="*/ 4 h 2088"/>
                  <a:gd name="T38" fmla="*/ 3 w 2488"/>
                  <a:gd name="T39" fmla="*/ 5 h 2088"/>
                  <a:gd name="T40" fmla="*/ 3 w 2488"/>
                  <a:gd name="T41" fmla="*/ 6 h 2088"/>
                  <a:gd name="T42" fmla="*/ 3 w 2488"/>
                  <a:gd name="T43" fmla="*/ 6 h 2088"/>
                  <a:gd name="T44" fmla="*/ 3 w 2488"/>
                  <a:gd name="T45" fmla="*/ 6 h 2088"/>
                  <a:gd name="T46" fmla="*/ 3 w 2488"/>
                  <a:gd name="T47" fmla="*/ 5 h 2088"/>
                  <a:gd name="T48" fmla="*/ 4 w 2488"/>
                  <a:gd name="T49" fmla="*/ 4 h 2088"/>
                  <a:gd name="T50" fmla="*/ 4 w 2488"/>
                  <a:gd name="T51" fmla="*/ 4 h 2088"/>
                  <a:gd name="T52" fmla="*/ 4 w 2488"/>
                  <a:gd name="T53" fmla="*/ 2 h 2088"/>
                  <a:gd name="T54" fmla="*/ 5 w 2488"/>
                  <a:gd name="T55" fmla="*/ 2 h 2088"/>
                  <a:gd name="T56" fmla="*/ 4 w 2488"/>
                  <a:gd name="T57" fmla="*/ 3 h 2088"/>
                  <a:gd name="T58" fmla="*/ 2 w 2488"/>
                  <a:gd name="T59" fmla="*/ 11 h 2088"/>
                  <a:gd name="T60" fmla="*/ 2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3" name="Freeform 71"/>
              <p:cNvSpPr>
                <a:spLocks/>
              </p:cNvSpPr>
              <p:nvPr/>
            </p:nvSpPr>
            <p:spPr bwMode="auto">
              <a:xfrm rot="-8451562">
                <a:off x="1018" y="1673"/>
                <a:ext cx="761" cy="680"/>
              </a:xfrm>
              <a:custGeom>
                <a:avLst/>
                <a:gdLst>
                  <a:gd name="T0" fmla="*/ 0 w 2488"/>
                  <a:gd name="T1" fmla="*/ 2 h 2088"/>
                  <a:gd name="T2" fmla="*/ 0 w 2488"/>
                  <a:gd name="T3" fmla="*/ 2 h 2088"/>
                  <a:gd name="T4" fmla="*/ 1 w 2488"/>
                  <a:gd name="T5" fmla="*/ 2 h 2088"/>
                  <a:gd name="T6" fmla="*/ 2 w 2488"/>
                  <a:gd name="T7" fmla="*/ 3 h 2088"/>
                  <a:gd name="T8" fmla="*/ 2 w 2488"/>
                  <a:gd name="T9" fmla="*/ 4 h 2088"/>
                  <a:gd name="T10" fmla="*/ 2 w 2488"/>
                  <a:gd name="T11" fmla="*/ 4 h 2088"/>
                  <a:gd name="T12" fmla="*/ 2 w 2488"/>
                  <a:gd name="T13" fmla="*/ 3 h 2088"/>
                  <a:gd name="T14" fmla="*/ 2 w 2488"/>
                  <a:gd name="T15" fmla="*/ 2 h 2088"/>
                  <a:gd name="T16" fmla="*/ 2 w 2488"/>
                  <a:gd name="T17" fmla="*/ 2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3 h 2088"/>
                  <a:gd name="T38" fmla="*/ 5 w 2488"/>
                  <a:gd name="T39" fmla="*/ 3 h 2088"/>
                  <a:gd name="T40" fmla="*/ 5 w 2488"/>
                  <a:gd name="T41" fmla="*/ 4 h 2088"/>
                  <a:gd name="T42" fmla="*/ 5 w 2488"/>
                  <a:gd name="T43" fmla="*/ 4 h 2088"/>
                  <a:gd name="T44" fmla="*/ 5 w 2488"/>
                  <a:gd name="T45" fmla="*/ 4 h 2088"/>
                  <a:gd name="T46" fmla="*/ 5 w 2488"/>
                  <a:gd name="T47" fmla="*/ 3 h 2088"/>
                  <a:gd name="T48" fmla="*/ 5 w 2488"/>
                  <a:gd name="T49" fmla="*/ 3 h 2088"/>
                  <a:gd name="T50" fmla="*/ 6 w 2488"/>
                  <a:gd name="T51" fmla="*/ 2 h 2088"/>
                  <a:gd name="T52" fmla="*/ 6 w 2488"/>
                  <a:gd name="T53" fmla="*/ 2 h 2088"/>
                  <a:gd name="T54" fmla="*/ 6 w 2488"/>
                  <a:gd name="T55" fmla="*/ 2 h 2088"/>
                  <a:gd name="T56" fmla="*/ 6 w 2488"/>
                  <a:gd name="T57" fmla="*/ 2 h 2088"/>
                  <a:gd name="T58" fmla="*/ 3 w 2488"/>
                  <a:gd name="T59" fmla="*/ 7 h 2088"/>
                  <a:gd name="T60" fmla="*/ 3 w 2488"/>
                  <a:gd name="T61" fmla="*/ 7 h 2088"/>
                  <a:gd name="T62" fmla="*/ 2 w 2488"/>
                  <a:gd name="T63" fmla="*/ 6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4" name="Freeform 72"/>
              <p:cNvSpPr>
                <a:spLocks/>
              </p:cNvSpPr>
              <p:nvPr/>
            </p:nvSpPr>
            <p:spPr bwMode="auto">
              <a:xfrm rot="8605117">
                <a:off x="1323" y="1706"/>
                <a:ext cx="761" cy="648"/>
              </a:xfrm>
              <a:custGeom>
                <a:avLst/>
                <a:gdLst>
                  <a:gd name="T0" fmla="*/ 0 w 2488"/>
                  <a:gd name="T1" fmla="*/ 2 h 2088"/>
                  <a:gd name="T2" fmla="*/ 0 w 2488"/>
                  <a:gd name="T3" fmla="*/ 1 h 2088"/>
                  <a:gd name="T4" fmla="*/ 1 w 2488"/>
                  <a:gd name="T5" fmla="*/ 2 h 2088"/>
                  <a:gd name="T6" fmla="*/ 2 w 2488"/>
                  <a:gd name="T7" fmla="*/ 2 h 2088"/>
                  <a:gd name="T8" fmla="*/ 2 w 2488"/>
                  <a:gd name="T9" fmla="*/ 3 h 2088"/>
                  <a:gd name="T10" fmla="*/ 2 w 2488"/>
                  <a:gd name="T11" fmla="*/ 3 h 2088"/>
                  <a:gd name="T12" fmla="*/ 2 w 2488"/>
                  <a:gd name="T13" fmla="*/ 2 h 2088"/>
                  <a:gd name="T14" fmla="*/ 2 w 2488"/>
                  <a:gd name="T15" fmla="*/ 2 h 2088"/>
                  <a:gd name="T16" fmla="*/ 2 w 2488"/>
                  <a:gd name="T17" fmla="*/ 1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2 h 2088"/>
                  <a:gd name="T38" fmla="*/ 5 w 2488"/>
                  <a:gd name="T39" fmla="*/ 2 h 2088"/>
                  <a:gd name="T40" fmla="*/ 5 w 2488"/>
                  <a:gd name="T41" fmla="*/ 3 h 2088"/>
                  <a:gd name="T42" fmla="*/ 5 w 2488"/>
                  <a:gd name="T43" fmla="*/ 3 h 2088"/>
                  <a:gd name="T44" fmla="*/ 5 w 2488"/>
                  <a:gd name="T45" fmla="*/ 3 h 2088"/>
                  <a:gd name="T46" fmla="*/ 5 w 2488"/>
                  <a:gd name="T47" fmla="*/ 3 h 2088"/>
                  <a:gd name="T48" fmla="*/ 5 w 2488"/>
                  <a:gd name="T49" fmla="*/ 2 h 2088"/>
                  <a:gd name="T50" fmla="*/ 6 w 2488"/>
                  <a:gd name="T51" fmla="*/ 2 h 2088"/>
                  <a:gd name="T52" fmla="*/ 6 w 2488"/>
                  <a:gd name="T53" fmla="*/ 1 h 2088"/>
                  <a:gd name="T54" fmla="*/ 6 w 2488"/>
                  <a:gd name="T55" fmla="*/ 1 h 2088"/>
                  <a:gd name="T56" fmla="*/ 6 w 2488"/>
                  <a:gd name="T57" fmla="*/ 2 h 2088"/>
                  <a:gd name="T58" fmla="*/ 3 w 2488"/>
                  <a:gd name="T59" fmla="*/ 5 h 2088"/>
                  <a:gd name="T60" fmla="*/ 3 w 2488"/>
                  <a:gd name="T61" fmla="*/ 5 h 2088"/>
                  <a:gd name="T62" fmla="*/ 2 w 2488"/>
                  <a:gd name="T63" fmla="*/ 4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grpSp>
      </p:grpSp>
    </p:spTree>
    <p:extLst>
      <p:ext uri="{BB962C8B-B14F-4D97-AF65-F5344CB8AC3E}">
        <p14:creationId xmlns:p14="http://schemas.microsoft.com/office/powerpoint/2010/main" val="418831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xit" presetSubtype="0" fill="hold" grpId="0" nodeType="afterEffect">
                                  <p:stCondLst>
                                    <p:cond delay="0"/>
                                  </p:stCondLst>
                                  <p:childTnLst>
                                    <p:anim to="" calcmode="lin" valueType="num">
                                      <p:cBhvr>
                                        <p:cTn id="6" dur="1"/>
                                        <p:tgtEl>
                                          <p:spTgt spid="15"/>
                                        </p:tgtEl>
                                        <p:attrNameLst>
                                          <p:attrName/>
                                        </p:attrNameLst>
                                      </p:cBhvr>
                                    </p:anim>
                                    <p:set>
                                      <p:cBhvr>
                                        <p:cTn id="7" dur="1" fill="hold">
                                          <p:stCondLst>
                                            <p:cond delay="0"/>
                                          </p:stCondLst>
                                        </p:cTn>
                                        <p:tgtEl>
                                          <p:spTgt spid="15"/>
                                        </p:tgtEl>
                                        <p:attrNameLst>
                                          <p:attrName>style.visibility</p:attrName>
                                        </p:attrNameLst>
                                      </p:cBhvr>
                                      <p:to>
                                        <p:strVal val="hidden"/>
                                      </p:to>
                                    </p:set>
                                  </p:childTnLst>
                                </p:cTn>
                              </p:par>
                              <p:par>
                                <p:cTn id="8" presetID="24" presetClass="exit" presetSubtype="0" fill="hold" nodeType="withEffect">
                                  <p:stCondLst>
                                    <p:cond delay="0"/>
                                  </p:stCondLst>
                                  <p:childTnLst>
                                    <p:anim to="" calcmode="lin" valueType="num">
                                      <p:cBhvr>
                                        <p:cTn id="9" dur="1"/>
                                        <p:tgtEl>
                                          <p:spTgt spid="16"/>
                                        </p:tgtEl>
                                        <p:attrNameLst>
                                          <p:attrName/>
                                        </p:attrNameLst>
                                      </p:cBhvr>
                                    </p:anim>
                                    <p:set>
                                      <p:cBhvr>
                                        <p:cTn id="1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400">
                <a:latin typeface="微軟正黑體" panose="020B0604030504040204" pitchFamily="34" charset="-120"/>
                <a:ea typeface="微軟正黑體" panose="020B0604030504040204" pitchFamily="34" charset="-12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912813" y="202630"/>
            <a:ext cx="8229600" cy="634082"/>
          </a:xfrm>
        </p:spPr>
        <p:txBody>
          <a:bodyPr/>
          <a:lstStyle>
            <a:lvl1pPr>
              <a:defRPr/>
            </a:lvl1pPr>
          </a:lstStyle>
          <a:p>
            <a:r>
              <a:rPr lang="zh-TW" altLang="en-US" dirty="0"/>
              <a:t>按一下以編輯母片標題樣式</a:t>
            </a:r>
          </a:p>
        </p:txBody>
      </p:sp>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67544" y="1268760"/>
            <a:ext cx="3240360" cy="648072"/>
          </a:xfrm>
        </p:spPr>
        <p:txBody>
          <a:bodyPr anchor="b"/>
          <a:lstStyle>
            <a:lvl1pPr algn="l">
              <a:defRPr sz="2000" b="1"/>
            </a:lvl1pPr>
          </a:lstStyle>
          <a:p>
            <a:r>
              <a:rPr lang="zh-TW" altLang="en-US" dirty="0"/>
              <a:t>按一下以編輯母片標題樣式</a:t>
            </a:r>
          </a:p>
        </p:txBody>
      </p:sp>
      <p:sp>
        <p:nvSpPr>
          <p:cNvPr id="3" name="內容版面配置區 2"/>
          <p:cNvSpPr>
            <a:spLocks noGrp="1"/>
          </p:cNvSpPr>
          <p:nvPr>
            <p:ph idx="1"/>
          </p:nvPr>
        </p:nvSpPr>
        <p:spPr>
          <a:xfrm>
            <a:off x="3707904" y="1196752"/>
            <a:ext cx="5111750" cy="5390193"/>
          </a:xfrm>
          <a:prstGeom prst="rect">
            <a:avLst/>
          </a:prstGeom>
        </p:spPr>
        <p:txBody>
          <a:bodyPr/>
          <a:lstStyle>
            <a:lvl1pPr>
              <a:defRPr sz="3200">
                <a:latin typeface="微軟正黑體" panose="020B0604030504040204" pitchFamily="34" charset="-120"/>
                <a:ea typeface="微軟正黑體" panose="020B0604030504040204" pitchFamily="34" charset="-120"/>
              </a:defRPr>
            </a:lvl1pPr>
            <a:lvl2pPr>
              <a:defRPr sz="2800">
                <a:latin typeface="微軟正黑體" panose="020B0604030504040204" pitchFamily="34" charset="-120"/>
                <a:ea typeface="微軟正黑體" panose="020B0604030504040204" pitchFamily="34" charset="-120"/>
              </a:defRPr>
            </a:lvl2pPr>
            <a:lvl3pPr>
              <a:defRPr sz="2400">
                <a:latin typeface="微軟正黑體" panose="020B0604030504040204" pitchFamily="34" charset="-120"/>
                <a:ea typeface="微軟正黑體" panose="020B0604030504040204" pitchFamily="34" charset="-120"/>
              </a:defRPr>
            </a:lvl3pPr>
            <a:lvl4pPr>
              <a:defRPr sz="2000">
                <a:latin typeface="微軟正黑體" panose="020B0604030504040204" pitchFamily="34" charset="-120"/>
                <a:ea typeface="微軟正黑體" panose="020B0604030504040204" pitchFamily="34" charset="-120"/>
              </a:defRPr>
            </a:lvl4pPr>
            <a:lvl5pPr>
              <a:defRPr sz="2000">
                <a:latin typeface="微軟正黑體" panose="020B0604030504040204" pitchFamily="34" charset="-120"/>
                <a:ea typeface="微軟正黑體" panose="020B0604030504040204" pitchFamily="34" charset="-120"/>
              </a:defRPr>
            </a:lvl5pPr>
            <a:lvl6pPr>
              <a:defRPr sz="2000"/>
            </a:lvl6pPr>
            <a:lvl7pPr>
              <a:defRPr sz="2000"/>
            </a:lvl7pPr>
            <a:lvl8pPr>
              <a:defRPr sz="2000"/>
            </a:lvl8pPr>
            <a:lvl9pPr>
              <a:defRPr sz="2000"/>
            </a:lvl9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文字版面配置區 3"/>
          <p:cNvSpPr>
            <a:spLocks noGrp="1"/>
          </p:cNvSpPr>
          <p:nvPr>
            <p:ph type="body" sz="half" idx="2"/>
          </p:nvPr>
        </p:nvSpPr>
        <p:spPr>
          <a:xfrm>
            <a:off x="467544" y="1916832"/>
            <a:ext cx="3008313" cy="4691063"/>
          </a:xfrm>
          <a:prstGeom prst="rect">
            <a:avLst/>
          </a:prstGeom>
        </p:spPr>
        <p:txBody>
          <a:bodyPr/>
          <a:lstStyle>
            <a:lvl1pPr marL="0" indent="0">
              <a:buNone/>
              <a:defRPr sz="16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atin typeface="微軟正黑體" panose="020B0604030504040204" pitchFamily="34" charset="-120"/>
                <a:ea typeface="微軟正黑體" panose="020B0604030504040204" pitchFamily="34" charset="-120"/>
              </a:defRPr>
            </a:lvl1pPr>
          </a:lstStyle>
          <a:p>
            <a:r>
              <a:rPr lang="zh-TW" altLang="en-US"/>
              <a:t>按一下以編輯母片標題樣式</a:t>
            </a:r>
          </a:p>
        </p:txBody>
      </p:sp>
      <p:sp>
        <p:nvSpPr>
          <p:cNvPr id="3" name="圖片版面配置區 2"/>
          <p:cNvSpPr>
            <a:spLocks noGrp="1"/>
          </p:cNvSpPr>
          <p:nvPr>
            <p:ph type="pic" idx="1"/>
          </p:nvPr>
        </p:nvSpPr>
        <p:spPr>
          <a:xfrm>
            <a:off x="1547664" y="1484784"/>
            <a:ext cx="5486400" cy="4114800"/>
          </a:xfrm>
          <a:prstGeom prst="rect">
            <a:avLst/>
          </a:prstGeom>
        </p:spPr>
        <p:txBody>
          <a:bodyPr/>
          <a:lstStyle>
            <a:lvl1pPr marL="0" indent="0">
              <a:buNone/>
              <a:defRPr sz="3200">
                <a:latin typeface="微軟正黑體" panose="020B0604030504040204" pitchFamily="34" charset="-120"/>
                <a:ea typeface="微軟正黑體" panose="020B0604030504040204"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g"/><Relationship Id="rId28" Type="http://schemas.openxmlformats.org/officeDocument/2006/relationships/oleObject" Target="../embeddings/oleObject2.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vmlDrawing" Target="../drawings/vmlDrawing1.vml"/><Relationship Id="rId27"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32" name="圖片 31"/>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6372200" y="44624"/>
            <a:ext cx="2770212" cy="871751"/>
          </a:xfrm>
          <a:prstGeom prst="rect">
            <a:avLst/>
          </a:prstGeom>
        </p:spPr>
      </p:pic>
      <p:pic>
        <p:nvPicPr>
          <p:cNvPr id="34" name="圖片 3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4994" y="922118"/>
            <a:ext cx="9225506" cy="6035274"/>
          </a:xfrm>
          <a:prstGeom prst="rect">
            <a:avLst/>
          </a:prstGeom>
        </p:spPr>
      </p:pic>
      <p:pic>
        <p:nvPicPr>
          <p:cNvPr id="120843" name="Picture 11" descr="C:\Users\Yang-Ting Chou\Desktop\ncku-logo1.jpg"/>
          <p:cNvPicPr>
            <a:picLocks noChangeAspect="1" noChangeArrowheads="1"/>
          </p:cNvPicPr>
          <p:nvPr/>
        </p:nvPicPr>
        <p:blipFill>
          <a:blip r:embed="rId25" cstate="print">
            <a:clrChange>
              <a:clrFrom>
                <a:srgbClr val="FFFFFF"/>
              </a:clrFrom>
              <a:clrTo>
                <a:srgbClr val="FFFFFF">
                  <a:alpha val="0"/>
                </a:srgbClr>
              </a:clrTo>
            </a:clrChange>
          </a:blip>
          <a:srcRect/>
          <a:stretch>
            <a:fillRect/>
          </a:stretch>
        </p:blipFill>
        <p:spPr bwMode="auto">
          <a:xfrm>
            <a:off x="82384" y="87600"/>
            <a:ext cx="745200" cy="749112"/>
          </a:xfrm>
          <a:prstGeom prst="rect">
            <a:avLst/>
          </a:prstGeom>
          <a:noFill/>
        </p:spPr>
      </p:pic>
      <p:sp>
        <p:nvSpPr>
          <p:cNvPr id="428037" name="Rectangle 5"/>
          <p:cNvSpPr>
            <a:spLocks noGrp="1" noChangeArrowheads="1"/>
          </p:cNvSpPr>
          <p:nvPr>
            <p:ph type="title"/>
          </p:nvPr>
        </p:nvSpPr>
        <p:spPr bwMode="auto">
          <a:xfrm>
            <a:off x="853325" y="137512"/>
            <a:ext cx="8136903" cy="6492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zh-TW" altLang="en-US" dirty="0"/>
          </a:p>
        </p:txBody>
      </p:sp>
      <p:sp>
        <p:nvSpPr>
          <p:cNvPr id="428042" name="Line 10"/>
          <p:cNvSpPr>
            <a:spLocks noChangeShapeType="1"/>
          </p:cNvSpPr>
          <p:nvPr/>
        </p:nvSpPr>
        <p:spPr bwMode="auto">
          <a:xfrm flipV="1">
            <a:off x="454984" y="6741367"/>
            <a:ext cx="1716392" cy="0"/>
          </a:xfrm>
          <a:prstGeom prst="line">
            <a:avLst/>
          </a:prstGeom>
          <a:noFill/>
          <a:ln w="19050">
            <a:solidFill>
              <a:srgbClr val="C00000"/>
            </a:solidFill>
            <a:round/>
            <a:headEnd/>
            <a:tailEnd/>
          </a:ln>
          <a:effectLst/>
        </p:spPr>
        <p:txBody>
          <a:bodyPr/>
          <a:lstStyle/>
          <a:p>
            <a:pPr>
              <a:defRPr/>
            </a:pPr>
            <a:endParaRPr lang="zh-TW" altLang="en-US"/>
          </a:p>
        </p:txBody>
      </p:sp>
      <p:sp>
        <p:nvSpPr>
          <p:cNvPr id="428043" name="Line 11"/>
          <p:cNvSpPr>
            <a:spLocks noChangeShapeType="1"/>
          </p:cNvSpPr>
          <p:nvPr/>
        </p:nvSpPr>
        <p:spPr bwMode="auto">
          <a:xfrm flipV="1">
            <a:off x="6732240" y="6741367"/>
            <a:ext cx="1902284" cy="0"/>
          </a:xfrm>
          <a:prstGeom prst="line">
            <a:avLst/>
          </a:prstGeom>
          <a:noFill/>
          <a:ln w="19050">
            <a:solidFill>
              <a:srgbClr val="C00000"/>
            </a:solidFill>
            <a:round/>
            <a:headEnd type="none" w="med" len="med"/>
            <a:tailEnd type="none" w="med" len="med"/>
          </a:ln>
          <a:effectLst/>
        </p:spPr>
        <p:txBody>
          <a:bodyPr/>
          <a:lstStyle/>
          <a:p>
            <a:pPr>
              <a:defRPr/>
            </a:pPr>
            <a:endParaRPr lang="zh-TW" altLang="en-US"/>
          </a:p>
        </p:txBody>
      </p:sp>
      <p:sp>
        <p:nvSpPr>
          <p:cNvPr id="17" name="文字方塊 16"/>
          <p:cNvSpPr txBox="1"/>
          <p:nvPr/>
        </p:nvSpPr>
        <p:spPr>
          <a:xfrm>
            <a:off x="2171376" y="6577607"/>
            <a:ext cx="4560864" cy="261610"/>
          </a:xfrm>
          <a:prstGeom prst="rect">
            <a:avLst/>
          </a:prstGeom>
          <a:noFill/>
        </p:spPr>
        <p:txBody>
          <a:bodyPr wrap="none" rtlCol="0">
            <a:spAutoFit/>
          </a:bodyPr>
          <a:lstStyle/>
          <a:p>
            <a:pPr algn="ctr"/>
            <a:r>
              <a:rPr lang="en-US" altLang="zh-TW" sz="1100" dirty="0" smtClean="0">
                <a:solidFill>
                  <a:srgbClr val="5E2B2B"/>
                </a:solidFill>
              </a:rPr>
              <a:t>Department of</a:t>
            </a:r>
            <a:r>
              <a:rPr lang="en-US" altLang="zh-TW" sz="1100" baseline="0" dirty="0" smtClean="0">
                <a:solidFill>
                  <a:srgbClr val="5E2B2B"/>
                </a:solidFill>
              </a:rPr>
              <a:t> Electrical Engineering, National Cheng Kung University</a:t>
            </a:r>
            <a:endParaRPr lang="zh-TW" altLang="en-US" sz="1100" dirty="0">
              <a:solidFill>
                <a:srgbClr val="5E2B2B"/>
              </a:solidFill>
            </a:endParaRPr>
          </a:p>
        </p:txBody>
      </p:sp>
      <p:sp>
        <p:nvSpPr>
          <p:cNvPr id="29" name="矩形 28"/>
          <p:cNvSpPr/>
          <p:nvPr/>
        </p:nvSpPr>
        <p:spPr bwMode="auto">
          <a:xfrm>
            <a:off x="-36512" y="901616"/>
            <a:ext cx="9178924" cy="6048000"/>
          </a:xfrm>
          <a:prstGeom prst="rect">
            <a:avLst/>
          </a:prstGeom>
          <a:solidFill>
            <a:srgbClr val="FEC3C3">
              <a:alpha val="85098"/>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grpSp>
        <p:nvGrpSpPr>
          <p:cNvPr id="6" name="群組 5"/>
          <p:cNvGrpSpPr/>
          <p:nvPr/>
        </p:nvGrpSpPr>
        <p:grpSpPr>
          <a:xfrm>
            <a:off x="2267744" y="3395579"/>
            <a:ext cx="4586382" cy="787568"/>
            <a:chOff x="2365723" y="3406404"/>
            <a:chExt cx="4586382" cy="787568"/>
          </a:xfrm>
        </p:grpSpPr>
        <p:sp>
          <p:nvSpPr>
            <p:cNvPr id="428047" name="Oval 15"/>
            <p:cNvSpPr>
              <a:spLocks noChangeArrowheads="1"/>
            </p:cNvSpPr>
            <p:nvPr/>
          </p:nvSpPr>
          <p:spPr bwMode="auto">
            <a:xfrm>
              <a:off x="5606102" y="3668320"/>
              <a:ext cx="548372" cy="524742"/>
            </a:xfrm>
            <a:prstGeom prst="ellipse">
              <a:avLst/>
            </a:prstGeom>
            <a:solidFill>
              <a:srgbClr val="FF7979"/>
            </a:solid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1026" name="Object 16"/>
            <p:cNvGraphicFramePr>
              <a:graphicFrameLocks noChangeAspect="1"/>
            </p:cNvGraphicFramePr>
            <p:nvPr userDrawn="1">
              <p:extLst>
                <p:ext uri="{D42A27DB-BD31-4B8C-83A1-F6EECF244321}">
                  <p14:modId xmlns:p14="http://schemas.microsoft.com/office/powerpoint/2010/main" val="211489139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64" name="Microsoft WordArt 3.2" r:id="rId26" imgW="8678527" imgH="1480247" progId="">
                    <p:embed/>
                  </p:oleObj>
                </mc:Choice>
                <mc:Fallback>
                  <p:oleObj name="Microsoft WordArt 3.2" r:id="rId26" imgW="8678527" imgH="1480247" progId="">
                    <p:embed/>
                    <p:pic>
                      <p:nvPicPr>
                        <p:cNvPr id="0" name="Picture 1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6" name="矩形 25"/>
          <p:cNvSpPr/>
          <p:nvPr userDrawn="1"/>
        </p:nvSpPr>
        <p:spPr bwMode="auto">
          <a:xfrm>
            <a:off x="-36512" y="908720"/>
            <a:ext cx="9178924" cy="5976000"/>
          </a:xfrm>
          <a:prstGeom prst="rect">
            <a:avLst/>
          </a:prstGeom>
          <a:solidFill>
            <a:srgbClr val="FFFFFF"/>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4" name="文字方塊 3"/>
          <p:cNvSpPr txBox="1"/>
          <p:nvPr userDrawn="1"/>
        </p:nvSpPr>
        <p:spPr>
          <a:xfrm>
            <a:off x="7422332" y="692696"/>
            <a:ext cx="1398140" cy="230832"/>
          </a:xfrm>
          <a:prstGeom prst="rect">
            <a:avLst/>
          </a:prstGeom>
          <a:noFill/>
        </p:spPr>
        <p:txBody>
          <a:bodyPr wrap="none" rtlCol="0">
            <a:spAutoFit/>
          </a:bodyPr>
          <a:lstStyle/>
          <a:p>
            <a:pPr algn="ctr"/>
            <a:r>
              <a:rPr lang="zh-TW" altLang="en-US" sz="900" b="1" dirty="0" smtClean="0">
                <a:solidFill>
                  <a:srgbClr val="A64C4C"/>
                </a:solidFill>
                <a:effectLst/>
                <a:latin typeface="微軟正黑體" panose="020B0604030504040204" pitchFamily="34" charset="-120"/>
                <a:ea typeface="微軟正黑體" panose="020B0604030504040204" pitchFamily="34" charset="-120"/>
              </a:rPr>
              <a:t> </a:t>
            </a:r>
            <a:r>
              <a:rPr lang="en-US" altLang="zh-TW" sz="900" b="1" dirty="0" smtClean="0">
                <a:solidFill>
                  <a:srgbClr val="A64C4C"/>
                </a:solidFill>
                <a:effectLst/>
                <a:latin typeface="微軟正黑體" panose="020B0604030504040204" pitchFamily="34" charset="-120"/>
                <a:ea typeface="微軟正黑體" panose="020B0604030504040204" pitchFamily="34" charset="-120"/>
              </a:rPr>
              <a:t>NCKU,</a:t>
            </a:r>
            <a:r>
              <a:rPr lang="en-US" altLang="zh-TW" sz="900" b="1" baseline="0" dirty="0" smtClean="0">
                <a:solidFill>
                  <a:srgbClr val="A64C4C"/>
                </a:solidFill>
                <a:effectLst/>
                <a:latin typeface="微軟正黑體" panose="020B0604030504040204" pitchFamily="34" charset="-120"/>
                <a:ea typeface="微軟正黑體" panose="020B0604030504040204" pitchFamily="34" charset="-120"/>
              </a:rPr>
              <a:t> Tainan Taiwan</a:t>
            </a:r>
            <a:endParaRPr lang="en-US" altLang="zh-TW" sz="900" b="1" dirty="0" smtClean="0">
              <a:solidFill>
                <a:srgbClr val="A64C4C"/>
              </a:solidFill>
              <a:effectLst/>
              <a:latin typeface="微軟正黑體" panose="020B0604030504040204" pitchFamily="34" charset="-120"/>
              <a:ea typeface="微軟正黑體" panose="020B0604030504040204" pitchFamily="34" charset="-120"/>
            </a:endParaRPr>
          </a:p>
        </p:txBody>
      </p:sp>
      <p:grpSp>
        <p:nvGrpSpPr>
          <p:cNvPr id="7" name="群組 6"/>
          <p:cNvGrpSpPr/>
          <p:nvPr/>
        </p:nvGrpSpPr>
        <p:grpSpPr>
          <a:xfrm>
            <a:off x="8316512" y="6669360"/>
            <a:ext cx="864000" cy="180000"/>
            <a:chOff x="6764032" y="1052784"/>
            <a:chExt cx="1464913" cy="396000"/>
          </a:xfrm>
        </p:grpSpPr>
        <p:sp>
          <p:nvSpPr>
            <p:cNvPr id="3" name="矩形 2"/>
            <p:cNvSpPr/>
            <p:nvPr userDrawn="1"/>
          </p:nvSpPr>
          <p:spPr bwMode="auto">
            <a:xfrm>
              <a:off x="6764032" y="1052784"/>
              <a:ext cx="1464913" cy="396000"/>
            </a:xfrm>
            <a:prstGeom prst="rect">
              <a:avLst/>
            </a:prstGeom>
            <a:solidFill>
              <a:schemeClr val="bg2">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nvGrpSpPr>
            <p:cNvPr id="23" name="群組 22"/>
            <p:cNvGrpSpPr/>
            <p:nvPr/>
          </p:nvGrpSpPr>
          <p:grpSpPr>
            <a:xfrm>
              <a:off x="6804248" y="1124422"/>
              <a:ext cx="1346003" cy="278704"/>
              <a:chOff x="2365723" y="3406404"/>
              <a:chExt cx="4586382" cy="787568"/>
            </a:xfrm>
            <a:solidFill>
              <a:srgbClr val="FFFF00"/>
            </a:solidFill>
          </p:grpSpPr>
          <p:grpSp>
            <p:nvGrpSpPr>
              <p:cNvPr id="24" name="群組 23"/>
              <p:cNvGrpSpPr/>
              <p:nvPr userDrawn="1"/>
            </p:nvGrpSpPr>
            <p:grpSpPr>
              <a:xfrm>
                <a:off x="2365723" y="3406404"/>
                <a:ext cx="4586382" cy="787568"/>
                <a:chOff x="2365723" y="3406404"/>
                <a:chExt cx="4586382" cy="787568"/>
              </a:xfrm>
              <a:grpFill/>
            </p:grpSpPr>
            <p:sp>
              <p:nvSpPr>
                <p:cNvPr id="30" name="Oval 15"/>
                <p:cNvSpPr>
                  <a:spLocks noChangeArrowheads="1"/>
                </p:cNvSpPr>
                <p:nvPr/>
              </p:nvSpPr>
              <p:spPr bwMode="auto">
                <a:xfrm>
                  <a:off x="5606102" y="3668320"/>
                  <a:ext cx="548372" cy="524742"/>
                </a:xfrm>
                <a:prstGeom prst="ellipse">
                  <a:avLst/>
                </a:prstGeom>
                <a:grp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31" name="Object 16"/>
                <p:cNvGraphicFramePr>
                  <a:graphicFrameLocks noChangeAspect="1"/>
                </p:cNvGraphicFramePr>
                <p:nvPr userDrawn="1">
                  <p:extLst>
                    <p:ext uri="{D42A27DB-BD31-4B8C-83A1-F6EECF244321}">
                      <p14:modId xmlns:p14="http://schemas.microsoft.com/office/powerpoint/2010/main" val="227284880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65" name="Microsoft WordArt 3.2" r:id="rId28" imgW="8678527" imgH="1480247" progId="">
                        <p:embed/>
                      </p:oleObj>
                    </mc:Choice>
                    <mc:Fallback>
                      <p:oleObj name="Microsoft WordArt 3.2" r:id="rId28" imgW="8678527" imgH="1480247" progId="">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5" name="橢圓 24"/>
              <p:cNvSpPr/>
              <p:nvPr userDrawn="1"/>
            </p:nvSpPr>
            <p:spPr bwMode="auto">
              <a:xfrm>
                <a:off x="5653947" y="3717032"/>
                <a:ext cx="432000" cy="396000"/>
              </a:xfrm>
              <a:prstGeom prst="ellipse">
                <a:avLst/>
              </a:prstGeom>
              <a:solidFill>
                <a:schemeClr val="bg2">
                  <a:lumMod val="75000"/>
                </a:schemeClr>
              </a:solidFill>
              <a:ln w="12700" cap="flat" cmpd="sng" algn="ctr">
                <a:solidFill>
                  <a:schemeClr val="accent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gr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692" r:id="rId14"/>
    <p:sldLayoutId id="2147483693" r:id="rId15"/>
    <p:sldLayoutId id="2147483694" r:id="rId16"/>
    <p:sldLayoutId id="2147483698" r:id="rId17"/>
    <p:sldLayoutId id="2147483700" r:id="rId18"/>
    <p:sldLayoutId id="2147483701" r:id="rId19"/>
    <p:sldLayoutId id="2147483716" r:id="rId2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2000"/>
                                        <p:tgtEl>
                                          <p:spTgt spid="26"/>
                                        </p:tgtEl>
                                      </p:cBhvr>
                                    </p:animEffect>
                                  </p:childTnLst>
                                </p:cTn>
                              </p:par>
                              <p:par>
                                <p:cTn id="8" presetID="10" presetClass="exit" presetSubtype="0" fill="hold" nodeType="withEffect">
                                  <p:stCondLst>
                                    <p:cond delay="0"/>
                                  </p:stCondLst>
                                  <p:childTnLst>
                                    <p:animEffect transition="out" filter="fade">
                                      <p:cBhvr>
                                        <p:cTn id="9" dur="1000"/>
                                        <p:tgtEl>
                                          <p:spTgt spid="6"/>
                                        </p:tgtEl>
                                      </p:cBhvr>
                                    </p:animEffect>
                                    <p:set>
                                      <p:cBhvr>
                                        <p:cTn id="10" dur="1" fill="hold">
                                          <p:stCondLst>
                                            <p:cond delay="999"/>
                                          </p:stCondLst>
                                        </p:cTn>
                                        <p:tgtEl>
                                          <p:spTgt spid="6"/>
                                        </p:tgtEl>
                                        <p:attrNameLst>
                                          <p:attrName>style.visibility</p:attrName>
                                        </p:attrNameLst>
                                      </p:cBhvr>
                                      <p:to>
                                        <p:strVal val="hidden"/>
                                      </p:to>
                                    </p:se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3" animBg="1"/>
      <p:bldP spid="26" grpId="4" animBg="1"/>
      <p:bldP spid="26" grpId="5" animBg="1"/>
      <p:bldP spid="26" grpId="6" animBg="1"/>
      <p:bldP spid="26" grpId="7" animBg="1"/>
      <p:bldP spid="26" grpId="8" animBg="1"/>
    </p:bldLst>
  </p:timing>
  <p:hf hdr="0" ftr="0" dt="0"/>
  <p:txStyles>
    <p:titleStyle>
      <a:lvl1pPr algn="l" rtl="0" eaLnBrk="1" fontAlgn="base" hangingPunct="1">
        <a:spcBef>
          <a:spcPct val="0"/>
        </a:spcBef>
        <a:spcAft>
          <a:spcPct val="0"/>
        </a:spcAft>
        <a:defRPr kumimoji="1" sz="3200" b="1" i="0">
          <a:solidFill>
            <a:srgbClr val="3F1D1D"/>
          </a:solidFill>
          <a:effectLst/>
          <a:latin typeface="Calibri" panose="020F0502020204030204" pitchFamily="34" charset="0"/>
          <a:ea typeface="微軟正黑體" panose="020B0604030504040204" pitchFamily="34" charset="-120"/>
          <a:cs typeface="+mj-cs"/>
        </a:defRPr>
      </a:lvl1pPr>
      <a:lvl2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2pPr>
      <a:lvl3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3pPr>
      <a:lvl4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4pPr>
      <a:lvl5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5pPr>
      <a:lvl6pPr marL="4572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6pPr>
      <a:lvl7pPr marL="9144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7pPr>
      <a:lvl8pPr marL="13716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8pPr>
      <a:lvl9pPr marL="18288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9pPr>
    </p:titleStyle>
    <p:bodyStyle>
      <a:lvl1pPr marL="342900" indent="-342900" algn="l" rtl="0" eaLnBrk="1" fontAlgn="base" hangingPunct="1">
        <a:spcBef>
          <a:spcPct val="20000"/>
        </a:spcBef>
        <a:spcAft>
          <a:spcPct val="0"/>
        </a:spcAft>
        <a:buClr>
          <a:schemeClr val="hlink"/>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2.pn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1.wmf"/><Relationship Id="rId5" Type="http://schemas.openxmlformats.org/officeDocument/2006/relationships/oleObject" Target="../embeddings/oleObject7.bin"/><Relationship Id="rId4" Type="http://schemas.openxmlformats.org/officeDocument/2006/relationships/image" Target="../media/image13.jpe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27.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8.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9.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image" Target="../media/image30.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file:///D:\Jfyang\Desktop\VR%20CTDP_Demo\CTDP_ThridPerson_Demo\Demo.exe"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PowerPoint____2.sldx"/><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image" Target="../media/image44.emf"/></Relationships>
</file>

<file path=ppt/slides/_rels/slide65.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52.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PowerPoint____.sl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PowerPoint____1.sldx"/><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1.wmf"/><Relationship Id="rId3" Type="http://schemas.openxmlformats.org/officeDocument/2006/relationships/notesSlide" Target="../notesSlides/notesSlide1.xml"/><Relationship Id="rId7" Type="http://schemas.openxmlformats.org/officeDocument/2006/relationships/image" Target="../media/image15.png"/><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png"/><Relationship Id="rId11" Type="http://schemas.openxmlformats.org/officeDocument/2006/relationships/image" Target="../media/image10.wmf"/><Relationship Id="rId5" Type="http://schemas.openxmlformats.org/officeDocument/2006/relationships/image" Target="../media/image13.jpeg"/><Relationship Id="rId10" Type="http://schemas.openxmlformats.org/officeDocument/2006/relationships/oleObject" Target="../embeddings/oleObject4.bin"/><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539552" y="4653136"/>
            <a:ext cx="8136904" cy="648072"/>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endPar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88070" name="Text Box 6"/>
          <p:cNvSpPr txBox="1">
            <a:spLocks noChangeArrowheads="1"/>
          </p:cNvSpPr>
          <p:nvPr/>
        </p:nvSpPr>
        <p:spPr bwMode="auto">
          <a:xfrm>
            <a:off x="467544" y="2564904"/>
            <a:ext cx="8208912" cy="1323421"/>
          </a:xfrm>
          <a:prstGeom prst="rect">
            <a:avLst/>
          </a:prstGeom>
          <a:noFill/>
          <a:ln w="9525">
            <a:noFill/>
            <a:miter lim="800000"/>
            <a:headEnd/>
            <a:tailEnd/>
          </a:ln>
          <a:effectLst/>
        </p:spPr>
        <p:txBody>
          <a:bodyPr wrap="square" lIns="91422" tIns="45711" rIns="91422" bIns="45711">
            <a:spAutoFit/>
          </a:bodyPr>
          <a:lstStyle/>
          <a:p>
            <a:pPr algn="ctr"/>
            <a:r>
              <a:rPr lang="en-US" altLang="zh-TW" sz="3000" b="1" dirty="0" smtClean="0">
                <a:solidFill>
                  <a:schemeClr val="bg1"/>
                </a:solidFill>
              </a:rPr>
              <a:t>JCTVC-AE0022: Centralized Texture-Depth Packing SEI Message for HEVC and AVC</a:t>
            </a:r>
          </a:p>
          <a:p>
            <a:pPr algn="ctr"/>
            <a:r>
              <a:rPr lang="en-US" altLang="zh-TW" sz="2000" b="1" dirty="0">
                <a:solidFill>
                  <a:srgbClr val="FFFF00"/>
                </a:solidFill>
                <a:latin typeface="微軟正黑體" pitchFamily="34" charset="-120"/>
                <a:ea typeface="微軟正黑體" pitchFamily="34" charset="-120"/>
              </a:rPr>
              <a:t>(Revisions of </a:t>
            </a:r>
            <a:r>
              <a:rPr lang="en-US" altLang="zh-TW" sz="2000" b="1" dirty="0" smtClean="0">
                <a:solidFill>
                  <a:srgbClr val="FFFF00"/>
                </a:solidFill>
                <a:latin typeface="微軟正黑體" pitchFamily="34" charset="-120"/>
                <a:ea typeface="微軟正黑體" pitchFamily="34" charset="-120"/>
              </a:rPr>
              <a:t>JCTVC-AD0022)</a:t>
            </a:r>
            <a:endParaRPr lang="zh-TW" altLang="en-US" sz="2000" dirty="0">
              <a:solidFill>
                <a:srgbClr val="FFFF00"/>
              </a:solidFill>
              <a:latin typeface="微軟正黑體" pitchFamily="34" charset="-120"/>
              <a:ea typeface="微軟正黑體" pitchFamily="34" charset="-120"/>
            </a:endParaRPr>
          </a:p>
        </p:txBody>
      </p:sp>
      <p:sp>
        <p:nvSpPr>
          <p:cNvPr id="4" name="文字方塊 3"/>
          <p:cNvSpPr txBox="1"/>
          <p:nvPr/>
        </p:nvSpPr>
        <p:spPr>
          <a:xfrm>
            <a:off x="899592" y="5557452"/>
            <a:ext cx="7308812" cy="964880"/>
          </a:xfrm>
          <a:prstGeom prst="rect">
            <a:avLst/>
          </a:prstGeom>
          <a:noFill/>
        </p:spPr>
        <p:txBody>
          <a:bodyPr wrap="square" rtlCol="0">
            <a:spAutoFit/>
          </a:bodyPr>
          <a:lstStyle/>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Institute of Computer and Communication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Department of Electrical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National Cheng Kung University, Tainan, </a:t>
            </a:r>
            <a:r>
              <a:rPr lang="en-US" altLang="zh-TW" sz="1800" b="1" dirty="0" smtClean="0">
                <a:solidFill>
                  <a:schemeClr val="tx2"/>
                </a:solidFill>
                <a:latin typeface="微軟正黑體" panose="020B0604030504040204" pitchFamily="34" charset="-120"/>
                <a:ea typeface="微軟正黑體" panose="020B0604030504040204" pitchFamily="34" charset="-120"/>
              </a:rPr>
              <a:t>Taiwan</a:t>
            </a:r>
            <a:endParaRPr lang="zh-TW" altLang="zh-TW" sz="1800" b="1" dirty="0">
              <a:solidFill>
                <a:schemeClr val="tx2"/>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42544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=0</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CTDP-TB 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0</a:t>
            </a:r>
            <a:r>
              <a:rPr lang="en-CA" altLang="zh-TW" sz="2400" dirty="0" smtClean="0">
                <a:latin typeface="Calibri" panose="020F0502020204030204" pitchFamily="34" charset="0"/>
                <a:cs typeface="Calibri" panose="020F0502020204030204" pitchFamily="34" charset="0"/>
              </a:rPr>
              <a:t>):</a:t>
            </a:r>
            <a:endParaRPr lang="zh-TW" altLang="en-US" sz="2400" dirty="0">
              <a:latin typeface="Calibri" panose="020F0502020204030204" pitchFamily="34" charset="0"/>
              <a:cs typeface="Calibri" panose="020F0502020204030204" pitchFamily="34" charset="0"/>
            </a:endParaRPr>
          </a:p>
        </p:txBody>
      </p:sp>
      <p:graphicFrame>
        <p:nvGraphicFramePr>
          <p:cNvPr id="10" name="物件 9"/>
          <p:cNvGraphicFramePr>
            <a:graphicFrameLocks noChangeAspect="1"/>
          </p:cNvGraphicFramePr>
          <p:nvPr>
            <p:extLst>
              <p:ext uri="{D42A27DB-BD31-4B8C-83A1-F6EECF244321}">
                <p14:modId xmlns:p14="http://schemas.microsoft.com/office/powerpoint/2010/main" val="748268048"/>
              </p:ext>
            </p:extLst>
          </p:nvPr>
        </p:nvGraphicFramePr>
        <p:xfrm>
          <a:off x="382719" y="2132856"/>
          <a:ext cx="8312117" cy="3816424"/>
        </p:xfrm>
        <a:graphic>
          <a:graphicData uri="http://schemas.openxmlformats.org/presentationml/2006/ole">
            <mc:AlternateContent xmlns:mc="http://schemas.openxmlformats.org/markup-compatibility/2006">
              <mc:Choice xmlns:v="urn:schemas-microsoft-com:vml" Requires="v">
                <p:oleObj spid="_x0000_s148559" name="投影片" r:id="rId3" imgW="5117722" imgH="2299599" progId="PowerPoint.Slide.12">
                  <p:embed/>
                </p:oleObj>
              </mc:Choice>
              <mc:Fallback>
                <p:oleObj name="投影片" r:id="rId3" imgW="5117722" imgH="2299599" progId="PowerPoint.Slide.12">
                  <p:embed/>
                  <p:pic>
                    <p:nvPicPr>
                      <p:cNvPr id="0"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719" y="2132856"/>
                        <a:ext cx="8312117" cy="3816424"/>
                      </a:xfrm>
                      <a:prstGeom prst="rect">
                        <a:avLst/>
                      </a:prstGeom>
                      <a:noFill/>
                    </p:spPr>
                  </p:pic>
                </p:oleObj>
              </mc:Fallback>
            </mc:AlternateContent>
          </a:graphicData>
        </a:graphic>
      </p:graphicFrame>
    </p:spTree>
    <p:extLst>
      <p:ext uri="{BB962C8B-B14F-4D97-AF65-F5344CB8AC3E}">
        <p14:creationId xmlns:p14="http://schemas.microsoft.com/office/powerpoint/2010/main" val="2435308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837917" y="30778"/>
            <a:ext cx="8229600" cy="859930"/>
          </a:xfrm>
        </p:spPr>
        <p:txBody>
          <a:bodyPr>
            <a:normAutofit/>
          </a:bodyPr>
          <a:lstStyle/>
          <a:p>
            <a:r>
              <a:rPr lang="en-US" altLang="zh-TW" sz="3200" dirty="0" smtClean="0">
                <a:latin typeface="Calibri" pitchFamily="34" charset="0"/>
              </a:rPr>
              <a:t> CTDP-LR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852401" y="3097198"/>
            <a:ext cx="2433792"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52401" y="3953233"/>
            <a:ext cx="2433364" cy="584775"/>
            <a:chOff x="5198681" y="3933056"/>
            <a:chExt cx="2469663" cy="498801"/>
          </a:xfrm>
        </p:grpSpPr>
        <p:sp>
          <p:nvSpPr>
            <p:cNvPr id="51" name="矩形 50"/>
            <p:cNvSpPr/>
            <p:nvPr/>
          </p:nvSpPr>
          <p:spPr bwMode="auto">
            <a:xfrm>
              <a:off x="5199360" y="3933056"/>
              <a:ext cx="2468984" cy="498801"/>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198681" y="3933056"/>
              <a:ext cx="2428242" cy="498801"/>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853070" y="2253003"/>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52401" y="2264373"/>
            <a:ext cx="2432695"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Horizontal </a:t>
            </a:r>
            <a:r>
              <a:rPr lang="en-US" altLang="zh-TW" sz="1600" b="1" dirty="0">
                <a:latin typeface="Calibri" panose="020F0502020204030204" pitchFamily="34" charset="0"/>
                <a:cs typeface="Arial" pitchFamily="34" charset="0"/>
              </a:rPr>
              <a:t>Direction</a:t>
            </a:r>
          </a:p>
        </p:txBody>
      </p:sp>
      <p:sp>
        <p:nvSpPr>
          <p:cNvPr id="60" name="矩形 59"/>
          <p:cNvSpPr/>
          <p:nvPr/>
        </p:nvSpPr>
        <p:spPr bwMode="auto">
          <a:xfrm>
            <a:off x="2242371" y="2258073"/>
            <a:ext cx="2453548"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244481" y="2226785"/>
            <a:ext cx="2425462"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Horizontal Subsample </a:t>
            </a:r>
            <a:r>
              <a:rPr lang="en-US" altLang="zh-TW" sz="1600" b="1" dirty="0">
                <a:latin typeface="Calibri" panose="020F0502020204030204" pitchFamily="34" charset="0"/>
                <a:cs typeface="Arial" pitchFamily="34" charset="0"/>
              </a:rPr>
              <a:t>or</a:t>
            </a:r>
          </a:p>
          <a:p>
            <a:pPr algn="ctr"/>
            <a:r>
              <a:rPr lang="en-US" altLang="zh-TW" sz="1600" b="1" dirty="0" smtClean="0">
                <a:latin typeface="Calibri" panose="020F0502020204030204" pitchFamily="34" charset="0"/>
                <a:cs typeface="Arial" pitchFamily="34" charset="0"/>
              </a:rPr>
              <a:t>Original Texture Frame</a:t>
            </a:r>
            <a:endParaRPr lang="en-US" altLang="zh-TW" sz="16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037623" y="3274368"/>
            <a:ext cx="2246968" cy="138392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33372" y="1251110"/>
            <a:ext cx="1250653" cy="760476"/>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844299" y="1251175"/>
            <a:ext cx="1250544" cy="760410"/>
          </a:xfrm>
          <a:prstGeom prst="rect">
            <a:avLst/>
          </a:prstGeom>
        </p:spPr>
      </p:pic>
      <p:sp>
        <p:nvSpPr>
          <p:cNvPr id="80" name="矩形 79"/>
          <p:cNvSpPr/>
          <p:nvPr/>
        </p:nvSpPr>
        <p:spPr bwMode="auto">
          <a:xfrm>
            <a:off x="4853070" y="4797427"/>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930641" y="4923845"/>
            <a:ext cx="2347221" cy="338554"/>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8" name="直線單箭頭接點 87"/>
          <p:cNvCxnSpPr/>
          <p:nvPr/>
        </p:nvCxnSpPr>
        <p:spPr bwMode="auto">
          <a:xfrm>
            <a:off x="6104252" y="2885860"/>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6104252" y="3713579"/>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6104252" y="456663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6104252" y="537321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254313" y="98072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43" name="文字方塊 42"/>
          <p:cNvSpPr txBox="1"/>
          <p:nvPr/>
        </p:nvSpPr>
        <p:spPr>
          <a:xfrm>
            <a:off x="5885909" y="98248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9" name="文字方塊 58"/>
          <p:cNvSpPr txBox="1"/>
          <p:nvPr/>
        </p:nvSpPr>
        <p:spPr>
          <a:xfrm>
            <a:off x="4617679" y="3110598"/>
            <a:ext cx="2894906" cy="584775"/>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Horizontal 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smtClean="0">
                <a:solidFill>
                  <a:srgbClr val="3333FF"/>
                </a:solidFill>
                <a:latin typeface="Calibri" panose="020F0502020204030204" pitchFamily="34" charset="0"/>
                <a:cs typeface="Arial" pitchFamily="34" charset="0"/>
              </a:rPr>
              <a:t>&amp; </a:t>
            </a:r>
            <a:r>
              <a:rPr lang="en-US" altLang="zh-TW" sz="1600" b="1" dirty="0">
                <a:solidFill>
                  <a:srgbClr val="3333FF"/>
                </a:solidFill>
                <a:latin typeface="Calibri" panose="020F0502020204030204" pitchFamily="34" charset="0"/>
                <a:cs typeface="Arial" pitchFamily="34" charset="0"/>
              </a:rPr>
              <a:t>Flipping</a:t>
            </a:r>
          </a:p>
        </p:txBody>
      </p:sp>
      <p:sp>
        <p:nvSpPr>
          <p:cNvPr id="68" name="文字方塊 67"/>
          <p:cNvSpPr txBox="1"/>
          <p:nvPr/>
        </p:nvSpPr>
        <p:spPr>
          <a:xfrm>
            <a:off x="5211473" y="6320557"/>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2124" y="2105996"/>
            <a:ext cx="1250544" cy="760410"/>
          </a:xfrm>
          <a:prstGeom prst="rect">
            <a:avLst/>
          </a:prstGeom>
        </p:spPr>
      </p:pic>
      <p:cxnSp>
        <p:nvCxnSpPr>
          <p:cNvPr id="79" name="直線單箭頭接點 78"/>
          <p:cNvCxnSpPr/>
          <p:nvPr/>
        </p:nvCxnSpPr>
        <p:spPr bwMode="auto">
          <a:xfrm>
            <a:off x="6058699" y="2034053"/>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469146" y="201158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50" name="文字方塊 49"/>
          <p:cNvSpPr txBox="1"/>
          <p:nvPr/>
        </p:nvSpPr>
        <p:spPr>
          <a:xfrm>
            <a:off x="1086619" y="1799295"/>
            <a:ext cx="527709" cy="338554"/>
          </a:xfrm>
          <a:prstGeom prst="rect">
            <a:avLst/>
          </a:prstGeom>
          <a:noFill/>
        </p:spPr>
        <p:txBody>
          <a:bodyPr wrap="none" rtlCol="0">
            <a:spAutoFit/>
          </a:bodyPr>
          <a:lstStyle/>
          <a:p>
            <a:r>
              <a:rPr lang="en-US" altLang="zh-TW" sz="1600" dirty="0">
                <a:latin typeface="Calibri" panose="020F0502020204030204" pitchFamily="34" charset="0"/>
              </a:rPr>
              <a:t> </a:t>
            </a:r>
            <a:r>
              <a:rPr lang="en-US" altLang="zh-TW" sz="1600" dirty="0" smtClean="0">
                <a:latin typeface="Calibri" panose="020F0502020204030204" pitchFamily="34" charset="0"/>
              </a:rPr>
              <a:t> 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53" name="文字方塊 52"/>
          <p:cNvSpPr txBox="1"/>
          <p:nvPr/>
        </p:nvSpPr>
        <p:spPr>
          <a:xfrm>
            <a:off x="6628564" y="6323328"/>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0" name="文字方塊 69"/>
          <p:cNvSpPr txBox="1"/>
          <p:nvPr/>
        </p:nvSpPr>
        <p:spPr>
          <a:xfrm>
            <a:off x="5964396" y="6297826"/>
            <a:ext cx="43473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96" name="文字方塊 95"/>
          <p:cNvSpPr txBox="1"/>
          <p:nvPr/>
        </p:nvSpPr>
        <p:spPr>
          <a:xfrm>
            <a:off x="4062125" y="143358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684025" y="146897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nvGrpSpPr>
          <p:cNvPr id="6" name="群組 5"/>
          <p:cNvGrpSpPr/>
          <p:nvPr/>
        </p:nvGrpSpPr>
        <p:grpSpPr>
          <a:xfrm>
            <a:off x="7668344" y="2062977"/>
            <a:ext cx="888970" cy="1077991"/>
            <a:chOff x="7668344" y="1748366"/>
            <a:chExt cx="888970" cy="1077991"/>
          </a:xfrm>
        </p:grpSpPr>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747377" y="2065881"/>
              <a:ext cx="533606" cy="760476"/>
            </a:xfrm>
            <a:prstGeom prst="rect">
              <a:avLst/>
            </a:prstGeom>
          </p:spPr>
        </p:pic>
        <p:sp>
          <p:nvSpPr>
            <p:cNvPr id="94" name="文字方塊 93"/>
            <p:cNvSpPr txBox="1"/>
            <p:nvPr/>
          </p:nvSpPr>
          <p:spPr>
            <a:xfrm>
              <a:off x="7668344" y="1748366"/>
              <a:ext cx="787142" cy="338554"/>
            </a:xfrm>
            <a:prstGeom prst="rect">
              <a:avLst/>
            </a:prstGeom>
            <a:noFill/>
          </p:spPr>
          <p:txBody>
            <a:bodyPr wrap="square" rtlCol="0">
              <a:spAutoFit/>
            </a:bodyPr>
            <a:lstStyle/>
            <a:p>
              <a:r>
                <a:rPr lang="en-US" altLang="zh-TW" sz="1600" dirty="0" smtClean="0">
                  <a:latin typeface="Calibri" panose="020F0502020204030204" pitchFamily="34" charset="0"/>
                </a:rPr>
                <a:t>6W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99" name="文字方塊 98"/>
            <p:cNvSpPr txBox="1"/>
            <p:nvPr/>
          </p:nvSpPr>
          <p:spPr>
            <a:xfrm>
              <a:off x="8244408" y="229293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grpSp>
        <p:nvGrpSpPr>
          <p:cNvPr id="7" name="群組 6"/>
          <p:cNvGrpSpPr/>
          <p:nvPr/>
        </p:nvGrpSpPr>
        <p:grpSpPr>
          <a:xfrm>
            <a:off x="7668344" y="4221088"/>
            <a:ext cx="792088" cy="1092912"/>
            <a:chOff x="6895986" y="4551252"/>
            <a:chExt cx="1842812" cy="1092912"/>
          </a:xfrm>
        </p:grpSpPr>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98571" y="4884473"/>
              <a:ext cx="136907" cy="759691"/>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434363" y="4881847"/>
              <a:ext cx="136907" cy="759691"/>
            </a:xfrm>
            <a:prstGeom prst="rect">
              <a:avLst/>
            </a:prstGeom>
          </p:spPr>
        </p:pic>
        <p:sp>
          <p:nvSpPr>
            <p:cNvPr id="84" name="文字方塊 83"/>
            <p:cNvSpPr txBox="1"/>
            <p:nvPr/>
          </p:nvSpPr>
          <p:spPr>
            <a:xfrm>
              <a:off x="6895986"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86" name="文字方塊 85"/>
            <p:cNvSpPr txBox="1"/>
            <p:nvPr/>
          </p:nvSpPr>
          <p:spPr>
            <a:xfrm>
              <a:off x="7901159"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103" name="文字方塊 102"/>
            <p:cNvSpPr txBox="1"/>
            <p:nvPr/>
          </p:nvSpPr>
          <p:spPr>
            <a:xfrm>
              <a:off x="8425892" y="513956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98573"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
        <p:nvSpPr>
          <p:cNvPr id="105" name="文字方塊 104"/>
          <p:cNvSpPr txBox="1"/>
          <p:nvPr/>
        </p:nvSpPr>
        <p:spPr>
          <a:xfrm>
            <a:off x="6715100" y="5869867"/>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539552" y="2305788"/>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3287616124"/>
              </p:ext>
            </p:extLst>
          </p:nvPr>
        </p:nvGraphicFramePr>
        <p:xfrm>
          <a:off x="1086618" y="5157193"/>
          <a:ext cx="1778871" cy="370390"/>
        </p:xfrm>
        <a:graphic>
          <a:graphicData uri="http://schemas.openxmlformats.org/presentationml/2006/ole">
            <mc:AlternateContent xmlns:mc="http://schemas.openxmlformats.org/markup-compatibility/2006">
              <mc:Choice xmlns:v="urn:schemas-microsoft-com:vml" Requires="v">
                <p:oleObj spid="_x0000_s147608" name="方程式" r:id="rId5" imgW="1117440" imgH="215640" progId="Equation.3">
                  <p:embed/>
                </p:oleObj>
              </mc:Choice>
              <mc:Fallback>
                <p:oleObj name="方程式" r:id="rId5" imgW="1117440" imgH="215640" progId="Equation.3">
                  <p:embed/>
                  <p:pic>
                    <p:nvPicPr>
                      <p:cNvPr id="0" name=""/>
                      <p:cNvPicPr>
                        <a:picLocks noChangeAspect="1" noChangeArrowheads="1"/>
                      </p:cNvPicPr>
                      <p:nvPr/>
                    </p:nvPicPr>
                    <p:blipFill>
                      <a:blip r:embed="rId6"/>
                      <a:srcRect/>
                      <a:stretch>
                        <a:fillRect/>
                      </a:stretch>
                    </p:blipFill>
                    <p:spPr bwMode="auto">
                      <a:xfrm>
                        <a:off x="1086618" y="5157193"/>
                        <a:ext cx="1778871" cy="370390"/>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967544118"/>
              </p:ext>
            </p:extLst>
          </p:nvPr>
        </p:nvGraphicFramePr>
        <p:xfrm>
          <a:off x="1052513" y="5908675"/>
          <a:ext cx="1843087" cy="366713"/>
        </p:xfrm>
        <a:graphic>
          <a:graphicData uri="http://schemas.openxmlformats.org/presentationml/2006/ole">
            <mc:AlternateContent xmlns:mc="http://schemas.openxmlformats.org/markup-compatibility/2006">
              <mc:Choice xmlns:v="urn:schemas-microsoft-com:vml" Requires="v">
                <p:oleObj spid="_x0000_s147609" name="方程式" r:id="rId7" imgW="1028520" imgH="190440" progId="Equation.3">
                  <p:embed/>
                </p:oleObj>
              </mc:Choice>
              <mc:Fallback>
                <p:oleObj name="方程式" r:id="rId7" imgW="1028520" imgH="190440" progId="Equation.3">
                  <p:embed/>
                  <p:pic>
                    <p:nvPicPr>
                      <p:cNvPr id="0" name=""/>
                      <p:cNvPicPr>
                        <a:picLocks noChangeAspect="1" noChangeArrowheads="1"/>
                      </p:cNvPicPr>
                      <p:nvPr/>
                    </p:nvPicPr>
                    <p:blipFill>
                      <a:blip r:embed="rId8"/>
                      <a:srcRect/>
                      <a:stretch>
                        <a:fillRect/>
                      </a:stretch>
                    </p:blipFill>
                    <p:spPr bwMode="auto">
                      <a:xfrm>
                        <a:off x="1052513" y="5908675"/>
                        <a:ext cx="1843087" cy="366713"/>
                      </a:xfrm>
                      <a:prstGeom prst="rect">
                        <a:avLst/>
                      </a:prstGeom>
                      <a:solidFill>
                        <a:schemeClr val="accent1">
                          <a:lumMod val="40000"/>
                          <a:lumOff val="60000"/>
                        </a:schemeClr>
                      </a:solidFill>
                      <a:ln>
                        <a:noFill/>
                      </a:ln>
                      <a:extLst/>
                    </p:spPr>
                  </p:pic>
                </p:oleObj>
              </mc:Fallback>
            </mc:AlternateContent>
          </a:graphicData>
        </a:graphic>
      </p:graphicFrame>
      <p:pic>
        <p:nvPicPr>
          <p:cNvPr id="57" name="圖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59106" y="5597578"/>
            <a:ext cx="1308920" cy="749481"/>
          </a:xfrm>
          <a:prstGeom prst="rect">
            <a:avLst/>
          </a:prstGeom>
        </p:spPr>
      </p:pic>
      <p:grpSp>
        <p:nvGrpSpPr>
          <p:cNvPr id="62" name="群組 61"/>
          <p:cNvGrpSpPr/>
          <p:nvPr/>
        </p:nvGrpSpPr>
        <p:grpSpPr>
          <a:xfrm>
            <a:off x="7524346" y="3140968"/>
            <a:ext cx="1215985" cy="1092912"/>
            <a:chOff x="6895986" y="4551252"/>
            <a:chExt cx="864421" cy="1092912"/>
          </a:xfrm>
        </p:grpSpPr>
        <p:pic>
          <p:nvPicPr>
            <p:cNvPr id="64" name="圖片 6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049554" y="4884473"/>
              <a:ext cx="136907" cy="759691"/>
            </a:xfrm>
            <a:prstGeom prst="rect">
              <a:avLst/>
            </a:prstGeom>
          </p:spPr>
        </p:pic>
        <p:pic>
          <p:nvPicPr>
            <p:cNvPr id="65" name="圖片 64"/>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7407878" y="4881847"/>
              <a:ext cx="136907" cy="759691"/>
            </a:xfrm>
            <a:prstGeom prst="rect">
              <a:avLst/>
            </a:prstGeom>
          </p:spPr>
        </p:pic>
        <p:sp>
          <p:nvSpPr>
            <p:cNvPr id="67" name="文字方塊 66"/>
            <p:cNvSpPr txBox="1"/>
            <p:nvPr/>
          </p:nvSpPr>
          <p:spPr>
            <a:xfrm>
              <a:off x="6895986"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69" name="文字方塊 68"/>
            <p:cNvSpPr txBox="1"/>
            <p:nvPr/>
          </p:nvSpPr>
          <p:spPr>
            <a:xfrm>
              <a:off x="7305500"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75" name="文字方塊 74"/>
            <p:cNvSpPr txBox="1"/>
            <p:nvPr/>
          </p:nvSpPr>
          <p:spPr>
            <a:xfrm>
              <a:off x="7510244" y="5139564"/>
              <a:ext cx="233729" cy="338554"/>
            </a:xfrm>
            <a:prstGeom prst="rect">
              <a:avLst/>
            </a:prstGeom>
            <a:noFill/>
          </p:spPr>
          <p:txBody>
            <a:bodyPr wrap="squar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76" name="文字方塊 75"/>
            <p:cNvSpPr txBox="1"/>
            <p:nvPr/>
          </p:nvSpPr>
          <p:spPr>
            <a:xfrm>
              <a:off x="7151932"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Tree>
    <p:extLst>
      <p:ext uri="{BB962C8B-B14F-4D97-AF65-F5344CB8AC3E}">
        <p14:creationId xmlns:p14="http://schemas.microsoft.com/office/powerpoint/2010/main" val="958384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648072"/>
          </a:xfrm>
        </p:spPr>
        <p:txBody>
          <a:bodyPr>
            <a:normAutofit/>
          </a:bodyPr>
          <a:lstStyle/>
          <a:p>
            <a:r>
              <a:rPr lang="en-US" altLang="zh-TW" sz="3200" dirty="0" smtClean="0">
                <a:latin typeface="Calibri" panose="020F0502020204030204" pitchFamily="34" charset="0"/>
              </a:rPr>
              <a:t>CTDP-LR Format for HD Video (1920x1080)</a:t>
            </a:r>
            <a:endParaRPr lang="en-US" altLang="zh-TW" sz="3200" dirty="0">
              <a:latin typeface="Calibri" panose="020F0502020204030204" pitchFamily="34" charset="0"/>
            </a:endParaRPr>
          </a:p>
        </p:txBody>
      </p:sp>
      <p:sp>
        <p:nvSpPr>
          <p:cNvPr id="52" name="文字方塊 51"/>
          <p:cNvSpPr txBox="1"/>
          <p:nvPr/>
        </p:nvSpPr>
        <p:spPr>
          <a:xfrm>
            <a:off x="905201" y="1412776"/>
            <a:ext cx="2466957" cy="461665"/>
          </a:xfrm>
          <a:prstGeom prst="rect">
            <a:avLst/>
          </a:prstGeom>
          <a:noFill/>
        </p:spPr>
        <p:txBody>
          <a:bodyPr wrap="none" rtlCol="0">
            <a:spAutoFit/>
          </a:bodyPr>
          <a:lstStyle/>
          <a:p>
            <a:r>
              <a:rPr lang="en-US" altLang="zh-TW" sz="2400" b="1" dirty="0" smtClean="0">
                <a:latin typeface="Calibri" panose="020F0502020204030204" pitchFamily="34" charset="0"/>
              </a:rPr>
              <a:t>CTDP-LR Format : </a:t>
            </a:r>
            <a:endParaRPr lang="zh-TW" altLang="en-US" sz="2400" b="1" dirty="0">
              <a:latin typeface="Calibri" panose="020F0502020204030204" pitchFamily="34" charset="0"/>
            </a:endParaRPr>
          </a:p>
        </p:txBody>
      </p:sp>
      <p:sp>
        <p:nvSpPr>
          <p:cNvPr id="18" name="文字方塊 17"/>
          <p:cNvSpPr txBox="1"/>
          <p:nvPr/>
        </p:nvSpPr>
        <p:spPr>
          <a:xfrm>
            <a:off x="4418728" y="1567190"/>
            <a:ext cx="934370" cy="455898"/>
          </a:xfrm>
          <a:prstGeom prst="rect">
            <a:avLst/>
          </a:prstGeom>
          <a:noFill/>
        </p:spPr>
        <p:txBody>
          <a:bodyPr wrap="square" rtlCol="0">
            <a:spAutoFit/>
          </a:bodyPr>
          <a:lstStyle/>
          <a:p>
            <a:r>
              <a:rPr lang="en-US" altLang="zh-TW" sz="2000" b="1" dirty="0" smtClean="0"/>
              <a:t>1760</a:t>
            </a:r>
            <a:endParaRPr lang="zh-TW" altLang="en-US" sz="2000" b="1" dirty="0"/>
          </a:p>
        </p:txBody>
      </p:sp>
      <p:sp>
        <p:nvSpPr>
          <p:cNvPr id="19" name="文字方塊 18"/>
          <p:cNvSpPr txBox="1"/>
          <p:nvPr/>
        </p:nvSpPr>
        <p:spPr>
          <a:xfrm>
            <a:off x="7801071" y="1895383"/>
            <a:ext cx="711761" cy="455898"/>
          </a:xfrm>
          <a:prstGeom prst="rect">
            <a:avLst/>
          </a:prstGeom>
          <a:noFill/>
        </p:spPr>
        <p:txBody>
          <a:bodyPr wrap="square" rtlCol="0">
            <a:spAutoFit/>
          </a:bodyPr>
          <a:lstStyle/>
          <a:p>
            <a:r>
              <a:rPr lang="en-US" altLang="zh-TW" sz="2000" b="1" dirty="0" smtClean="0"/>
              <a:t>80</a:t>
            </a:r>
            <a:endParaRPr lang="zh-TW" altLang="en-US" sz="2000" b="1" dirty="0"/>
          </a:p>
        </p:txBody>
      </p:sp>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671" y="2288462"/>
            <a:ext cx="6664834" cy="3816251"/>
          </a:xfrm>
          <a:prstGeom prst="rect">
            <a:avLst/>
          </a:prstGeom>
        </p:spPr>
      </p:pic>
      <p:sp>
        <p:nvSpPr>
          <p:cNvPr id="24" name="文字方塊 23"/>
          <p:cNvSpPr txBox="1"/>
          <p:nvPr/>
        </p:nvSpPr>
        <p:spPr>
          <a:xfrm>
            <a:off x="1327468" y="1895383"/>
            <a:ext cx="1636562" cy="455898"/>
          </a:xfrm>
          <a:prstGeom prst="rect">
            <a:avLst/>
          </a:prstGeom>
          <a:noFill/>
        </p:spPr>
        <p:txBody>
          <a:bodyPr wrap="square" rtlCol="0">
            <a:spAutoFit/>
          </a:bodyPr>
          <a:lstStyle/>
          <a:p>
            <a:r>
              <a:rPr lang="en-US" altLang="zh-TW" sz="2000" b="1" dirty="0" smtClean="0"/>
              <a:t>80</a:t>
            </a:r>
            <a:endParaRPr lang="zh-TW" altLang="en-US" sz="2000" b="1" dirty="0"/>
          </a:p>
        </p:txBody>
      </p:sp>
      <p:sp>
        <p:nvSpPr>
          <p:cNvPr id="30" name="文字方塊 29"/>
          <p:cNvSpPr txBox="1"/>
          <p:nvPr/>
        </p:nvSpPr>
        <p:spPr>
          <a:xfrm rot="16200000">
            <a:off x="11429" y="3733362"/>
            <a:ext cx="1708873" cy="428219"/>
          </a:xfrm>
          <a:prstGeom prst="rect">
            <a:avLst/>
          </a:prstGeom>
          <a:noFill/>
        </p:spPr>
        <p:txBody>
          <a:bodyPr wrap="square" rtlCol="0">
            <a:spAutoFit/>
          </a:bodyPr>
          <a:lstStyle/>
          <a:p>
            <a:r>
              <a:rPr lang="en-US" altLang="zh-TW" sz="2000" b="1" dirty="0"/>
              <a:t> </a:t>
            </a:r>
            <a:r>
              <a:rPr lang="en-US" altLang="zh-TW" sz="2000" b="1" dirty="0" smtClean="0"/>
              <a:t>1080</a:t>
            </a:r>
            <a:endParaRPr lang="zh-TW" altLang="en-US" sz="2000" b="1" dirty="0"/>
          </a:p>
        </p:txBody>
      </p:sp>
      <p:sp>
        <p:nvSpPr>
          <p:cNvPr id="31" name="左大括弧 30"/>
          <p:cNvSpPr/>
          <p:nvPr/>
        </p:nvSpPr>
        <p:spPr>
          <a:xfrm>
            <a:off x="1118224" y="2260414"/>
            <a:ext cx="301732" cy="38162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33" name="文字方塊 32"/>
          <p:cNvSpPr txBox="1"/>
          <p:nvPr/>
        </p:nvSpPr>
        <p:spPr>
          <a:xfrm>
            <a:off x="4495795" y="6079844"/>
            <a:ext cx="2475704" cy="455898"/>
          </a:xfrm>
          <a:prstGeom prst="rect">
            <a:avLst/>
          </a:prstGeom>
          <a:noFill/>
        </p:spPr>
        <p:txBody>
          <a:bodyPr wrap="square" rtlCol="0">
            <a:spAutoFit/>
          </a:bodyPr>
          <a:lstStyle/>
          <a:p>
            <a:r>
              <a:rPr lang="en-US" altLang="zh-TW" sz="2000" b="1" dirty="0" smtClean="0"/>
              <a:t>1920</a:t>
            </a:r>
            <a:endParaRPr lang="zh-TW" altLang="en-US" sz="2000" b="1" dirty="0"/>
          </a:p>
        </p:txBody>
      </p:sp>
      <p:sp>
        <p:nvSpPr>
          <p:cNvPr id="15" name="左大括弧 14"/>
          <p:cNvSpPr/>
          <p:nvPr/>
        </p:nvSpPr>
        <p:spPr>
          <a:xfrm rot="5400000">
            <a:off x="4608778" y="-936240"/>
            <a:ext cx="409707" cy="61653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350387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=1</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a:t>
            </a:r>
            <a:r>
              <a:rPr lang="en-CA" altLang="zh-TW" sz="2400" dirty="0" smtClean="0">
                <a:latin typeface="Calibri" panose="020F0502020204030204" pitchFamily="34" charset="0"/>
                <a:cs typeface="Calibri" panose="020F0502020204030204" pitchFamily="34" charset="0"/>
              </a:rPr>
              <a:t>CTDP-LR </a:t>
            </a:r>
            <a:r>
              <a:rPr lang="en-CA" altLang="zh-TW" sz="2400" dirty="0">
                <a:latin typeface="Calibri" panose="020F0502020204030204" pitchFamily="34" charset="0"/>
                <a:cs typeface="Calibri" panose="020F0502020204030204" pitchFamily="34" charset="0"/>
              </a:rPr>
              <a:t>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a:t>
            </a:r>
            <a:r>
              <a:rPr lang="en-CA" altLang="zh-TW" sz="2400" dirty="0" smtClean="0">
                <a:latin typeface="Calibri" panose="020F0502020204030204" pitchFamily="34" charset="0"/>
                <a:cs typeface="Calibri" panose="020F0502020204030204" pitchFamily="34" charset="0"/>
              </a:rPr>
              <a:t>1):</a:t>
            </a:r>
            <a:endParaRPr lang="zh-TW" altLang="en-US" sz="2400" dirty="0">
              <a:latin typeface="Calibri" panose="020F0502020204030204" pitchFamily="34" charset="0"/>
              <a:cs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 name="物件 11"/>
          <p:cNvGraphicFramePr>
            <a:graphicFrameLocks noChangeAspect="1"/>
          </p:cNvGraphicFramePr>
          <p:nvPr>
            <p:extLst>
              <p:ext uri="{D42A27DB-BD31-4B8C-83A1-F6EECF244321}">
                <p14:modId xmlns:p14="http://schemas.microsoft.com/office/powerpoint/2010/main" val="1690273547"/>
              </p:ext>
            </p:extLst>
          </p:nvPr>
        </p:nvGraphicFramePr>
        <p:xfrm>
          <a:off x="539552" y="2132856"/>
          <a:ext cx="7998782" cy="4248472"/>
        </p:xfrm>
        <a:graphic>
          <a:graphicData uri="http://schemas.openxmlformats.org/presentationml/2006/ole">
            <mc:AlternateContent xmlns:mc="http://schemas.openxmlformats.org/markup-compatibility/2006">
              <mc:Choice xmlns:v="urn:schemas-microsoft-com:vml" Requires="v">
                <p:oleObj spid="_x0000_s163916" name="投影片" r:id="rId3" imgW="4728369" imgH="2512351" progId="PowerPoint.Slide.12">
                  <p:embed/>
                </p:oleObj>
              </mc:Choice>
              <mc:Fallback>
                <p:oleObj name="投影片" r:id="rId3" imgW="4728369" imgH="2512351" progId="PowerPoint.Slide.12">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132856"/>
                        <a:ext cx="7998782" cy="4248472"/>
                      </a:xfrm>
                      <a:prstGeom prst="rect">
                        <a:avLst/>
                      </a:prstGeom>
                      <a:noFill/>
                    </p:spPr>
                  </p:pic>
                </p:oleObj>
              </mc:Fallback>
            </mc:AlternateContent>
          </a:graphicData>
        </a:graphic>
      </p:graphicFrame>
    </p:spTree>
    <p:extLst>
      <p:ext uri="{BB962C8B-B14F-4D97-AF65-F5344CB8AC3E}">
        <p14:creationId xmlns:p14="http://schemas.microsoft.com/office/powerpoint/2010/main" val="916914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323528" y="2996952"/>
            <a:ext cx="8496944" cy="1193304"/>
          </a:xfrm>
        </p:spPr>
        <p:txBody>
          <a:bodyPr>
            <a:noAutofit/>
          </a:bodyPr>
          <a:lstStyle/>
          <a:p>
            <a:pPr marL="342900" indent="-342900"/>
            <a:r>
              <a:rPr lang="en-US" altLang="zh-TW" dirty="0" smtClean="0">
                <a:latin typeface="Calibri" pitchFamily="34" charset="0"/>
              </a:rPr>
              <a:t>Colored Depth Pixels Packing and  </a:t>
            </a:r>
            <a:r>
              <a:rPr lang="en-US" altLang="zh-TW" dirty="0" err="1" smtClean="0">
                <a:latin typeface="Calibri" pitchFamily="34" charset="0"/>
              </a:rPr>
              <a:t>Depacking</a:t>
            </a:r>
            <a:r>
              <a:rPr lang="en-US" altLang="zh-TW" dirty="0" smtClean="0">
                <a:latin typeface="Calibri" pitchFamily="34" charset="0"/>
              </a:rPr>
              <a:t> by Assigned RGB Subpixels</a:t>
            </a:r>
            <a:r>
              <a:rPr lang="en-US" altLang="zh-TW" dirty="0" smtClean="0"/>
              <a:t>:</a:t>
            </a:r>
            <a:r>
              <a:rPr lang="en-US" altLang="zh-TW" dirty="0" smtClean="0">
                <a:latin typeface="Calibri" pitchFamily="34" charset="0"/>
              </a:rPr>
              <a:t> </a:t>
            </a:r>
            <a:r>
              <a:rPr lang="en-US" altLang="zh-TW" dirty="0" err="1" smtClean="0">
                <a:solidFill>
                  <a:srgbClr val="FFFF00"/>
                </a:solidFill>
                <a:latin typeface="Calibri" pitchFamily="34" charset="0"/>
              </a:rPr>
              <a:t>chroma_usage</a:t>
            </a:r>
            <a:endParaRPr lang="en-US" altLang="zh-TW" dirty="0" smtClean="0">
              <a:solidFill>
                <a:srgbClr val="FFFF00"/>
              </a:solidFill>
              <a:latin typeface="Calibri" pitchFamily="34" charset="0"/>
            </a:endParaRPr>
          </a:p>
        </p:txBody>
      </p:sp>
    </p:spTree>
    <p:extLst>
      <p:ext uri="{BB962C8B-B14F-4D97-AF65-F5344CB8AC3E}">
        <p14:creationId xmlns:p14="http://schemas.microsoft.com/office/powerpoint/2010/main" val="3168138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物件 11"/>
          <p:cNvGraphicFramePr>
            <a:graphicFrameLocks noChangeAspect="1"/>
          </p:cNvGraphicFramePr>
          <p:nvPr>
            <p:extLst>
              <p:ext uri="{D42A27DB-BD31-4B8C-83A1-F6EECF244321}">
                <p14:modId xmlns:p14="http://schemas.microsoft.com/office/powerpoint/2010/main" val="1351234045"/>
              </p:ext>
            </p:extLst>
          </p:nvPr>
        </p:nvGraphicFramePr>
        <p:xfrm>
          <a:off x="0" y="1484784"/>
          <a:ext cx="9144000" cy="4236704"/>
        </p:xfrm>
        <a:graphic>
          <a:graphicData uri="http://schemas.openxmlformats.org/presentationml/2006/ole">
            <mc:AlternateContent xmlns:mc="http://schemas.openxmlformats.org/markup-compatibility/2006">
              <mc:Choice xmlns:v="urn:schemas-microsoft-com:vml" Requires="v">
                <p:oleObj spid="_x0000_s150609" name="投影片" r:id="rId3" imgW="4166650" imgH="1898213" progId="PowerPoint.Slide.12">
                  <p:embed/>
                </p:oleObj>
              </mc:Choice>
              <mc:Fallback>
                <p:oleObj name="投影片" r:id="rId3" imgW="4166650" imgH="1898213" progId="PowerPoint.Slide.12">
                  <p:embed/>
                  <p:pic>
                    <p:nvPicPr>
                      <p:cNvPr id="0" name="Object 50"/>
                      <p:cNvPicPr>
                        <a:picLocks noChangeAspect="1" noChangeArrowheads="1"/>
                      </p:cNvPicPr>
                      <p:nvPr/>
                    </p:nvPicPr>
                    <p:blipFill>
                      <a:blip r:embed="rId4"/>
                      <a:srcRect/>
                      <a:stretch>
                        <a:fillRect/>
                      </a:stretch>
                    </p:blipFill>
                    <p:spPr bwMode="auto">
                      <a:xfrm>
                        <a:off x="0" y="1484784"/>
                        <a:ext cx="9144000" cy="4236704"/>
                      </a:xfrm>
                      <a:prstGeom prst="rect">
                        <a:avLst/>
                      </a:prstGeom>
                      <a:noFill/>
                    </p:spPr>
                  </p:pic>
                </p:oleObj>
              </mc:Fallback>
            </mc:AlternateContent>
          </a:graphicData>
        </a:graphic>
      </p:graphicFrame>
      <p:sp>
        <p:nvSpPr>
          <p:cNvPr id="2" name="標題 1"/>
          <p:cNvSpPr>
            <a:spLocks noGrp="1"/>
          </p:cNvSpPr>
          <p:nvPr>
            <p:ph type="title"/>
          </p:nvPr>
        </p:nvSpPr>
        <p:spPr>
          <a:xfrm>
            <a:off x="107504" y="0"/>
            <a:ext cx="8856984" cy="817340"/>
          </a:xfrm>
        </p:spPr>
        <p:txBody>
          <a:bodyPr>
            <a:normAutofit/>
          </a:bodyPr>
          <a:lstStyle/>
          <a:p>
            <a:pPr algn="ctr"/>
            <a:r>
              <a:rPr lang="en-US" altLang="zh-TW" sz="3200" b="1" dirty="0" smtClean="0">
                <a:latin typeface="Calibri" panose="020F0502020204030204" pitchFamily="34" charset="0"/>
              </a:rPr>
              <a:t>Colored Depth Pixels versus Depth Pixels</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文字方塊 4"/>
          <p:cNvSpPr txBox="1"/>
          <p:nvPr/>
        </p:nvSpPr>
        <p:spPr>
          <a:xfrm>
            <a:off x="395536" y="1040542"/>
            <a:ext cx="8748464" cy="707886"/>
          </a:xfrm>
          <a:prstGeom prst="rect">
            <a:avLst/>
          </a:prstGeom>
          <a:noFill/>
        </p:spPr>
        <p:txBody>
          <a:bodyPr wrap="square" rtlCol="0">
            <a:spAutoFit/>
          </a:bodyPr>
          <a:lstStyle/>
          <a:p>
            <a:pPr marL="1876425" indent="-1876425"/>
            <a:r>
              <a:rPr lang="en-US" altLang="zh-TW" sz="2000" b="1" dirty="0" smtClean="0"/>
              <a:t>Basic Concept: </a:t>
            </a:r>
          </a:p>
          <a:p>
            <a:pPr marL="1876425" indent="-1876425"/>
            <a:r>
              <a:rPr lang="en-US" altLang="zh-TW" sz="2000" b="1" dirty="0"/>
              <a:t> </a:t>
            </a:r>
            <a:r>
              <a:rPr lang="en-US" altLang="zh-TW" sz="2000" b="1" dirty="0" smtClean="0"/>
              <a:t>    1</a:t>
            </a:r>
            <a:r>
              <a:rPr lang="en-US" altLang="zh-TW" sz="2000" dirty="0" smtClean="0"/>
              <a:t> color depth pixel  in RGB subpixels can carry at most  </a:t>
            </a:r>
            <a:r>
              <a:rPr lang="en-US" altLang="zh-TW" sz="2000" b="1" dirty="0" smtClean="0"/>
              <a:t>3 </a:t>
            </a:r>
            <a:r>
              <a:rPr lang="en-US" altLang="zh-TW" sz="2000" dirty="0" smtClean="0"/>
              <a:t>depth pixels</a:t>
            </a:r>
            <a:endParaRPr lang="zh-TW" altLang="en-US" sz="2000" dirty="0"/>
          </a:p>
        </p:txBody>
      </p:sp>
      <p:sp>
        <p:nvSpPr>
          <p:cNvPr id="9" name="文字方塊 8"/>
          <p:cNvSpPr txBox="1"/>
          <p:nvPr/>
        </p:nvSpPr>
        <p:spPr>
          <a:xfrm>
            <a:off x="1403648" y="5733256"/>
            <a:ext cx="326902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vertical</a:t>
            </a:r>
            <a:r>
              <a:rPr lang="en-US" altLang="zh-TW" sz="1600" b="1" dirty="0" smtClean="0">
                <a:solidFill>
                  <a:srgbClr val="FF0000"/>
                </a:solidFill>
              </a:rPr>
              <a:t> </a:t>
            </a:r>
            <a:r>
              <a:rPr lang="en-US" altLang="zh-TW" sz="1600" dirty="0" smtClean="0"/>
              <a:t>depth pixels</a:t>
            </a:r>
            <a:endParaRPr lang="zh-TW" altLang="en-US" sz="1600" dirty="0"/>
          </a:p>
        </p:txBody>
      </p:sp>
      <p:sp>
        <p:nvSpPr>
          <p:cNvPr id="10" name="文字方塊 9"/>
          <p:cNvSpPr txBox="1"/>
          <p:nvPr/>
        </p:nvSpPr>
        <p:spPr>
          <a:xfrm>
            <a:off x="5220072" y="5733256"/>
            <a:ext cx="360040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horizontal</a:t>
            </a:r>
            <a:r>
              <a:rPr lang="en-US" altLang="zh-TW" sz="1600" b="1" dirty="0" smtClean="0">
                <a:solidFill>
                  <a:srgbClr val="FF0000"/>
                </a:solidFill>
              </a:rPr>
              <a:t> </a:t>
            </a:r>
            <a:r>
              <a:rPr lang="en-US" altLang="zh-TW" sz="1600" dirty="0" smtClean="0"/>
              <a:t>depth pixels</a:t>
            </a:r>
            <a:endParaRPr lang="zh-TW" altLang="en-US" sz="1600" dirty="0"/>
          </a:p>
        </p:txBody>
      </p:sp>
      <p:sp>
        <p:nvSpPr>
          <p:cNvPr id="11" name="文字方塊 10"/>
          <p:cNvSpPr txBox="1"/>
          <p:nvPr/>
        </p:nvSpPr>
        <p:spPr>
          <a:xfrm>
            <a:off x="250825" y="980728"/>
            <a:ext cx="8713663" cy="707886"/>
          </a:xfrm>
          <a:prstGeom prst="rect">
            <a:avLst/>
          </a:prstGeom>
          <a:solidFill>
            <a:srgbClr val="FFFFFF"/>
          </a:solidFill>
        </p:spPr>
        <p:txBody>
          <a:bodyPr wrap="square" rtlCol="0">
            <a:spAutoFit/>
          </a:bodyPr>
          <a:lstStyle/>
          <a:p>
            <a:pPr marL="1876425" indent="-1876425"/>
            <a:r>
              <a:rPr lang="en-US" altLang="zh-TW" sz="2000" b="1" dirty="0" smtClean="0"/>
              <a:t>Based on Coding System: </a:t>
            </a:r>
          </a:p>
          <a:p>
            <a:pPr marL="1876425" indent="-1876425"/>
            <a:r>
              <a:rPr lang="en-US" altLang="zh-TW" sz="2000" b="1" dirty="0"/>
              <a:t> </a:t>
            </a:r>
            <a:r>
              <a:rPr lang="en-US" altLang="zh-TW" sz="2000" b="1" dirty="0" smtClean="0"/>
              <a:t>     4</a:t>
            </a:r>
            <a:r>
              <a:rPr lang="en-US" altLang="zh-TW" sz="2000" dirty="0" smtClean="0"/>
              <a:t> color depth pixels  in RGB subpixels can carry at most </a:t>
            </a:r>
            <a:r>
              <a:rPr lang="en-US" altLang="zh-TW" sz="2000" b="1" dirty="0" smtClean="0"/>
              <a:t>12 </a:t>
            </a:r>
            <a:r>
              <a:rPr lang="en-US" altLang="zh-TW" sz="2000" dirty="0" smtClean="0"/>
              <a:t>depth pixels</a:t>
            </a:r>
            <a:endParaRPr lang="zh-TW" altLang="en-US" sz="2000" dirty="0"/>
          </a:p>
        </p:txBody>
      </p:sp>
    </p:spTree>
    <p:extLst>
      <p:ext uri="{BB962C8B-B14F-4D97-AF65-F5344CB8AC3E}">
        <p14:creationId xmlns:p14="http://schemas.microsoft.com/office/powerpoint/2010/main" val="306614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1600" y="84352"/>
            <a:ext cx="4781502"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chroma_subsampling_type</a:t>
            </a:r>
            <a:endParaRPr lang="zh-TW" altLang="en-US" sz="24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700408198"/>
              </p:ext>
            </p:extLst>
          </p:nvPr>
        </p:nvGraphicFramePr>
        <p:xfrm>
          <a:off x="323528" y="1628800"/>
          <a:ext cx="8424936" cy="2150125"/>
        </p:xfrm>
        <a:graphic>
          <a:graphicData uri="http://schemas.openxmlformats.org/drawingml/2006/table">
            <a:tbl>
              <a:tblPr firstRow="1" firstCol="1" lastRow="1" lastCol="1" bandRow="1" bandCol="1">
                <a:tableStyleId>{5940675A-B579-460E-94D1-54222C63F5DA}</a:tableStyleId>
              </a:tblPr>
              <a:tblGrid>
                <a:gridCol w="1082102">
                  <a:extLst>
                    <a:ext uri="{9D8B030D-6E8A-4147-A177-3AD203B41FA5}">
                      <a16:colId xmlns:a16="http://schemas.microsoft.com/office/drawing/2014/main" val="498713190"/>
                    </a:ext>
                  </a:extLst>
                </a:gridCol>
                <a:gridCol w="7342834">
                  <a:extLst>
                    <a:ext uri="{9D8B030D-6E8A-4147-A177-3AD203B41FA5}">
                      <a16:colId xmlns:a16="http://schemas.microsoft.com/office/drawing/2014/main" val="2670392475"/>
                    </a:ext>
                  </a:extLst>
                </a:gridCol>
              </a:tblGrid>
              <a:tr h="504205">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Value</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Interpretation</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095880732"/>
                  </a:ext>
                </a:extLst>
              </a:tr>
              <a:tr h="790683">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0</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US" sz="1800" dirty="0" smtClean="0">
                          <a:solidFill>
                            <a:srgbClr val="000000"/>
                          </a:solidFill>
                          <a:effectLst/>
                        </a:rPr>
                        <a:t>I</a:t>
                      </a:r>
                      <a:r>
                        <a:rPr lang="en-US" altLang="zh-TW" sz="1800" b="0" dirty="0" smtClean="0">
                          <a:solidFill>
                            <a:srgbClr val="000000"/>
                          </a:solidFill>
                          <a:effectLst/>
                          <a:latin typeface="+mj-lt"/>
                          <a:ea typeface="新細明體" panose="02020500000000000000" pitchFamily="18" charset="-120"/>
                        </a:rPr>
                        <a:t>ndicates the video coder using </a:t>
                      </a:r>
                      <a:r>
                        <a:rPr lang="en-US" altLang="zh-TW" sz="1800" b="1" dirty="0" smtClean="0">
                          <a:solidFill>
                            <a:srgbClr val="3333FF"/>
                          </a:solidFill>
                          <a:effectLst/>
                          <a:latin typeface="+mj-lt"/>
                          <a:ea typeface="新細明體" panose="02020500000000000000" pitchFamily="18" charset="-120"/>
                        </a:rPr>
                        <a:t>direct subsampling</a:t>
                      </a:r>
                      <a:r>
                        <a:rPr lang="en-US" altLang="zh-TW" sz="1800" b="0" dirty="0" smtClean="0">
                          <a:solidFill>
                            <a:srgbClr val="000000"/>
                          </a:solidFill>
                          <a:effectLst/>
                          <a:latin typeface="+mj-lt"/>
                          <a:ea typeface="新細明體" panose="02020500000000000000" pitchFamily="18" charset="-120"/>
                        </a:rPr>
                        <a:t> to achieve 4 and</a:t>
                      </a:r>
                      <a:r>
                        <a:rPr lang="en-US" altLang="zh-TW" sz="1800" b="0" baseline="0" dirty="0" smtClean="0">
                          <a:solidFill>
                            <a:srgbClr val="000000"/>
                          </a:solidFill>
                          <a:effectLst/>
                          <a:latin typeface="+mj-lt"/>
                          <a:ea typeface="新細明體" panose="02020500000000000000" pitchFamily="18" charset="-120"/>
                        </a:rPr>
                        <a:t> 2 </a:t>
                      </a:r>
                      <a:r>
                        <a:rPr lang="en-US" altLang="zh-TW" sz="1800" b="0" dirty="0" err="1" smtClean="0">
                          <a:solidFill>
                            <a:srgbClr val="000000"/>
                          </a:solidFill>
                          <a:effectLst/>
                          <a:latin typeface="+mj-lt"/>
                          <a:ea typeface="新細明體" panose="02020500000000000000" pitchFamily="18" charset="-120"/>
                        </a:rPr>
                        <a:t>chroma</a:t>
                      </a:r>
                      <a:r>
                        <a:rPr lang="en-US" altLang="zh-TW" sz="1800" b="0" dirty="0" smtClean="0">
                          <a:solidFill>
                            <a:srgbClr val="000000"/>
                          </a:solidFill>
                          <a:effectLst/>
                          <a:latin typeface="+mj-lt"/>
                          <a:ea typeface="新細明體" panose="02020500000000000000" pitchFamily="18" charset="-120"/>
                        </a:rPr>
                        <a:t> components downsizing for </a:t>
                      </a:r>
                      <a:r>
                        <a:rPr lang="en-US" altLang="zh-TW" sz="1800" b="0" dirty="0" err="1" smtClean="0">
                          <a:solidFill>
                            <a:srgbClr val="000000"/>
                          </a:solidFill>
                          <a:effectLst/>
                          <a:latin typeface="+mj-lt"/>
                          <a:ea typeface="新細明體" panose="02020500000000000000" pitchFamily="18" charset="-120"/>
                        </a:rPr>
                        <a:t>YCbCr</a:t>
                      </a:r>
                      <a:r>
                        <a:rPr lang="en-US" altLang="zh-TW" sz="1800" b="0" dirty="0" smtClean="0">
                          <a:solidFill>
                            <a:srgbClr val="000000"/>
                          </a:solidFill>
                          <a:effectLst/>
                          <a:latin typeface="+mj-lt"/>
                          <a:ea typeface="新細明體" panose="02020500000000000000" pitchFamily="18" charset="-120"/>
                        </a:rPr>
                        <a:t> 4:2:0 and </a:t>
                      </a:r>
                      <a:r>
                        <a:rPr lang="en-US" altLang="zh-TW" sz="1800" b="0" dirty="0" err="1" smtClean="0">
                          <a:solidFill>
                            <a:srgbClr val="000000"/>
                          </a:solidFill>
                          <a:effectLst/>
                          <a:latin typeface="+mj-lt"/>
                          <a:ea typeface="新細明體" panose="02020500000000000000" pitchFamily="18" charset="-120"/>
                        </a:rPr>
                        <a:t>YCbCr</a:t>
                      </a:r>
                      <a:r>
                        <a:rPr lang="en-US" altLang="zh-TW" sz="1800" b="0" dirty="0" smtClean="0">
                          <a:solidFill>
                            <a:srgbClr val="000000"/>
                          </a:solidFill>
                          <a:effectLst/>
                          <a:latin typeface="+mj-lt"/>
                          <a:ea typeface="新細明體" panose="02020500000000000000" pitchFamily="18" charset="-120"/>
                        </a:rPr>
                        <a:t> 4:2:2 </a:t>
                      </a:r>
                      <a:r>
                        <a:rPr lang="en-US" altLang="zh-TW" sz="1800" b="0" dirty="0" err="1" smtClean="0">
                          <a:solidFill>
                            <a:srgbClr val="000000"/>
                          </a:solidFill>
                          <a:effectLst/>
                          <a:latin typeface="+mj-lt"/>
                          <a:ea typeface="新細明體" panose="02020500000000000000" pitchFamily="18" charset="-120"/>
                        </a:rPr>
                        <a:t>chroma</a:t>
                      </a:r>
                      <a:r>
                        <a:rPr lang="en-US" altLang="zh-TW" sz="1800" b="0" dirty="0" smtClean="0">
                          <a:solidFill>
                            <a:srgbClr val="000000"/>
                          </a:solidFill>
                          <a:effectLst/>
                          <a:latin typeface="+mj-lt"/>
                          <a:ea typeface="新細明體" panose="02020500000000000000" pitchFamily="18" charset="-120"/>
                        </a:rPr>
                        <a:t> formats, respectively.</a:t>
                      </a:r>
                      <a:endParaRPr lang="zh-TW" sz="1800" b="0" dirty="0">
                        <a:solidFill>
                          <a:srgbClr val="000000"/>
                        </a:solidFill>
                        <a:effectLst/>
                        <a:latin typeface="+mj-lt"/>
                        <a:ea typeface="新細明體" panose="02020500000000000000" pitchFamily="18" charset="-120"/>
                      </a:endParaRPr>
                    </a:p>
                  </a:txBody>
                  <a:tcPr marL="68580" marR="68580" marT="0" marB="0"/>
                </a:tc>
                <a:extLst>
                  <a:ext uri="{0D108BD9-81ED-4DB2-BD59-A6C34878D82A}">
                    <a16:rowId xmlns:a16="http://schemas.microsoft.com/office/drawing/2014/main" val="4169369984"/>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1</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US" altLang="zh-TW" sz="1800" dirty="0" smtClean="0">
                          <a:solidFill>
                            <a:srgbClr val="000000"/>
                          </a:solidFill>
                          <a:effectLst/>
                        </a:rPr>
                        <a:t>I</a:t>
                      </a:r>
                      <a:r>
                        <a:rPr lang="en-US" altLang="zh-TW" sz="1800" b="0" kern="1200" dirty="0" smtClean="0">
                          <a:solidFill>
                            <a:srgbClr val="000000"/>
                          </a:solidFill>
                          <a:effectLst/>
                          <a:latin typeface="+mn-lt"/>
                          <a:ea typeface="新細明體" panose="02020500000000000000" pitchFamily="18" charset="-120"/>
                          <a:cs typeface="+mn-cs"/>
                        </a:rPr>
                        <a:t>ndicates the video coder using </a:t>
                      </a:r>
                      <a:r>
                        <a:rPr lang="en-US" altLang="zh-TW" sz="1800" b="1" kern="1200" dirty="0" smtClean="0">
                          <a:solidFill>
                            <a:srgbClr val="3333FF"/>
                          </a:solidFill>
                          <a:effectLst/>
                          <a:latin typeface="+mn-lt"/>
                          <a:ea typeface="新細明體" panose="02020500000000000000" pitchFamily="18" charset="-120"/>
                          <a:cs typeface="+mn-cs"/>
                        </a:rPr>
                        <a:t>average subsampling</a:t>
                      </a:r>
                      <a:r>
                        <a:rPr lang="en-US" altLang="zh-TW" sz="1800" b="0" kern="1200" dirty="0" smtClean="0">
                          <a:solidFill>
                            <a:srgbClr val="000000"/>
                          </a:solidFill>
                          <a:effectLst/>
                          <a:latin typeface="+mn-lt"/>
                          <a:ea typeface="新細明體" panose="02020500000000000000" pitchFamily="18" charset="-120"/>
                          <a:cs typeface="+mn-cs"/>
                        </a:rPr>
                        <a:t> to achieve 4 and</a:t>
                      </a:r>
                      <a:r>
                        <a:rPr lang="en-US" altLang="zh-TW" sz="1800" b="0" kern="1200" baseline="0" dirty="0" smtClean="0">
                          <a:solidFill>
                            <a:srgbClr val="000000"/>
                          </a:solidFill>
                          <a:effectLst/>
                          <a:latin typeface="+mn-lt"/>
                          <a:ea typeface="新細明體" panose="02020500000000000000" pitchFamily="18" charset="-120"/>
                          <a:cs typeface="+mn-cs"/>
                        </a:rPr>
                        <a:t> 2 </a:t>
                      </a:r>
                      <a:r>
                        <a:rPr lang="en-US" altLang="zh-TW" sz="1800" b="0" kern="1200" dirty="0" err="1" smtClean="0">
                          <a:solidFill>
                            <a:srgbClr val="000000"/>
                          </a:solidFill>
                          <a:effectLst/>
                          <a:latin typeface="+mn-lt"/>
                          <a:ea typeface="新細明體" panose="02020500000000000000" pitchFamily="18" charset="-120"/>
                          <a:cs typeface="+mn-cs"/>
                        </a:rPr>
                        <a:t>chroma</a:t>
                      </a:r>
                      <a:r>
                        <a:rPr lang="en-US" altLang="zh-TW" sz="1800" b="0" kern="1200" dirty="0" smtClean="0">
                          <a:solidFill>
                            <a:srgbClr val="000000"/>
                          </a:solidFill>
                          <a:effectLst/>
                          <a:latin typeface="+mn-lt"/>
                          <a:ea typeface="新細明體" panose="02020500000000000000" pitchFamily="18" charset="-120"/>
                          <a:cs typeface="+mn-cs"/>
                        </a:rPr>
                        <a:t> components downsizing for </a:t>
                      </a:r>
                      <a:r>
                        <a:rPr lang="en-US" altLang="zh-TW" sz="1800" b="0" kern="1200" dirty="0" err="1" smtClean="0">
                          <a:solidFill>
                            <a:srgbClr val="000000"/>
                          </a:solidFill>
                          <a:effectLst/>
                          <a:latin typeface="+mn-lt"/>
                          <a:ea typeface="新細明體" panose="02020500000000000000" pitchFamily="18" charset="-120"/>
                          <a:cs typeface="+mn-cs"/>
                        </a:rPr>
                        <a:t>YCbCr</a:t>
                      </a:r>
                      <a:r>
                        <a:rPr lang="en-US" altLang="zh-TW" sz="1800" b="0" kern="1200" dirty="0" smtClean="0">
                          <a:solidFill>
                            <a:srgbClr val="000000"/>
                          </a:solidFill>
                          <a:effectLst/>
                          <a:latin typeface="+mn-lt"/>
                          <a:ea typeface="新細明體" panose="02020500000000000000" pitchFamily="18" charset="-120"/>
                          <a:cs typeface="+mn-cs"/>
                        </a:rPr>
                        <a:t> 4:2:0 and </a:t>
                      </a:r>
                      <a:r>
                        <a:rPr lang="en-US" altLang="zh-TW" sz="1800" b="0" kern="1200" dirty="0" err="1" smtClean="0">
                          <a:solidFill>
                            <a:srgbClr val="000000"/>
                          </a:solidFill>
                          <a:effectLst/>
                          <a:latin typeface="+mn-lt"/>
                          <a:ea typeface="新細明體" panose="02020500000000000000" pitchFamily="18" charset="-120"/>
                          <a:cs typeface="+mn-cs"/>
                        </a:rPr>
                        <a:t>YCbCr</a:t>
                      </a:r>
                      <a:r>
                        <a:rPr lang="en-US" altLang="zh-TW" sz="1800" b="0" kern="1200" dirty="0" smtClean="0">
                          <a:solidFill>
                            <a:srgbClr val="000000"/>
                          </a:solidFill>
                          <a:effectLst/>
                          <a:latin typeface="+mn-lt"/>
                          <a:ea typeface="新細明體" panose="02020500000000000000" pitchFamily="18" charset="-120"/>
                          <a:cs typeface="+mn-cs"/>
                        </a:rPr>
                        <a:t> 4:2:2 </a:t>
                      </a:r>
                      <a:r>
                        <a:rPr lang="en-US" altLang="zh-TW" sz="1800" b="0" kern="1200" dirty="0" err="1" smtClean="0">
                          <a:solidFill>
                            <a:srgbClr val="000000"/>
                          </a:solidFill>
                          <a:effectLst/>
                          <a:latin typeface="+mn-lt"/>
                          <a:ea typeface="新細明體" panose="02020500000000000000" pitchFamily="18" charset="-120"/>
                          <a:cs typeface="+mn-cs"/>
                        </a:rPr>
                        <a:t>chroma</a:t>
                      </a:r>
                      <a:r>
                        <a:rPr lang="en-US" altLang="zh-TW" sz="1800" b="0" kern="1200" dirty="0" smtClean="0">
                          <a:solidFill>
                            <a:srgbClr val="000000"/>
                          </a:solidFill>
                          <a:effectLst/>
                          <a:latin typeface="+mn-lt"/>
                          <a:ea typeface="新細明體" panose="02020500000000000000" pitchFamily="18" charset="-120"/>
                          <a:cs typeface="+mn-cs"/>
                        </a:rPr>
                        <a:t> formats, respectively.</a:t>
                      </a:r>
                      <a:endParaRPr lang="zh-TW" altLang="zh-TW" sz="1800" b="0" kern="1200" dirty="0">
                        <a:solidFill>
                          <a:srgbClr val="000000"/>
                        </a:solidFill>
                        <a:effectLst/>
                        <a:latin typeface="+mn-lt"/>
                        <a:ea typeface="新細明體" panose="02020500000000000000" pitchFamily="18" charset="-120"/>
                        <a:cs typeface="+mn-cs"/>
                      </a:endParaRPr>
                    </a:p>
                  </a:txBody>
                  <a:tcPr marL="68580" marR="68580" marT="0" marB="0"/>
                </a:tc>
                <a:extLst>
                  <a:ext uri="{0D108BD9-81ED-4DB2-BD59-A6C34878D82A}">
                    <a16:rowId xmlns:a16="http://schemas.microsoft.com/office/drawing/2014/main" val="718803247"/>
                  </a:ext>
                </a:extLst>
              </a:tr>
            </a:tbl>
          </a:graphicData>
        </a:graphic>
      </p:graphicFrame>
    </p:spTree>
    <p:extLst>
      <p:ext uri="{BB962C8B-B14F-4D97-AF65-F5344CB8AC3E}">
        <p14:creationId xmlns:p14="http://schemas.microsoft.com/office/powerpoint/2010/main" val="6204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1600" y="84352"/>
            <a:ext cx="2659895"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endParaRPr lang="zh-TW" altLang="en-US" sz="24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924568434"/>
              </p:ext>
            </p:extLst>
          </p:nvPr>
        </p:nvGraphicFramePr>
        <p:xfrm>
          <a:off x="323528" y="1268760"/>
          <a:ext cx="8424936" cy="3796045"/>
        </p:xfrm>
        <a:graphic>
          <a:graphicData uri="http://schemas.openxmlformats.org/drawingml/2006/table">
            <a:tbl>
              <a:tblPr firstRow="1" firstCol="1" lastRow="1" lastCol="1" bandRow="1" bandCol="1">
                <a:tableStyleId>{5940675A-B579-460E-94D1-54222C63F5DA}</a:tableStyleId>
              </a:tblPr>
              <a:tblGrid>
                <a:gridCol w="1082102">
                  <a:extLst>
                    <a:ext uri="{9D8B030D-6E8A-4147-A177-3AD203B41FA5}">
                      <a16:colId xmlns:a16="http://schemas.microsoft.com/office/drawing/2014/main" val="498713190"/>
                    </a:ext>
                  </a:extLst>
                </a:gridCol>
                <a:gridCol w="7342834">
                  <a:extLst>
                    <a:ext uri="{9D8B030D-6E8A-4147-A177-3AD203B41FA5}">
                      <a16:colId xmlns:a16="http://schemas.microsoft.com/office/drawing/2014/main" val="2670392475"/>
                    </a:ext>
                  </a:extLst>
                </a:gridCol>
              </a:tblGrid>
              <a:tr h="504205">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Value</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Interpretation</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095880732"/>
                  </a:ext>
                </a:extLst>
              </a:tr>
              <a:tr h="790683">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0</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t>
                      </a:r>
                      <a:r>
                        <a:rPr lang="en-CA" sz="1800" dirty="0">
                          <a:effectLst/>
                        </a:rPr>
                        <a:t>only to carry 4 depth pixels, which could be adopted by the video coders with </a:t>
                      </a:r>
                      <a:r>
                        <a:rPr lang="en-CA" sz="1800" dirty="0" err="1">
                          <a:effectLst/>
                        </a:rPr>
                        <a:t>YCbCr</a:t>
                      </a:r>
                      <a:r>
                        <a:rPr lang="en-CA" sz="1800" dirty="0">
                          <a:effectLst/>
                        </a:rPr>
                        <a:t> 4:2:0 and </a:t>
                      </a:r>
                      <a:r>
                        <a:rPr lang="en-CA" sz="1800" dirty="0" err="1">
                          <a:effectLst/>
                        </a:rPr>
                        <a:t>YCbCr</a:t>
                      </a:r>
                      <a:r>
                        <a:rPr lang="en-CA" sz="1800" dirty="0">
                          <a:effectLst/>
                        </a:rPr>
                        <a:t> 4:2:2 </a:t>
                      </a:r>
                      <a:r>
                        <a:rPr lang="en-CA" sz="1800" dirty="0" err="1">
                          <a:effectLst/>
                        </a:rPr>
                        <a:t>chroma</a:t>
                      </a:r>
                      <a:r>
                        <a:rPr lang="en-CA" sz="1800" dirty="0">
                          <a:effectLst/>
                        </a:rPr>
                        <a:t> formats</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169369984"/>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1</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2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6 depth pixels, which could be adopted by the video coders with </a:t>
                      </a:r>
                      <a:r>
                        <a:rPr lang="en-CA" sz="1800" dirty="0" err="1">
                          <a:effectLst/>
                        </a:rPr>
                        <a:t>YCbCr</a:t>
                      </a:r>
                      <a:r>
                        <a:rPr lang="en-CA" sz="1800" dirty="0">
                          <a:effectLst/>
                        </a:rPr>
                        <a:t> 4:2:0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718803247"/>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2</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4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8 depth pixels, which could be adopted by the video coders with </a:t>
                      </a:r>
                      <a:r>
                        <a:rPr lang="en-CA" sz="1800" dirty="0" err="1">
                          <a:effectLst/>
                        </a:rPr>
                        <a:t>YCbCr</a:t>
                      </a:r>
                      <a:r>
                        <a:rPr lang="en-CA" sz="1800" dirty="0">
                          <a:effectLst/>
                        </a:rPr>
                        <a:t> 4:2:2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925017750"/>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3</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4 colored depth pixels </a:t>
                      </a:r>
                      <a:r>
                        <a:rPr lang="en-CA" sz="1800" b="1" dirty="0">
                          <a:solidFill>
                            <a:srgbClr val="3333FF"/>
                          </a:solidFill>
                          <a:effectLst/>
                        </a:rPr>
                        <a:t>using 4 luminance components and 8 </a:t>
                      </a:r>
                      <a:r>
                        <a:rPr lang="en-CA" sz="1800" b="1" dirty="0" err="1">
                          <a:solidFill>
                            <a:srgbClr val="3333FF"/>
                          </a:solidFill>
                          <a:effectLst/>
                        </a:rPr>
                        <a:t>chroma</a:t>
                      </a:r>
                      <a:r>
                        <a:rPr lang="en-CA" sz="1800" b="1" dirty="0">
                          <a:solidFill>
                            <a:srgbClr val="3333FF"/>
                          </a:solidFill>
                          <a:effectLst/>
                        </a:rPr>
                        <a:t> components</a:t>
                      </a:r>
                      <a:r>
                        <a:rPr lang="en-CA" sz="1800" dirty="0">
                          <a:effectLst/>
                        </a:rPr>
                        <a:t> to carry 12 depth pixels, which could be adopted by the video coders with </a:t>
                      </a:r>
                      <a:r>
                        <a:rPr lang="en-CA" sz="1800" dirty="0" err="1">
                          <a:effectLst/>
                        </a:rPr>
                        <a:t>YCbCr</a:t>
                      </a:r>
                      <a:r>
                        <a:rPr lang="en-CA" sz="1800" dirty="0">
                          <a:effectLst/>
                        </a:rPr>
                        <a:t> 4:4:4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47697271"/>
                  </a:ext>
                </a:extLst>
              </a:tr>
            </a:tbl>
          </a:graphicData>
        </a:graphic>
      </p:graphicFrame>
      <p:sp>
        <p:nvSpPr>
          <p:cNvPr id="2" name="文字方塊 1"/>
          <p:cNvSpPr txBox="1"/>
          <p:nvPr/>
        </p:nvSpPr>
        <p:spPr>
          <a:xfrm>
            <a:off x="1979712" y="5301208"/>
            <a:ext cx="5853318" cy="1200329"/>
          </a:xfrm>
          <a:prstGeom prst="rect">
            <a:avLst/>
          </a:prstGeom>
          <a:solidFill>
            <a:srgbClr val="FFFF00"/>
          </a:solidFill>
          <a:ln>
            <a:solidFill>
              <a:schemeClr val="accent1"/>
            </a:solidFill>
          </a:ln>
        </p:spPr>
        <p:txBody>
          <a:bodyPr wrap="square" rtlCol="0">
            <a:spAutoFit/>
          </a:bodyPr>
          <a:lstStyle/>
          <a:p>
            <a:pPr hangingPunct="0"/>
            <a:r>
              <a:rPr lang="en-CA" altLang="zh-TW" dirty="0">
                <a:solidFill>
                  <a:srgbClr val="3333FF"/>
                </a:solidFill>
              </a:rPr>
              <a:t>The bit depth of the luminance components is </a:t>
            </a:r>
            <a:endParaRPr lang="en-CA" altLang="zh-TW" dirty="0" smtClean="0">
              <a:solidFill>
                <a:srgbClr val="3333FF"/>
              </a:solidFill>
            </a:endParaRPr>
          </a:p>
          <a:p>
            <a:pPr hangingPunct="0"/>
            <a:r>
              <a:rPr lang="en-CA" altLang="zh-TW" dirty="0">
                <a:solidFill>
                  <a:srgbClr val="3333FF"/>
                </a:solidFill>
              </a:rPr>
              <a:t> </a:t>
            </a:r>
            <a:r>
              <a:rPr lang="en-CA" altLang="zh-TW" dirty="0" smtClean="0">
                <a:solidFill>
                  <a:srgbClr val="3333FF"/>
                </a:solidFill>
              </a:rPr>
              <a:t>           </a:t>
            </a:r>
            <a:r>
              <a:rPr lang="en-CA" altLang="zh-TW" dirty="0" err="1" smtClean="0">
                <a:solidFill>
                  <a:srgbClr val="3333FF"/>
                </a:solidFill>
              </a:rPr>
              <a:t>BitDepth</a:t>
            </a:r>
            <a:r>
              <a:rPr lang="en-CA" altLang="zh-TW" baseline="-25000" dirty="0" err="1" smtClean="0">
                <a:solidFill>
                  <a:srgbClr val="3333FF"/>
                </a:solidFill>
              </a:rPr>
              <a:t>Y</a:t>
            </a:r>
            <a:r>
              <a:rPr lang="en-CA" altLang="zh-TW" dirty="0" smtClean="0">
                <a:solidFill>
                  <a:srgbClr val="3333FF"/>
                </a:solidFill>
              </a:rPr>
              <a:t> </a:t>
            </a:r>
            <a:r>
              <a:rPr lang="en-CA" altLang="zh-TW" dirty="0">
                <a:solidFill>
                  <a:srgbClr val="3333FF"/>
                </a:solidFill>
              </a:rPr>
              <a:t>= 8 + bit_depth_luma_minus8 </a:t>
            </a:r>
            <a:endParaRPr lang="en-CA" altLang="zh-TW" dirty="0" smtClean="0">
              <a:solidFill>
                <a:srgbClr val="3333FF"/>
              </a:solidFill>
            </a:endParaRPr>
          </a:p>
          <a:p>
            <a:pPr hangingPunct="0"/>
            <a:r>
              <a:rPr lang="en-CA" altLang="zh-TW" dirty="0" smtClean="0">
                <a:solidFill>
                  <a:srgbClr val="3333FF"/>
                </a:solidFill>
              </a:rPr>
              <a:t>and </a:t>
            </a:r>
            <a:r>
              <a:rPr lang="en-CA" altLang="zh-TW" dirty="0">
                <a:solidFill>
                  <a:srgbClr val="3333FF"/>
                </a:solidFill>
              </a:rPr>
              <a:t>the bit depth of the </a:t>
            </a:r>
            <a:r>
              <a:rPr lang="en-CA" altLang="zh-TW" dirty="0" err="1">
                <a:solidFill>
                  <a:srgbClr val="3333FF"/>
                </a:solidFill>
              </a:rPr>
              <a:t>chorma</a:t>
            </a:r>
            <a:r>
              <a:rPr lang="en-CA" altLang="zh-TW" dirty="0">
                <a:solidFill>
                  <a:srgbClr val="3333FF"/>
                </a:solidFill>
              </a:rPr>
              <a:t> components is </a:t>
            </a:r>
            <a:endParaRPr lang="en-CA" altLang="zh-TW" dirty="0" smtClean="0">
              <a:solidFill>
                <a:srgbClr val="3333FF"/>
              </a:solidFill>
            </a:endParaRPr>
          </a:p>
          <a:p>
            <a:pPr hangingPunct="0"/>
            <a:r>
              <a:rPr lang="en-CA" altLang="zh-TW" dirty="0">
                <a:solidFill>
                  <a:srgbClr val="3333FF"/>
                </a:solidFill>
              </a:rPr>
              <a:t> </a:t>
            </a:r>
            <a:r>
              <a:rPr lang="en-CA" altLang="zh-TW" dirty="0" smtClean="0">
                <a:solidFill>
                  <a:srgbClr val="3333FF"/>
                </a:solidFill>
              </a:rPr>
              <a:t>          </a:t>
            </a:r>
            <a:r>
              <a:rPr lang="en-CA" altLang="zh-TW" dirty="0" err="1" smtClean="0">
                <a:solidFill>
                  <a:srgbClr val="3333FF"/>
                </a:solidFill>
              </a:rPr>
              <a:t>BitDepth</a:t>
            </a:r>
            <a:r>
              <a:rPr lang="en-CA" altLang="zh-TW" baseline="-25000" dirty="0" err="1" smtClean="0">
                <a:solidFill>
                  <a:srgbClr val="3333FF"/>
                </a:solidFill>
              </a:rPr>
              <a:t>C</a:t>
            </a:r>
            <a:r>
              <a:rPr lang="en-CA" altLang="zh-TW" dirty="0" smtClean="0">
                <a:solidFill>
                  <a:srgbClr val="3333FF"/>
                </a:solidFill>
              </a:rPr>
              <a:t> </a:t>
            </a:r>
            <a:r>
              <a:rPr lang="en-CA" altLang="zh-TW" dirty="0">
                <a:solidFill>
                  <a:srgbClr val="3333FF"/>
                </a:solidFill>
              </a:rPr>
              <a:t>= 8 + bit_depth_chorma_minus8.</a:t>
            </a:r>
            <a:endParaRPr lang="zh-TW" altLang="zh-TW" dirty="0">
              <a:solidFill>
                <a:srgbClr val="3333FF"/>
              </a:solidFill>
            </a:endParaRPr>
          </a:p>
        </p:txBody>
      </p:sp>
    </p:spTree>
    <p:extLst>
      <p:ext uri="{BB962C8B-B14F-4D97-AF65-F5344CB8AC3E}">
        <p14:creationId xmlns:p14="http://schemas.microsoft.com/office/powerpoint/2010/main" val="18010395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79512" y="1124744"/>
            <a:ext cx="8856984" cy="923330"/>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only 4 luminance components </a:t>
            </a:r>
            <a:r>
              <a:rPr lang="en-US" altLang="zh-TW" dirty="0"/>
              <a:t>values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 </a:t>
            </a:r>
            <a:r>
              <a:rPr lang="en-US" altLang="zh-TW" dirty="0" smtClean="0"/>
              <a:t>are used to carry 4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i,3j+4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115616"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grpSp>
        <p:nvGrpSpPr>
          <p:cNvPr id="10" name="群組 9"/>
          <p:cNvGrpSpPr/>
          <p:nvPr/>
        </p:nvGrpSpPr>
        <p:grpSpPr>
          <a:xfrm>
            <a:off x="144239" y="2132856"/>
            <a:ext cx="8927530" cy="4392488"/>
            <a:chOff x="468437" y="54322"/>
            <a:chExt cx="8927530" cy="4392488"/>
          </a:xfrm>
        </p:grpSpPr>
        <p:sp>
          <p:nvSpPr>
            <p:cNvPr id="11" name="橢圓 10"/>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2" name="橢圓 11"/>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3" name="橢圓 12"/>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5" name="文字方塊 14"/>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 name="文字方塊 15"/>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橢圓 17"/>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19" name="文字方塊 18"/>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0" name="文字方塊 19"/>
            <p:cNvSpPr txBox="1"/>
            <p:nvPr/>
          </p:nvSpPr>
          <p:spPr>
            <a:xfrm>
              <a:off x="512784" y="2287023"/>
              <a:ext cx="1058303"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colored </a:t>
              </a:r>
            </a:p>
            <a:p>
              <a:pPr algn="ctr"/>
              <a:r>
                <a:rPr lang="en-US" altLang="zh-TW" sz="1400" dirty="0">
                  <a:latin typeface="Times New Roman" panose="02020603050405020304" pitchFamily="18" charset="0"/>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epth pixels</a:t>
              </a:r>
              <a:endParaRPr lang="zh-TW" altLang="en-US" sz="1400" dirty="0">
                <a:latin typeface="Times New Roman" panose="02020603050405020304" pitchFamily="18" charset="0"/>
                <a:cs typeface="Times New Roman" panose="02020603050405020304" pitchFamily="18" charset="0"/>
              </a:endParaRPr>
            </a:p>
          </p:txBody>
        </p:sp>
        <p:sp>
          <p:nvSpPr>
            <p:cNvPr id="21" name="矩形 20"/>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grpSp>
          <p:nvGrpSpPr>
            <p:cNvPr id="22" name="群組 21"/>
            <p:cNvGrpSpPr/>
            <p:nvPr/>
          </p:nvGrpSpPr>
          <p:grpSpPr>
            <a:xfrm>
              <a:off x="3996635" y="346443"/>
              <a:ext cx="1278511" cy="2943019"/>
              <a:chOff x="3996635" y="346443"/>
              <a:chExt cx="1278511" cy="2943019"/>
            </a:xfrm>
          </p:grpSpPr>
          <p:sp>
            <p:nvSpPr>
              <p:cNvPr id="145" name="橢圓 14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6" name="橢圓 14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1" name="橢圓 15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橢圓 15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8" name="橢圓 15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9" name="橢圓 15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2" name="橢圓 16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橢圓 16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7" name="文字方塊 166"/>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8" name="文字方塊 167"/>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sp>
          <p:nvSpPr>
            <p:cNvPr id="26" name="左大括弧 2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27" name="矩形 2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28" name="群組 27"/>
            <p:cNvGrpSpPr/>
            <p:nvPr/>
          </p:nvGrpSpPr>
          <p:grpSpPr>
            <a:xfrm>
              <a:off x="2152061" y="342354"/>
              <a:ext cx="1251484" cy="2952328"/>
              <a:chOff x="2152061" y="342354"/>
              <a:chExt cx="1251484" cy="2952328"/>
            </a:xfrm>
          </p:grpSpPr>
          <p:sp>
            <p:nvSpPr>
              <p:cNvPr id="117" name="橢圓 11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9" name="矩形 12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矩形 14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3" name="矩形 14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矩形 14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29" name="群組 28"/>
            <p:cNvGrpSpPr/>
            <p:nvPr/>
          </p:nvGrpSpPr>
          <p:grpSpPr>
            <a:xfrm>
              <a:off x="2474738" y="54322"/>
              <a:ext cx="2840090" cy="985836"/>
              <a:chOff x="2474738" y="54322"/>
              <a:chExt cx="2840090" cy="985836"/>
            </a:xfrm>
          </p:grpSpPr>
          <p:cxnSp>
            <p:nvCxnSpPr>
              <p:cNvPr id="109" name="直線接點 10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10" name="直線接點 10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1" name="直線單箭頭接點 11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12" name="群組 111"/>
              <p:cNvGrpSpPr/>
              <p:nvPr/>
            </p:nvGrpSpPr>
            <p:grpSpPr>
              <a:xfrm>
                <a:off x="5098803" y="54322"/>
                <a:ext cx="216025" cy="985836"/>
                <a:chOff x="5098803" y="54322"/>
                <a:chExt cx="216025" cy="985836"/>
              </a:xfrm>
            </p:grpSpPr>
            <p:cxnSp>
              <p:nvCxnSpPr>
                <p:cNvPr id="115" name="直線接點 11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16" name="直線接點 11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13" name="直線接點 11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a:endCxn id="123" idx="0"/>
              </p:cNvCxnSpPr>
              <p:nvPr/>
            </p:nvCxnSpPr>
            <p:spPr>
              <a:xfrm>
                <a:off x="3061789"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0" name="群組 29"/>
            <p:cNvGrpSpPr/>
            <p:nvPr/>
          </p:nvGrpSpPr>
          <p:grpSpPr>
            <a:xfrm>
              <a:off x="2431035" y="2545954"/>
              <a:ext cx="2435368" cy="1086104"/>
              <a:chOff x="2431035" y="2545954"/>
              <a:chExt cx="2435368" cy="1086104"/>
            </a:xfrm>
          </p:grpSpPr>
          <p:cxnSp>
            <p:nvCxnSpPr>
              <p:cNvPr id="102" name="直線接點 101"/>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4" name="直線接點 103"/>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5" name="直線單箭頭接點 104"/>
              <p:cNvCxnSpPr>
                <a:endCxn id="122" idx="4"/>
              </p:cNvCxnSpPr>
              <p:nvPr/>
            </p:nvCxnSpPr>
            <p:spPr>
              <a:xfrm flipV="1">
                <a:off x="2431035"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06" name="直線接點 105"/>
              <p:cNvCxnSpPr>
                <a:stCxn id="164" idx="4"/>
              </p:cNvCxnSpPr>
              <p:nvPr/>
            </p:nvCxnSpPr>
            <p:spPr>
              <a:xfrm flipH="1">
                <a:off x="4860925"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07" name="直線接點 106"/>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8" name="直線單箭頭接點 107"/>
              <p:cNvCxnSpPr>
                <a:endCxn id="144" idx="2"/>
              </p:cNvCxnSpPr>
              <p:nvPr/>
            </p:nvCxnSpPr>
            <p:spPr>
              <a:xfrm flipV="1">
                <a:off x="3074525"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1" name="群組 30"/>
            <p:cNvGrpSpPr/>
            <p:nvPr/>
          </p:nvGrpSpPr>
          <p:grpSpPr>
            <a:xfrm>
              <a:off x="5474976" y="581531"/>
              <a:ext cx="3920991" cy="3600398"/>
              <a:chOff x="5474976" y="581531"/>
              <a:chExt cx="3920991" cy="3600398"/>
            </a:xfrm>
          </p:grpSpPr>
          <p:sp>
            <p:nvSpPr>
              <p:cNvPr id="32" name="橢圓 31"/>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3" name="文字方塊 32"/>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4" name="橢圓 33"/>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5" name="橢圓 34"/>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6" name="文字方塊 35"/>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7" name="橢圓 36"/>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8" name="橢圓 37"/>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文字方塊 38"/>
              <p:cNvSpPr txBox="1"/>
              <p:nvPr/>
            </p:nvSpPr>
            <p:spPr>
              <a:xfrm>
                <a:off x="7683069"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40" name="橢圓 39"/>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1" name="橢圓 40"/>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2" name="文字方塊 41"/>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3" name="橢圓 42"/>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4" name="橢圓 43"/>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5" name="文字方塊 44"/>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6" name="橢圓 45"/>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5688920" y="581531"/>
                <a:ext cx="3057167" cy="881489"/>
                <a:chOff x="5688920" y="655779"/>
                <a:chExt cx="3057167" cy="881489"/>
              </a:xfrm>
            </p:grpSpPr>
            <p:sp>
              <p:nvSpPr>
                <p:cNvPr id="78" name="橢圓 77"/>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79" name="橢圓 78"/>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0" name="橢圓 79"/>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1" name="橢圓 80"/>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2" name="橢圓 81"/>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橢圓 82"/>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橢圓 83"/>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5" name="橢圓 84"/>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6" name="橢圓 85"/>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8" name="橢圓 87"/>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9" name="橢圓 88"/>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0" name="文字方塊 89"/>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1" name="文字方塊 90"/>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92" name="文字方塊 91"/>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3" name="文字方塊 92"/>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6" name="文字方塊 95"/>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7" name="文字方塊 96"/>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文字方塊 97"/>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9" name="文字方塊 98"/>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50" name="文字方塊 49"/>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51" name="文字方塊 50"/>
              <p:cNvSpPr txBox="1"/>
              <p:nvPr/>
            </p:nvSpPr>
            <p:spPr>
              <a:xfrm>
                <a:off x="5711835"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52" name="文字方塊 51"/>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53" name="文字方塊 52"/>
              <p:cNvSpPr txBox="1"/>
              <p:nvPr/>
            </p:nvSpPr>
            <p:spPr>
              <a:xfrm>
                <a:off x="7625254"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54" name="文字方塊 53"/>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55" name="文字方塊 54"/>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56" name="文字方塊 55"/>
              <p:cNvSpPr txBox="1"/>
              <p:nvPr/>
            </p:nvSpPr>
            <p:spPr>
              <a:xfrm>
                <a:off x="8129310"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57" name="左大括弧 56"/>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58" name="矩形 57"/>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59" name="直線接點 58"/>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1" name="直線單箭頭接點 60"/>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62" name="群組 61"/>
              <p:cNvGrpSpPr/>
              <p:nvPr/>
            </p:nvGrpSpPr>
            <p:grpSpPr>
              <a:xfrm rot="5400000" flipV="1">
                <a:off x="5862191" y="2912086"/>
                <a:ext cx="211405" cy="985836"/>
                <a:chOff x="5098803" y="54322"/>
                <a:chExt cx="216025" cy="985836"/>
              </a:xfrm>
            </p:grpSpPr>
            <p:cxnSp>
              <p:nvCxnSpPr>
                <p:cNvPr id="76" name="直線接點 75"/>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63" name="直線接點 62"/>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4" name="直線單箭頭接點 63"/>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5" name="直線接點 64"/>
              <p:cNvCxnSpPr>
                <a:stCxn id="38"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66" name="直線接點 65"/>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7" name="直線接點 66"/>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9" name="直線接點 68"/>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3" name="矩形 72"/>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4" name="矩形 73"/>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5" name="矩形 74"/>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42740805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29" name="群組 28"/>
          <p:cNvGrpSpPr/>
          <p:nvPr/>
        </p:nvGrpSpPr>
        <p:grpSpPr>
          <a:xfrm>
            <a:off x="250826" y="1402232"/>
            <a:ext cx="4003332" cy="4585914"/>
            <a:chOff x="1057899" y="54322"/>
            <a:chExt cx="3300981" cy="3933596"/>
          </a:xfrm>
        </p:grpSpPr>
        <p:grpSp>
          <p:nvGrpSpPr>
            <p:cNvPr id="30" name="群組 29"/>
            <p:cNvGrpSpPr/>
            <p:nvPr/>
          </p:nvGrpSpPr>
          <p:grpSpPr>
            <a:xfrm>
              <a:off x="2902473" y="346443"/>
              <a:ext cx="1278511" cy="2943019"/>
              <a:chOff x="3996635" y="346443"/>
              <a:chExt cx="1278511" cy="2943019"/>
            </a:xfrm>
          </p:grpSpPr>
          <p:sp>
            <p:nvSpPr>
              <p:cNvPr id="85" name="橢圓 8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6" name="橢圓 8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8" name="文字方塊 87"/>
              <p:cNvSpPr txBox="1"/>
              <p:nvPr/>
            </p:nvSpPr>
            <p:spPr>
              <a:xfrm>
                <a:off x="4044749" y="401971"/>
                <a:ext cx="528639"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89" name="文字方塊 88"/>
              <p:cNvSpPr txBox="1"/>
              <p:nvPr/>
            </p:nvSpPr>
            <p:spPr>
              <a:xfrm>
                <a:off x="4038839" y="870971"/>
                <a:ext cx="61192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0" name="文字方塊 89"/>
              <p:cNvSpPr txBox="1"/>
              <p:nvPr/>
            </p:nvSpPr>
            <p:spPr>
              <a:xfrm>
                <a:off x="4038840" y="1399626"/>
                <a:ext cx="56470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91" name="橢圓 9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2" name="橢圓 9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3" name="橢圓 9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4039734" y="1923399"/>
                <a:ext cx="549127"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3996635" y="2416175"/>
                <a:ext cx="632081" cy="237598"/>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96" name="文字方塊 95"/>
              <p:cNvSpPr txBox="1"/>
              <p:nvPr/>
            </p:nvSpPr>
            <p:spPr>
              <a:xfrm>
                <a:off x="4031806" y="2915652"/>
                <a:ext cx="60596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97" name="橢圓 9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8" name="橢圓 9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4637530" y="403676"/>
                <a:ext cx="542925"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4580422" y="883361"/>
                <a:ext cx="600033"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2" name="橢圓 10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3" name="橢圓 10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4585808" y="140028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4562436" y="1957509"/>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7" name="文字方塊 106"/>
              <p:cNvSpPr txBox="1"/>
              <p:nvPr/>
            </p:nvSpPr>
            <p:spPr>
              <a:xfrm>
                <a:off x="4564202" y="244320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4563663" y="2944564"/>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33" name="矩形 32"/>
            <p:cNvSpPr/>
            <p:nvPr/>
          </p:nvSpPr>
          <p:spPr>
            <a:xfrm>
              <a:off x="1102467" y="3723920"/>
              <a:ext cx="3256413" cy="263998"/>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35" name="群組 34"/>
            <p:cNvGrpSpPr/>
            <p:nvPr/>
          </p:nvGrpSpPr>
          <p:grpSpPr>
            <a:xfrm>
              <a:off x="1057899" y="342354"/>
              <a:ext cx="1251484" cy="2952328"/>
              <a:chOff x="2152061" y="342354"/>
              <a:chExt cx="1251484" cy="2952328"/>
            </a:xfrm>
          </p:grpSpPr>
          <p:sp>
            <p:nvSpPr>
              <p:cNvPr id="57" name="橢圓 5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59" name="橢圓 5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0" name="橢圓 5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1" name="橢圓 6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2" name="橢圓 6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3" name="橢圓 6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64" name="橢圓 6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5" name="橢圓 6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6" name="橢圓 6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7" name="橢圓 6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8" name="橢圓 6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9" name="矩形 6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0" name="文字方塊 69"/>
              <p:cNvSpPr txBox="1"/>
              <p:nvPr/>
            </p:nvSpPr>
            <p:spPr>
              <a:xfrm>
                <a:off x="2816876" y="415992"/>
                <a:ext cx="535077"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2796494" y="875552"/>
                <a:ext cx="557213"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2213874" y="885566"/>
                <a:ext cx="489101" cy="237598"/>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2215494" y="1387455"/>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4" name="文字方塊 73"/>
              <p:cNvSpPr txBox="1"/>
              <p:nvPr/>
            </p:nvSpPr>
            <p:spPr>
              <a:xfrm>
                <a:off x="2795774" y="1399192"/>
                <a:ext cx="552854"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5" name="文字方塊 74"/>
              <p:cNvSpPr txBox="1"/>
              <p:nvPr/>
            </p:nvSpPr>
            <p:spPr>
              <a:xfrm>
                <a:off x="2791724" y="1918798"/>
                <a:ext cx="604188"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6" name="文字方塊 75"/>
              <p:cNvSpPr txBox="1"/>
              <p:nvPr/>
            </p:nvSpPr>
            <p:spPr>
              <a:xfrm>
                <a:off x="2152061" y="1909682"/>
                <a:ext cx="55794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7" name="文字方塊 76"/>
              <p:cNvSpPr txBox="1"/>
              <p:nvPr/>
            </p:nvSpPr>
            <p:spPr>
              <a:xfrm>
                <a:off x="2160528" y="2408075"/>
                <a:ext cx="574921"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78" name="文字方塊 77"/>
              <p:cNvSpPr txBox="1"/>
              <p:nvPr/>
            </p:nvSpPr>
            <p:spPr>
              <a:xfrm>
                <a:off x="2793473" y="2407455"/>
                <a:ext cx="610072"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9" name="文字方塊 78"/>
              <p:cNvSpPr txBox="1"/>
              <p:nvPr/>
            </p:nvSpPr>
            <p:spPr>
              <a:xfrm>
                <a:off x="2784689" y="2931095"/>
                <a:ext cx="59011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0" name="文字方塊 79"/>
              <p:cNvSpPr txBox="1"/>
              <p:nvPr/>
            </p:nvSpPr>
            <p:spPr>
              <a:xfrm>
                <a:off x="2160528" y="2938129"/>
                <a:ext cx="549482"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1" name="文字方塊 80"/>
              <p:cNvSpPr txBox="1"/>
              <p:nvPr/>
            </p:nvSpPr>
            <p:spPr>
              <a:xfrm>
                <a:off x="2212637" y="414934"/>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2" name="矩形 8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矩形 8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矩形 8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36" name="群組 35"/>
            <p:cNvGrpSpPr/>
            <p:nvPr/>
          </p:nvGrpSpPr>
          <p:grpSpPr>
            <a:xfrm>
              <a:off x="1380576" y="54322"/>
              <a:ext cx="2840090" cy="985836"/>
              <a:chOff x="2474738" y="54322"/>
              <a:chExt cx="2840090" cy="985836"/>
            </a:xfrm>
          </p:grpSpPr>
          <p:cxnSp>
            <p:nvCxnSpPr>
              <p:cNvPr id="49" name="直線接點 4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52" name="群組 51"/>
              <p:cNvGrpSpPr/>
              <p:nvPr/>
            </p:nvGrpSpPr>
            <p:grpSpPr>
              <a:xfrm>
                <a:off x="5098803" y="54322"/>
                <a:ext cx="216025" cy="985836"/>
                <a:chOff x="5098803" y="54322"/>
                <a:chExt cx="216025" cy="985836"/>
              </a:xfrm>
            </p:grpSpPr>
            <p:cxnSp>
              <p:nvCxnSpPr>
                <p:cNvPr id="55" name="直線接點 5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56" name="直線接點 5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53" name="直線接點 5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4" name="直線單箭頭接點 53"/>
              <p:cNvCxnSpPr/>
              <p:nvPr/>
            </p:nvCxnSpPr>
            <p:spPr>
              <a:xfrm>
                <a:off x="3074766"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7" name="群組 36"/>
            <p:cNvGrpSpPr/>
            <p:nvPr/>
          </p:nvGrpSpPr>
          <p:grpSpPr>
            <a:xfrm>
              <a:off x="1319294" y="2545954"/>
              <a:ext cx="2461511" cy="1086104"/>
              <a:chOff x="2413456" y="2545954"/>
              <a:chExt cx="2461511" cy="1086104"/>
            </a:xfrm>
          </p:grpSpPr>
          <p:cxnSp>
            <p:nvCxnSpPr>
              <p:cNvPr id="39" name="直線接點 38"/>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41" name="直線接點 40"/>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flipV="1">
                <a:off x="2413456"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4" name="直線接點 43"/>
              <p:cNvCxnSpPr/>
              <p:nvPr/>
            </p:nvCxnSpPr>
            <p:spPr>
              <a:xfrm flipH="1">
                <a:off x="4869489"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46" name="直線接點 45"/>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直線單箭頭接點 46"/>
              <p:cNvCxnSpPr/>
              <p:nvPr/>
            </p:nvCxnSpPr>
            <p:spPr>
              <a:xfrm flipV="1">
                <a:off x="3069319"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grpSp>
        <p:nvGrpSpPr>
          <p:cNvPr id="112" name="群組 111"/>
          <p:cNvGrpSpPr/>
          <p:nvPr/>
        </p:nvGrpSpPr>
        <p:grpSpPr>
          <a:xfrm>
            <a:off x="4486798" y="1581498"/>
            <a:ext cx="4477690" cy="1788110"/>
            <a:chOff x="4565618" y="3517384"/>
            <a:chExt cx="4477690" cy="1788110"/>
          </a:xfrm>
        </p:grpSpPr>
        <p:sp>
          <p:nvSpPr>
            <p:cNvPr id="113" name="矩形 112"/>
            <p:cNvSpPr/>
            <p:nvPr/>
          </p:nvSpPr>
          <p:spPr bwMode="auto">
            <a:xfrm>
              <a:off x="457881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4" name="文字方塊 113"/>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115" name="文字方塊 114"/>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D-X8)</a:t>
              </a:r>
              <a:endParaRPr lang="zh-TW" altLang="zh-TW" dirty="0">
                <a:latin typeface="Times New Roman" panose="02020603050405020304" pitchFamily="18" charset="0"/>
                <a:cs typeface="Times New Roman" panose="02020603050405020304" pitchFamily="18" charset="0"/>
              </a:endParaRPr>
            </a:p>
          </p:txBody>
        </p:sp>
      </p:grpSp>
      <p:grpSp>
        <p:nvGrpSpPr>
          <p:cNvPr id="116" name="群組 115"/>
          <p:cNvGrpSpPr/>
          <p:nvPr/>
        </p:nvGrpSpPr>
        <p:grpSpPr>
          <a:xfrm>
            <a:off x="4449964" y="3729122"/>
            <a:ext cx="4464496" cy="1788110"/>
            <a:chOff x="4499992" y="1352858"/>
            <a:chExt cx="4464496" cy="1788110"/>
          </a:xfrm>
        </p:grpSpPr>
        <p:sp>
          <p:nvSpPr>
            <p:cNvPr id="117" name="矩形 116"/>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8" name="文字方塊 117"/>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19" name="文字方塊 118"/>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791119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1043608" y="188640"/>
            <a:ext cx="5249452" cy="576263"/>
          </a:xfrm>
        </p:spPr>
        <p:txBody>
          <a:bodyPr lIns="91431" tIns="45716" rIns="91431" bIns="45716"/>
          <a:lstStyle/>
          <a:p>
            <a:pPr eaLnBrk="1" hangingPunct="1"/>
            <a:r>
              <a:rPr lang="en-US" altLang="zh-TW" sz="3600" dirty="0" smtClean="0">
                <a:latin typeface="Calibri" pitchFamily="34" charset="0"/>
              </a:rPr>
              <a:t>Contents</a:t>
            </a:r>
          </a:p>
        </p:txBody>
      </p:sp>
      <p:sp>
        <p:nvSpPr>
          <p:cNvPr id="20483" name="Text Box 5"/>
          <p:cNvSpPr txBox="1">
            <a:spLocks noChangeArrowheads="1"/>
          </p:cNvSpPr>
          <p:nvPr/>
        </p:nvSpPr>
        <p:spPr bwMode="auto">
          <a:xfrm>
            <a:off x="611560" y="1268760"/>
            <a:ext cx="8093260" cy="3970310"/>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SEI </a:t>
            </a:r>
            <a:r>
              <a:rPr lang="en-US" altLang="zh-TW" sz="2400" b="1" dirty="0">
                <a:latin typeface="Calibri" pitchFamily="34" charset="0"/>
              </a:rPr>
              <a:t>Message </a:t>
            </a:r>
            <a:r>
              <a:rPr lang="en-US" altLang="zh-TW" sz="2400" b="1" dirty="0" smtClean="0">
                <a:latin typeface="Calibri" pitchFamily="34" charset="0"/>
              </a:rPr>
              <a:t>Syntax in JCTVC-AE0022 </a:t>
            </a:r>
          </a:p>
          <a:p>
            <a:pPr>
              <a:buClr>
                <a:srgbClr val="000066"/>
              </a:buClr>
              <a:buSzPct val="85000"/>
            </a:pPr>
            <a:r>
              <a:rPr lang="en-US" altLang="zh-TW" sz="2400" b="1" dirty="0">
                <a:latin typeface="Calibri" pitchFamily="34" charset="0"/>
              </a:rPr>
              <a:t> </a:t>
            </a:r>
            <a:r>
              <a:rPr lang="en-US" altLang="zh-TW" sz="2400" b="1" dirty="0" smtClean="0">
                <a:latin typeface="Calibri" pitchFamily="34" charset="0"/>
              </a:rPr>
              <a:t>   </a:t>
            </a:r>
            <a:r>
              <a:rPr lang="en-US" altLang="zh-TW" sz="2400" dirty="0">
                <a:latin typeface="Calibri" pitchFamily="34" charset="0"/>
              </a:rPr>
              <a:t>(</a:t>
            </a:r>
            <a:r>
              <a:rPr lang="en-US" altLang="zh-TW" sz="2400" b="1" dirty="0" err="1" smtClean="0">
                <a:latin typeface="Calibri" pitchFamily="34" charset="0"/>
              </a:rPr>
              <a:t>color_packing_space</a:t>
            </a:r>
            <a:r>
              <a:rPr lang="en-US" altLang="zh-TW" sz="2400" dirty="0" smtClean="0">
                <a:latin typeface="Calibri" pitchFamily="34" charset="0"/>
              </a:rPr>
              <a:t> changed to </a:t>
            </a:r>
            <a:r>
              <a:rPr lang="en-US" altLang="zh-TW" sz="2400" b="1" dirty="0" err="1" smtClean="0">
                <a:latin typeface="Calibri" pitchFamily="34" charset="0"/>
              </a:rPr>
              <a:t>chroma_usage</a:t>
            </a:r>
            <a:r>
              <a:rPr lang="en-US" altLang="zh-TW" sz="2400" dirty="0" smtClean="0">
                <a:latin typeface="Calibri" pitchFamily="34" charset="0"/>
              </a:rPr>
              <a:t>)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CTDP Formats</a:t>
            </a:r>
            <a:r>
              <a:rPr lang="en-US" altLang="zh-TW" sz="2400" b="1" dirty="0">
                <a:latin typeface="Calibri" pitchFamily="34" charset="0"/>
              </a:rPr>
              <a:t>: </a:t>
            </a:r>
            <a:r>
              <a:rPr lang="en-US" altLang="zh-TW" sz="2400" b="1" dirty="0" smtClean="0">
                <a:latin typeface="Calibri" pitchFamily="34" charset="0"/>
              </a:rPr>
              <a:t>Interpretation of </a:t>
            </a:r>
            <a:r>
              <a:rPr lang="en-US" altLang="zh-TW" sz="2400" b="1" dirty="0" err="1" smtClean="0">
                <a:latin typeface="Calibri" pitchFamily="34" charset="0"/>
              </a:rPr>
              <a:t>ctdp_packing_type</a:t>
            </a:r>
            <a:endParaRPr lang="en-US" altLang="zh-TW" sz="2400" b="1" dirty="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Colored Depth </a:t>
            </a:r>
            <a:r>
              <a:rPr lang="en-US" altLang="zh-TW" sz="2400" b="1" dirty="0" err="1" smtClean="0">
                <a:latin typeface="Calibri" pitchFamily="34" charset="0"/>
              </a:rPr>
              <a:t>Depacking</a:t>
            </a:r>
            <a:r>
              <a:rPr lang="en-US" altLang="zh-TW" sz="2400" b="1" dirty="0" smtClean="0">
                <a:latin typeface="Calibri" pitchFamily="34" charset="0"/>
              </a:rPr>
              <a:t>: Interpretation of </a:t>
            </a:r>
            <a:r>
              <a:rPr lang="en-US" altLang="zh-TW" sz="2400" b="1" dirty="0" err="1" smtClean="0">
                <a:latin typeface="Calibri" pitchFamily="34" charset="0"/>
              </a:rPr>
              <a:t>chroma_usage</a:t>
            </a:r>
            <a:endParaRPr lang="en-US" altLang="zh-TW" sz="2400" b="1" dirty="0" smtClean="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Depth Parameters Related Syntax</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Experimental </a:t>
            </a:r>
            <a:r>
              <a:rPr lang="en-US" altLang="zh-TW" sz="2400" b="1" dirty="0">
                <a:latin typeface="Calibri" pitchFamily="34" charset="0"/>
              </a:rPr>
              <a:t>Results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400" b="1" dirty="0">
                <a:latin typeface="Calibri" pitchFamily="34" charset="0"/>
              </a:rPr>
              <a:t>Adoption Status in Taiwan</a:t>
            </a:r>
            <a:endParaRPr lang="en-US" altLang="zh-TW" sz="2400" b="1" dirty="0" smtClean="0">
              <a:latin typeface="Calibri" pitchFamily="34" charset="0"/>
            </a:endParaRPr>
          </a:p>
        </p:txBody>
      </p:sp>
    </p:spTree>
    <p:extLst>
      <p:ext uri="{BB962C8B-B14F-4D97-AF65-F5344CB8AC3E}">
        <p14:creationId xmlns:p14="http://schemas.microsoft.com/office/powerpoint/2010/main" val="23341702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492485" y="1496876"/>
            <a:ext cx="4464496" cy="1788110"/>
            <a:chOff x="4499992" y="3517384"/>
            <a:chExt cx="4464496" cy="1788110"/>
          </a:xfrm>
        </p:grpSpPr>
        <p:sp>
          <p:nvSpPr>
            <p:cNvPr id="91" name="矩形 90"/>
            <p:cNvSpPr/>
            <p:nvPr/>
          </p:nvSpPr>
          <p:spPr bwMode="auto">
            <a:xfrm>
              <a:off x="449999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i,3j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D-X16)</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21277" y="3644500"/>
            <a:ext cx="4464496" cy="1788110"/>
            <a:chOff x="4499992" y="1352858"/>
            <a:chExt cx="4464496" cy="1788110"/>
          </a:xfrm>
        </p:grpSpPr>
        <p:sp>
          <p:nvSpPr>
            <p:cNvPr id="95" name="矩形 94"/>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87" name="群組 86"/>
          <p:cNvGrpSpPr/>
          <p:nvPr/>
        </p:nvGrpSpPr>
        <p:grpSpPr>
          <a:xfrm>
            <a:off x="0" y="1470214"/>
            <a:ext cx="4860032" cy="4263042"/>
            <a:chOff x="5474976" y="581531"/>
            <a:chExt cx="3920991" cy="3358304"/>
          </a:xfrm>
        </p:grpSpPr>
        <p:sp>
          <p:nvSpPr>
            <p:cNvPr id="88" name="橢圓 87"/>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89" name="文字方塊 88"/>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橢圓 97"/>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橢圓 100"/>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橢圓 101"/>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3" name="文字方塊 102"/>
            <p:cNvSpPr txBox="1"/>
            <p:nvPr/>
          </p:nvSpPr>
          <p:spPr>
            <a:xfrm>
              <a:off x="7683069" y="2444828"/>
              <a:ext cx="585880"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4" name="橢圓 103"/>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橢圓 104"/>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7" name="橢圓 106"/>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橢圓 107"/>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9" name="文字方塊 108"/>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0" name="橢圓 109"/>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橢圓 110"/>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2" name="橢圓 111"/>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113" name="群組 112"/>
            <p:cNvGrpSpPr/>
            <p:nvPr/>
          </p:nvGrpSpPr>
          <p:grpSpPr>
            <a:xfrm>
              <a:off x="5688920" y="581531"/>
              <a:ext cx="3057167" cy="881489"/>
              <a:chOff x="5688920" y="655779"/>
              <a:chExt cx="3057167" cy="881489"/>
            </a:xfrm>
          </p:grpSpPr>
          <p:sp>
            <p:nvSpPr>
              <p:cNvPr id="142" name="橢圓 141"/>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114" name="文字方塊 113"/>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文字方塊 114"/>
            <p:cNvSpPr txBox="1"/>
            <p:nvPr/>
          </p:nvSpPr>
          <p:spPr>
            <a:xfrm>
              <a:off x="5711835" y="2907345"/>
              <a:ext cx="542925"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16" name="文字方塊 115"/>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17" name="文字方塊 116"/>
            <p:cNvSpPr txBox="1"/>
            <p:nvPr/>
          </p:nvSpPr>
          <p:spPr>
            <a:xfrm>
              <a:off x="7684016" y="2929607"/>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18" name="文字方塊 117"/>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19" name="文字方塊 118"/>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20" name="文字方塊 119"/>
            <p:cNvSpPr txBox="1"/>
            <p:nvPr/>
          </p:nvSpPr>
          <p:spPr>
            <a:xfrm>
              <a:off x="8169307" y="2936641"/>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22" name="矩形 121"/>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26" name="群組 125"/>
            <p:cNvGrpSpPr/>
            <p:nvPr/>
          </p:nvGrpSpPr>
          <p:grpSpPr>
            <a:xfrm rot="5400000" flipV="1">
              <a:off x="5862191" y="2912086"/>
              <a:ext cx="211405" cy="985836"/>
              <a:chOff x="5098803" y="54322"/>
              <a:chExt cx="216025" cy="985836"/>
            </a:xfrm>
          </p:grpSpPr>
          <p:cxnSp>
            <p:nvCxnSpPr>
              <p:cNvPr id="140" name="直線接點 139"/>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1" name="直線接點 140"/>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27" name="直線接點 126"/>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a:stCxn id="102"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1" name="直線接點 130"/>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2" name="直線單箭頭接點 131"/>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4" name="直線接點 133"/>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5" name="直線單箭頭接點 134"/>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7" name="矩形 136"/>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8" name="矩形 137"/>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9" name="矩形 138"/>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097586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2 </a:t>
            </a:r>
            <a:r>
              <a:rPr lang="en-US" altLang="zh-TW" dirty="0" err="1" smtClean="0"/>
              <a:t>chroma</a:t>
            </a:r>
            <a:r>
              <a:rPr lang="en-US" altLang="zh-TW" dirty="0" smtClean="0"/>
              <a:t> components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smtClean="0"/>
              <a:t>are used to carry 6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a:t>
            </a:r>
            <a:r>
              <a:rPr lang="en-US" altLang="zh-TW" baseline="-25000" dirty="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smtClean="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043608"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grpSp>
        <p:nvGrpSpPr>
          <p:cNvPr id="11" name="群組 10"/>
          <p:cNvGrpSpPr/>
          <p:nvPr/>
        </p:nvGrpSpPr>
        <p:grpSpPr>
          <a:xfrm>
            <a:off x="108235" y="2312256"/>
            <a:ext cx="8927530" cy="4392488"/>
            <a:chOff x="468437" y="54322"/>
            <a:chExt cx="8927530" cy="4392488"/>
          </a:xfrm>
        </p:grpSpPr>
        <p:sp>
          <p:nvSpPr>
            <p:cNvPr id="12" name="橢圓 11"/>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3" name="橢圓 12"/>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5" name="橢圓 14"/>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6" name="文字方塊 15"/>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文字方塊 17"/>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9" name="橢圓 18"/>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20" name="文字方塊 19"/>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1" name="文字方塊 20"/>
            <p:cNvSpPr txBox="1"/>
            <p:nvPr/>
          </p:nvSpPr>
          <p:spPr>
            <a:xfrm>
              <a:off x="675488" y="2287023"/>
              <a:ext cx="732894"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 </a:t>
              </a:r>
            </a:p>
            <a:p>
              <a:pPr algn="ctr"/>
              <a:r>
                <a:rPr lang="en-US" altLang="zh-TW" sz="1400" dirty="0" smtClean="0">
                  <a:latin typeface="Times New Roman" panose="02020603050405020304" pitchFamily="18" charset="0"/>
                  <a:cs typeface="Times New Roman" panose="02020603050405020304" pitchFamily="18" charset="0"/>
                </a:rPr>
                <a:t>pixels</a:t>
              </a:r>
              <a:endParaRPr lang="zh-TW" altLang="en-US" sz="1400" dirty="0">
                <a:latin typeface="Times New Roman" panose="02020603050405020304" pitchFamily="18" charset="0"/>
                <a:cs typeface="Times New Roman" panose="02020603050405020304" pitchFamily="18" charset="0"/>
              </a:endParaRPr>
            </a:p>
          </p:txBody>
        </p:sp>
        <p:sp>
          <p:nvSpPr>
            <p:cNvPr id="22" name="矩形 21"/>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grpSp>
          <p:nvGrpSpPr>
            <p:cNvPr id="26" name="群組 25"/>
            <p:cNvGrpSpPr/>
            <p:nvPr/>
          </p:nvGrpSpPr>
          <p:grpSpPr>
            <a:xfrm>
              <a:off x="1634607" y="54322"/>
              <a:ext cx="3818435" cy="4115000"/>
              <a:chOff x="1634607" y="54322"/>
              <a:chExt cx="3818435" cy="4115000"/>
            </a:xfrm>
          </p:grpSpPr>
          <p:cxnSp>
            <p:nvCxnSpPr>
              <p:cNvPr id="104" name="直線單箭頭接點 103"/>
              <p:cNvCxnSpPr/>
              <p:nvPr/>
            </p:nvCxnSpPr>
            <p:spPr>
              <a:xfrm flipH="1">
                <a:off x="2784689" y="1794686"/>
                <a:ext cx="1254152" cy="2997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5" name="群組 104"/>
              <p:cNvGrpSpPr/>
              <p:nvPr/>
            </p:nvGrpSpPr>
            <p:grpSpPr>
              <a:xfrm>
                <a:off x="3996635" y="346443"/>
                <a:ext cx="1278511" cy="2943019"/>
                <a:chOff x="3996635" y="346443"/>
                <a:chExt cx="1278511" cy="2943019"/>
              </a:xfrm>
            </p:grpSpPr>
            <p:sp>
              <p:nvSpPr>
                <p:cNvPr id="161" name="橢圓 160"/>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橢圓 161"/>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7" name="橢圓 166"/>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8" name="橢圓 167"/>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9" name="橢圓 168"/>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0" name="文字方塊 169"/>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1" name="文字方塊 170"/>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72" name="文字方塊 171"/>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3" name="橢圓 172"/>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4" name="橢圓 173"/>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5" name="橢圓 174"/>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6" name="文字方塊 175"/>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7" name="文字方塊 176"/>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78" name="橢圓 177"/>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9" name="橢圓 178"/>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0" name="橢圓 179"/>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2" name="文字方塊 181"/>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3" name="文字方塊 182"/>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4" name="文字方塊 183"/>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06" name="左大括弧 10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07" name="矩形 10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08" name="群組 107"/>
              <p:cNvGrpSpPr/>
              <p:nvPr/>
            </p:nvGrpSpPr>
            <p:grpSpPr>
              <a:xfrm>
                <a:off x="2152061" y="342354"/>
                <a:ext cx="1251484" cy="2952328"/>
                <a:chOff x="2152061" y="342354"/>
                <a:chExt cx="1251484" cy="2952328"/>
              </a:xfrm>
            </p:grpSpPr>
            <p:sp>
              <p:nvSpPr>
                <p:cNvPr id="134" name="橢圓 133"/>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35" name="橢圓 134"/>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6" name="橢圓 135"/>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7" name="橢圓 136"/>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38" name="橢圓 137"/>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9" name="橢圓 138"/>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0" name="橢圓 139"/>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1" name="橢圓 140"/>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2" name="橢圓 141"/>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1" name="文字方塊 150"/>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2" name="文字方塊 151"/>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3" name="文字方塊 152"/>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矩形 157"/>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9" name="矩形 158"/>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0" name="矩形 159"/>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09" name="群組 108"/>
              <p:cNvGrpSpPr/>
              <p:nvPr/>
            </p:nvGrpSpPr>
            <p:grpSpPr>
              <a:xfrm>
                <a:off x="2474738" y="54322"/>
                <a:ext cx="2840090" cy="985836"/>
                <a:chOff x="2474738" y="54322"/>
                <a:chExt cx="2840090" cy="985836"/>
              </a:xfrm>
            </p:grpSpPr>
            <p:cxnSp>
              <p:nvCxnSpPr>
                <p:cNvPr id="126" name="直線接點 125"/>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7" name="直線接點 126"/>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9" name="群組 128"/>
                <p:cNvGrpSpPr/>
                <p:nvPr/>
              </p:nvGrpSpPr>
              <p:grpSpPr>
                <a:xfrm>
                  <a:off x="5098803" y="54322"/>
                  <a:ext cx="216025" cy="985836"/>
                  <a:chOff x="5098803" y="54322"/>
                  <a:chExt cx="216025" cy="985836"/>
                </a:xfrm>
              </p:grpSpPr>
              <p:cxnSp>
                <p:nvCxnSpPr>
                  <p:cNvPr id="132" name="直線接點 131"/>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0" name="直線接點 129"/>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0"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0" name="群組 109"/>
              <p:cNvGrpSpPr/>
              <p:nvPr/>
            </p:nvGrpSpPr>
            <p:grpSpPr>
              <a:xfrm>
                <a:off x="2431035" y="2545954"/>
                <a:ext cx="2435368" cy="1086104"/>
                <a:chOff x="2431035" y="2545954"/>
                <a:chExt cx="2435368" cy="1086104"/>
              </a:xfrm>
            </p:grpSpPr>
            <p:cxnSp>
              <p:nvCxnSpPr>
                <p:cNvPr id="119" name="直線接點 118"/>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0" name="直線接點 119"/>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1" name="直線接點 120"/>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a:endCxn id="139"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23" name="直線接點 122"/>
                <p:cNvCxnSpPr>
                  <a:stCxn id="180"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a:endCxn id="160"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11" name="直線單箭頭接點 110"/>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線單箭頭接點 111"/>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直線單箭頭接點 112"/>
              <p:cNvCxnSpPr/>
              <p:nvPr/>
            </p:nvCxnSpPr>
            <p:spPr>
              <a:xfrm flipH="1">
                <a:off x="3996635"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直線單箭頭接點 114"/>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線單箭頭接點 115"/>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7" name="直線單箭頭接點 116"/>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線單箭頭接點 117"/>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群組 26"/>
            <p:cNvGrpSpPr/>
            <p:nvPr/>
          </p:nvGrpSpPr>
          <p:grpSpPr>
            <a:xfrm>
              <a:off x="5474976" y="558378"/>
              <a:ext cx="3920991" cy="3623551"/>
              <a:chOff x="5474976" y="558378"/>
              <a:chExt cx="3920991" cy="3623551"/>
            </a:xfrm>
          </p:grpSpPr>
          <p:cxnSp>
            <p:nvCxnSpPr>
              <p:cNvPr id="28" name="直線單箭頭接點 27"/>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橢圓 29"/>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1" name="文字方塊 30"/>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2" name="橢圓 31"/>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3" name="橢圓 32"/>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4" name="文字方塊 33"/>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5" name="橢圓 34"/>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6" name="橢圓 35"/>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7" name="文字方塊 36"/>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38" name="橢圓 37"/>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橢圓 38"/>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0" name="文字方塊 39"/>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1" name="橢圓 40"/>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2" name="橢圓 41"/>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3" name="文字方塊 42"/>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4" name="橢圓 43"/>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5" name="橢圓 44"/>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6" name="橢圓 45"/>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49" name="橢圓 48"/>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0" name="橢圓 49"/>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1" name="橢圓 50"/>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2" name="橢圓 51"/>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3" name="橢圓 52"/>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4" name="橢圓 53"/>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5" name="橢圓 54"/>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6" name="橢圓 55"/>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7" name="橢圓 56"/>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9" name="文字方塊 58"/>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0" name="文字方塊 59"/>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61" name="文字方塊 60"/>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2" name="文字方塊 61"/>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3" name="文字方塊 62"/>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64" name="文字方塊 63"/>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5" name="文字方塊 64"/>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6" name="文字方塊 65"/>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67" name="文字方塊 66"/>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8" name="文字方塊 67"/>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9" name="文字方塊 68"/>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0" name="文字方塊 69"/>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74" name="文字方塊 73"/>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75" name="文字方塊 74"/>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76" name="文字方塊 75"/>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77" name="文字方塊 76"/>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78" name="左大括弧 77"/>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79" name="矩形 78"/>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80" name="直線接點 79"/>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直線接點 80"/>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3" name="群組 82"/>
              <p:cNvGrpSpPr/>
              <p:nvPr/>
            </p:nvGrpSpPr>
            <p:grpSpPr>
              <a:xfrm rot="5400000" flipV="1">
                <a:off x="5862191" y="2912086"/>
                <a:ext cx="211405" cy="985836"/>
                <a:chOff x="5098803" y="54322"/>
                <a:chExt cx="216025" cy="985836"/>
              </a:xfrm>
            </p:grpSpPr>
            <p:cxnSp>
              <p:nvCxnSpPr>
                <p:cNvPr id="102" name="直線接點 101"/>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84" name="直線接點 83"/>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直線單箭頭接點 84"/>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36"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87" name="直線接點 86"/>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直線單箭頭接點 88"/>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0" name="直線接點 89"/>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91" name="直線接點 90"/>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2" name="直線單箭頭接點 91"/>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4" name="矩形 93"/>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5" name="矩形 94"/>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96" name="直線單箭頭接點 95"/>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直線單箭頭接點 96"/>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直線單箭頭接點 97"/>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99" name="直線單箭頭接點 98"/>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53111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28908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112" name="群組 111"/>
          <p:cNvGrpSpPr/>
          <p:nvPr/>
        </p:nvGrpSpPr>
        <p:grpSpPr>
          <a:xfrm>
            <a:off x="250825" y="1340768"/>
            <a:ext cx="4098339" cy="4746582"/>
            <a:chOff x="2152061" y="54322"/>
            <a:chExt cx="3300981" cy="3924040"/>
          </a:xfrm>
        </p:grpSpPr>
        <p:cxnSp>
          <p:nvCxnSpPr>
            <p:cNvPr id="113" name="直線單箭頭接點 112"/>
            <p:cNvCxnSpPr/>
            <p:nvPr/>
          </p:nvCxnSpPr>
          <p:spPr>
            <a:xfrm flipH="1">
              <a:off x="2784689" y="1809673"/>
              <a:ext cx="1278461" cy="1498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4" name="群組 113"/>
            <p:cNvGrpSpPr/>
            <p:nvPr/>
          </p:nvGrpSpPr>
          <p:grpSpPr>
            <a:xfrm>
              <a:off x="3996635" y="346443"/>
              <a:ext cx="1278511" cy="2943019"/>
              <a:chOff x="3996635" y="346443"/>
              <a:chExt cx="1278511" cy="2943019"/>
            </a:xfrm>
          </p:grpSpPr>
          <p:sp>
            <p:nvSpPr>
              <p:cNvPr id="170" name="橢圓 169"/>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71" name="橢圓 170"/>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2" name="橢圓 171"/>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3" name="文字方塊 172"/>
              <p:cNvSpPr txBox="1"/>
              <p:nvPr/>
            </p:nvSpPr>
            <p:spPr>
              <a:xfrm>
                <a:off x="4044749" y="401971"/>
                <a:ext cx="528639"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4" name="文字方塊 173"/>
              <p:cNvSpPr txBox="1"/>
              <p:nvPr/>
            </p:nvSpPr>
            <p:spPr>
              <a:xfrm>
                <a:off x="4038839" y="870971"/>
                <a:ext cx="61192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5" name="文字方塊 174"/>
              <p:cNvSpPr txBox="1"/>
              <p:nvPr/>
            </p:nvSpPr>
            <p:spPr>
              <a:xfrm>
                <a:off x="4038840" y="1399626"/>
                <a:ext cx="56470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6" name="橢圓 175"/>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7" name="橢圓 176"/>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8" name="橢圓 177"/>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9" name="文字方塊 178"/>
              <p:cNvSpPr txBox="1"/>
              <p:nvPr/>
            </p:nvSpPr>
            <p:spPr>
              <a:xfrm>
                <a:off x="4039734" y="1923399"/>
                <a:ext cx="549127"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3996635" y="2416175"/>
                <a:ext cx="632081" cy="228997"/>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031806" y="2915652"/>
                <a:ext cx="60596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2" name="橢圓 181"/>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3" name="橢圓 182"/>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4" name="橢圓 183"/>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5" name="文字方塊 184"/>
              <p:cNvSpPr txBox="1"/>
              <p:nvPr/>
            </p:nvSpPr>
            <p:spPr>
              <a:xfrm>
                <a:off x="4637530" y="403676"/>
                <a:ext cx="542925"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4580422" y="883361"/>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9" name="橢圓 188"/>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0" name="文字方塊 189"/>
              <p:cNvSpPr txBox="1"/>
              <p:nvPr/>
            </p:nvSpPr>
            <p:spPr>
              <a:xfrm>
                <a:off x="4585808" y="140028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1" name="文字方塊 190"/>
              <p:cNvSpPr txBox="1"/>
              <p:nvPr/>
            </p:nvSpPr>
            <p:spPr>
              <a:xfrm>
                <a:off x="4562436" y="1957509"/>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4564202" y="244320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3" name="文字方塊 192"/>
              <p:cNvSpPr txBox="1"/>
              <p:nvPr/>
            </p:nvSpPr>
            <p:spPr>
              <a:xfrm>
                <a:off x="4563663" y="2944564"/>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16" name="矩形 115"/>
            <p:cNvSpPr/>
            <p:nvPr/>
          </p:nvSpPr>
          <p:spPr>
            <a:xfrm>
              <a:off x="2152061" y="3723920"/>
              <a:ext cx="3300981" cy="254442"/>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17" name="群組 116"/>
            <p:cNvGrpSpPr/>
            <p:nvPr/>
          </p:nvGrpSpPr>
          <p:grpSpPr>
            <a:xfrm>
              <a:off x="2152061" y="342354"/>
              <a:ext cx="1251484" cy="2952328"/>
              <a:chOff x="2152061" y="342354"/>
              <a:chExt cx="1251484" cy="2952328"/>
            </a:xfrm>
          </p:grpSpPr>
          <p:sp>
            <p:nvSpPr>
              <p:cNvPr id="143" name="橢圓 142"/>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橢圓 153"/>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816876" y="415992"/>
                <a:ext cx="535077"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796494" y="875552"/>
                <a:ext cx="557213"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3874" y="885566"/>
                <a:ext cx="489101" cy="228997"/>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2215494" y="1387455"/>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2795774" y="1399192"/>
                <a:ext cx="552854"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2791724" y="1918798"/>
                <a:ext cx="604188"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2152061" y="1909682"/>
                <a:ext cx="55794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2160528" y="2408075"/>
                <a:ext cx="574921"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2793473" y="2407455"/>
                <a:ext cx="610072"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2784689" y="2931095"/>
                <a:ext cx="59011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2160528" y="2938129"/>
                <a:ext cx="549482"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2212637" y="414934"/>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7" name="矩形 166"/>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8" name="矩形 167"/>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9" name="矩形 168"/>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18" name="群組 117"/>
            <p:cNvGrpSpPr/>
            <p:nvPr/>
          </p:nvGrpSpPr>
          <p:grpSpPr>
            <a:xfrm>
              <a:off x="2474738" y="54322"/>
              <a:ext cx="2840090" cy="985836"/>
              <a:chOff x="2474738" y="54322"/>
              <a:chExt cx="2840090" cy="985836"/>
            </a:xfrm>
          </p:grpSpPr>
          <p:cxnSp>
            <p:nvCxnSpPr>
              <p:cNvPr id="135" name="直線接點 13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6" name="直線接點 13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線單箭頭接點 13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38" name="群組 137"/>
              <p:cNvGrpSpPr/>
              <p:nvPr/>
            </p:nvGrpSpPr>
            <p:grpSpPr>
              <a:xfrm>
                <a:off x="5098803" y="54322"/>
                <a:ext cx="216025" cy="985836"/>
                <a:chOff x="5098803" y="54322"/>
                <a:chExt cx="216025" cy="985836"/>
              </a:xfrm>
            </p:grpSpPr>
            <p:cxnSp>
              <p:nvCxnSpPr>
                <p:cNvPr id="141" name="直線接點 140"/>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42" name="直線接點 141"/>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9" name="直線接點 138"/>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0" name="直線單箭頭接點 139"/>
              <p:cNvCxnSpPr>
                <a:endCxn id="149"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9" name="群組 118"/>
            <p:cNvGrpSpPr/>
            <p:nvPr/>
          </p:nvGrpSpPr>
          <p:grpSpPr>
            <a:xfrm>
              <a:off x="2431035" y="2545954"/>
              <a:ext cx="2435368" cy="1086104"/>
              <a:chOff x="2431035" y="2545954"/>
              <a:chExt cx="2435368" cy="1086104"/>
            </a:xfrm>
          </p:grpSpPr>
          <p:cxnSp>
            <p:nvCxnSpPr>
              <p:cNvPr id="128" name="直線接點 127"/>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8"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2" name="直線接點 131"/>
              <p:cNvCxnSpPr>
                <a:stCxn id="189"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線單箭頭接點 133"/>
              <p:cNvCxnSpPr>
                <a:endCxn id="169"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20" name="直線單箭頭接點 119"/>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直線單箭頭接點 120"/>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p:nvPr/>
          </p:nvCxnSpPr>
          <p:spPr>
            <a:xfrm flipH="1">
              <a:off x="4038354"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直線單箭頭接點 122"/>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直線單箭頭接點 123"/>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6" name="直線單箭頭接點 125"/>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直線單箭頭接點 126"/>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4" name="群組 193"/>
          <p:cNvGrpSpPr/>
          <p:nvPr/>
        </p:nvGrpSpPr>
        <p:grpSpPr>
          <a:xfrm>
            <a:off x="4421172" y="1305016"/>
            <a:ext cx="4493288" cy="4860288"/>
            <a:chOff x="4421172" y="1196752"/>
            <a:chExt cx="4493288" cy="4860288"/>
          </a:xfrm>
        </p:grpSpPr>
        <p:grpSp>
          <p:nvGrpSpPr>
            <p:cNvPr id="195" name="群組 194"/>
            <p:cNvGrpSpPr/>
            <p:nvPr/>
          </p:nvGrpSpPr>
          <p:grpSpPr>
            <a:xfrm>
              <a:off x="4421172" y="1196752"/>
              <a:ext cx="4464496" cy="2232000"/>
              <a:chOff x="4499992" y="3517384"/>
              <a:chExt cx="4464496" cy="2232000"/>
            </a:xfrm>
          </p:grpSpPr>
          <p:sp>
            <p:nvSpPr>
              <p:cNvPr id="200" name="矩形 199"/>
              <p:cNvSpPr/>
              <p:nvPr/>
            </p:nvSpPr>
            <p:spPr bwMode="auto">
              <a:xfrm>
                <a:off x="4499992" y="3517384"/>
                <a:ext cx="4464496" cy="223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01" name="文字方塊 200"/>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02" name="文字方塊 201"/>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(D-X29)</a:t>
                </a:r>
                <a:endParaRPr lang="zh-TW" altLang="zh-TW" dirty="0">
                  <a:latin typeface="Times New Roman" panose="02020603050405020304" pitchFamily="18" charset="0"/>
                  <a:cs typeface="Times New Roman" panose="02020603050405020304" pitchFamily="18" charset="0"/>
                </a:endParaRPr>
              </a:p>
            </p:txBody>
          </p:sp>
        </p:grpSp>
        <p:grpSp>
          <p:nvGrpSpPr>
            <p:cNvPr id="196" name="群組 195"/>
            <p:cNvGrpSpPr/>
            <p:nvPr/>
          </p:nvGrpSpPr>
          <p:grpSpPr>
            <a:xfrm>
              <a:off x="4449964" y="3789040"/>
              <a:ext cx="4464496" cy="2268000"/>
              <a:chOff x="4449964" y="3897304"/>
              <a:chExt cx="4464496" cy="2268000"/>
            </a:xfrm>
          </p:grpSpPr>
          <p:sp>
            <p:nvSpPr>
              <p:cNvPr id="197" name="矩形 196"/>
              <p:cNvSpPr/>
              <p:nvPr/>
            </p:nvSpPr>
            <p:spPr bwMode="auto">
              <a:xfrm>
                <a:off x="4449964" y="3897304"/>
                <a:ext cx="4464496" cy="226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98" name="文字方塊 197"/>
              <p:cNvSpPr txBox="1"/>
              <p:nvPr/>
            </p:nvSpPr>
            <p:spPr>
              <a:xfrm>
                <a:off x="4545676" y="3929600"/>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99" name="文字方塊 198"/>
              <p:cNvSpPr txBox="1"/>
              <p:nvPr/>
            </p:nvSpPr>
            <p:spPr>
              <a:xfrm>
                <a:off x="4673371" y="4341069"/>
                <a:ext cx="4241089" cy="1754326"/>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4600666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558111" y="1268760"/>
            <a:ext cx="4478385" cy="2196000"/>
            <a:chOff x="4565618" y="3517384"/>
            <a:chExt cx="4478385" cy="2196000"/>
          </a:xfrm>
        </p:grpSpPr>
        <p:sp>
          <p:nvSpPr>
            <p:cNvPr id="91" name="矩形 90"/>
            <p:cNvSpPr/>
            <p:nvPr/>
          </p:nvSpPr>
          <p:spPr bwMode="auto">
            <a:xfrm>
              <a:off x="4579507" y="3517384"/>
              <a:ext cx="4464496" cy="2196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i,3j+2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D-X38)</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72000" y="3717312"/>
            <a:ext cx="4464496" cy="2520000"/>
            <a:chOff x="4550715" y="1352858"/>
            <a:chExt cx="4464496" cy="2520000"/>
          </a:xfrm>
        </p:grpSpPr>
        <p:sp>
          <p:nvSpPr>
            <p:cNvPr id="95" name="矩形 94"/>
            <p:cNvSpPr/>
            <p:nvPr/>
          </p:nvSpPr>
          <p:spPr bwMode="auto">
            <a:xfrm>
              <a:off x="4550715" y="1352858"/>
              <a:ext cx="4464496" cy="2520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2031325"/>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i,3j+2</a:t>
              </a:r>
              <a:r>
                <a:rPr lang="en-CA" altLang="zh-TW" dirty="0">
                  <a:latin typeface="Times New Roman" panose="02020603050405020304" pitchFamily="18" charset="0"/>
                  <a:cs typeface="Times New Roman" panose="02020603050405020304" pitchFamily="18" charset="0"/>
                </a:rPr>
                <a:t>,                                     (D-X32)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smtClean="0">
                  <a:latin typeface="Times New Roman" panose="02020603050405020304" pitchFamily="18" charset="0"/>
                  <a:cs typeface="Times New Roman" panose="02020603050405020304" pitchFamily="18" charset="0"/>
                </a:rPr>
                <a:t>R</a:t>
              </a:r>
              <a:r>
                <a:rPr lang="en-CA" altLang="zh-TW" baseline="-25000" dirty="0" err="1" smtClean="0">
                  <a:latin typeface="Times New Roman" panose="02020603050405020304" pitchFamily="18" charset="0"/>
                  <a:cs typeface="Times New Roman" panose="02020603050405020304" pitchFamily="18" charset="0"/>
                </a:rPr>
                <a:t>i,j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98" name="群組 97"/>
          <p:cNvGrpSpPr/>
          <p:nvPr/>
        </p:nvGrpSpPr>
        <p:grpSpPr>
          <a:xfrm>
            <a:off x="107504" y="1473210"/>
            <a:ext cx="4525723" cy="4476070"/>
            <a:chOff x="5474976" y="558378"/>
            <a:chExt cx="3920991" cy="3623551"/>
          </a:xfrm>
        </p:grpSpPr>
        <p:cxnSp>
          <p:nvCxnSpPr>
            <p:cNvPr id="99" name="直線單箭頭接點 98"/>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橢圓 100"/>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文字方塊 101"/>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03" name="橢圓 102"/>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6" name="橢圓 105"/>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7" name="橢圓 106"/>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9" name="橢圓 108"/>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0" name="橢圓 109"/>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文字方塊 110"/>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12" name="橢圓 111"/>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3" name="橢圓 112"/>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4" name="文字方塊 113"/>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橢圓 114"/>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6" name="橢圓 115"/>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7" name="橢圓 116"/>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9" name="橢圓 128"/>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文字方塊 141"/>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43" name="文字方塊 142"/>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4" name="文字方塊 143"/>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45" name="文字方塊 144"/>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49" name="左大括弧 148"/>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50" name="矩形 149"/>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51" name="直線接點 150"/>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線接點 151"/>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54" name="群組 153"/>
            <p:cNvGrpSpPr/>
            <p:nvPr/>
          </p:nvGrpSpPr>
          <p:grpSpPr>
            <a:xfrm rot="5400000" flipV="1">
              <a:off x="5862191" y="2912086"/>
              <a:ext cx="211405" cy="985836"/>
              <a:chOff x="5098803" y="54322"/>
              <a:chExt cx="216025" cy="985836"/>
            </a:xfrm>
          </p:grpSpPr>
          <p:cxnSp>
            <p:nvCxnSpPr>
              <p:cNvPr id="173" name="直線接點 172"/>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線接點 173"/>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55" name="直線接點 154"/>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7" name="直線接點 156"/>
            <p:cNvCxnSpPr>
              <a:stCxn id="107"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58" name="直線接點 157"/>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線接點 158"/>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線單箭頭接點 159"/>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1" name="直線接點 160"/>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62" name="直線接點 161"/>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線單箭頭接點 162"/>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5" name="矩形 164"/>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6" name="矩形 165"/>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167" name="直線單箭頭接點 166"/>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線單箭頭接點 167"/>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9" name="直線單箭頭接點 168"/>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線單箭頭接點 169"/>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線單箭頭接點 170"/>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線單箭頭接點 171"/>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49454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8" y="1028406"/>
            <a:ext cx="8991361" cy="1077218"/>
          </a:xfrm>
          <a:prstGeom prst="rect">
            <a:avLst/>
          </a:prstGeom>
          <a:noFill/>
        </p:spPr>
        <p:txBody>
          <a:bodyPr wrap="square" rtlCol="0">
            <a:spAutoFit/>
          </a:bodyPr>
          <a:lstStyle/>
          <a:p>
            <a:r>
              <a:rPr lang="en-US" altLang="zh-TW" sz="1600" dirty="0" smtClean="0"/>
              <a:t>For each 4 color pixels, the video coding system is operated with </a:t>
            </a:r>
            <a:r>
              <a:rPr lang="en-US" altLang="zh-TW" sz="1600" dirty="0" err="1" smtClean="0"/>
              <a:t>chroma</a:t>
            </a:r>
            <a:r>
              <a:rPr lang="en-US" altLang="zh-TW" sz="1600" dirty="0" smtClean="0"/>
              <a:t> </a:t>
            </a:r>
            <a:r>
              <a:rPr lang="en-US" altLang="zh-TW" sz="1600" dirty="0" err="1" smtClean="0"/>
              <a:t>YCbCr</a:t>
            </a:r>
            <a:r>
              <a:rPr lang="en-US" altLang="zh-TW" sz="1600" dirty="0" smtClean="0"/>
              <a:t> 4:2:0 format, the </a:t>
            </a:r>
            <a:r>
              <a:rPr lang="en-US" altLang="zh-TW" sz="1600" dirty="0" err="1" smtClean="0"/>
              <a:t>chroma</a:t>
            </a:r>
            <a:r>
              <a:rPr lang="en-US" altLang="zh-TW" sz="1600" dirty="0" smtClean="0"/>
              <a:t> components </a:t>
            </a:r>
            <a:r>
              <a:rPr lang="en-US" altLang="zh-TW" sz="1600" dirty="0" err="1" smtClean="0"/>
              <a:t>Cb</a:t>
            </a:r>
            <a:r>
              <a:rPr lang="en-US" altLang="zh-TW" sz="1600" dirty="0" smtClean="0"/>
              <a:t> and Cr will perform subsampling in the encoder and </a:t>
            </a:r>
            <a:r>
              <a:rPr lang="en-US" altLang="zh-TW" sz="1600" dirty="0" err="1" smtClean="0"/>
              <a:t>upsampling</a:t>
            </a:r>
            <a:r>
              <a:rPr lang="en-US" altLang="zh-TW" sz="1600" dirty="0" smtClean="0"/>
              <a:t> in decoder. By using </a:t>
            </a:r>
            <a:r>
              <a:rPr lang="en-US" altLang="zh-TW" sz="1600" dirty="0" err="1" smtClean="0">
                <a:solidFill>
                  <a:srgbClr val="3333FF"/>
                </a:solidFill>
              </a:rPr>
              <a:t>chroma_subsampling_type</a:t>
            </a:r>
            <a:r>
              <a:rPr lang="en-US" altLang="zh-TW" sz="1600" dirty="0" smtClean="0"/>
              <a:t>, we can directly adjusted </a:t>
            </a:r>
            <a:r>
              <a:rPr lang="en-US" altLang="zh-TW" sz="1600" dirty="0" err="1" smtClean="0"/>
              <a:t>chroma</a:t>
            </a:r>
            <a:r>
              <a:rPr lang="en-US" altLang="zh-TW" sz="1600" dirty="0" smtClean="0"/>
              <a:t> components back to the original ones if the </a:t>
            </a:r>
            <a:r>
              <a:rPr lang="en-US" altLang="zh-TW" sz="1600" dirty="0" err="1" smtClean="0"/>
              <a:t>depacking</a:t>
            </a:r>
            <a:r>
              <a:rPr lang="en-US" altLang="zh-TW" sz="1600" dirty="0" smtClean="0"/>
              <a:t> can be performed in </a:t>
            </a:r>
            <a:r>
              <a:rPr lang="en-US" altLang="zh-TW" sz="1600" dirty="0" err="1" smtClean="0"/>
              <a:t>YCbCr</a:t>
            </a:r>
            <a:r>
              <a:rPr lang="en-US" altLang="zh-TW" sz="1600" dirty="0" smtClean="0"/>
              <a:t> color space.</a:t>
            </a:r>
            <a:endParaRPr lang="zh-TW" altLang="en-US" sz="1600" dirty="0"/>
          </a:p>
        </p:txBody>
      </p:sp>
      <p:grpSp>
        <p:nvGrpSpPr>
          <p:cNvPr id="9" name="群組 8"/>
          <p:cNvGrpSpPr/>
          <p:nvPr/>
        </p:nvGrpSpPr>
        <p:grpSpPr>
          <a:xfrm>
            <a:off x="118213" y="2126467"/>
            <a:ext cx="8846275" cy="4768209"/>
            <a:chOff x="118213" y="2126467"/>
            <a:chExt cx="8846275" cy="4768209"/>
          </a:xfrm>
        </p:grpSpPr>
        <p:sp>
          <p:nvSpPr>
            <p:cNvPr id="2" name="矩形 1"/>
            <p:cNvSpPr/>
            <p:nvPr/>
          </p:nvSpPr>
          <p:spPr>
            <a:xfrm>
              <a:off x="587480" y="3109966"/>
              <a:ext cx="1630575" cy="276999"/>
            </a:xfrm>
            <a:prstGeom prst="rect">
              <a:avLst/>
            </a:prstGeom>
            <a:solidFill>
              <a:srgbClr val="FFFF00"/>
            </a:solidFill>
          </p:spPr>
          <p:txBody>
            <a:bodyPr wrap="none">
              <a:spAutoFit/>
            </a:bodyPr>
            <a:lstStyle/>
            <a:p>
              <a:r>
                <a:rPr lang="en-CA" altLang="zh-TW" sz="1200" dirty="0">
                  <a:latin typeface="Times New Roman" panose="02020603050405020304" pitchFamily="18" charset="0"/>
                  <a:ea typeface="新細明體" panose="02020500000000000000" pitchFamily="18" charset="-120"/>
                </a:rPr>
                <a:t>C</a:t>
              </a:r>
              <a:r>
                <a:rPr lang="en-CA" altLang="zh-TW" sz="1200" baseline="-25000" dirty="0">
                  <a:latin typeface="Times New Roman" panose="02020603050405020304" pitchFamily="18" charset="0"/>
                  <a:ea typeface="新細明體" panose="02020500000000000000" pitchFamily="18" charset="-120"/>
                </a:rPr>
                <a:t>0 </a:t>
              </a:r>
              <a:r>
                <a:rPr lang="en-CA" altLang="zh-TW" sz="1200" dirty="0">
                  <a:latin typeface="Times New Roman" panose="02020603050405020304" pitchFamily="18" charset="0"/>
                  <a:ea typeface="新細明體" panose="02020500000000000000" pitchFamily="18" charset="-120"/>
                </a:rPr>
                <a:t>= (1 &lt;&lt; </a:t>
              </a:r>
              <a:r>
                <a:rPr lang="en-CA" altLang="zh-TW" sz="1200" dirty="0" err="1">
                  <a:latin typeface="Times New Roman" panose="02020603050405020304" pitchFamily="18" charset="0"/>
                  <a:ea typeface="新細明體" panose="02020500000000000000" pitchFamily="18" charset="-120"/>
                </a:rPr>
                <a:t>BitDepth</a:t>
              </a:r>
              <a:r>
                <a:rPr lang="en-CA" altLang="zh-TW" sz="1200" baseline="-25000" dirty="0" err="1">
                  <a:latin typeface="Times New Roman" panose="02020603050405020304" pitchFamily="18" charset="0"/>
                  <a:ea typeface="新細明體" panose="02020500000000000000" pitchFamily="18" charset="-120"/>
                </a:rPr>
                <a:t>C</a:t>
              </a:r>
              <a:r>
                <a:rPr lang="en-CA" altLang="zh-TW" sz="1200" dirty="0">
                  <a:latin typeface="Times New Roman" panose="02020603050405020304" pitchFamily="18" charset="0"/>
                  <a:ea typeface="新細明體" panose="02020500000000000000" pitchFamily="18" charset="-120"/>
                </a:rPr>
                <a:t>). </a:t>
              </a:r>
              <a:endParaRPr lang="zh-TW" altLang="en-US" sz="1200" dirty="0"/>
            </a:p>
          </p:txBody>
        </p:sp>
        <p:sp>
          <p:nvSpPr>
            <p:cNvPr id="68" name="矩形 67"/>
            <p:cNvSpPr/>
            <p:nvPr/>
          </p:nvSpPr>
          <p:spPr>
            <a:xfrm>
              <a:off x="4584107" y="2131655"/>
              <a:ext cx="4105026" cy="4456405"/>
            </a:xfrm>
            <a:prstGeom prst="rect">
              <a:avLst/>
            </a:prstGeom>
            <a:solidFill>
              <a:schemeClr val="bg2">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9" name="矩形 68"/>
            <p:cNvSpPr/>
            <p:nvPr/>
          </p:nvSpPr>
          <p:spPr>
            <a:xfrm>
              <a:off x="749339" y="4056166"/>
              <a:ext cx="1256535" cy="13111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0" name="文字方塊 69"/>
            <p:cNvSpPr txBox="1"/>
            <p:nvPr/>
          </p:nvSpPr>
          <p:spPr>
            <a:xfrm>
              <a:off x="854726" y="4200183"/>
              <a:ext cx="1046248"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71" name="群組 70"/>
            <p:cNvGrpSpPr/>
            <p:nvPr/>
          </p:nvGrpSpPr>
          <p:grpSpPr>
            <a:xfrm>
              <a:off x="118213" y="3816334"/>
              <a:ext cx="631124" cy="1368152"/>
              <a:chOff x="179512" y="2829127"/>
              <a:chExt cx="791600" cy="1368152"/>
            </a:xfrm>
          </p:grpSpPr>
          <p:cxnSp>
            <p:nvCxnSpPr>
              <p:cNvPr id="117" name="直線單箭頭接點 116"/>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8" name="文字方塊 117"/>
              <p:cNvSpPr txBox="1"/>
              <p:nvPr/>
            </p:nvSpPr>
            <p:spPr>
              <a:xfrm>
                <a:off x="188127" y="2829127"/>
                <a:ext cx="541253"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9" name="直線單箭頭接點 118"/>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0" name="文字方塊 119"/>
              <p:cNvSpPr txBox="1"/>
              <p:nvPr/>
            </p:nvSpPr>
            <p:spPr>
              <a:xfrm>
                <a:off x="187190" y="3333183"/>
                <a:ext cx="555327"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21" name="直線單箭頭接點 120"/>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2" name="文字方塊 121"/>
              <p:cNvSpPr txBox="1"/>
              <p:nvPr/>
            </p:nvSpPr>
            <p:spPr>
              <a:xfrm>
                <a:off x="188126" y="3797169"/>
                <a:ext cx="541253"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72" name="矩形 71"/>
            <p:cNvSpPr/>
            <p:nvPr/>
          </p:nvSpPr>
          <p:spPr>
            <a:xfrm>
              <a:off x="2701338" y="4013584"/>
              <a:ext cx="1309210" cy="13537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3" name="文字方塊 72"/>
            <p:cNvSpPr txBox="1"/>
            <p:nvPr/>
          </p:nvSpPr>
          <p:spPr>
            <a:xfrm>
              <a:off x="3004447" y="4281481"/>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74" name="群組 73"/>
            <p:cNvGrpSpPr/>
            <p:nvPr/>
          </p:nvGrpSpPr>
          <p:grpSpPr>
            <a:xfrm>
              <a:off x="2008195" y="3845367"/>
              <a:ext cx="713252" cy="1346666"/>
              <a:chOff x="2226178" y="2858160"/>
              <a:chExt cx="820588" cy="1346666"/>
            </a:xfrm>
          </p:grpSpPr>
          <p:cxnSp>
            <p:nvCxnSpPr>
              <p:cNvPr id="111" name="直線單箭頭接點 110"/>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2" name="文字方塊 111"/>
              <p:cNvSpPr txBox="1"/>
              <p:nvPr/>
            </p:nvSpPr>
            <p:spPr>
              <a:xfrm>
                <a:off x="2313997" y="2858160"/>
                <a:ext cx="496320"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3" name="直線單箭頭接點 112"/>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4" name="文字方塊 113"/>
              <p:cNvSpPr txBox="1"/>
              <p:nvPr/>
            </p:nvSpPr>
            <p:spPr>
              <a:xfrm>
                <a:off x="2226178" y="3362216"/>
                <a:ext cx="614500"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5" name="直線單箭頭接點 114"/>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6" name="文字方塊 115"/>
              <p:cNvSpPr txBox="1"/>
              <p:nvPr/>
            </p:nvSpPr>
            <p:spPr>
              <a:xfrm>
                <a:off x="2227241" y="3866272"/>
                <a:ext cx="575771"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75" name="矩形 74"/>
            <p:cNvSpPr/>
            <p:nvPr/>
          </p:nvSpPr>
          <p:spPr>
            <a:xfrm>
              <a:off x="4804413" y="4070360"/>
              <a:ext cx="1347807" cy="1296989"/>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6" name="文字方塊 75"/>
            <p:cNvSpPr txBox="1"/>
            <p:nvPr/>
          </p:nvSpPr>
          <p:spPr>
            <a:xfrm>
              <a:off x="4890336" y="4297159"/>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smtClean="0">
                  <a:latin typeface="Times New Roman" panose="02020603050405020304" pitchFamily="18" charset="0"/>
                  <a:cs typeface="Times New Roman" panose="02020603050405020304" pitchFamily="18" charset="0"/>
                </a:rPr>
                <a:t>Chroma</a:t>
              </a:r>
              <a:endParaRPr lang="en-US" altLang="zh-TW" sz="1600" dirty="0" smtClean="0">
                <a:latin typeface="Times New Roman" panose="02020603050405020304" pitchFamily="18" charset="0"/>
                <a:cs typeface="Times New Roman" panose="02020603050405020304" pitchFamily="18" charset="0"/>
              </a:endParaRP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sp>
          <p:nvSpPr>
            <p:cNvPr id="77" name="文字方塊 76"/>
            <p:cNvSpPr txBox="1"/>
            <p:nvPr/>
          </p:nvSpPr>
          <p:spPr>
            <a:xfrm>
              <a:off x="1597574" y="5445224"/>
              <a:ext cx="1534266" cy="1077218"/>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78" name="文字方塊 77"/>
            <p:cNvSpPr txBox="1"/>
            <p:nvPr/>
          </p:nvSpPr>
          <p:spPr>
            <a:xfrm>
              <a:off x="5702030" y="5445224"/>
              <a:ext cx="1534266" cy="1077218"/>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C</a:t>
              </a:r>
              <a:r>
                <a:rPr lang="en-CA" altLang="zh-TW" sz="1600" baseline="-25000" dirty="0" smtClean="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79" name="文字方塊 78"/>
            <p:cNvSpPr txBox="1"/>
            <p:nvPr/>
          </p:nvSpPr>
          <p:spPr>
            <a:xfrm>
              <a:off x="3285440" y="5445224"/>
              <a:ext cx="1934632" cy="1077218"/>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80" name="直線單箭頭接點 79"/>
            <p:cNvCxnSpPr/>
            <p:nvPr/>
          </p:nvCxnSpPr>
          <p:spPr>
            <a:xfrm flipV="1">
              <a:off x="2334002" y="5232102"/>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1" name="群組 80"/>
            <p:cNvGrpSpPr/>
            <p:nvPr/>
          </p:nvGrpSpPr>
          <p:grpSpPr>
            <a:xfrm>
              <a:off x="6164991" y="3917375"/>
              <a:ext cx="741083" cy="1674767"/>
              <a:chOff x="6312962" y="2930168"/>
              <a:chExt cx="791600" cy="1674767"/>
            </a:xfrm>
          </p:grpSpPr>
          <p:cxnSp>
            <p:nvCxnSpPr>
              <p:cNvPr id="104" name="直線單箭頭接點 103"/>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5" name="文字方塊 104"/>
              <p:cNvSpPr txBox="1"/>
              <p:nvPr/>
            </p:nvSpPr>
            <p:spPr>
              <a:xfrm>
                <a:off x="6432428" y="2930168"/>
                <a:ext cx="460807"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06" name="直線單箭頭接點 105"/>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7" name="文字方塊 106"/>
              <p:cNvSpPr txBox="1"/>
              <p:nvPr/>
            </p:nvSpPr>
            <p:spPr>
              <a:xfrm>
                <a:off x="6402918" y="3362216"/>
                <a:ext cx="570530"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08" name="直線單箭頭接點 107"/>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6399255" y="3866272"/>
                <a:ext cx="534572"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0" name="直線單箭頭接點 109"/>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82" name="群組 81"/>
            <p:cNvGrpSpPr/>
            <p:nvPr/>
          </p:nvGrpSpPr>
          <p:grpSpPr>
            <a:xfrm>
              <a:off x="4006846" y="3845367"/>
              <a:ext cx="824985" cy="1746775"/>
              <a:chOff x="4225777" y="2858160"/>
              <a:chExt cx="818976" cy="1746775"/>
            </a:xfrm>
          </p:grpSpPr>
          <p:cxnSp>
            <p:nvCxnSpPr>
              <p:cNvPr id="97" name="直線單箭頭接點 96"/>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8" name="文字方塊 97"/>
              <p:cNvSpPr txBox="1"/>
              <p:nvPr/>
            </p:nvSpPr>
            <p:spPr>
              <a:xfrm>
                <a:off x="4252226" y="2858160"/>
                <a:ext cx="428258" cy="338554"/>
              </a:xfrm>
              <a:prstGeom prst="rect">
                <a:avLst/>
              </a:prstGeom>
              <a:noFill/>
            </p:spPr>
            <p:txBody>
              <a:bodyPr wrap="none" rtlCol="0">
                <a:spAutoFit/>
              </a:bodyPr>
              <a:lstStyle/>
              <a:p>
                <a:pPr algn="ctr"/>
                <a:r>
                  <a:rPr lang="en-US" altLang="zh-TW" sz="1600" dirty="0" err="1">
                    <a:solidFill>
                      <a:srgbClr val="3333FF"/>
                    </a:solidFill>
                    <a:latin typeface="Times New Roman" panose="02020603050405020304" pitchFamily="18" charset="0"/>
                    <a:cs typeface="Times New Roman" panose="02020603050405020304" pitchFamily="18" charset="0"/>
                  </a:rPr>
                  <a:t>Y</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99" name="直線單箭頭接點 98"/>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0" name="文字方塊 99"/>
              <p:cNvSpPr txBox="1"/>
              <p:nvPr/>
            </p:nvSpPr>
            <p:spPr>
              <a:xfrm>
                <a:off x="4225777" y="3362216"/>
                <a:ext cx="598658" cy="338554"/>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Cb’</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101" name="直線單箭頭接點 100"/>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2" name="文字方塊 101"/>
              <p:cNvSpPr txBox="1"/>
              <p:nvPr/>
            </p:nvSpPr>
            <p:spPr>
              <a:xfrm>
                <a:off x="4241917" y="3866272"/>
                <a:ext cx="572814" cy="338554"/>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Cr’</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103" name="直線單箭頭接點 102"/>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83" name="文字方塊 82"/>
            <p:cNvSpPr txBox="1"/>
            <p:nvPr/>
          </p:nvSpPr>
          <p:spPr>
            <a:xfrm>
              <a:off x="4584107" y="2126467"/>
              <a:ext cx="2436165" cy="1569660"/>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3C</a:t>
              </a:r>
              <a:r>
                <a:rPr lang="en-CA" altLang="zh-TW" sz="1600" baseline="-25000" dirty="0" smtClean="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3C</a:t>
              </a:r>
              <a:r>
                <a:rPr lang="en-CA" altLang="zh-TW" sz="1600" baseline="-25000" dirty="0" smtClean="0">
                  <a:latin typeface="Times New Roman" panose="02020603050405020304" pitchFamily="18" charset="0"/>
                  <a:cs typeface="Times New Roman" panose="02020603050405020304" pitchFamily="18" charset="0"/>
                </a:rPr>
                <a:t>0</a:t>
              </a:r>
              <a:endParaRPr lang="zh-TW" altLang="en-US" sz="1600" dirty="0">
                <a:latin typeface="Times New Roman" panose="02020603050405020304" pitchFamily="18" charset="0"/>
                <a:cs typeface="Times New Roman" panose="02020603050405020304" pitchFamily="18" charset="0"/>
              </a:endParaRPr>
            </a:p>
          </p:txBody>
        </p:sp>
        <p:cxnSp>
          <p:nvCxnSpPr>
            <p:cNvPr id="84" name="直線單箭頭接點 83"/>
            <p:cNvCxnSpPr/>
            <p:nvPr/>
          </p:nvCxnSpPr>
          <p:spPr>
            <a:xfrm flipH="1">
              <a:off x="5404514" y="3755938"/>
              <a:ext cx="15526" cy="314422"/>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5" name="文字方塊 84"/>
            <p:cNvSpPr txBox="1"/>
            <p:nvPr/>
          </p:nvSpPr>
          <p:spPr>
            <a:xfrm>
              <a:off x="2277288" y="2126467"/>
              <a:ext cx="2432978" cy="1569660"/>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+3</a:t>
              </a:r>
              <a:r>
                <a:rPr lang="zh-TW" altLang="en-US" sz="1600" dirty="0" smtClean="0">
                  <a:latin typeface="Times New Roman" panose="02020603050405020304" pitchFamily="18" charset="0"/>
                  <a:cs typeface="Times New Roman" panose="02020603050405020304" pitchFamily="18" charset="0"/>
                </a:rPr>
                <a:t>*</a:t>
              </a:r>
              <a:r>
                <a:rPr lang="en-US" altLang="zh-TW" sz="1600" dirty="0" smtClean="0">
                  <a:latin typeface="Times New Roman" panose="02020603050405020304" pitchFamily="18" charset="0"/>
                  <a:cs typeface="Times New Roman" panose="02020603050405020304" pitchFamily="18" charset="0"/>
                </a:rPr>
                <a:t>C</a:t>
              </a:r>
              <a:r>
                <a:rPr lang="en-US" altLang="zh-TW" sz="1600" baseline="-25000" dirty="0" smtClean="0">
                  <a:latin typeface="Times New Roman" panose="02020603050405020304" pitchFamily="18" charset="0"/>
                  <a:cs typeface="Times New Roman" panose="02020603050405020304" pitchFamily="18" charset="0"/>
                </a:rPr>
                <a:t>0</a:t>
              </a:r>
              <a:r>
                <a:rPr lang="en-US" altLang="zh-TW" sz="1600" dirty="0" smtClean="0">
                  <a:latin typeface="Times New Roman" panose="02020603050405020304" pitchFamily="18" charset="0"/>
                  <a:cs typeface="Times New Roman" panose="02020603050405020304" pitchFamily="18" charset="0"/>
                </a:rPr>
                <a:t>)/4</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+3</a:t>
              </a:r>
              <a:r>
                <a:rPr lang="zh-TW" altLang="en-US" sz="1600" dirty="0">
                  <a:latin typeface="Times New Roman" panose="02020603050405020304" pitchFamily="18" charset="0"/>
                  <a:cs typeface="Times New Roman" panose="02020603050405020304" pitchFamily="18" charset="0"/>
                </a:rPr>
                <a:t>*</a:t>
              </a:r>
              <a:r>
                <a:rPr lang="en-US" altLang="zh-TW" sz="1600" dirty="0">
                  <a:latin typeface="Times New Roman" panose="02020603050405020304" pitchFamily="18" charset="0"/>
                  <a:cs typeface="Times New Roman" panose="02020603050405020304" pitchFamily="18" charset="0"/>
                </a:rPr>
                <a:t>C</a:t>
              </a:r>
              <a:r>
                <a:rPr lang="en-US" altLang="zh-TW" sz="1600" baseline="-25000" dirty="0">
                  <a:latin typeface="Times New Roman" panose="02020603050405020304" pitchFamily="18" charset="0"/>
                  <a:cs typeface="Times New Roman" panose="02020603050405020304" pitchFamily="18" charset="0"/>
                </a:rPr>
                <a:t>0</a:t>
              </a:r>
              <a:r>
                <a:rPr lang="en-US" altLang="zh-TW" sz="1600" dirty="0">
                  <a:latin typeface="Times New Roman" panose="02020603050405020304" pitchFamily="18" charset="0"/>
                  <a:cs typeface="Times New Roman" panose="02020603050405020304" pitchFamily="18" charset="0"/>
                </a:rPr>
                <a:t>)/4</a:t>
              </a:r>
              <a:r>
                <a:rPr lang="en-CA" altLang="zh-TW" sz="1600" dirty="0">
                  <a:latin typeface="Times New Roman" panose="02020603050405020304" pitchFamily="18" charset="0"/>
                  <a:cs typeface="Times New Roman" panose="02020603050405020304" pitchFamily="18" charset="0"/>
                </a:rPr>
                <a:t> </a:t>
              </a:r>
            </a:p>
          </p:txBody>
        </p:sp>
        <p:cxnSp>
          <p:nvCxnSpPr>
            <p:cNvPr id="86" name="直線單箭頭接點 85"/>
            <p:cNvCxnSpPr>
              <a:endCxn id="72" idx="0"/>
            </p:cNvCxnSpPr>
            <p:nvPr/>
          </p:nvCxnSpPr>
          <p:spPr>
            <a:xfrm flipH="1">
              <a:off x="3355943" y="3768135"/>
              <a:ext cx="6978" cy="24544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6932202" y="4076439"/>
              <a:ext cx="1256535" cy="129091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88" name="文字方塊 87"/>
            <p:cNvSpPr txBox="1"/>
            <p:nvPr/>
          </p:nvSpPr>
          <p:spPr>
            <a:xfrm>
              <a:off x="7073702" y="4119463"/>
              <a:ext cx="1046248" cy="1077218"/>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Inverse</a:t>
              </a:r>
            </a:p>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89" name="群組 88"/>
            <p:cNvGrpSpPr/>
            <p:nvPr/>
          </p:nvGrpSpPr>
          <p:grpSpPr>
            <a:xfrm>
              <a:off x="8172400" y="3854659"/>
              <a:ext cx="792088" cy="1342411"/>
              <a:chOff x="7524328" y="574421"/>
              <a:chExt cx="791600" cy="1342411"/>
            </a:xfrm>
          </p:grpSpPr>
          <p:cxnSp>
            <p:nvCxnSpPr>
              <p:cNvPr id="91" name="直線單箭頭接點 90"/>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7630358" y="574421"/>
                <a:ext cx="431262"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93" name="直線單箭頭接點 92"/>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4" name="文字方塊 93"/>
              <p:cNvSpPr txBox="1"/>
              <p:nvPr/>
            </p:nvSpPr>
            <p:spPr>
              <a:xfrm>
                <a:off x="7630850" y="1052736"/>
                <a:ext cx="442477"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95" name="直線單箭頭接點 94"/>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6" name="文字方塊 95"/>
              <p:cNvSpPr txBox="1"/>
              <p:nvPr/>
            </p:nvSpPr>
            <p:spPr>
              <a:xfrm>
                <a:off x="7630357" y="1516722"/>
                <a:ext cx="431262"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90" name="文字方塊 89"/>
            <p:cNvSpPr txBox="1"/>
            <p:nvPr/>
          </p:nvSpPr>
          <p:spPr>
            <a:xfrm>
              <a:off x="5508104" y="6525344"/>
              <a:ext cx="2411879" cy="369332"/>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889854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077218"/>
          </a:xfrm>
          <a:prstGeom prst="rect">
            <a:avLst/>
          </a:prstGeom>
          <a:noFill/>
        </p:spPr>
        <p:txBody>
          <a:bodyPr wrap="square" rtlCol="0">
            <a:spAutoFit/>
          </a:bodyPr>
          <a:lstStyle/>
          <a:p>
            <a:r>
              <a:rPr lang="en-US" altLang="zh-TW" sz="1600" dirty="0" smtClean="0"/>
              <a:t>For each 4 color pixels, the video coding system operated with </a:t>
            </a:r>
            <a:r>
              <a:rPr lang="en-US" altLang="zh-TW" sz="1600" dirty="0" err="1" smtClean="0"/>
              <a:t>chroma</a:t>
            </a:r>
            <a:r>
              <a:rPr lang="en-US" altLang="zh-TW" sz="1600" dirty="0" smtClean="0"/>
              <a:t> </a:t>
            </a:r>
            <a:r>
              <a:rPr lang="en-US" altLang="zh-TW" sz="1600" dirty="0" err="1" smtClean="0"/>
              <a:t>YCbCr</a:t>
            </a:r>
            <a:r>
              <a:rPr lang="en-US" altLang="zh-TW" sz="1600" dirty="0" smtClean="0"/>
              <a:t> 4:2:0 format, the </a:t>
            </a:r>
            <a:r>
              <a:rPr lang="en-US" altLang="zh-TW" sz="1600" dirty="0" err="1" smtClean="0"/>
              <a:t>chroma</a:t>
            </a:r>
            <a:r>
              <a:rPr lang="en-US" altLang="zh-TW" sz="1600" dirty="0" smtClean="0"/>
              <a:t> components </a:t>
            </a:r>
            <a:r>
              <a:rPr lang="en-US" altLang="zh-TW" sz="1600" dirty="0" err="1" smtClean="0"/>
              <a:t>Cb</a:t>
            </a:r>
            <a:r>
              <a:rPr lang="en-US" altLang="zh-TW" sz="1600" dirty="0" smtClean="0"/>
              <a:t> and Cr will perform subsampling in the encoder and </a:t>
            </a:r>
            <a:r>
              <a:rPr lang="en-US" altLang="zh-TW" sz="1600" dirty="0" err="1" smtClean="0"/>
              <a:t>upsampling</a:t>
            </a:r>
            <a:r>
              <a:rPr lang="en-US" altLang="zh-TW" sz="1600" dirty="0" smtClean="0"/>
              <a:t> in the </a:t>
            </a:r>
            <a:r>
              <a:rPr lang="en-US" altLang="zh-TW" sz="1600" dirty="0"/>
              <a:t>decoder. By using </a:t>
            </a:r>
            <a:r>
              <a:rPr lang="en-US" altLang="zh-TW" sz="1600" dirty="0" err="1" smtClean="0">
                <a:solidFill>
                  <a:srgbClr val="3333FF"/>
                </a:solidFill>
              </a:rPr>
              <a:t>chroma_subsampling_type</a:t>
            </a:r>
            <a:r>
              <a:rPr lang="en-US" altLang="zh-TW" sz="1600" dirty="0" smtClean="0">
                <a:solidFill>
                  <a:srgbClr val="3333FF"/>
                </a:solidFill>
              </a:rPr>
              <a:t>,</a:t>
            </a:r>
            <a:r>
              <a:rPr lang="en-US" altLang="zh-TW" sz="1600" dirty="0" smtClean="0"/>
              <a:t>  we can directly adjusted </a:t>
            </a:r>
            <a:r>
              <a:rPr lang="en-US" altLang="zh-TW" sz="1600" dirty="0" err="1" smtClean="0"/>
              <a:t>chroma</a:t>
            </a:r>
            <a:r>
              <a:rPr lang="en-US" altLang="zh-TW" sz="1600" dirty="0" smtClean="0"/>
              <a:t> components back to the original ones if the </a:t>
            </a:r>
            <a:r>
              <a:rPr lang="en-US" altLang="zh-TW" sz="1600" dirty="0" err="1" smtClean="0"/>
              <a:t>depacking</a:t>
            </a:r>
            <a:r>
              <a:rPr lang="en-US" altLang="zh-TW" sz="1600" dirty="0" smtClean="0"/>
              <a:t> can be only performed in RGB color space.</a:t>
            </a:r>
            <a:endParaRPr lang="zh-TW" altLang="en-US" sz="1600" dirty="0"/>
          </a:p>
        </p:txBody>
      </p:sp>
      <p:grpSp>
        <p:nvGrpSpPr>
          <p:cNvPr id="7" name="群組 6"/>
          <p:cNvGrpSpPr/>
          <p:nvPr/>
        </p:nvGrpSpPr>
        <p:grpSpPr>
          <a:xfrm>
            <a:off x="35497" y="2276872"/>
            <a:ext cx="9217024" cy="4444050"/>
            <a:chOff x="35497" y="2276872"/>
            <a:chExt cx="9217024" cy="4444050"/>
          </a:xfrm>
        </p:grpSpPr>
        <p:sp>
          <p:nvSpPr>
            <p:cNvPr id="85" name="矩形 84"/>
            <p:cNvSpPr/>
            <p:nvPr/>
          </p:nvSpPr>
          <p:spPr>
            <a:xfrm>
              <a:off x="4650871" y="2276872"/>
              <a:ext cx="4011621" cy="4099826"/>
            </a:xfrm>
            <a:prstGeom prst="rect">
              <a:avLst/>
            </a:prstGeom>
            <a:solidFill>
              <a:schemeClr val="bg2">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6" name="矩形 85"/>
            <p:cNvSpPr/>
            <p:nvPr/>
          </p:nvSpPr>
          <p:spPr>
            <a:xfrm>
              <a:off x="444954" y="2296356"/>
              <a:ext cx="4121808" cy="4099826"/>
            </a:xfrm>
            <a:prstGeom prst="rect">
              <a:avLst/>
            </a:prstGeom>
            <a:solidFill>
              <a:schemeClr val="accent6">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7" name="文字方塊 86"/>
            <p:cNvSpPr txBox="1"/>
            <p:nvPr/>
          </p:nvSpPr>
          <p:spPr>
            <a:xfrm>
              <a:off x="2643629" y="5302896"/>
              <a:ext cx="1845309" cy="1003985"/>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88" name="矩形 87"/>
            <p:cNvSpPr/>
            <p:nvPr/>
          </p:nvSpPr>
          <p:spPr>
            <a:xfrm>
              <a:off x="1941138" y="3960344"/>
              <a:ext cx="909256" cy="1163951"/>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 name="文字方塊 88"/>
            <p:cNvSpPr txBox="1"/>
            <p:nvPr/>
          </p:nvSpPr>
          <p:spPr>
            <a:xfrm>
              <a:off x="2019932" y="4170639"/>
              <a:ext cx="754099" cy="774503"/>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sp>
          <p:nvSpPr>
            <p:cNvPr id="90" name="矩形 89"/>
            <p:cNvSpPr/>
            <p:nvPr/>
          </p:nvSpPr>
          <p:spPr>
            <a:xfrm>
              <a:off x="6126972" y="3960342"/>
              <a:ext cx="1055532" cy="1186139"/>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1" name="文字方塊 90"/>
            <p:cNvSpPr txBox="1"/>
            <p:nvPr/>
          </p:nvSpPr>
          <p:spPr>
            <a:xfrm>
              <a:off x="6084291" y="4185252"/>
              <a:ext cx="1092006" cy="774503"/>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grpSp>
          <p:nvGrpSpPr>
            <p:cNvPr id="92" name="群組 91"/>
            <p:cNvGrpSpPr/>
            <p:nvPr/>
          </p:nvGrpSpPr>
          <p:grpSpPr>
            <a:xfrm>
              <a:off x="7213015" y="4114894"/>
              <a:ext cx="307484" cy="1277304"/>
              <a:chOff x="6312962" y="3234462"/>
              <a:chExt cx="791600" cy="1370473"/>
            </a:xfrm>
          </p:grpSpPr>
          <p:cxnSp>
            <p:nvCxnSpPr>
              <p:cNvPr id="150" name="直線單箭頭接點 149"/>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1" name="直線單箭頭接點 150"/>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線單箭頭接點 151"/>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93" name="群組 92"/>
            <p:cNvGrpSpPr/>
            <p:nvPr/>
          </p:nvGrpSpPr>
          <p:grpSpPr>
            <a:xfrm>
              <a:off x="2861068" y="4114894"/>
              <a:ext cx="297441" cy="1277304"/>
              <a:chOff x="4253153" y="3234462"/>
              <a:chExt cx="791600" cy="1370473"/>
            </a:xfrm>
          </p:grpSpPr>
          <p:cxnSp>
            <p:nvCxnSpPr>
              <p:cNvPr id="146" name="直線單箭頭接點 14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7" name="直線單箭頭接點 146"/>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8" name="直線單箭頭接點 147"/>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9" name="直線單箭頭接點 148"/>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94" name="直線單箭頭接點 93"/>
            <p:cNvCxnSpPr/>
            <p:nvPr/>
          </p:nvCxnSpPr>
          <p:spPr>
            <a:xfrm flipH="1">
              <a:off x="6642184" y="3792861"/>
              <a:ext cx="369" cy="167782"/>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95" name="群組 94"/>
            <p:cNvGrpSpPr/>
            <p:nvPr/>
          </p:nvGrpSpPr>
          <p:grpSpPr>
            <a:xfrm>
              <a:off x="35497" y="3737115"/>
              <a:ext cx="2330924" cy="1655083"/>
              <a:chOff x="181437" y="2829127"/>
              <a:chExt cx="2443753" cy="1775808"/>
            </a:xfrm>
          </p:grpSpPr>
          <p:sp>
            <p:nvSpPr>
              <p:cNvPr id="130" name="矩形 129"/>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grpSp>
            <p:nvGrpSpPr>
              <p:cNvPr id="131" name="群組 130"/>
              <p:cNvGrpSpPr/>
              <p:nvPr/>
            </p:nvGrpSpPr>
            <p:grpSpPr>
              <a:xfrm>
                <a:off x="181437" y="2829127"/>
                <a:ext cx="1990911" cy="1368152"/>
                <a:chOff x="181437" y="2829127"/>
                <a:chExt cx="1990911" cy="1368152"/>
              </a:xfrm>
            </p:grpSpPr>
            <p:sp>
              <p:nvSpPr>
                <p:cNvPr id="134" name="文字方塊 133"/>
                <p:cNvSpPr txBox="1"/>
                <p:nvPr/>
              </p:nvSpPr>
              <p:spPr>
                <a:xfrm>
                  <a:off x="816991" y="3212976"/>
                  <a:ext cx="1046248"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35" name="群組 134"/>
                <p:cNvGrpSpPr/>
                <p:nvPr/>
              </p:nvGrpSpPr>
              <p:grpSpPr>
                <a:xfrm>
                  <a:off x="181437" y="2829127"/>
                  <a:ext cx="611878" cy="1368152"/>
                  <a:chOff x="88966" y="2829127"/>
                  <a:chExt cx="882146" cy="1368152"/>
                </a:xfrm>
              </p:grpSpPr>
              <p:cxnSp>
                <p:nvCxnSpPr>
                  <p:cNvPr id="140" name="直線單箭頭接點 139"/>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1" name="文字方塊 140"/>
                  <p:cNvSpPr txBox="1"/>
                  <p:nvPr/>
                </p:nvSpPr>
                <p:spPr>
                  <a:xfrm>
                    <a:off x="88966" y="2829127"/>
                    <a:ext cx="622135"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42" name="直線單箭頭接點 141"/>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3" name="文字方塊 142"/>
                  <p:cNvSpPr txBox="1"/>
                  <p:nvPr/>
                </p:nvSpPr>
                <p:spPr>
                  <a:xfrm>
                    <a:off x="89926" y="3333183"/>
                    <a:ext cx="638314"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44" name="直線單箭頭接點 143"/>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5" name="文字方塊 144"/>
                  <p:cNvSpPr txBox="1"/>
                  <p:nvPr/>
                </p:nvSpPr>
                <p:spPr>
                  <a:xfrm>
                    <a:off x="88966" y="3797169"/>
                    <a:ext cx="622135"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grpSp>
              <p:nvGrpSpPr>
                <p:cNvPr id="136" name="群組 135"/>
                <p:cNvGrpSpPr/>
                <p:nvPr/>
              </p:nvGrpSpPr>
              <p:grpSpPr>
                <a:xfrm>
                  <a:off x="1873047" y="3218784"/>
                  <a:ext cx="299301" cy="978495"/>
                  <a:chOff x="2255166" y="3218784"/>
                  <a:chExt cx="791600" cy="978495"/>
                </a:xfrm>
              </p:grpSpPr>
              <p:cxnSp>
                <p:nvCxnSpPr>
                  <p:cNvPr id="137" name="直線單箭頭接點 136"/>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38" name="直線單箭頭接點 137"/>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39" name="直線單箭頭接點 138"/>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132" name="直線單箭頭接點 131"/>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3" name="直線單箭頭接點 132"/>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96" name="矩形 95"/>
            <p:cNvSpPr/>
            <p:nvPr/>
          </p:nvSpPr>
          <p:spPr>
            <a:xfrm>
              <a:off x="3139571" y="3960342"/>
              <a:ext cx="959345" cy="116395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7" name="文字方塊 96"/>
            <p:cNvSpPr txBox="1"/>
            <p:nvPr/>
          </p:nvSpPr>
          <p:spPr>
            <a:xfrm>
              <a:off x="3105277" y="4005567"/>
              <a:ext cx="997942" cy="100398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Inverse</a:t>
              </a:r>
            </a:p>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98" name="群組 97"/>
            <p:cNvGrpSpPr/>
            <p:nvPr/>
          </p:nvGrpSpPr>
          <p:grpSpPr>
            <a:xfrm>
              <a:off x="4098914" y="3817757"/>
              <a:ext cx="721027" cy="1255115"/>
              <a:chOff x="7524328" y="574420"/>
              <a:chExt cx="791600" cy="1346666"/>
            </a:xfrm>
          </p:grpSpPr>
          <p:cxnSp>
            <p:nvCxnSpPr>
              <p:cNvPr id="124" name="直線單箭頭接點 123"/>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5" name="文字方塊 124"/>
              <p:cNvSpPr txBox="1"/>
              <p:nvPr/>
            </p:nvSpPr>
            <p:spPr>
              <a:xfrm>
                <a:off x="7534190" y="574420"/>
                <a:ext cx="524073"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26" name="直線單箭頭接點 125"/>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7" name="文字方塊 126"/>
              <p:cNvSpPr txBox="1"/>
              <p:nvPr/>
            </p:nvSpPr>
            <p:spPr>
              <a:xfrm>
                <a:off x="7536893" y="1078476"/>
                <a:ext cx="535824"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28" name="直線單箭頭接點 127"/>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9" name="文字方塊 128"/>
              <p:cNvSpPr txBox="1"/>
              <p:nvPr/>
            </p:nvSpPr>
            <p:spPr>
              <a:xfrm>
                <a:off x="7534191" y="1582532"/>
                <a:ext cx="524073"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99" name="文字方塊 98"/>
            <p:cNvSpPr txBox="1"/>
            <p:nvPr/>
          </p:nvSpPr>
          <p:spPr>
            <a:xfrm>
              <a:off x="1338645" y="6376698"/>
              <a:ext cx="2812183" cy="344224"/>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Video Encoder and Decoder</a:t>
              </a:r>
              <a:endParaRPr lang="zh-TW" altLang="en-US" b="1" dirty="0">
                <a:latin typeface="Times New Roman" panose="02020603050405020304" pitchFamily="18" charset="0"/>
                <a:cs typeface="Times New Roman" panose="02020603050405020304" pitchFamily="18" charset="0"/>
              </a:endParaRPr>
            </a:p>
          </p:txBody>
        </p:sp>
        <p:grpSp>
          <p:nvGrpSpPr>
            <p:cNvPr id="100" name="群組 99"/>
            <p:cNvGrpSpPr/>
            <p:nvPr/>
          </p:nvGrpSpPr>
          <p:grpSpPr>
            <a:xfrm>
              <a:off x="4804662" y="3960343"/>
              <a:ext cx="1315362" cy="1476778"/>
              <a:chOff x="793316" y="3020437"/>
              <a:chExt cx="1379032" cy="1584498"/>
            </a:xfrm>
          </p:grpSpPr>
          <p:sp>
            <p:nvSpPr>
              <p:cNvPr id="116" name="矩形 115"/>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17" name="群組 116"/>
              <p:cNvGrpSpPr/>
              <p:nvPr/>
            </p:nvGrpSpPr>
            <p:grpSpPr>
              <a:xfrm>
                <a:off x="816991" y="3212976"/>
                <a:ext cx="1355357" cy="984303"/>
                <a:chOff x="816991" y="3212976"/>
                <a:chExt cx="1355357" cy="984303"/>
              </a:xfrm>
            </p:grpSpPr>
            <p:sp>
              <p:nvSpPr>
                <p:cNvPr id="119" name="文字方塊 118"/>
                <p:cNvSpPr txBox="1"/>
                <p:nvPr/>
              </p:nvSpPr>
              <p:spPr>
                <a:xfrm>
                  <a:off x="816991" y="3212976"/>
                  <a:ext cx="1046248"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20" name="群組 119"/>
                <p:cNvGrpSpPr/>
                <p:nvPr/>
              </p:nvGrpSpPr>
              <p:grpSpPr>
                <a:xfrm>
                  <a:off x="1873047" y="3218784"/>
                  <a:ext cx="299301" cy="978495"/>
                  <a:chOff x="2255166" y="3218784"/>
                  <a:chExt cx="791600" cy="978495"/>
                </a:xfrm>
              </p:grpSpPr>
              <p:cxnSp>
                <p:nvCxnSpPr>
                  <p:cNvPr id="121" name="直線單箭頭接點 120"/>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3" name="直線單箭頭接點 122"/>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118" name="直線單箭頭接點 117"/>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01" name="文字方塊 100"/>
            <p:cNvSpPr txBox="1"/>
            <p:nvPr/>
          </p:nvSpPr>
          <p:spPr>
            <a:xfrm>
              <a:off x="4988004" y="5302896"/>
              <a:ext cx="1845309" cy="1003985"/>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102" name="矩形 101"/>
            <p:cNvSpPr/>
            <p:nvPr/>
          </p:nvSpPr>
          <p:spPr>
            <a:xfrm>
              <a:off x="7520499" y="3989870"/>
              <a:ext cx="959345" cy="117880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3" name="文字方塊 102"/>
            <p:cNvSpPr txBox="1"/>
            <p:nvPr/>
          </p:nvSpPr>
          <p:spPr>
            <a:xfrm>
              <a:off x="7505119" y="4027756"/>
              <a:ext cx="997942" cy="100398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Inverse</a:t>
              </a:r>
            </a:p>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04" name="群組 103"/>
            <p:cNvGrpSpPr/>
            <p:nvPr/>
          </p:nvGrpSpPr>
          <p:grpSpPr>
            <a:xfrm>
              <a:off x="8497004" y="3783296"/>
              <a:ext cx="755517" cy="1251149"/>
              <a:chOff x="7524328" y="574421"/>
              <a:chExt cx="791600" cy="1342411"/>
            </a:xfrm>
          </p:grpSpPr>
          <p:cxnSp>
            <p:nvCxnSpPr>
              <p:cNvPr id="110" name="直線單箭頭接點 10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1" name="文字方塊 110"/>
              <p:cNvSpPr txBox="1"/>
              <p:nvPr/>
            </p:nvSpPr>
            <p:spPr>
              <a:xfrm>
                <a:off x="7691598" y="574421"/>
                <a:ext cx="431262"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2" name="直線單箭頭接點 11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3" name="文字方塊 112"/>
              <p:cNvSpPr txBox="1"/>
              <p:nvPr/>
            </p:nvSpPr>
            <p:spPr>
              <a:xfrm>
                <a:off x="7704997" y="1052736"/>
                <a:ext cx="442477" cy="338554"/>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114" name="直線單箭頭接點 11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5" name="文字方塊 114"/>
              <p:cNvSpPr txBox="1"/>
              <p:nvPr/>
            </p:nvSpPr>
            <p:spPr>
              <a:xfrm>
                <a:off x="7719181" y="1547500"/>
                <a:ext cx="431262" cy="338554"/>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05" name="文字方塊 104"/>
            <p:cNvSpPr txBox="1"/>
            <p:nvPr/>
          </p:nvSpPr>
          <p:spPr>
            <a:xfrm>
              <a:off x="5681838" y="6376698"/>
              <a:ext cx="2300522" cy="344224"/>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5379844" y="2319090"/>
              <a:ext cx="2323686" cy="1462949"/>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3C</a:t>
              </a:r>
              <a:r>
                <a:rPr lang="en-CA" altLang="zh-TW" sz="1600" baseline="-25000" dirty="0" smtClean="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3C</a:t>
              </a:r>
              <a:r>
                <a:rPr lang="en-CA" altLang="zh-TW" sz="1600" baseline="-25000" dirty="0" smtClean="0">
                  <a:latin typeface="Times New Roman" panose="02020603050405020304" pitchFamily="18" charset="0"/>
                  <a:cs typeface="Times New Roman" panose="02020603050405020304" pitchFamily="18" charset="0"/>
                </a:rPr>
                <a:t>0</a:t>
              </a:r>
              <a:endParaRPr lang="zh-TW" altLang="en-US" sz="1600" dirty="0">
                <a:latin typeface="Times New Roman" panose="02020603050405020304" pitchFamily="18" charset="0"/>
                <a:cs typeface="Times New Roman" panose="02020603050405020304" pitchFamily="18" charset="0"/>
              </a:endParaRPr>
            </a:p>
          </p:txBody>
        </p:sp>
        <p:sp>
          <p:nvSpPr>
            <p:cNvPr id="107" name="文字方塊 106"/>
            <p:cNvSpPr txBox="1"/>
            <p:nvPr/>
          </p:nvSpPr>
          <p:spPr>
            <a:xfrm>
              <a:off x="1506275" y="2299062"/>
              <a:ext cx="2320646" cy="1462949"/>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+3</a:t>
              </a:r>
              <a:r>
                <a:rPr lang="zh-TW" altLang="en-US" sz="1600" dirty="0" smtClean="0">
                  <a:latin typeface="Times New Roman" panose="02020603050405020304" pitchFamily="18" charset="0"/>
                  <a:cs typeface="Times New Roman" panose="02020603050405020304" pitchFamily="18" charset="0"/>
                </a:rPr>
                <a:t>*</a:t>
              </a:r>
              <a:r>
                <a:rPr lang="en-US" altLang="zh-TW" sz="1600" dirty="0" smtClean="0">
                  <a:latin typeface="Times New Roman" panose="02020603050405020304" pitchFamily="18" charset="0"/>
                  <a:cs typeface="Times New Roman" panose="02020603050405020304" pitchFamily="18" charset="0"/>
                </a:rPr>
                <a:t>C</a:t>
              </a:r>
              <a:r>
                <a:rPr lang="en-US" altLang="zh-TW" sz="1600" baseline="-25000" dirty="0" smtClean="0">
                  <a:latin typeface="Times New Roman" panose="02020603050405020304" pitchFamily="18" charset="0"/>
                  <a:cs typeface="Times New Roman" panose="02020603050405020304" pitchFamily="18" charset="0"/>
                </a:rPr>
                <a:t>0</a:t>
              </a:r>
              <a:r>
                <a:rPr lang="en-US" altLang="zh-TW" sz="1600" dirty="0" smtClean="0">
                  <a:latin typeface="Times New Roman" panose="02020603050405020304" pitchFamily="18" charset="0"/>
                  <a:cs typeface="Times New Roman" panose="02020603050405020304" pitchFamily="18" charset="0"/>
                </a:rPr>
                <a:t>)/4</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+3</a:t>
              </a:r>
              <a:r>
                <a:rPr lang="zh-TW" altLang="en-US" sz="1600" dirty="0">
                  <a:latin typeface="Times New Roman" panose="02020603050405020304" pitchFamily="18" charset="0"/>
                  <a:cs typeface="Times New Roman" panose="02020603050405020304" pitchFamily="18" charset="0"/>
                </a:rPr>
                <a:t>*</a:t>
              </a:r>
              <a:r>
                <a:rPr lang="en-US" altLang="zh-TW" sz="1600" dirty="0">
                  <a:latin typeface="Times New Roman" panose="02020603050405020304" pitchFamily="18" charset="0"/>
                  <a:cs typeface="Times New Roman" panose="02020603050405020304" pitchFamily="18" charset="0"/>
                </a:rPr>
                <a:t>C</a:t>
              </a:r>
              <a:r>
                <a:rPr lang="en-US" altLang="zh-TW" sz="1600" baseline="-25000" dirty="0">
                  <a:latin typeface="Times New Roman" panose="02020603050405020304" pitchFamily="18" charset="0"/>
                  <a:cs typeface="Times New Roman" panose="02020603050405020304" pitchFamily="18" charset="0"/>
                </a:rPr>
                <a:t>0</a:t>
              </a:r>
              <a:r>
                <a:rPr lang="en-US" altLang="zh-TW" sz="1600" dirty="0">
                  <a:latin typeface="Times New Roman" panose="02020603050405020304" pitchFamily="18" charset="0"/>
                  <a:cs typeface="Times New Roman" panose="02020603050405020304" pitchFamily="18" charset="0"/>
                </a:rPr>
                <a:t>)/4</a:t>
              </a:r>
              <a:r>
                <a:rPr lang="en-CA" altLang="zh-TW" sz="1600" dirty="0">
                  <a:latin typeface="Times New Roman" panose="02020603050405020304" pitchFamily="18" charset="0"/>
                  <a:cs typeface="Times New Roman" panose="02020603050405020304" pitchFamily="18" charset="0"/>
                </a:rPr>
                <a:t> </a:t>
              </a:r>
            </a:p>
          </p:txBody>
        </p:sp>
        <p:sp>
          <p:nvSpPr>
            <p:cNvPr id="108" name="文字方塊 107"/>
            <p:cNvSpPr txBox="1"/>
            <p:nvPr/>
          </p:nvSpPr>
          <p:spPr>
            <a:xfrm>
              <a:off x="1096688" y="5278000"/>
              <a:ext cx="1463428" cy="1003985"/>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109" name="文字方塊 108"/>
            <p:cNvSpPr txBox="1"/>
            <p:nvPr/>
          </p:nvSpPr>
          <p:spPr>
            <a:xfrm>
              <a:off x="6707646" y="5278000"/>
              <a:ext cx="1463428" cy="1003985"/>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a:latin typeface="Times New Roman" panose="02020603050405020304" pitchFamily="18" charset="0"/>
                  <a:cs typeface="Times New Roman" panose="02020603050405020304" pitchFamily="18" charset="0"/>
                </a:rPr>
                <a:t>, C</a:t>
              </a:r>
              <a:r>
                <a:rPr lang="en-CA" altLang="zh-TW" sz="1600" baseline="-25000" dirty="0">
                  <a:latin typeface="Times New Roman" panose="02020603050405020304" pitchFamily="18" charset="0"/>
                  <a:cs typeface="Times New Roman" panose="02020603050405020304" pitchFamily="18" charset="0"/>
                </a:rPr>
                <a:t>0</a:t>
              </a:r>
              <a:r>
                <a:rPr lang="en-CA" altLang="zh-TW" sz="1600" dirty="0" smtClean="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83" name="矩形 82"/>
            <p:cNvSpPr/>
            <p:nvPr/>
          </p:nvSpPr>
          <p:spPr>
            <a:xfrm>
              <a:off x="3635896" y="2420778"/>
              <a:ext cx="1630575" cy="276999"/>
            </a:xfrm>
            <a:prstGeom prst="rect">
              <a:avLst/>
            </a:prstGeom>
            <a:solidFill>
              <a:srgbClr val="FFFF00"/>
            </a:solidFill>
          </p:spPr>
          <p:txBody>
            <a:bodyPr wrap="none">
              <a:spAutoFit/>
            </a:bodyPr>
            <a:lstStyle/>
            <a:p>
              <a:r>
                <a:rPr lang="en-CA" altLang="zh-TW" sz="1200" dirty="0">
                  <a:latin typeface="Times New Roman" panose="02020603050405020304" pitchFamily="18" charset="0"/>
                  <a:ea typeface="新細明體" panose="02020500000000000000" pitchFamily="18" charset="-120"/>
                </a:rPr>
                <a:t>C</a:t>
              </a:r>
              <a:r>
                <a:rPr lang="en-CA" altLang="zh-TW" sz="1200" baseline="-25000" dirty="0">
                  <a:latin typeface="Times New Roman" panose="02020603050405020304" pitchFamily="18" charset="0"/>
                  <a:ea typeface="新細明體" panose="02020500000000000000" pitchFamily="18" charset="-120"/>
                </a:rPr>
                <a:t>0 </a:t>
              </a:r>
              <a:r>
                <a:rPr lang="en-CA" altLang="zh-TW" sz="1200" dirty="0">
                  <a:latin typeface="Times New Roman" panose="02020603050405020304" pitchFamily="18" charset="0"/>
                  <a:ea typeface="新細明體" panose="02020500000000000000" pitchFamily="18" charset="-120"/>
                </a:rPr>
                <a:t>= (1 &lt;&lt; </a:t>
              </a:r>
              <a:r>
                <a:rPr lang="en-CA" altLang="zh-TW" sz="1200" dirty="0" err="1">
                  <a:latin typeface="Times New Roman" panose="02020603050405020304" pitchFamily="18" charset="0"/>
                  <a:ea typeface="新細明體" panose="02020500000000000000" pitchFamily="18" charset="-120"/>
                </a:rPr>
                <a:t>BitDepth</a:t>
              </a:r>
              <a:r>
                <a:rPr lang="en-CA" altLang="zh-TW" sz="1200" baseline="-25000" dirty="0" err="1">
                  <a:latin typeface="Times New Roman" panose="02020603050405020304" pitchFamily="18" charset="0"/>
                  <a:ea typeface="新細明體" panose="02020500000000000000" pitchFamily="18" charset="-120"/>
                </a:rPr>
                <a:t>C</a:t>
              </a:r>
              <a:r>
                <a:rPr lang="en-CA" altLang="zh-TW" sz="1200" dirty="0">
                  <a:latin typeface="Times New Roman" panose="02020603050405020304" pitchFamily="18" charset="0"/>
                  <a:ea typeface="新細明體" panose="02020500000000000000" pitchFamily="18" charset="-120"/>
                </a:rPr>
                <a:t>). </a:t>
              </a:r>
              <a:endParaRPr lang="zh-TW" altLang="en-US" sz="1200" dirty="0"/>
            </a:p>
          </p:txBody>
        </p:sp>
      </p:grpSp>
    </p:spTree>
    <p:extLst>
      <p:ext uri="{BB962C8B-B14F-4D97-AF65-F5344CB8AC3E}">
        <p14:creationId xmlns:p14="http://schemas.microsoft.com/office/powerpoint/2010/main" val="69397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4 </a:t>
            </a:r>
            <a:r>
              <a:rPr lang="en-US" altLang="zh-TW" dirty="0" err="1" smtClean="0"/>
              <a:t>chroma</a:t>
            </a:r>
            <a:r>
              <a:rPr lang="en-US" altLang="zh-TW" dirty="0" smtClean="0"/>
              <a:t> components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a:t>
            </a:r>
            <a:r>
              <a:rPr lang="en-US" altLang="zh-TW" dirty="0" smtClean="0">
                <a:latin typeface="Times New Roman" panose="02020603050405020304" pitchFamily="18" charset="0"/>
                <a:cs typeface="Times New Roman" panose="02020603050405020304" pitchFamily="18" charset="0"/>
              </a:rPr>
              <a:t> Cb</a:t>
            </a:r>
            <a:r>
              <a:rPr lang="en-US" altLang="zh-TW" baseline="-25000" dirty="0" smtClean="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C</a:t>
            </a:r>
            <a:r>
              <a:rPr lang="en-US" altLang="zh-TW" baseline="-25000" dirty="0" smtClean="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t>are used to carry 8 depth pixels as </a:t>
            </a:r>
            <a:r>
              <a:rPr lang="en-CA" altLang="zh-TW" dirty="0" smtClean="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 j+1</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3i+3, </a:t>
            </a:r>
            <a:r>
              <a:rPr lang="en-US" altLang="zh-TW" baseline="-25000" dirty="0" smtClean="0">
                <a:latin typeface="Times New Roman" panose="02020603050405020304" pitchFamily="18" charset="0"/>
                <a:cs typeface="Times New Roman" panose="02020603050405020304" pitchFamily="18" charset="0"/>
              </a:rPr>
              <a:t>j</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971600"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graphicFrame>
        <p:nvGraphicFramePr>
          <p:cNvPr id="8" name="物件 7"/>
          <p:cNvGraphicFramePr>
            <a:graphicFrameLocks noChangeAspect="1"/>
          </p:cNvGraphicFramePr>
          <p:nvPr>
            <p:extLst>
              <p:ext uri="{D42A27DB-BD31-4B8C-83A1-F6EECF244321}">
                <p14:modId xmlns:p14="http://schemas.microsoft.com/office/powerpoint/2010/main" val="3220885462"/>
              </p:ext>
            </p:extLst>
          </p:nvPr>
        </p:nvGraphicFramePr>
        <p:xfrm>
          <a:off x="137080" y="2420888"/>
          <a:ext cx="8999253" cy="4103174"/>
        </p:xfrm>
        <a:graphic>
          <a:graphicData uri="http://schemas.openxmlformats.org/presentationml/2006/ole">
            <mc:AlternateContent xmlns:mc="http://schemas.openxmlformats.org/markup-compatibility/2006">
              <mc:Choice xmlns:v="urn:schemas-microsoft-com:vml" Requires="v">
                <p:oleObj spid="_x0000_s175137" name="投影片" r:id="rId3" imgW="5173138" imgH="2356837" progId="PowerPoint.Slide.12">
                  <p:embed/>
                </p:oleObj>
              </mc:Choice>
              <mc:Fallback>
                <p:oleObj name="投影片" r:id="rId3" imgW="5173138" imgH="2356837" progId="PowerPoint.Slide.12">
                  <p:embed/>
                  <p:pic>
                    <p:nvPicPr>
                      <p:cNvPr id="0" name="Object 25"/>
                      <p:cNvPicPr>
                        <a:picLocks noChangeAspect="1" noChangeArrowheads="1"/>
                      </p:cNvPicPr>
                      <p:nvPr/>
                    </p:nvPicPr>
                    <p:blipFill>
                      <a:blip r:embed="rId4"/>
                      <a:srcRect/>
                      <a:stretch>
                        <a:fillRect/>
                      </a:stretch>
                    </p:blipFill>
                    <p:spPr bwMode="auto">
                      <a:xfrm>
                        <a:off x="137080" y="2420888"/>
                        <a:ext cx="8999253" cy="4103174"/>
                      </a:xfrm>
                      <a:prstGeom prst="rect">
                        <a:avLst/>
                      </a:prstGeom>
                      <a:noFill/>
                    </p:spPr>
                  </p:pic>
                </p:oleObj>
              </mc:Fallback>
            </mc:AlternateContent>
          </a:graphicData>
        </a:graphic>
      </p:graphicFrame>
    </p:spTree>
    <p:extLst>
      <p:ext uri="{BB962C8B-B14F-4D97-AF65-F5344CB8AC3E}">
        <p14:creationId xmlns:p14="http://schemas.microsoft.com/office/powerpoint/2010/main" val="17911098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98" name="群組 97"/>
          <p:cNvGrpSpPr/>
          <p:nvPr/>
        </p:nvGrpSpPr>
        <p:grpSpPr>
          <a:xfrm>
            <a:off x="250824" y="1340767"/>
            <a:ext cx="4070626" cy="4967957"/>
            <a:chOff x="2092490" y="54322"/>
            <a:chExt cx="3182656" cy="3711980"/>
          </a:xfrm>
        </p:grpSpPr>
        <p:cxnSp>
          <p:nvCxnSpPr>
            <p:cNvPr id="99" name="直線單箭頭接點 98"/>
            <p:cNvCxnSpPr/>
            <p:nvPr/>
          </p:nvCxnSpPr>
          <p:spPr>
            <a:xfrm flipH="1">
              <a:off x="2710010" y="779352"/>
              <a:ext cx="1870413" cy="17745"/>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H="1">
              <a:off x="2742786" y="1821910"/>
              <a:ext cx="1807451" cy="275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flipH="1" flipV="1">
              <a:off x="2686981" y="1278458"/>
              <a:ext cx="1351859" cy="121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2" name="群組 101"/>
            <p:cNvGrpSpPr/>
            <p:nvPr/>
          </p:nvGrpSpPr>
          <p:grpSpPr>
            <a:xfrm>
              <a:off x="3996635" y="346443"/>
              <a:ext cx="1278511" cy="2943019"/>
              <a:chOff x="3996635" y="346443"/>
              <a:chExt cx="1278511" cy="2943019"/>
            </a:xfrm>
          </p:grpSpPr>
          <p:sp>
            <p:nvSpPr>
              <p:cNvPr id="246" name="橢圓 245"/>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7" name="橢圓 246"/>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48" name="橢圓 247"/>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49" name="文字方塊 248"/>
              <p:cNvSpPr txBox="1"/>
              <p:nvPr/>
            </p:nvSpPr>
            <p:spPr>
              <a:xfrm>
                <a:off x="4044749" y="401971"/>
                <a:ext cx="528639"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0" name="文字方塊 249"/>
              <p:cNvSpPr txBox="1"/>
              <p:nvPr/>
            </p:nvSpPr>
            <p:spPr>
              <a:xfrm>
                <a:off x="4038839" y="870971"/>
                <a:ext cx="61192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1" name="文字方塊 250"/>
              <p:cNvSpPr txBox="1"/>
              <p:nvPr/>
            </p:nvSpPr>
            <p:spPr>
              <a:xfrm>
                <a:off x="4038840" y="1399626"/>
                <a:ext cx="56470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2" name="橢圓 251"/>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53" name="橢圓 252"/>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54" name="橢圓 253"/>
              <p:cNvSpPr/>
              <p:nvPr/>
            </p:nvSpPr>
            <p:spPr>
              <a:xfrm>
                <a:off x="4086339"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55" name="文字方塊 254"/>
              <p:cNvSpPr txBox="1"/>
              <p:nvPr/>
            </p:nvSpPr>
            <p:spPr>
              <a:xfrm>
                <a:off x="4039734" y="1923399"/>
                <a:ext cx="549127"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6" name="文字方塊 255"/>
              <p:cNvSpPr txBox="1"/>
              <p:nvPr/>
            </p:nvSpPr>
            <p:spPr>
              <a:xfrm>
                <a:off x="3996635" y="2416175"/>
                <a:ext cx="632081" cy="20696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257" name="文字方塊 256"/>
              <p:cNvSpPr txBox="1"/>
              <p:nvPr/>
            </p:nvSpPr>
            <p:spPr>
              <a:xfrm>
                <a:off x="4031806" y="2915652"/>
                <a:ext cx="60596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8" name="橢圓 257"/>
              <p:cNvSpPr/>
              <p:nvPr/>
            </p:nvSpPr>
            <p:spPr>
              <a:xfrm>
                <a:off x="4665884" y="346443"/>
                <a:ext cx="428625" cy="400050"/>
              </a:xfrm>
              <a:prstGeom prst="ellipse">
                <a:avLst/>
              </a:prstGeom>
              <a:solidFill>
                <a:srgbClr val="FFFFFF"/>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59" name="橢圓 258"/>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0" name="橢圓 259"/>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1" name="文字方塊 260"/>
              <p:cNvSpPr txBox="1"/>
              <p:nvPr/>
            </p:nvSpPr>
            <p:spPr>
              <a:xfrm>
                <a:off x="4637530" y="403676"/>
                <a:ext cx="542925"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62" name="文字方塊 261"/>
              <p:cNvSpPr txBox="1"/>
              <p:nvPr/>
            </p:nvSpPr>
            <p:spPr>
              <a:xfrm>
                <a:off x="4580422" y="883361"/>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3" name="橢圓 262"/>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64" name="橢圓 263"/>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5" name="橢圓 264"/>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6" name="文字方塊 265"/>
              <p:cNvSpPr txBox="1"/>
              <p:nvPr/>
            </p:nvSpPr>
            <p:spPr>
              <a:xfrm>
                <a:off x="4585808" y="1400286"/>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7" name="文字方塊 266"/>
              <p:cNvSpPr txBox="1"/>
              <p:nvPr/>
            </p:nvSpPr>
            <p:spPr>
              <a:xfrm>
                <a:off x="4562436" y="1957509"/>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8" name="文字方塊 267"/>
              <p:cNvSpPr txBox="1"/>
              <p:nvPr/>
            </p:nvSpPr>
            <p:spPr>
              <a:xfrm>
                <a:off x="4564202" y="2443206"/>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9" name="文字方塊 268"/>
              <p:cNvSpPr txBox="1"/>
              <p:nvPr/>
            </p:nvSpPr>
            <p:spPr>
              <a:xfrm>
                <a:off x="4563663" y="2944564"/>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grpSp>
          <p:nvGrpSpPr>
            <p:cNvPr id="104" name="群組 103"/>
            <p:cNvGrpSpPr/>
            <p:nvPr/>
          </p:nvGrpSpPr>
          <p:grpSpPr>
            <a:xfrm>
              <a:off x="2152061" y="342354"/>
              <a:ext cx="1251484" cy="2952328"/>
              <a:chOff x="2152061" y="342354"/>
              <a:chExt cx="1251484" cy="2952328"/>
            </a:xfrm>
          </p:grpSpPr>
          <p:sp>
            <p:nvSpPr>
              <p:cNvPr id="220" name="橢圓 219"/>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21" name="橢圓 220"/>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2" name="橢圓 221"/>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3" name="橢圓 222"/>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24" name="橢圓 223"/>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5" name="橢圓 224"/>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6" name="橢圓 225"/>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27" name="橢圓 226"/>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8" name="橢圓 227"/>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9" name="橢圓 228"/>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30" name="橢圓 229"/>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31" name="橢圓 230"/>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32" name="文字方塊 231"/>
              <p:cNvSpPr txBox="1"/>
              <p:nvPr/>
            </p:nvSpPr>
            <p:spPr>
              <a:xfrm>
                <a:off x="2816876" y="415992"/>
                <a:ext cx="535077"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3" name="文字方塊 232"/>
              <p:cNvSpPr txBox="1"/>
              <p:nvPr/>
            </p:nvSpPr>
            <p:spPr>
              <a:xfrm>
                <a:off x="2796494" y="875552"/>
                <a:ext cx="557213"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34" name="文字方塊 233"/>
              <p:cNvSpPr txBox="1"/>
              <p:nvPr/>
            </p:nvSpPr>
            <p:spPr>
              <a:xfrm>
                <a:off x="2213874" y="885566"/>
                <a:ext cx="489101" cy="20696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35" name="文字方塊 234"/>
              <p:cNvSpPr txBox="1"/>
              <p:nvPr/>
            </p:nvSpPr>
            <p:spPr>
              <a:xfrm>
                <a:off x="2215494" y="1387455"/>
                <a:ext cx="471487" cy="20696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6" name="文字方塊 235"/>
              <p:cNvSpPr txBox="1"/>
              <p:nvPr/>
            </p:nvSpPr>
            <p:spPr>
              <a:xfrm>
                <a:off x="2795774" y="1399192"/>
                <a:ext cx="552854"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7" name="文字方塊 236"/>
              <p:cNvSpPr txBox="1"/>
              <p:nvPr/>
            </p:nvSpPr>
            <p:spPr>
              <a:xfrm>
                <a:off x="2791724" y="1918798"/>
                <a:ext cx="604188"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8" name="文字方塊 237"/>
              <p:cNvSpPr txBox="1"/>
              <p:nvPr/>
            </p:nvSpPr>
            <p:spPr>
              <a:xfrm>
                <a:off x="2152061" y="1909682"/>
                <a:ext cx="557949"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9" name="文字方塊 238"/>
              <p:cNvSpPr txBox="1"/>
              <p:nvPr/>
            </p:nvSpPr>
            <p:spPr>
              <a:xfrm>
                <a:off x="2160528" y="2408075"/>
                <a:ext cx="574921"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40" name="文字方塊 239"/>
              <p:cNvSpPr txBox="1"/>
              <p:nvPr/>
            </p:nvSpPr>
            <p:spPr>
              <a:xfrm>
                <a:off x="2793473" y="2407455"/>
                <a:ext cx="610072"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41" name="文字方塊 240"/>
              <p:cNvSpPr txBox="1"/>
              <p:nvPr/>
            </p:nvSpPr>
            <p:spPr>
              <a:xfrm>
                <a:off x="2784689" y="2931095"/>
                <a:ext cx="590119"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2" name="文字方塊 241"/>
              <p:cNvSpPr txBox="1"/>
              <p:nvPr/>
            </p:nvSpPr>
            <p:spPr>
              <a:xfrm>
                <a:off x="2160528" y="2938129"/>
                <a:ext cx="549482"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3" name="文字方塊 242"/>
              <p:cNvSpPr txBox="1"/>
              <p:nvPr/>
            </p:nvSpPr>
            <p:spPr>
              <a:xfrm>
                <a:off x="2212637" y="414934"/>
                <a:ext cx="471487" cy="20696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4" name="矩形 243"/>
              <p:cNvSpPr/>
              <p:nvPr/>
            </p:nvSpPr>
            <p:spPr>
              <a:xfrm>
                <a:off x="2844701" y="342354"/>
                <a:ext cx="470544" cy="1412321"/>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5" name="矩形 244"/>
              <p:cNvSpPr/>
              <p:nvPr/>
            </p:nvSpPr>
            <p:spPr>
              <a:xfrm>
                <a:off x="2844701" y="1882361"/>
                <a:ext cx="470544" cy="1412321"/>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cxnSp>
          <p:nvCxnSpPr>
            <p:cNvPr id="105" name="直線接點 10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06" name="直線接點 10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線單箭頭接點 10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258" idx="0"/>
            </p:cNvCxnSpPr>
            <p:nvPr/>
          </p:nvCxnSpPr>
          <p:spPr>
            <a:xfrm flipV="1">
              <a:off x="4880197" y="54322"/>
              <a:ext cx="0" cy="292121"/>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直線接點 108"/>
            <p:cNvCxnSpPr/>
            <p:nvPr/>
          </p:nvCxnSpPr>
          <p:spPr>
            <a:xfrm flipH="1">
              <a:off x="3084414" y="54322"/>
              <a:ext cx="182269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0" name="直線單箭頭接點 109"/>
            <p:cNvCxnSpPr>
              <a:endCxn id="226"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1" name="直線接點 110"/>
            <p:cNvCxnSpPr/>
            <p:nvPr/>
          </p:nvCxnSpPr>
          <p:spPr>
            <a:xfrm>
              <a:off x="4284861" y="3300368"/>
              <a:ext cx="15790" cy="3316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15" name="直線接點 114"/>
            <p:cNvCxnSpPr/>
            <p:nvPr/>
          </p:nvCxnSpPr>
          <p:spPr>
            <a:xfrm flipH="1">
              <a:off x="2435269" y="3632058"/>
              <a:ext cx="186538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3" name="直線單箭頭接點 202"/>
            <p:cNvCxnSpPr>
              <a:endCxn id="225"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4" name="直線接點 203"/>
            <p:cNvCxnSpPr>
              <a:stCxn id="265"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205" name="直線接點 204"/>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6" name="直線單箭頭接點 205"/>
            <p:cNvCxnSpPr>
              <a:endCxn id="245"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07" name="群組 206"/>
            <p:cNvGrpSpPr/>
            <p:nvPr/>
          </p:nvGrpSpPr>
          <p:grpSpPr>
            <a:xfrm>
              <a:off x="2092490" y="2554674"/>
              <a:ext cx="1970661" cy="1211628"/>
              <a:chOff x="2092490" y="2606754"/>
              <a:chExt cx="1970661" cy="1211628"/>
            </a:xfrm>
          </p:grpSpPr>
          <p:cxnSp>
            <p:nvCxnSpPr>
              <p:cNvPr id="216" name="直線接點 215"/>
              <p:cNvCxnSpPr/>
              <p:nvPr/>
            </p:nvCxnSpPr>
            <p:spPr>
              <a:xfrm flipH="1" flipV="1">
                <a:off x="3849969" y="2617690"/>
                <a:ext cx="213182"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7" name="直線接點 216"/>
              <p:cNvCxnSpPr/>
              <p:nvPr/>
            </p:nvCxnSpPr>
            <p:spPr>
              <a:xfrm>
                <a:off x="3832935" y="2626682"/>
                <a:ext cx="0" cy="11781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8" name="直線接點 217"/>
              <p:cNvCxnSpPr/>
              <p:nvPr/>
            </p:nvCxnSpPr>
            <p:spPr>
              <a:xfrm flipH="1">
                <a:off x="2092490" y="3798738"/>
                <a:ext cx="1760324" cy="19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9" name="直線單箭頭接點 218"/>
              <p:cNvCxnSpPr/>
              <p:nvPr/>
            </p:nvCxnSpPr>
            <p:spPr>
              <a:xfrm>
                <a:off x="2092490" y="2606754"/>
                <a:ext cx="176147" cy="1992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08" name="直線接點 207"/>
            <p:cNvCxnSpPr/>
            <p:nvPr/>
          </p:nvCxnSpPr>
          <p:spPr>
            <a:xfrm>
              <a:off x="2092490" y="2583327"/>
              <a:ext cx="0" cy="11781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直線單箭頭接點 209"/>
            <p:cNvCxnSpPr/>
            <p:nvPr/>
          </p:nvCxnSpPr>
          <p:spPr>
            <a:xfrm flipV="1">
              <a:off x="2631176" y="1821910"/>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1" name="直線單箭頭接點 210"/>
            <p:cNvCxnSpPr/>
            <p:nvPr/>
          </p:nvCxnSpPr>
          <p:spPr>
            <a:xfrm>
              <a:off x="4533291" y="1838216"/>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2" name="直線單箭頭接點 211"/>
            <p:cNvCxnSpPr/>
            <p:nvPr/>
          </p:nvCxnSpPr>
          <p:spPr>
            <a:xfrm flipV="1">
              <a:off x="2556669" y="1278458"/>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3" name="直線單箭頭接點 212"/>
            <p:cNvCxnSpPr/>
            <p:nvPr/>
          </p:nvCxnSpPr>
          <p:spPr>
            <a:xfrm>
              <a:off x="3996829" y="1278458"/>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4" name="直線單箭頭接點 213"/>
            <p:cNvCxnSpPr/>
            <p:nvPr/>
          </p:nvCxnSpPr>
          <p:spPr>
            <a:xfrm>
              <a:off x="4572893" y="774402"/>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5" name="直線單箭頭接點 214"/>
            <p:cNvCxnSpPr/>
            <p:nvPr/>
          </p:nvCxnSpPr>
          <p:spPr>
            <a:xfrm flipV="1">
              <a:off x="2628677" y="774402"/>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0" name="矩形 269"/>
          <p:cNvSpPr/>
          <p:nvPr/>
        </p:nvSpPr>
        <p:spPr bwMode="auto">
          <a:xfrm>
            <a:off x="4427984" y="3781193"/>
            <a:ext cx="4464496" cy="277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71" name="矩形 270"/>
          <p:cNvSpPr/>
          <p:nvPr/>
        </p:nvSpPr>
        <p:spPr bwMode="auto">
          <a:xfrm>
            <a:off x="4427984" y="1088984"/>
            <a:ext cx="4464496" cy="259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72" name="文字方塊 271"/>
          <p:cNvSpPr txBox="1"/>
          <p:nvPr/>
        </p:nvSpPr>
        <p:spPr>
          <a:xfrm>
            <a:off x="4487137" y="1120335"/>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73" name="文字方塊 272"/>
          <p:cNvSpPr txBox="1"/>
          <p:nvPr/>
        </p:nvSpPr>
        <p:spPr>
          <a:xfrm>
            <a:off x="4677205" y="4156045"/>
            <a:ext cx="4108741" cy="2585323"/>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3i+5,j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(D-X44</a:t>
            </a:r>
            <a:r>
              <a:rPr lang="en-CA" altLang="zh-TW" dirty="0" smtClean="0">
                <a:latin typeface="Times New Roman" panose="02020603050405020304" pitchFamily="18" charset="0"/>
                <a:cs typeface="Times New Roman" panose="02020603050405020304" pitchFamily="18" charset="0"/>
              </a:rPr>
              <a:t>)</a:t>
            </a: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a:t>
            </a:r>
            <a:r>
              <a:rPr lang="en-CA" altLang="zh-TW" baseline="-25000" dirty="0">
                <a:latin typeface="Times New Roman" panose="02020603050405020304" pitchFamily="18" charset="0"/>
                <a:cs typeface="Times New Roman" panose="02020603050405020304" pitchFamily="18" charset="0"/>
              </a:rPr>
              <a:t>, 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D-X46)</a:t>
            </a:r>
            <a:endParaRPr lang="zh-TW" altLang="zh-TW" dirty="0">
              <a:latin typeface="Times New Roman" panose="02020603050405020304" pitchFamily="18" charset="0"/>
              <a:cs typeface="Times New Roman" panose="02020603050405020304" pitchFamily="18" charset="0"/>
            </a:endParaRPr>
          </a:p>
          <a:p>
            <a:pPr latinLnBrk="1" hangingPunct="0"/>
            <a:endParaRPr lang="zh-TW" altLang="zh-TW" dirty="0">
              <a:latin typeface="Times New Roman" panose="02020603050405020304" pitchFamily="18" charset="0"/>
              <a:cs typeface="Times New Roman" panose="02020603050405020304" pitchFamily="18" charset="0"/>
            </a:endParaRPr>
          </a:p>
        </p:txBody>
      </p:sp>
      <p:sp>
        <p:nvSpPr>
          <p:cNvPr id="274" name="文字方塊 273"/>
          <p:cNvSpPr txBox="1"/>
          <p:nvPr/>
        </p:nvSpPr>
        <p:spPr>
          <a:xfrm>
            <a:off x="4472973" y="3813489"/>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275" name="文字方塊 274"/>
          <p:cNvSpPr txBox="1"/>
          <p:nvPr/>
        </p:nvSpPr>
        <p:spPr>
          <a:xfrm>
            <a:off x="4579738" y="1412776"/>
            <a:ext cx="4241089" cy="2308324"/>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D-X48)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3i,j+1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D-X51)</a:t>
            </a:r>
            <a:endParaRPr lang="zh-TW" altLang="zh-TW" dirty="0">
              <a:latin typeface="Times New Roman" panose="02020603050405020304" pitchFamily="18" charset="0"/>
              <a:cs typeface="Times New Roman" panose="02020603050405020304" pitchFamily="18" charset="0"/>
            </a:endParaRPr>
          </a:p>
          <a:p>
            <a:pPr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(D-X54</a:t>
            </a:r>
            <a:r>
              <a:rPr lang="en-CA" altLang="zh-TW" dirty="0" smtClean="0">
                <a:latin typeface="Times New Roman" panose="02020603050405020304" pitchFamily="18" charset="0"/>
                <a:cs typeface="Times New Roman" panose="02020603050405020304" pitchFamily="18" charset="0"/>
              </a:rPr>
              <a:t>)</a:t>
            </a:r>
            <a:endParaRPr lang="zh-TW" altLang="zh-TW"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69888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175" name="群組 174"/>
          <p:cNvGrpSpPr/>
          <p:nvPr/>
        </p:nvGrpSpPr>
        <p:grpSpPr>
          <a:xfrm>
            <a:off x="0" y="1773362"/>
            <a:ext cx="4420478" cy="3743870"/>
            <a:chOff x="5364981" y="581531"/>
            <a:chExt cx="3672410" cy="2929176"/>
          </a:xfrm>
        </p:grpSpPr>
        <p:cxnSp>
          <p:nvCxnSpPr>
            <p:cNvPr id="176" name="直線單箭頭接點 175"/>
            <p:cNvCxnSpPr/>
            <p:nvPr/>
          </p:nvCxnSpPr>
          <p:spPr>
            <a:xfrm flipV="1">
              <a:off x="7511198" y="1750842"/>
              <a:ext cx="14023" cy="64345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7" name="直線單箭頭接點 176"/>
            <p:cNvCxnSpPr/>
            <p:nvPr/>
          </p:nvCxnSpPr>
          <p:spPr>
            <a:xfrm flipV="1">
              <a:off x="7234135" y="1957509"/>
              <a:ext cx="34674" cy="83157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直線單箭頭接點 177"/>
            <p:cNvCxnSpPr/>
            <p:nvPr/>
          </p:nvCxnSpPr>
          <p:spPr>
            <a:xfrm flipV="1">
              <a:off x="7201603" y="1074946"/>
              <a:ext cx="0" cy="70756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9" name="橢圓 178"/>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5768477" y="2438192"/>
              <a:ext cx="528639"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1" name="橢圓 180"/>
            <p:cNvSpPr/>
            <p:nvPr/>
          </p:nvSpPr>
          <p:spPr>
            <a:xfrm>
              <a:off x="5768643" y="2850996"/>
              <a:ext cx="428625" cy="400050"/>
            </a:xfrm>
            <a:prstGeom prst="ellipse">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2" name="橢圓 181"/>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3" name="文字方塊 182"/>
            <p:cNvSpPr txBox="1"/>
            <p:nvPr/>
          </p:nvSpPr>
          <p:spPr>
            <a:xfrm>
              <a:off x="6735833" y="2431417"/>
              <a:ext cx="567599"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84" name="橢圓 183"/>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5" name="橢圓 184"/>
            <p:cNvSpPr/>
            <p:nvPr/>
          </p:nvSpPr>
          <p:spPr>
            <a:xfrm>
              <a:off x="7747673" y="239429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7683069" y="2444828"/>
              <a:ext cx="585880"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6293472" y="23890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9" name="文字方塊 188"/>
            <p:cNvSpPr txBox="1"/>
            <p:nvPr/>
          </p:nvSpPr>
          <p:spPr>
            <a:xfrm>
              <a:off x="6251050" y="2425167"/>
              <a:ext cx="542925"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90" name="橢圓 189"/>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1" name="橢圓 190"/>
            <p:cNvSpPr/>
            <p:nvPr/>
          </p:nvSpPr>
          <p:spPr>
            <a:xfrm>
              <a:off x="7261337" y="2395603"/>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7228762" y="2452587"/>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93" name="橢圓 192"/>
            <p:cNvSpPr/>
            <p:nvPr/>
          </p:nvSpPr>
          <p:spPr>
            <a:xfrm>
              <a:off x="7268809"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94" name="橢圓 193"/>
            <p:cNvSpPr/>
            <p:nvPr/>
          </p:nvSpPr>
          <p:spPr>
            <a:xfrm>
              <a:off x="8239166" y="23949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5" name="橢圓 194"/>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196" name="群組 195"/>
            <p:cNvGrpSpPr/>
            <p:nvPr/>
          </p:nvGrpSpPr>
          <p:grpSpPr>
            <a:xfrm>
              <a:off x="5688920" y="581531"/>
              <a:ext cx="3057167" cy="881489"/>
              <a:chOff x="5688920" y="655779"/>
              <a:chExt cx="3057167" cy="881489"/>
            </a:xfrm>
          </p:grpSpPr>
          <p:sp>
            <p:nvSpPr>
              <p:cNvPr id="231" name="橢圓 230"/>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2" name="橢圓 231"/>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3" name="橢圓 232"/>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4" name="橢圓 233"/>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5" name="橢圓 234"/>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6" name="橢圓 235"/>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7" name="橢圓 236"/>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8" name="橢圓 237"/>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9" name="橢圓 238"/>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0" name="橢圓 239"/>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41" name="橢圓 240"/>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2" name="橢圓 241"/>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3" name="文字方塊 242"/>
              <p:cNvSpPr txBox="1"/>
              <p:nvPr/>
            </p:nvSpPr>
            <p:spPr>
              <a:xfrm>
                <a:off x="5741113" y="718239"/>
                <a:ext cx="471487" cy="203552"/>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4" name="文字方塊 243"/>
              <p:cNvSpPr txBox="1"/>
              <p:nvPr/>
            </p:nvSpPr>
            <p:spPr>
              <a:xfrm>
                <a:off x="6217808" y="707503"/>
                <a:ext cx="528061" cy="203552"/>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45" name="文字方塊 244"/>
              <p:cNvSpPr txBox="1"/>
              <p:nvPr/>
            </p:nvSpPr>
            <p:spPr>
              <a:xfrm>
                <a:off x="6723062" y="716551"/>
                <a:ext cx="471487" cy="203552"/>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6" name="文字方塊 245"/>
              <p:cNvSpPr txBox="1"/>
              <p:nvPr/>
            </p:nvSpPr>
            <p:spPr>
              <a:xfrm>
                <a:off x="7183244" y="708863"/>
                <a:ext cx="535077"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7" name="文字方塊 246"/>
              <p:cNvSpPr txBox="1"/>
              <p:nvPr/>
            </p:nvSpPr>
            <p:spPr>
              <a:xfrm>
                <a:off x="7668448" y="707347"/>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48" name="文字方塊 247"/>
              <p:cNvSpPr txBox="1"/>
              <p:nvPr/>
            </p:nvSpPr>
            <p:spPr>
              <a:xfrm>
                <a:off x="8173463" y="718169"/>
                <a:ext cx="552854"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9" name="文字方塊 248"/>
              <p:cNvSpPr txBox="1"/>
              <p:nvPr/>
            </p:nvSpPr>
            <p:spPr>
              <a:xfrm>
                <a:off x="5688920" y="1149194"/>
                <a:ext cx="557949"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0" name="文字方塊 249"/>
              <p:cNvSpPr txBox="1"/>
              <p:nvPr/>
            </p:nvSpPr>
            <p:spPr>
              <a:xfrm>
                <a:off x="6201175" y="1152258"/>
                <a:ext cx="574921"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1" name="文字方塊 250"/>
              <p:cNvSpPr txBox="1"/>
              <p:nvPr/>
            </p:nvSpPr>
            <p:spPr>
              <a:xfrm>
                <a:off x="6701718" y="1188110"/>
                <a:ext cx="549482"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2" name="文字方塊 251"/>
              <p:cNvSpPr txBox="1"/>
              <p:nvPr/>
            </p:nvSpPr>
            <p:spPr>
              <a:xfrm>
                <a:off x="7172235" y="1167694"/>
                <a:ext cx="604188"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3" name="文字方塊 252"/>
              <p:cNvSpPr txBox="1"/>
              <p:nvPr/>
            </p:nvSpPr>
            <p:spPr>
              <a:xfrm>
                <a:off x="7644789" y="1187487"/>
                <a:ext cx="610072"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54" name="文字方塊 253"/>
              <p:cNvSpPr txBox="1"/>
              <p:nvPr/>
            </p:nvSpPr>
            <p:spPr>
              <a:xfrm>
                <a:off x="8155968" y="1176166"/>
                <a:ext cx="590119"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197" name="文字方塊 196"/>
            <p:cNvSpPr txBox="1"/>
            <p:nvPr/>
          </p:nvSpPr>
          <p:spPr>
            <a:xfrm>
              <a:off x="8185912" y="2437246"/>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98" name="文字方塊 197"/>
            <p:cNvSpPr txBox="1"/>
            <p:nvPr/>
          </p:nvSpPr>
          <p:spPr>
            <a:xfrm>
              <a:off x="5711835" y="2907345"/>
              <a:ext cx="542925"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99" name="文字方塊 198"/>
            <p:cNvSpPr txBox="1"/>
            <p:nvPr/>
          </p:nvSpPr>
          <p:spPr>
            <a:xfrm>
              <a:off x="6697453" y="2922224"/>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200" name="文字方塊 199"/>
            <p:cNvSpPr txBox="1"/>
            <p:nvPr/>
          </p:nvSpPr>
          <p:spPr>
            <a:xfrm>
              <a:off x="7625254" y="2929607"/>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201" name="文字方塊 200"/>
            <p:cNvSpPr txBox="1"/>
            <p:nvPr/>
          </p:nvSpPr>
          <p:spPr>
            <a:xfrm>
              <a:off x="6202712" y="2912900"/>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02" name="文字方塊 201"/>
            <p:cNvSpPr txBox="1"/>
            <p:nvPr/>
          </p:nvSpPr>
          <p:spPr>
            <a:xfrm>
              <a:off x="7184111" y="2920216"/>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203" name="文字方塊 202"/>
            <p:cNvSpPr txBox="1"/>
            <p:nvPr/>
          </p:nvSpPr>
          <p:spPr>
            <a:xfrm>
              <a:off x="8129310" y="2936641"/>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cxnSp>
          <p:nvCxnSpPr>
            <p:cNvPr id="204" name="直線接點 203"/>
            <p:cNvCxnSpPr/>
            <p:nvPr/>
          </p:nvCxnSpPr>
          <p:spPr>
            <a:xfrm rot="5400000">
              <a:off x="5688746" y="2498100"/>
              <a:ext cx="6747" cy="146256"/>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 name="直線接點 204"/>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6" name="直線單箭頭接點 205"/>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7" name="直線接點 206"/>
            <p:cNvCxnSpPr/>
            <p:nvPr/>
          </p:nvCxnSpPr>
          <p:spPr>
            <a:xfrm rot="5400000" flipV="1">
              <a:off x="6355109" y="3405004"/>
              <a:ext cx="211405" cy="0"/>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 name="直線接點 207"/>
            <p:cNvCxnSpPr/>
            <p:nvPr/>
          </p:nvCxnSpPr>
          <p:spPr>
            <a:xfrm flipH="1">
              <a:off x="5369510" y="3510707"/>
              <a:ext cx="109130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9" name="直線接點 208"/>
            <p:cNvCxnSpPr/>
            <p:nvPr/>
          </p:nvCxnSpPr>
          <p:spPr>
            <a:xfrm flipH="1" flipV="1">
              <a:off x="5474976" y="1327990"/>
              <a:ext cx="1" cy="174167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直線單箭頭接點 209"/>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1" name="直線接點 210"/>
            <p:cNvCxnSpPr/>
            <p:nvPr/>
          </p:nvCxnSpPr>
          <p:spPr>
            <a:xfrm flipV="1">
              <a:off x="8651223" y="2567854"/>
              <a:ext cx="386168" cy="6748"/>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2" name="直線接點 211"/>
            <p:cNvCxnSpPr/>
            <p:nvPr/>
          </p:nvCxnSpPr>
          <p:spPr>
            <a:xfrm flipV="1">
              <a:off x="9037389" y="768109"/>
              <a:ext cx="0" cy="18076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3" name="直線單箭頭接點 212"/>
            <p:cNvCxnSpPr/>
            <p:nvPr/>
          </p:nvCxnSpPr>
          <p:spPr>
            <a:xfrm flipH="1">
              <a:off x="8652450" y="768109"/>
              <a:ext cx="384939" cy="6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4" name="直線接點 213"/>
            <p:cNvCxnSpPr/>
            <p:nvPr/>
          </p:nvCxnSpPr>
          <p:spPr>
            <a:xfrm rot="16200000">
              <a:off x="8756721"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5" name="直線接點 214"/>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6" name="直線單箭頭接點 215"/>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17" name="矩形 216"/>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18" name="矩形 217"/>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rot="5400000" flipV="1">
              <a:off x="5645819" y="2927448"/>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0" name="直線接點 219"/>
            <p:cNvCxnSpPr/>
            <p:nvPr/>
          </p:nvCxnSpPr>
          <p:spPr>
            <a:xfrm flipV="1">
              <a:off x="5364981" y="1690517"/>
              <a:ext cx="1095830" cy="1957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1" name="直線接點 220"/>
            <p:cNvCxnSpPr/>
            <p:nvPr/>
          </p:nvCxnSpPr>
          <p:spPr>
            <a:xfrm>
              <a:off x="6445102" y="1422474"/>
              <a:ext cx="15711" cy="253719"/>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2" name="直線單箭頭接點 221"/>
            <p:cNvCxnSpPr/>
            <p:nvPr/>
          </p:nvCxnSpPr>
          <p:spPr>
            <a:xfrm>
              <a:off x="7215797" y="1782514"/>
              <a:ext cx="291667"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3" name="直線單箭頭接點 222"/>
            <p:cNvCxnSpPr/>
            <p:nvPr/>
          </p:nvCxnSpPr>
          <p:spPr>
            <a:xfrm flipV="1">
              <a:off x="6697453" y="1056623"/>
              <a:ext cx="25609" cy="121364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4" name="直線單箭頭接點 223"/>
            <p:cNvCxnSpPr>
              <a:stCxn id="232" idx="5"/>
            </p:cNvCxnSpPr>
            <p:nvPr/>
          </p:nvCxnSpPr>
          <p:spPr>
            <a:xfrm>
              <a:off x="6632191" y="932463"/>
              <a:ext cx="103642" cy="142483"/>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5" name="直線接點 224"/>
            <p:cNvCxnSpPr/>
            <p:nvPr/>
          </p:nvCxnSpPr>
          <p:spPr>
            <a:xfrm flipV="1">
              <a:off x="5369510" y="1690517"/>
              <a:ext cx="0" cy="18201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6" name="直線單箭頭接點 225"/>
            <p:cNvCxnSpPr/>
            <p:nvPr/>
          </p:nvCxnSpPr>
          <p:spPr>
            <a:xfrm>
              <a:off x="7053571" y="918418"/>
              <a:ext cx="148032" cy="15652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7" name="直線單箭頭接點 226"/>
            <p:cNvCxnSpPr/>
            <p:nvPr/>
          </p:nvCxnSpPr>
          <p:spPr>
            <a:xfrm>
              <a:off x="6951349" y="1450911"/>
              <a:ext cx="0" cy="4724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8" name="直線單箭頭接點 227"/>
            <p:cNvCxnSpPr/>
            <p:nvPr/>
          </p:nvCxnSpPr>
          <p:spPr>
            <a:xfrm>
              <a:off x="7215797" y="2789086"/>
              <a:ext cx="79013" cy="159816"/>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9" name="直線單箭頭接點 228"/>
            <p:cNvCxnSpPr/>
            <p:nvPr/>
          </p:nvCxnSpPr>
          <p:spPr>
            <a:xfrm>
              <a:off x="6970608" y="1957509"/>
              <a:ext cx="303954"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0" name="直線單箭頭接點 229"/>
            <p:cNvCxnSpPr/>
            <p:nvPr/>
          </p:nvCxnSpPr>
          <p:spPr>
            <a:xfrm flipV="1">
              <a:off x="6589117" y="2286570"/>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55" name="矩形 254"/>
          <p:cNvSpPr/>
          <p:nvPr/>
        </p:nvSpPr>
        <p:spPr bwMode="auto">
          <a:xfrm>
            <a:off x="4572000" y="3781193"/>
            <a:ext cx="4464496" cy="277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56" name="矩形 255"/>
          <p:cNvSpPr/>
          <p:nvPr/>
        </p:nvSpPr>
        <p:spPr bwMode="auto">
          <a:xfrm>
            <a:off x="4572000" y="1088984"/>
            <a:ext cx="4464496" cy="259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57" name="文字方塊 256"/>
          <p:cNvSpPr txBox="1"/>
          <p:nvPr/>
        </p:nvSpPr>
        <p:spPr>
          <a:xfrm>
            <a:off x="4631153" y="1120335"/>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58" name="文字方塊 257"/>
          <p:cNvSpPr txBox="1"/>
          <p:nvPr/>
        </p:nvSpPr>
        <p:spPr>
          <a:xfrm>
            <a:off x="4788024" y="4149080"/>
            <a:ext cx="4108741" cy="2308324"/>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D-X62</a:t>
            </a:r>
            <a:r>
              <a:rPr lang="en-CA" altLang="zh-TW" dirty="0" smtClean="0">
                <a:latin typeface="Times New Roman" panose="02020603050405020304" pitchFamily="18" charset="0"/>
                <a:cs typeface="Times New Roman" panose="02020603050405020304" pitchFamily="18" charset="0"/>
              </a:rPr>
              <a:t>)</a:t>
            </a:r>
            <a:endParaRPr lang="zh-TW" altLang="zh-TW" dirty="0">
              <a:latin typeface="Times New Roman" panose="02020603050405020304" pitchFamily="18" charset="0"/>
              <a:cs typeface="Times New Roman" panose="02020603050405020304" pitchFamily="18" charset="0"/>
            </a:endParaRPr>
          </a:p>
        </p:txBody>
      </p:sp>
      <p:sp>
        <p:nvSpPr>
          <p:cNvPr id="259" name="文字方塊 258"/>
          <p:cNvSpPr txBox="1"/>
          <p:nvPr/>
        </p:nvSpPr>
        <p:spPr>
          <a:xfrm>
            <a:off x="4616989" y="3813489"/>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260" name="文字方塊 259"/>
          <p:cNvSpPr txBox="1"/>
          <p:nvPr/>
        </p:nvSpPr>
        <p:spPr>
          <a:xfrm>
            <a:off x="4723754" y="1412776"/>
            <a:ext cx="4241089" cy="2308324"/>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i,3j+3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D-X65)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(D-X67)</a:t>
            </a:r>
            <a:endParaRPr lang="zh-TW" altLang="zh-TW" dirty="0">
              <a:latin typeface="Times New Roman" panose="02020603050405020304" pitchFamily="18" charset="0"/>
              <a:cs typeface="Times New Roman" panose="02020603050405020304" pitchFamily="18" charset="0"/>
            </a:endParaRPr>
          </a:p>
          <a:p>
            <a:pPr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 </a:t>
            </a:r>
            <a:r>
              <a:rPr lang="en-CA" altLang="zh-TW" dirty="0">
                <a:latin typeface="Times New Roman" panose="02020603050405020304" pitchFamily="18" charset="0"/>
                <a:cs typeface="Times New Roman" panose="02020603050405020304" pitchFamily="18" charset="0"/>
              </a:rPr>
              <a:t>= B</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D-X70)</a:t>
            </a:r>
            <a:endParaRPr lang="zh-TW" altLang="zh-TW"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11290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980728"/>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4:2:2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a:t>
            </a:r>
            <a:r>
              <a:rPr lang="en-US" altLang="zh-TW" b="1" dirty="0" smtClean="0">
                <a:solidFill>
                  <a:srgbClr val="3333FF"/>
                </a:solidFill>
              </a:rPr>
              <a:t>performed in </a:t>
            </a:r>
            <a:r>
              <a:rPr lang="en-US" altLang="zh-TW" b="1" dirty="0" err="1" smtClean="0">
                <a:solidFill>
                  <a:srgbClr val="3333FF"/>
                </a:solidFill>
              </a:rPr>
              <a:t>YCbCr</a:t>
            </a:r>
            <a:r>
              <a:rPr lang="en-US" altLang="zh-TW" b="1" dirty="0" smtClean="0">
                <a:solidFill>
                  <a:srgbClr val="3333FF"/>
                </a:solidFill>
              </a:rPr>
              <a:t> color space</a:t>
            </a:r>
            <a:r>
              <a:rPr lang="en-US" altLang="zh-TW" dirty="0" smtClean="0"/>
              <a:t>.</a:t>
            </a:r>
            <a:endParaRPr lang="zh-TW" altLang="en-US" dirty="0"/>
          </a:p>
        </p:txBody>
      </p:sp>
      <p:sp>
        <p:nvSpPr>
          <p:cNvPr id="177" name="矩形 176"/>
          <p:cNvSpPr/>
          <p:nvPr/>
        </p:nvSpPr>
        <p:spPr>
          <a:xfrm>
            <a:off x="4613704" y="2248103"/>
            <a:ext cx="4000419" cy="4094316"/>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8" name="矩形 177"/>
          <p:cNvSpPr/>
          <p:nvPr/>
        </p:nvSpPr>
        <p:spPr>
          <a:xfrm>
            <a:off x="814666" y="3930970"/>
            <a:ext cx="1224515" cy="1183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9" name="文字方塊 178"/>
          <p:cNvSpPr txBox="1"/>
          <p:nvPr/>
        </p:nvSpPr>
        <p:spPr>
          <a:xfrm>
            <a:off x="904037" y="4060915"/>
            <a:ext cx="1046247"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80" name="群組 179"/>
          <p:cNvGrpSpPr/>
          <p:nvPr/>
        </p:nvGrpSpPr>
        <p:grpSpPr>
          <a:xfrm>
            <a:off x="199624" y="3714572"/>
            <a:ext cx="615041" cy="1234467"/>
            <a:chOff x="179512" y="2829127"/>
            <a:chExt cx="791600" cy="1368152"/>
          </a:xfrm>
        </p:grpSpPr>
        <p:cxnSp>
          <p:nvCxnSpPr>
            <p:cNvPr id="226" name="直線單箭頭接點 225"/>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7" name="文字方塊 226"/>
            <p:cNvSpPr txBox="1"/>
            <p:nvPr/>
          </p:nvSpPr>
          <p:spPr>
            <a:xfrm>
              <a:off x="181049" y="2829127"/>
              <a:ext cx="55540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8" name="直線單箭頭接點 227"/>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9" name="文字方塊 228"/>
            <p:cNvSpPr txBox="1"/>
            <p:nvPr/>
          </p:nvSpPr>
          <p:spPr>
            <a:xfrm>
              <a:off x="179928" y="3333183"/>
              <a:ext cx="5698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30" name="直線單箭頭接點 229"/>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1" name="文字方塊 230"/>
            <p:cNvSpPr txBox="1"/>
            <p:nvPr/>
          </p:nvSpPr>
          <p:spPr>
            <a:xfrm>
              <a:off x="181049" y="3797169"/>
              <a:ext cx="555406"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1" name="矩形 180"/>
          <p:cNvSpPr/>
          <p:nvPr/>
        </p:nvSpPr>
        <p:spPr>
          <a:xfrm>
            <a:off x="2716923" y="3892549"/>
            <a:ext cx="1275848" cy="12214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2" name="文字方塊 181"/>
          <p:cNvSpPr txBox="1"/>
          <p:nvPr/>
        </p:nvSpPr>
        <p:spPr>
          <a:xfrm>
            <a:off x="2951347" y="4110171"/>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183" name="群組 182"/>
          <p:cNvGrpSpPr/>
          <p:nvPr/>
        </p:nvGrpSpPr>
        <p:grpSpPr>
          <a:xfrm>
            <a:off x="2034638" y="3740769"/>
            <a:ext cx="701882" cy="1248161"/>
            <a:chOff x="2218144" y="2858160"/>
            <a:chExt cx="828622" cy="1383329"/>
          </a:xfrm>
        </p:grpSpPr>
        <p:cxnSp>
          <p:nvCxnSpPr>
            <p:cNvPr id="220" name="直線單箭頭接點 21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1" name="文字方塊 220"/>
            <p:cNvSpPr txBox="1"/>
            <p:nvPr/>
          </p:nvSpPr>
          <p:spPr>
            <a:xfrm>
              <a:off x="2307508" y="2858160"/>
              <a:ext cx="509298"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2" name="直線單箭頭接點 2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3" name="文字方塊 222"/>
            <p:cNvSpPr txBox="1"/>
            <p:nvPr/>
          </p:nvSpPr>
          <p:spPr>
            <a:xfrm>
              <a:off x="2218144" y="3362216"/>
              <a:ext cx="630568"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4" name="直線單箭頭接點 223"/>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5" name="文字方塊 224"/>
            <p:cNvSpPr txBox="1"/>
            <p:nvPr/>
          </p:nvSpPr>
          <p:spPr>
            <a:xfrm>
              <a:off x="2219714" y="3866272"/>
              <a:ext cx="590825"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4" name="矩形 183"/>
          <p:cNvSpPr/>
          <p:nvPr/>
        </p:nvSpPr>
        <p:spPr>
          <a:xfrm>
            <a:off x="4766407" y="3943777"/>
            <a:ext cx="1313461" cy="1170257"/>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5" name="文字方塊 184"/>
          <p:cNvSpPr txBox="1"/>
          <p:nvPr/>
        </p:nvSpPr>
        <p:spPr>
          <a:xfrm>
            <a:off x="4840130" y="4110171"/>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cxnSp>
        <p:nvCxnSpPr>
          <p:cNvPr id="189" name="直線單箭頭接點 188"/>
          <p:cNvCxnSpPr/>
          <p:nvPr/>
        </p:nvCxnSpPr>
        <p:spPr>
          <a:xfrm flipV="1">
            <a:off x="2358948" y="4992003"/>
            <a:ext cx="0" cy="32486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90" name="群組 189"/>
          <p:cNvGrpSpPr/>
          <p:nvPr/>
        </p:nvGrpSpPr>
        <p:grpSpPr>
          <a:xfrm>
            <a:off x="6092313" y="3750131"/>
            <a:ext cx="722198" cy="1566731"/>
            <a:chOff x="6312962" y="2868537"/>
            <a:chExt cx="791600" cy="1736398"/>
          </a:xfrm>
        </p:grpSpPr>
        <p:cxnSp>
          <p:nvCxnSpPr>
            <p:cNvPr id="213" name="直線單箭頭接點 21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4" name="文字方塊 213"/>
            <p:cNvSpPr txBox="1"/>
            <p:nvPr/>
          </p:nvSpPr>
          <p:spPr>
            <a:xfrm>
              <a:off x="6426403" y="2868537"/>
              <a:ext cx="472857"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5" name="直線單箭頭接點 214"/>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6" name="文字方塊 215"/>
            <p:cNvSpPr txBox="1"/>
            <p:nvPr/>
          </p:nvSpPr>
          <p:spPr>
            <a:xfrm>
              <a:off x="6395458" y="3362216"/>
              <a:ext cx="58544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7" name="直線單箭頭接點 216"/>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8" name="文字方塊 217"/>
            <p:cNvSpPr txBox="1"/>
            <p:nvPr/>
          </p:nvSpPr>
          <p:spPr>
            <a:xfrm>
              <a:off x="6392266" y="3866272"/>
              <a:ext cx="5485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91" name="群組 190"/>
          <p:cNvGrpSpPr/>
          <p:nvPr/>
        </p:nvGrpSpPr>
        <p:grpSpPr>
          <a:xfrm>
            <a:off x="3981478" y="3740769"/>
            <a:ext cx="811645" cy="1576094"/>
            <a:chOff x="4217950" y="2858160"/>
            <a:chExt cx="826803" cy="1746775"/>
          </a:xfrm>
        </p:grpSpPr>
        <p:cxnSp>
          <p:nvCxnSpPr>
            <p:cNvPr id="206" name="直線單箭頭接點 20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7" name="文字方塊 206"/>
            <p:cNvSpPr txBox="1"/>
            <p:nvPr/>
          </p:nvSpPr>
          <p:spPr>
            <a:xfrm>
              <a:off x="4246627" y="2858160"/>
              <a:ext cx="439457" cy="375217"/>
            </a:xfrm>
            <a:prstGeom prst="rect">
              <a:avLst/>
            </a:prstGeom>
            <a:noFill/>
          </p:spPr>
          <p:txBody>
            <a:bodyPr wrap="none" rtlCol="0">
              <a:spAutoFit/>
            </a:bodyPr>
            <a:lstStyle/>
            <a:p>
              <a:pPr algn="ctr"/>
              <a:r>
                <a:rPr lang="en-US" altLang="zh-TW" sz="1600" dirty="0" err="1">
                  <a:solidFill>
                    <a:srgbClr val="3333FF"/>
                  </a:solidFill>
                  <a:latin typeface="Times New Roman" panose="02020603050405020304" pitchFamily="18" charset="0"/>
                  <a:cs typeface="Times New Roman" panose="02020603050405020304" pitchFamily="18" charset="0"/>
                </a:rPr>
                <a:t>Y</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08" name="直線單箭頭接點 207"/>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9" name="文字方塊 208"/>
            <p:cNvSpPr txBox="1"/>
            <p:nvPr/>
          </p:nvSpPr>
          <p:spPr>
            <a:xfrm>
              <a:off x="4217950" y="3362216"/>
              <a:ext cx="614312"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Cb’</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0" name="直線單箭頭接點 209"/>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1" name="文字方塊 210"/>
            <p:cNvSpPr txBox="1"/>
            <p:nvPr/>
          </p:nvSpPr>
          <p:spPr>
            <a:xfrm>
              <a:off x="4234428" y="3866272"/>
              <a:ext cx="587793"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Cr’</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2" name="直線單箭頭接點 211"/>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93" name="直線單箭頭接點 192"/>
          <p:cNvCxnSpPr/>
          <p:nvPr/>
        </p:nvCxnSpPr>
        <p:spPr>
          <a:xfrm flipH="1">
            <a:off x="5351215" y="3660078"/>
            <a:ext cx="15130" cy="28369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5" name="直線單箭頭接點 194"/>
          <p:cNvCxnSpPr>
            <a:endCxn id="181" idx="0"/>
          </p:cNvCxnSpPr>
          <p:nvPr/>
        </p:nvCxnSpPr>
        <p:spPr>
          <a:xfrm flipH="1">
            <a:off x="3354847" y="3671083"/>
            <a:ext cx="6800" cy="221466"/>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6839974" y="3949262"/>
            <a:ext cx="1224515" cy="116477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7" name="文字方塊 196"/>
          <p:cNvSpPr txBox="1"/>
          <p:nvPr/>
        </p:nvSpPr>
        <p:spPr>
          <a:xfrm>
            <a:off x="6964538" y="3988082"/>
            <a:ext cx="1046248" cy="1027974"/>
          </a:xfrm>
          <a:prstGeom prst="rect">
            <a:avLst/>
          </a:prstGeom>
          <a:noFill/>
        </p:spPr>
        <p:txBody>
          <a:bodyPr wrap="none" rtlCol="0">
            <a:spAutoFit/>
          </a:bodyPr>
          <a:lstStyle/>
          <a:p>
            <a:pPr algn="ctr">
              <a:lnSpc>
                <a:spcPct val="95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98" name="群組 197"/>
          <p:cNvGrpSpPr/>
          <p:nvPr/>
        </p:nvGrpSpPr>
        <p:grpSpPr>
          <a:xfrm>
            <a:off x="8048568" y="3749153"/>
            <a:ext cx="771904" cy="1211241"/>
            <a:chOff x="7524328" y="574421"/>
            <a:chExt cx="791600" cy="1342411"/>
          </a:xfrm>
        </p:grpSpPr>
        <p:cxnSp>
          <p:nvCxnSpPr>
            <p:cNvPr id="200" name="直線單箭頭接點 19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1" name="文字方塊 200"/>
            <p:cNvSpPr txBox="1"/>
            <p:nvPr/>
          </p:nvSpPr>
          <p:spPr>
            <a:xfrm>
              <a:off x="7624719" y="574421"/>
              <a:ext cx="44253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2" name="直線單箭頭接點 20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3" name="文字方塊 202"/>
            <p:cNvSpPr txBox="1"/>
            <p:nvPr/>
          </p:nvSpPr>
          <p:spPr>
            <a:xfrm>
              <a:off x="7625067" y="1052736"/>
              <a:ext cx="45404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4" name="直線單箭頭接點 20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5" name="文字方塊 204"/>
            <p:cNvSpPr txBox="1"/>
            <p:nvPr/>
          </p:nvSpPr>
          <p:spPr>
            <a:xfrm>
              <a:off x="7624719" y="1516722"/>
              <a:ext cx="442539"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99" name="文字方塊 198"/>
          <p:cNvSpPr txBox="1"/>
          <p:nvPr/>
        </p:nvSpPr>
        <p:spPr>
          <a:xfrm>
            <a:off x="7586278" y="5550331"/>
            <a:ext cx="1027845" cy="830997"/>
          </a:xfrm>
          <a:prstGeom prst="rect">
            <a:avLst/>
          </a:prstGeom>
          <a:noFill/>
        </p:spPr>
        <p:txBody>
          <a:bodyPr wrap="none" rtlCol="0">
            <a:spAutoFit/>
          </a:bodyPr>
          <a:lstStyle/>
          <a:p>
            <a:pPr algn="r"/>
            <a:r>
              <a:rPr lang="en-US" altLang="zh-TW" sz="1600" b="1" dirty="0" smtClean="0">
                <a:latin typeface="Times New Roman" panose="02020603050405020304" pitchFamily="18" charset="0"/>
                <a:cs typeface="Times New Roman" panose="02020603050405020304" pitchFamily="18" charset="0"/>
              </a:rPr>
              <a:t>Colored </a:t>
            </a:r>
          </a:p>
          <a:p>
            <a:pPr algn="r"/>
            <a:r>
              <a:rPr lang="en-US" altLang="zh-TW" sz="1600" b="1" dirty="0" smtClean="0">
                <a:latin typeface="Times New Roman" panose="02020603050405020304" pitchFamily="18" charset="0"/>
                <a:cs typeface="Times New Roman" panose="02020603050405020304" pitchFamily="18" charset="0"/>
              </a:rPr>
              <a:t>Depth </a:t>
            </a:r>
          </a:p>
          <a:p>
            <a:pPr algn="r"/>
            <a:r>
              <a:rPr lang="en-US" altLang="zh-TW" sz="1600" b="1" dirty="0" err="1" smtClean="0">
                <a:latin typeface="Times New Roman" panose="02020603050405020304" pitchFamily="18" charset="0"/>
                <a:cs typeface="Times New Roman" panose="02020603050405020304" pitchFamily="18" charset="0"/>
              </a:rPr>
              <a:t>Depacker</a:t>
            </a:r>
            <a:endParaRPr lang="zh-TW" altLang="en-US" sz="1600" b="1" dirty="0">
              <a:latin typeface="Times New Roman" panose="02020603050405020304" pitchFamily="18" charset="0"/>
              <a:cs typeface="Times New Roman" panose="02020603050405020304" pitchFamily="18" charset="0"/>
            </a:endParaRPr>
          </a:p>
        </p:txBody>
      </p:sp>
      <p:sp>
        <p:nvSpPr>
          <p:cNvPr id="65" name="文字方塊 64"/>
          <p:cNvSpPr txBox="1"/>
          <p:nvPr/>
        </p:nvSpPr>
        <p:spPr>
          <a:xfrm>
            <a:off x="3435650" y="5395971"/>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4553999" y="2287944"/>
            <a:ext cx="2278174"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a:t>
            </a:r>
            <a:r>
              <a:rPr lang="en-US" altLang="zh-TW" sz="1200" baseline="-25000" dirty="0" smtClean="0">
                <a:latin typeface="Times New Roman" panose="02020603050405020304" pitchFamily="18" charset="0"/>
                <a:cs typeface="Times New Roman" panose="02020603050405020304" pitchFamily="18" charset="0"/>
              </a:rPr>
              <a:t>+1</a:t>
            </a:r>
            <a:r>
              <a:rPr lang="en-CA" altLang="zh-TW" sz="1200" baseline="-25000" dirty="0" smtClean="0">
                <a:latin typeface="Times New Roman" panose="02020603050405020304" pitchFamily="18" charset="0"/>
                <a:cs typeface="Times New Roman" panose="02020603050405020304" pitchFamily="18" charset="0"/>
              </a:rPr>
              <a:t>,j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 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endParaRPr lang="zh-TW" altLang="en-US" sz="1200" dirty="0">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2352996" y="2184130"/>
            <a:ext cx="2275193"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p:txBody>
      </p:sp>
      <p:sp>
        <p:nvSpPr>
          <p:cNvPr id="140" name="矩形 139"/>
          <p:cNvSpPr/>
          <p:nvPr/>
        </p:nvSpPr>
        <p:spPr>
          <a:xfrm>
            <a:off x="-1234115" y="2683913"/>
            <a:ext cx="1630575" cy="276999"/>
          </a:xfrm>
          <a:prstGeom prst="rect">
            <a:avLst/>
          </a:prstGeom>
          <a:solidFill>
            <a:srgbClr val="FFFF00"/>
          </a:solidFill>
        </p:spPr>
        <p:txBody>
          <a:bodyPr wrap="none">
            <a:spAutoFit/>
          </a:bodyPr>
          <a:lstStyle/>
          <a:p>
            <a:r>
              <a:rPr lang="en-CA" altLang="zh-TW" sz="1200" dirty="0">
                <a:latin typeface="Times New Roman" panose="02020603050405020304" pitchFamily="18" charset="0"/>
                <a:ea typeface="新細明體" panose="02020500000000000000" pitchFamily="18" charset="-120"/>
              </a:rPr>
              <a:t>C</a:t>
            </a:r>
            <a:r>
              <a:rPr lang="en-CA" altLang="zh-TW" sz="1200" baseline="-25000" dirty="0">
                <a:latin typeface="Times New Roman" panose="02020603050405020304" pitchFamily="18" charset="0"/>
                <a:ea typeface="新細明體" panose="02020500000000000000" pitchFamily="18" charset="-120"/>
              </a:rPr>
              <a:t>0 </a:t>
            </a:r>
            <a:r>
              <a:rPr lang="en-CA" altLang="zh-TW" sz="1200" dirty="0">
                <a:latin typeface="Times New Roman" panose="02020603050405020304" pitchFamily="18" charset="0"/>
                <a:ea typeface="新細明體" panose="02020500000000000000" pitchFamily="18" charset="-120"/>
              </a:rPr>
              <a:t>= (1 &lt;&lt; </a:t>
            </a:r>
            <a:r>
              <a:rPr lang="en-CA" altLang="zh-TW" sz="1200" dirty="0" err="1">
                <a:latin typeface="Times New Roman" panose="02020603050405020304" pitchFamily="18" charset="0"/>
                <a:ea typeface="新細明體" panose="02020500000000000000" pitchFamily="18" charset="-120"/>
              </a:rPr>
              <a:t>BitDepth</a:t>
            </a:r>
            <a:r>
              <a:rPr lang="en-CA" altLang="zh-TW" sz="1200" baseline="-25000" dirty="0" err="1">
                <a:latin typeface="Times New Roman" panose="02020603050405020304" pitchFamily="18" charset="0"/>
                <a:ea typeface="新細明體" panose="02020500000000000000" pitchFamily="18" charset="-120"/>
              </a:rPr>
              <a:t>C</a:t>
            </a:r>
            <a:r>
              <a:rPr lang="en-CA" altLang="zh-TW" sz="1200" dirty="0">
                <a:latin typeface="Times New Roman" panose="02020603050405020304" pitchFamily="18" charset="0"/>
                <a:ea typeface="新細明體" panose="02020500000000000000" pitchFamily="18" charset="-120"/>
              </a:rPr>
              <a:t>). </a:t>
            </a:r>
            <a:endParaRPr lang="zh-TW" altLang="en-US" sz="1200" dirty="0"/>
          </a:p>
        </p:txBody>
      </p:sp>
      <p:sp>
        <p:nvSpPr>
          <p:cNvPr id="141" name="文字方塊 140"/>
          <p:cNvSpPr txBox="1"/>
          <p:nvPr/>
        </p:nvSpPr>
        <p:spPr>
          <a:xfrm>
            <a:off x="1516194" y="5317653"/>
            <a:ext cx="1571007" cy="954107"/>
          </a:xfrm>
          <a:prstGeom prst="rect">
            <a:avLst/>
          </a:prstGeom>
          <a:noFill/>
        </p:spPr>
        <p:txBody>
          <a:bodyPr wrap="none" rtlCol="0">
            <a:spAutoFit/>
          </a:bodyPr>
          <a:lstStyle/>
          <a:p>
            <a:r>
              <a:rPr lang="en-CA" altLang="zh-TW" sz="1400" dirty="0">
                <a:latin typeface="Times New Roman" panose="02020603050405020304" pitchFamily="18" charset="0"/>
                <a:cs typeface="Times New Roman" panose="02020603050405020304" pitchFamily="18" charset="0"/>
              </a:rPr>
              <a:t>{</a:t>
            </a:r>
            <a:r>
              <a:rPr lang="en-CA" altLang="zh-TW" sz="1400" dirty="0" err="1">
                <a:latin typeface="Times New Roman" panose="02020603050405020304" pitchFamily="18" charset="0"/>
                <a:cs typeface="Times New Roman" panose="02020603050405020304" pitchFamily="18" charset="0"/>
              </a:rPr>
              <a:t>Y</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a:latin typeface="Times New Roman" panose="02020603050405020304" pitchFamily="18" charset="0"/>
                <a:cs typeface="Times New Roman" panose="02020603050405020304" pitchFamily="18" charset="0"/>
              </a:rPr>
              <a:t>, </a:t>
            </a:r>
            <a:r>
              <a:rPr lang="en-CA" altLang="zh-TW" sz="1400" dirty="0" err="1">
                <a:latin typeface="Times New Roman" panose="02020603050405020304" pitchFamily="18" charset="0"/>
                <a:cs typeface="Times New Roman" panose="02020603050405020304" pitchFamily="18" charset="0"/>
              </a:rPr>
              <a:t>Cb</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a:latin typeface="Times New Roman" panose="02020603050405020304" pitchFamily="18" charset="0"/>
                <a:cs typeface="Times New Roman" panose="02020603050405020304" pitchFamily="18" charset="0"/>
              </a:rPr>
              <a:t>, </a:t>
            </a:r>
            <a:r>
              <a:rPr lang="en-CA" altLang="zh-TW" sz="1400" dirty="0" err="1">
                <a:latin typeface="Times New Roman" panose="02020603050405020304" pitchFamily="18" charset="0"/>
                <a:cs typeface="Times New Roman" panose="02020603050405020304" pitchFamily="18" charset="0"/>
              </a:rPr>
              <a:t>Cr</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smtClean="0">
                <a:latin typeface="Times New Roman" panose="02020603050405020304" pitchFamily="18" charset="0"/>
                <a:cs typeface="Times New Roman" panose="02020603050405020304" pitchFamily="18" charset="0"/>
              </a:rPr>
              <a:t>}</a:t>
            </a:r>
          </a:p>
          <a:p>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Y</a:t>
            </a:r>
            <a:r>
              <a:rPr lang="en-CA" altLang="zh-TW" sz="1400" baseline="-25000" dirty="0">
                <a:latin typeface="Times New Roman" panose="02020603050405020304" pitchFamily="18" charset="0"/>
                <a:cs typeface="Times New Roman" panose="02020603050405020304" pitchFamily="18" charset="0"/>
              </a:rPr>
              <a:t>i,j+1</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smtClean="0">
                <a:latin typeface="Times New Roman" panose="02020603050405020304" pitchFamily="18" charset="0"/>
                <a:cs typeface="Times New Roman" panose="02020603050405020304" pitchFamily="18" charset="0"/>
              </a:rPr>
              <a:t>}</a:t>
            </a:r>
          </a:p>
          <a:p>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Y</a:t>
            </a:r>
            <a:r>
              <a:rPr lang="en-CA" altLang="zh-TW" sz="1400" baseline="-25000" dirty="0">
                <a:latin typeface="Times New Roman" panose="02020603050405020304" pitchFamily="18" charset="0"/>
                <a:cs typeface="Times New Roman" panose="02020603050405020304" pitchFamily="18" charset="0"/>
              </a:rPr>
              <a:t>i+1,j</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C</a:t>
            </a:r>
            <a:r>
              <a:rPr lang="en-CA" altLang="zh-TW" sz="1400" baseline="-25000" dirty="0" smtClean="0">
                <a:latin typeface="Times New Roman" panose="02020603050405020304" pitchFamily="18" charset="0"/>
                <a:cs typeface="Times New Roman" panose="02020603050405020304" pitchFamily="18" charset="0"/>
              </a:rPr>
              <a:t>i+1,j</a:t>
            </a:r>
            <a:r>
              <a:rPr lang="en-CA" altLang="zh-TW" sz="1400" dirty="0" smtClean="0">
                <a:latin typeface="Times New Roman" panose="02020603050405020304" pitchFamily="18" charset="0"/>
                <a:cs typeface="Times New Roman" panose="02020603050405020304" pitchFamily="18" charset="0"/>
              </a:rPr>
              <a:t>, C</a:t>
            </a:r>
            <a:r>
              <a:rPr lang="en-CA" altLang="zh-TW" sz="1400" baseline="-25000" dirty="0" smtClean="0">
                <a:latin typeface="Times New Roman" panose="02020603050405020304" pitchFamily="18" charset="0"/>
                <a:cs typeface="Times New Roman" panose="02020603050405020304" pitchFamily="18" charset="0"/>
              </a:rPr>
              <a:t>i+1,j</a:t>
            </a:r>
            <a:r>
              <a:rPr lang="en-CA" altLang="zh-TW" sz="1400" dirty="0" smtClean="0">
                <a:latin typeface="Times New Roman" panose="02020603050405020304" pitchFamily="18" charset="0"/>
                <a:cs typeface="Times New Roman" panose="02020603050405020304" pitchFamily="18" charset="0"/>
              </a:rPr>
              <a:t>}</a:t>
            </a:r>
            <a:endParaRPr lang="en-CA" altLang="zh-TW" sz="1400" dirty="0" smtClean="0">
              <a:latin typeface="Times New Roman" panose="02020603050405020304" pitchFamily="18" charset="0"/>
              <a:cs typeface="Times New Roman" panose="02020603050405020304" pitchFamily="18" charset="0"/>
            </a:endParaRPr>
          </a:p>
          <a:p>
            <a:r>
              <a:rPr lang="en-CA" altLang="zh-TW" sz="1400" dirty="0" smtClean="0">
                <a:latin typeface="Times New Roman" panose="02020603050405020304" pitchFamily="18" charset="0"/>
                <a:cs typeface="Times New Roman" panose="02020603050405020304" pitchFamily="18" charset="0"/>
              </a:rPr>
              <a:t>{Y</a:t>
            </a:r>
            <a:r>
              <a:rPr lang="en-CA" altLang="zh-TW" sz="1400" baseline="-25000" dirty="0" smtClean="0">
                <a:latin typeface="Times New Roman" panose="02020603050405020304" pitchFamily="18" charset="0"/>
                <a:cs typeface="Times New Roman" panose="02020603050405020304" pitchFamily="18" charset="0"/>
              </a:rPr>
              <a:t>i+1,j+1</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smtClean="0">
                <a:latin typeface="Times New Roman" panose="02020603050405020304" pitchFamily="18" charset="0"/>
                <a:cs typeface="Times New Roman" panose="02020603050405020304" pitchFamily="18" charset="0"/>
              </a:rPr>
              <a:t>}</a:t>
            </a:r>
            <a:endParaRPr lang="zh-TW" altLang="en-US" sz="1400" dirty="0">
              <a:latin typeface="Times New Roman" panose="02020603050405020304" pitchFamily="18" charset="0"/>
              <a:cs typeface="Times New Roman" panose="02020603050405020304" pitchFamily="18" charset="0"/>
            </a:endParaRPr>
          </a:p>
        </p:txBody>
      </p:sp>
      <p:sp>
        <p:nvSpPr>
          <p:cNvPr id="142" name="文字方塊 141"/>
          <p:cNvSpPr txBox="1"/>
          <p:nvPr/>
        </p:nvSpPr>
        <p:spPr>
          <a:xfrm>
            <a:off x="5626004" y="5355146"/>
            <a:ext cx="1571007" cy="954107"/>
          </a:xfrm>
          <a:prstGeom prst="rect">
            <a:avLst/>
          </a:prstGeom>
          <a:noFill/>
        </p:spPr>
        <p:txBody>
          <a:bodyPr wrap="none" rtlCol="0">
            <a:spAutoFit/>
          </a:bodyPr>
          <a:lstStyle/>
          <a:p>
            <a:r>
              <a:rPr lang="en-CA" altLang="zh-TW" sz="1400" dirty="0">
                <a:latin typeface="Times New Roman" panose="02020603050405020304" pitchFamily="18" charset="0"/>
                <a:cs typeface="Times New Roman" panose="02020603050405020304" pitchFamily="18" charset="0"/>
              </a:rPr>
              <a:t>{</a:t>
            </a:r>
            <a:r>
              <a:rPr lang="en-CA" altLang="zh-TW" sz="1400" dirty="0" err="1">
                <a:latin typeface="Times New Roman" panose="02020603050405020304" pitchFamily="18" charset="0"/>
                <a:cs typeface="Times New Roman" panose="02020603050405020304" pitchFamily="18" charset="0"/>
              </a:rPr>
              <a:t>Y</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a:latin typeface="Times New Roman" panose="02020603050405020304" pitchFamily="18" charset="0"/>
                <a:cs typeface="Times New Roman" panose="02020603050405020304" pitchFamily="18" charset="0"/>
              </a:rPr>
              <a:t>, </a:t>
            </a:r>
            <a:r>
              <a:rPr lang="en-CA" altLang="zh-TW" sz="1400" dirty="0" err="1">
                <a:latin typeface="Times New Roman" panose="02020603050405020304" pitchFamily="18" charset="0"/>
                <a:cs typeface="Times New Roman" panose="02020603050405020304" pitchFamily="18" charset="0"/>
              </a:rPr>
              <a:t>Cb</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a:latin typeface="Times New Roman" panose="02020603050405020304" pitchFamily="18" charset="0"/>
                <a:cs typeface="Times New Roman" panose="02020603050405020304" pitchFamily="18" charset="0"/>
              </a:rPr>
              <a:t>, </a:t>
            </a:r>
            <a:r>
              <a:rPr lang="en-CA" altLang="zh-TW" sz="1400" dirty="0" err="1">
                <a:latin typeface="Times New Roman" panose="02020603050405020304" pitchFamily="18" charset="0"/>
                <a:cs typeface="Times New Roman" panose="02020603050405020304" pitchFamily="18" charset="0"/>
              </a:rPr>
              <a:t>Cr</a:t>
            </a:r>
            <a:r>
              <a:rPr lang="en-CA" altLang="zh-TW" sz="1400" baseline="-25000" dirty="0" err="1">
                <a:latin typeface="Times New Roman" panose="02020603050405020304" pitchFamily="18" charset="0"/>
                <a:cs typeface="Times New Roman" panose="02020603050405020304" pitchFamily="18" charset="0"/>
              </a:rPr>
              <a:t>i,j</a:t>
            </a:r>
            <a:r>
              <a:rPr lang="en-CA" altLang="zh-TW" sz="1400" dirty="0" smtClean="0">
                <a:latin typeface="Times New Roman" panose="02020603050405020304" pitchFamily="18" charset="0"/>
                <a:cs typeface="Times New Roman" panose="02020603050405020304" pitchFamily="18" charset="0"/>
              </a:rPr>
              <a:t>}</a:t>
            </a:r>
          </a:p>
          <a:p>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Y</a:t>
            </a:r>
            <a:r>
              <a:rPr lang="en-CA" altLang="zh-TW" sz="1400" baseline="-25000" dirty="0">
                <a:latin typeface="Times New Roman" panose="02020603050405020304" pitchFamily="18" charset="0"/>
                <a:cs typeface="Times New Roman" panose="02020603050405020304" pitchFamily="18" charset="0"/>
              </a:rPr>
              <a:t>i,j+1</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smtClean="0">
                <a:latin typeface="Times New Roman" panose="02020603050405020304" pitchFamily="18" charset="0"/>
                <a:cs typeface="Times New Roman" panose="02020603050405020304" pitchFamily="18" charset="0"/>
              </a:rPr>
              <a:t>}</a:t>
            </a:r>
          </a:p>
          <a:p>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Y</a:t>
            </a:r>
            <a:r>
              <a:rPr lang="en-CA" altLang="zh-TW" sz="1400" baseline="-25000" dirty="0">
                <a:latin typeface="Times New Roman" panose="02020603050405020304" pitchFamily="18" charset="0"/>
                <a:cs typeface="Times New Roman" panose="02020603050405020304" pitchFamily="18" charset="0"/>
              </a:rPr>
              <a:t>i+1,j</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C</a:t>
            </a:r>
            <a:r>
              <a:rPr lang="en-CA" altLang="zh-TW" sz="1400" baseline="-25000" dirty="0" smtClean="0">
                <a:latin typeface="Times New Roman" panose="02020603050405020304" pitchFamily="18" charset="0"/>
                <a:cs typeface="Times New Roman" panose="02020603050405020304" pitchFamily="18" charset="0"/>
              </a:rPr>
              <a:t>i+1,j</a:t>
            </a:r>
            <a:r>
              <a:rPr lang="en-CA" altLang="zh-TW" sz="1400" dirty="0" smtClean="0">
                <a:latin typeface="Times New Roman" panose="02020603050405020304" pitchFamily="18" charset="0"/>
                <a:cs typeface="Times New Roman" panose="02020603050405020304" pitchFamily="18" charset="0"/>
              </a:rPr>
              <a:t>, C</a:t>
            </a:r>
            <a:r>
              <a:rPr lang="en-CA" altLang="zh-TW" sz="1400" baseline="-25000" dirty="0" smtClean="0">
                <a:latin typeface="Times New Roman" panose="02020603050405020304" pitchFamily="18" charset="0"/>
                <a:cs typeface="Times New Roman" panose="02020603050405020304" pitchFamily="18" charset="0"/>
              </a:rPr>
              <a:t>i+1,j</a:t>
            </a:r>
            <a:r>
              <a:rPr lang="en-CA" altLang="zh-TW" sz="1400" dirty="0" smtClean="0">
                <a:latin typeface="Times New Roman" panose="02020603050405020304" pitchFamily="18" charset="0"/>
                <a:cs typeface="Times New Roman" panose="02020603050405020304" pitchFamily="18" charset="0"/>
              </a:rPr>
              <a:t>}</a:t>
            </a:r>
            <a:endParaRPr lang="en-CA" altLang="zh-TW" sz="1400" dirty="0" smtClean="0">
              <a:latin typeface="Times New Roman" panose="02020603050405020304" pitchFamily="18" charset="0"/>
              <a:cs typeface="Times New Roman" panose="02020603050405020304" pitchFamily="18" charset="0"/>
            </a:endParaRPr>
          </a:p>
          <a:p>
            <a:r>
              <a:rPr lang="en-CA" altLang="zh-TW" sz="1400" dirty="0" smtClean="0">
                <a:latin typeface="Times New Roman" panose="02020603050405020304" pitchFamily="18" charset="0"/>
                <a:cs typeface="Times New Roman" panose="02020603050405020304" pitchFamily="18" charset="0"/>
              </a:rPr>
              <a:t>{Y</a:t>
            </a:r>
            <a:r>
              <a:rPr lang="en-CA" altLang="zh-TW" sz="1400" baseline="-25000" dirty="0" smtClean="0">
                <a:latin typeface="Times New Roman" panose="02020603050405020304" pitchFamily="18" charset="0"/>
                <a:cs typeface="Times New Roman" panose="02020603050405020304" pitchFamily="18" charset="0"/>
              </a:rPr>
              <a:t>i+1,j+1</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a:latin typeface="Times New Roman" panose="02020603050405020304" pitchFamily="18" charset="0"/>
                <a:cs typeface="Times New Roman" panose="02020603050405020304" pitchFamily="18" charset="0"/>
              </a:rPr>
              <a:t>, C</a:t>
            </a:r>
            <a:r>
              <a:rPr lang="en-CA" altLang="zh-TW" sz="1400" baseline="-25000" dirty="0">
                <a:latin typeface="Times New Roman" panose="02020603050405020304" pitchFamily="18" charset="0"/>
                <a:cs typeface="Times New Roman" panose="02020603050405020304" pitchFamily="18" charset="0"/>
              </a:rPr>
              <a:t>0</a:t>
            </a:r>
            <a:r>
              <a:rPr lang="en-CA" altLang="zh-TW" sz="1400" dirty="0" smtClean="0">
                <a:latin typeface="Times New Roman" panose="02020603050405020304" pitchFamily="18" charset="0"/>
                <a:cs typeface="Times New Roman" panose="02020603050405020304" pitchFamily="18" charset="0"/>
              </a:rPr>
              <a:t>}</a:t>
            </a:r>
            <a:endParaRPr lang="zh-TW"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022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284984"/>
            <a:ext cx="7310200" cy="1121296"/>
          </a:xfrm>
        </p:spPr>
        <p:txBody>
          <a:bodyPr>
            <a:noAutofit/>
          </a:bodyPr>
          <a:lstStyle/>
          <a:p>
            <a:pPr marL="355600" indent="-355600">
              <a:spcBef>
                <a:spcPts val="1200"/>
              </a:spcBef>
            </a:pPr>
            <a:r>
              <a:rPr lang="en-US" altLang="zh-TW" sz="3600" dirty="0">
                <a:latin typeface="Calibri" pitchFamily="34" charset="0"/>
              </a:rPr>
              <a:t>Centralized Texture-Depth Packing </a:t>
            </a:r>
            <a:r>
              <a:rPr lang="en-US" altLang="zh-TW" sz="3600" dirty="0" smtClean="0">
                <a:latin typeface="Calibri" pitchFamily="34" charset="0"/>
              </a:rPr>
              <a:t>SEI </a:t>
            </a:r>
            <a:r>
              <a:rPr lang="en-US" altLang="zh-TW" sz="3600" dirty="0">
                <a:latin typeface="Calibri" pitchFamily="34" charset="0"/>
              </a:rPr>
              <a:t>Message Syntax</a:t>
            </a:r>
            <a:endParaRPr lang="en-US" altLang="zh-TW" sz="3600" dirty="0" smtClean="0">
              <a:latin typeface="Calibri" pitchFamily="34" charset="0"/>
            </a:endParaRPr>
          </a:p>
        </p:txBody>
      </p:sp>
    </p:spTree>
    <p:extLst>
      <p:ext uri="{BB962C8B-B14F-4D97-AF65-F5344CB8AC3E}">
        <p14:creationId xmlns:p14="http://schemas.microsoft.com/office/powerpoint/2010/main" val="2019097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35077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4:2:0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the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only performed in RGB color space.</a:t>
            </a:r>
            <a:endParaRPr lang="zh-TW" altLang="en-US" dirty="0"/>
          </a:p>
        </p:txBody>
      </p:sp>
      <p:sp>
        <p:nvSpPr>
          <p:cNvPr id="88" name="矩形 87"/>
          <p:cNvSpPr/>
          <p:nvPr/>
        </p:nvSpPr>
        <p:spPr>
          <a:xfrm>
            <a:off x="4560471" y="2351827"/>
            <a:ext cx="3933048" cy="3963559"/>
          </a:xfrm>
          <a:prstGeom prst="rect">
            <a:avLst/>
          </a:prstGeom>
          <a:solidFill>
            <a:schemeClr val="bg2">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 name="矩形 88"/>
          <p:cNvSpPr/>
          <p:nvPr/>
        </p:nvSpPr>
        <p:spPr>
          <a:xfrm>
            <a:off x="436934" y="2370664"/>
            <a:ext cx="4041077" cy="3963559"/>
          </a:xfrm>
          <a:prstGeom prst="rect">
            <a:avLst/>
          </a:prstGeom>
          <a:solidFill>
            <a:schemeClr val="accent6">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0" name="文字方塊 89"/>
          <p:cNvSpPr txBox="1"/>
          <p:nvPr/>
        </p:nvSpPr>
        <p:spPr>
          <a:xfrm>
            <a:off x="2592544" y="5334307"/>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91" name="矩形 90"/>
          <p:cNvSpPr/>
          <p:nvPr/>
        </p:nvSpPr>
        <p:spPr>
          <a:xfrm>
            <a:off x="1903813" y="3979344"/>
            <a:ext cx="891447" cy="112526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2" name="文字方塊 91"/>
          <p:cNvSpPr txBox="1"/>
          <p:nvPr/>
        </p:nvSpPr>
        <p:spPr>
          <a:xfrm>
            <a:off x="2004601" y="4182650"/>
            <a:ext cx="692253" cy="724232"/>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Video</a:t>
            </a:r>
          </a:p>
          <a:p>
            <a:pPr algn="ctr"/>
            <a:r>
              <a:rPr lang="en-US" altLang="zh-TW" sz="1400" dirty="0" smtClean="0">
                <a:latin typeface="Times New Roman" panose="02020603050405020304" pitchFamily="18" charset="0"/>
                <a:cs typeface="Times New Roman" panose="02020603050405020304" pitchFamily="18" charset="0"/>
              </a:rPr>
              <a:t>Coding</a:t>
            </a:r>
          </a:p>
          <a:p>
            <a:pPr algn="ctr"/>
            <a:r>
              <a:rPr lang="en-US" altLang="zh-TW" sz="1400" dirty="0" smtClean="0">
                <a:latin typeface="Times New Roman" panose="02020603050405020304" pitchFamily="18" charset="0"/>
                <a:cs typeface="Times New Roman" panose="02020603050405020304" pitchFamily="18" charset="0"/>
              </a:rPr>
              <a:t>System</a:t>
            </a:r>
            <a:endParaRPr lang="zh-TW" altLang="en-US" sz="1400" dirty="0">
              <a:latin typeface="Times New Roman" panose="02020603050405020304" pitchFamily="18" charset="0"/>
              <a:cs typeface="Times New Roman" panose="02020603050405020304" pitchFamily="18" charset="0"/>
            </a:endParaRPr>
          </a:p>
        </p:txBody>
      </p:sp>
      <p:sp>
        <p:nvSpPr>
          <p:cNvPr id="93" name="矩形 92"/>
          <p:cNvSpPr/>
          <p:nvPr/>
        </p:nvSpPr>
        <p:spPr>
          <a:xfrm>
            <a:off x="6007661" y="3979343"/>
            <a:ext cx="1034857" cy="1146715"/>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4" name="文字方塊 93"/>
          <p:cNvSpPr txBox="1"/>
          <p:nvPr/>
        </p:nvSpPr>
        <p:spPr>
          <a:xfrm>
            <a:off x="6004948" y="4196777"/>
            <a:ext cx="992353" cy="724232"/>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Adjustment</a:t>
            </a:r>
          </a:p>
          <a:p>
            <a:pPr algn="ctr"/>
            <a:r>
              <a:rPr lang="en-US" altLang="zh-TW" sz="1400" dirty="0" smtClean="0">
                <a:latin typeface="Times New Roman" panose="02020603050405020304" pitchFamily="18" charset="0"/>
                <a:cs typeface="Times New Roman" panose="02020603050405020304" pitchFamily="18" charset="0"/>
              </a:rPr>
              <a:t>Chroma</a:t>
            </a:r>
          </a:p>
          <a:p>
            <a:pPr algn="ctr"/>
            <a:r>
              <a:rPr lang="en-US" altLang="zh-TW" sz="1400" dirty="0" smtClean="0">
                <a:latin typeface="Times New Roman" panose="02020603050405020304" pitchFamily="18" charset="0"/>
                <a:cs typeface="Times New Roman" panose="02020603050405020304" pitchFamily="18" charset="0"/>
              </a:rPr>
              <a:t>Component</a:t>
            </a:r>
            <a:endParaRPr lang="zh-TW" altLang="en-US" sz="1400" dirty="0">
              <a:latin typeface="Times New Roman" panose="02020603050405020304" pitchFamily="18" charset="0"/>
              <a:cs typeface="Times New Roman" panose="02020603050405020304" pitchFamily="18" charset="0"/>
            </a:endParaRPr>
          </a:p>
        </p:txBody>
      </p:sp>
      <p:grpSp>
        <p:nvGrpSpPr>
          <p:cNvPr id="95" name="群組 94"/>
          <p:cNvGrpSpPr/>
          <p:nvPr/>
        </p:nvGrpSpPr>
        <p:grpSpPr>
          <a:xfrm>
            <a:off x="7072433" y="4128758"/>
            <a:ext cx="301462" cy="1234849"/>
            <a:chOff x="6312962" y="3234462"/>
            <a:chExt cx="791600" cy="1370473"/>
          </a:xfrm>
        </p:grpSpPr>
        <p:cxnSp>
          <p:nvCxnSpPr>
            <p:cNvPr id="153" name="直線單箭頭接點 15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4" name="直線單箭頭接點 153"/>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5" name="直線單箭頭接點 154"/>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96" name="群組 95"/>
          <p:cNvGrpSpPr/>
          <p:nvPr/>
        </p:nvGrpSpPr>
        <p:grpSpPr>
          <a:xfrm>
            <a:off x="2805724" y="4128758"/>
            <a:ext cx="291615" cy="1234849"/>
            <a:chOff x="4253153" y="3234462"/>
            <a:chExt cx="791600" cy="1370473"/>
          </a:xfrm>
        </p:grpSpPr>
        <p:cxnSp>
          <p:nvCxnSpPr>
            <p:cNvPr id="149" name="直線單箭頭接點 148"/>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0" name="直線單箭頭接點 149"/>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1" name="直線單箭頭接點 150"/>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線單箭頭接點 151"/>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97" name="直線單箭頭接點 96"/>
          <p:cNvCxnSpPr/>
          <p:nvPr/>
        </p:nvCxnSpPr>
        <p:spPr>
          <a:xfrm flipH="1">
            <a:off x="6512782" y="3817429"/>
            <a:ext cx="362" cy="16220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98" name="群組 97"/>
          <p:cNvGrpSpPr/>
          <p:nvPr/>
        </p:nvGrpSpPr>
        <p:grpSpPr>
          <a:xfrm>
            <a:off x="35496" y="3763535"/>
            <a:ext cx="2285269" cy="1600072"/>
            <a:chOff x="181437" y="2829127"/>
            <a:chExt cx="2443753" cy="1775808"/>
          </a:xfrm>
        </p:grpSpPr>
        <p:sp>
          <p:nvSpPr>
            <p:cNvPr id="133" name="矩形 132"/>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grpSp>
          <p:nvGrpSpPr>
            <p:cNvPr id="134" name="群組 133"/>
            <p:cNvGrpSpPr/>
            <p:nvPr/>
          </p:nvGrpSpPr>
          <p:grpSpPr>
            <a:xfrm>
              <a:off x="181437" y="2829127"/>
              <a:ext cx="1990911" cy="1368152"/>
              <a:chOff x="181437" y="2829127"/>
              <a:chExt cx="1990911" cy="1368152"/>
            </a:xfrm>
          </p:grpSpPr>
          <p:sp>
            <p:nvSpPr>
              <p:cNvPr id="137" name="文字方塊 136"/>
              <p:cNvSpPr txBox="1"/>
              <p:nvPr/>
            </p:nvSpPr>
            <p:spPr>
              <a:xfrm>
                <a:off x="855188" y="3212976"/>
                <a:ext cx="969854" cy="803774"/>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Color </a:t>
                </a:r>
              </a:p>
              <a:p>
                <a:pPr algn="ctr"/>
                <a:r>
                  <a:rPr lang="en-US" altLang="zh-TW" sz="1400" dirty="0" smtClean="0">
                    <a:latin typeface="Times New Roman" panose="02020603050405020304" pitchFamily="18" charset="0"/>
                    <a:cs typeface="Times New Roman" panose="02020603050405020304" pitchFamily="18" charset="0"/>
                  </a:rPr>
                  <a:t>Space </a:t>
                </a:r>
              </a:p>
              <a:p>
                <a:pPr algn="ctr"/>
                <a:r>
                  <a:rPr lang="en-US" altLang="zh-TW" sz="1400" dirty="0" smtClean="0">
                    <a:latin typeface="Times New Roman" panose="02020603050405020304" pitchFamily="18" charset="0"/>
                    <a:cs typeface="Times New Roman" panose="02020603050405020304" pitchFamily="18" charset="0"/>
                  </a:rPr>
                  <a:t>Transform</a:t>
                </a:r>
                <a:endParaRPr lang="zh-TW" altLang="en-US" sz="1400" dirty="0">
                  <a:latin typeface="Times New Roman" panose="02020603050405020304" pitchFamily="18" charset="0"/>
                  <a:cs typeface="Times New Roman" panose="02020603050405020304" pitchFamily="18" charset="0"/>
                </a:endParaRPr>
              </a:p>
            </p:txBody>
          </p:sp>
          <p:grpSp>
            <p:nvGrpSpPr>
              <p:cNvPr id="138" name="群組 137"/>
              <p:cNvGrpSpPr/>
              <p:nvPr/>
            </p:nvGrpSpPr>
            <p:grpSpPr>
              <a:xfrm>
                <a:off x="181437" y="2829127"/>
                <a:ext cx="611878" cy="1368152"/>
                <a:chOff x="88966" y="2829127"/>
                <a:chExt cx="882146" cy="1368152"/>
              </a:xfrm>
            </p:grpSpPr>
            <p:cxnSp>
              <p:nvCxnSpPr>
                <p:cNvPr id="143" name="直線單箭頭接點 142"/>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4" name="文字方塊 143"/>
                <p:cNvSpPr txBox="1"/>
                <p:nvPr/>
              </p:nvSpPr>
              <p:spPr>
                <a:xfrm>
                  <a:off x="88966" y="2829127"/>
                  <a:ext cx="622135" cy="338554"/>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R</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45" name="直線單箭頭接點 144"/>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6" name="文字方塊 145"/>
                <p:cNvSpPr txBox="1"/>
                <p:nvPr/>
              </p:nvSpPr>
              <p:spPr>
                <a:xfrm>
                  <a:off x="89926" y="3333183"/>
                  <a:ext cx="638314" cy="338554"/>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G</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47" name="直線單箭頭接點 146"/>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8" name="文字方塊 147"/>
                <p:cNvSpPr txBox="1"/>
                <p:nvPr/>
              </p:nvSpPr>
              <p:spPr>
                <a:xfrm>
                  <a:off x="88966" y="3797169"/>
                  <a:ext cx="622135" cy="338554"/>
                </a:xfrm>
                <a:prstGeom prst="rect">
                  <a:avLst/>
                </a:prstGeom>
                <a:noFill/>
              </p:spPr>
              <p:txBody>
                <a:bodyPr wrap="none" rtlCol="0">
                  <a:spAutoFit/>
                </a:bodyPr>
                <a:lstStyle/>
                <a:p>
                  <a:pPr algn="ctr"/>
                  <a:r>
                    <a:rPr lang="en-US" altLang="zh-TW" sz="1400" dirty="0" err="1">
                      <a:latin typeface="Times New Roman" panose="02020603050405020304" pitchFamily="18" charset="0"/>
                      <a:cs typeface="Times New Roman" panose="02020603050405020304" pitchFamily="18" charset="0"/>
                    </a:rPr>
                    <a:t>B</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grpSp>
          <p:grpSp>
            <p:nvGrpSpPr>
              <p:cNvPr id="139" name="群組 138"/>
              <p:cNvGrpSpPr/>
              <p:nvPr/>
            </p:nvGrpSpPr>
            <p:grpSpPr>
              <a:xfrm>
                <a:off x="1873047" y="3218784"/>
                <a:ext cx="299301" cy="978495"/>
                <a:chOff x="2255166" y="3218784"/>
                <a:chExt cx="791600" cy="978495"/>
              </a:xfrm>
            </p:grpSpPr>
            <p:cxnSp>
              <p:nvCxnSpPr>
                <p:cNvPr id="140" name="直線單箭頭接點 13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1" name="直線單箭頭接點 140"/>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2" name="直線單箭頭接點 141"/>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135" name="直線單箭頭接點 134"/>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6" name="直線單箭頭接點 135"/>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99" name="矩形 98"/>
          <p:cNvSpPr/>
          <p:nvPr/>
        </p:nvSpPr>
        <p:spPr>
          <a:xfrm>
            <a:off x="3078773" y="3979343"/>
            <a:ext cx="940555" cy="1125266"/>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100" name="文字方塊 99"/>
          <p:cNvSpPr txBox="1"/>
          <p:nvPr/>
        </p:nvSpPr>
        <p:spPr>
          <a:xfrm>
            <a:off x="3080870" y="4023065"/>
            <a:ext cx="906957" cy="935466"/>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Inverse</a:t>
            </a:r>
          </a:p>
          <a:p>
            <a:pPr algn="ctr"/>
            <a:r>
              <a:rPr lang="en-US" altLang="zh-TW" sz="1400" dirty="0" smtClean="0">
                <a:latin typeface="Times New Roman" panose="02020603050405020304" pitchFamily="18" charset="0"/>
                <a:cs typeface="Times New Roman" panose="02020603050405020304" pitchFamily="18" charset="0"/>
              </a:rPr>
              <a:t>Color </a:t>
            </a:r>
          </a:p>
          <a:p>
            <a:pPr algn="ctr"/>
            <a:r>
              <a:rPr lang="en-US" altLang="zh-TW" sz="1400" dirty="0" smtClean="0">
                <a:latin typeface="Times New Roman" panose="02020603050405020304" pitchFamily="18" charset="0"/>
                <a:cs typeface="Times New Roman" panose="02020603050405020304" pitchFamily="18" charset="0"/>
              </a:rPr>
              <a:t>Space </a:t>
            </a:r>
          </a:p>
          <a:p>
            <a:pPr algn="ctr"/>
            <a:r>
              <a:rPr lang="en-US" altLang="zh-TW" sz="1400" dirty="0" smtClean="0">
                <a:latin typeface="Times New Roman" panose="02020603050405020304" pitchFamily="18" charset="0"/>
                <a:cs typeface="Times New Roman" panose="02020603050405020304" pitchFamily="18" charset="0"/>
              </a:rPr>
              <a:t>Transform</a:t>
            </a:r>
            <a:endParaRPr lang="zh-TW" altLang="en-US" sz="1400" dirty="0">
              <a:latin typeface="Times New Roman" panose="02020603050405020304" pitchFamily="18" charset="0"/>
              <a:cs typeface="Times New Roman" panose="02020603050405020304" pitchFamily="18" charset="0"/>
            </a:endParaRPr>
          </a:p>
        </p:txBody>
      </p:sp>
      <p:grpSp>
        <p:nvGrpSpPr>
          <p:cNvPr id="101" name="群組 100"/>
          <p:cNvGrpSpPr/>
          <p:nvPr/>
        </p:nvGrpSpPr>
        <p:grpSpPr>
          <a:xfrm>
            <a:off x="4019326" y="3841497"/>
            <a:ext cx="706905" cy="1210112"/>
            <a:chOff x="7524328" y="574420"/>
            <a:chExt cx="791600" cy="1343018"/>
          </a:xfrm>
        </p:grpSpPr>
        <p:cxnSp>
          <p:nvCxnSpPr>
            <p:cNvPr id="127" name="直線單箭頭接點 126"/>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8" name="文字方塊 127"/>
            <p:cNvSpPr txBox="1"/>
            <p:nvPr/>
          </p:nvSpPr>
          <p:spPr>
            <a:xfrm>
              <a:off x="7545316" y="574420"/>
              <a:ext cx="501819" cy="334906"/>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R’</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29" name="直線單箭頭接點 128"/>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30" name="文字方塊 129"/>
            <p:cNvSpPr txBox="1"/>
            <p:nvPr/>
          </p:nvSpPr>
          <p:spPr>
            <a:xfrm>
              <a:off x="7548671" y="1078476"/>
              <a:ext cx="512268" cy="334906"/>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G’</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31" name="直線單箭頭接點 130"/>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32" name="文字方塊 131"/>
            <p:cNvSpPr txBox="1"/>
            <p:nvPr/>
          </p:nvSpPr>
          <p:spPr>
            <a:xfrm>
              <a:off x="7545317" y="1582532"/>
              <a:ext cx="501819" cy="334906"/>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B’</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grpSp>
      <p:sp>
        <p:nvSpPr>
          <p:cNvPr id="102" name="文字方塊 101"/>
          <p:cNvSpPr txBox="1"/>
          <p:nvPr/>
        </p:nvSpPr>
        <p:spPr>
          <a:xfrm>
            <a:off x="1313120" y="6315386"/>
            <a:ext cx="2265526" cy="301764"/>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Video Encoder and Decoder</a:t>
            </a:r>
            <a:endParaRPr lang="zh-TW" altLang="en-US" sz="1400" b="1" dirty="0">
              <a:latin typeface="Times New Roman" panose="02020603050405020304" pitchFamily="18" charset="0"/>
              <a:cs typeface="Times New Roman" panose="02020603050405020304" pitchFamily="18" charset="0"/>
            </a:endParaRPr>
          </a:p>
        </p:txBody>
      </p:sp>
      <p:grpSp>
        <p:nvGrpSpPr>
          <p:cNvPr id="103" name="群組 102"/>
          <p:cNvGrpSpPr/>
          <p:nvPr/>
        </p:nvGrpSpPr>
        <p:grpSpPr>
          <a:xfrm>
            <a:off x="4711250" y="3979344"/>
            <a:ext cx="1289599" cy="1427694"/>
            <a:chOff x="793316" y="3020437"/>
            <a:chExt cx="1379032" cy="1584498"/>
          </a:xfrm>
        </p:grpSpPr>
        <p:sp>
          <p:nvSpPr>
            <p:cNvPr id="119" name="矩形 118"/>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grpSp>
          <p:nvGrpSpPr>
            <p:cNvPr id="120" name="群組 119"/>
            <p:cNvGrpSpPr/>
            <p:nvPr/>
          </p:nvGrpSpPr>
          <p:grpSpPr>
            <a:xfrm>
              <a:off x="855188" y="3212976"/>
              <a:ext cx="1317160" cy="984303"/>
              <a:chOff x="855188" y="3212976"/>
              <a:chExt cx="1317160" cy="984303"/>
            </a:xfrm>
          </p:grpSpPr>
          <p:sp>
            <p:nvSpPr>
              <p:cNvPr id="122" name="文字方塊 121"/>
              <p:cNvSpPr txBox="1"/>
              <p:nvPr/>
            </p:nvSpPr>
            <p:spPr>
              <a:xfrm>
                <a:off x="855188" y="3212976"/>
                <a:ext cx="969854" cy="803775"/>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Color </a:t>
                </a:r>
              </a:p>
              <a:p>
                <a:pPr algn="ctr"/>
                <a:r>
                  <a:rPr lang="en-US" altLang="zh-TW" sz="1400" dirty="0" smtClean="0">
                    <a:latin typeface="Times New Roman" panose="02020603050405020304" pitchFamily="18" charset="0"/>
                    <a:cs typeface="Times New Roman" panose="02020603050405020304" pitchFamily="18" charset="0"/>
                  </a:rPr>
                  <a:t>Space </a:t>
                </a:r>
              </a:p>
              <a:p>
                <a:pPr algn="ctr"/>
                <a:r>
                  <a:rPr lang="en-US" altLang="zh-TW" sz="1400" dirty="0" smtClean="0">
                    <a:latin typeface="Times New Roman" panose="02020603050405020304" pitchFamily="18" charset="0"/>
                    <a:cs typeface="Times New Roman" panose="02020603050405020304" pitchFamily="18" charset="0"/>
                  </a:rPr>
                  <a:t>Transform</a:t>
                </a:r>
                <a:endParaRPr lang="zh-TW" altLang="en-US" sz="1400" dirty="0">
                  <a:latin typeface="Times New Roman" panose="02020603050405020304" pitchFamily="18" charset="0"/>
                  <a:cs typeface="Times New Roman" panose="02020603050405020304" pitchFamily="18" charset="0"/>
                </a:endParaRPr>
              </a:p>
            </p:txBody>
          </p:sp>
          <p:grpSp>
            <p:nvGrpSpPr>
              <p:cNvPr id="123" name="群組 122"/>
              <p:cNvGrpSpPr/>
              <p:nvPr/>
            </p:nvGrpSpPr>
            <p:grpSpPr>
              <a:xfrm>
                <a:off x="1873047" y="3218784"/>
                <a:ext cx="299301" cy="978495"/>
                <a:chOff x="2255166" y="3218784"/>
                <a:chExt cx="791600" cy="978495"/>
              </a:xfrm>
            </p:grpSpPr>
            <p:cxnSp>
              <p:nvCxnSpPr>
                <p:cNvPr id="124" name="直線單箭頭接點 123"/>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6" name="直線單箭頭接點 125"/>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121" name="直線單箭頭接點 120"/>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04" name="文字方塊 103"/>
          <p:cNvSpPr txBox="1"/>
          <p:nvPr/>
        </p:nvSpPr>
        <p:spPr>
          <a:xfrm>
            <a:off x="5088265" y="5406315"/>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105" name="矩形 104"/>
          <p:cNvSpPr/>
          <p:nvPr/>
        </p:nvSpPr>
        <p:spPr>
          <a:xfrm>
            <a:off x="7373894" y="4007890"/>
            <a:ext cx="940555" cy="113962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106" name="文字方塊 105"/>
          <p:cNvSpPr txBox="1"/>
          <p:nvPr/>
        </p:nvSpPr>
        <p:spPr>
          <a:xfrm>
            <a:off x="7394534" y="4044516"/>
            <a:ext cx="906957" cy="935466"/>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Inverse</a:t>
            </a:r>
          </a:p>
          <a:p>
            <a:pPr algn="ctr"/>
            <a:r>
              <a:rPr lang="en-US" altLang="zh-TW" sz="1400" dirty="0" smtClean="0">
                <a:latin typeface="Times New Roman" panose="02020603050405020304" pitchFamily="18" charset="0"/>
                <a:cs typeface="Times New Roman" panose="02020603050405020304" pitchFamily="18" charset="0"/>
              </a:rPr>
              <a:t>Color </a:t>
            </a:r>
          </a:p>
          <a:p>
            <a:pPr algn="ctr"/>
            <a:r>
              <a:rPr lang="en-US" altLang="zh-TW" sz="1400" dirty="0" smtClean="0">
                <a:latin typeface="Times New Roman" panose="02020603050405020304" pitchFamily="18" charset="0"/>
                <a:cs typeface="Times New Roman" panose="02020603050405020304" pitchFamily="18" charset="0"/>
              </a:rPr>
              <a:t>Space </a:t>
            </a:r>
          </a:p>
          <a:p>
            <a:pPr algn="ctr"/>
            <a:r>
              <a:rPr lang="en-US" altLang="zh-TW" sz="1400" dirty="0" smtClean="0">
                <a:latin typeface="Times New Roman" panose="02020603050405020304" pitchFamily="18" charset="0"/>
                <a:cs typeface="Times New Roman" panose="02020603050405020304" pitchFamily="18" charset="0"/>
              </a:rPr>
              <a:t>Transform</a:t>
            </a:r>
            <a:endParaRPr lang="zh-TW" altLang="en-US" sz="1400" dirty="0">
              <a:latin typeface="Times New Roman" panose="02020603050405020304" pitchFamily="18" charset="0"/>
              <a:cs typeface="Times New Roman" panose="02020603050405020304" pitchFamily="18" charset="0"/>
            </a:endParaRPr>
          </a:p>
        </p:txBody>
      </p:sp>
      <p:grpSp>
        <p:nvGrpSpPr>
          <p:cNvPr id="107" name="群組 106"/>
          <p:cNvGrpSpPr/>
          <p:nvPr/>
        </p:nvGrpSpPr>
        <p:grpSpPr>
          <a:xfrm>
            <a:off x="8331273" y="3808181"/>
            <a:ext cx="740719" cy="1209565"/>
            <a:chOff x="7524328" y="574421"/>
            <a:chExt cx="791600" cy="1342411"/>
          </a:xfrm>
        </p:grpSpPr>
        <p:cxnSp>
          <p:nvCxnSpPr>
            <p:cNvPr id="113" name="直線單箭頭接點 112"/>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4" name="文字方塊 113"/>
            <p:cNvSpPr txBox="1"/>
            <p:nvPr/>
          </p:nvSpPr>
          <p:spPr>
            <a:xfrm>
              <a:off x="7691598" y="574421"/>
              <a:ext cx="431262" cy="338554"/>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R</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15" name="直線單箭頭接點 114"/>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6" name="文字方塊 115"/>
            <p:cNvSpPr txBox="1"/>
            <p:nvPr/>
          </p:nvSpPr>
          <p:spPr>
            <a:xfrm>
              <a:off x="7704997" y="1052736"/>
              <a:ext cx="442477" cy="338554"/>
            </a:xfrm>
            <a:prstGeom prst="rect">
              <a:avLst/>
            </a:prstGeom>
            <a:no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G</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cxnSp>
          <p:nvCxnSpPr>
            <p:cNvPr id="117" name="直線單箭頭接點 116"/>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8" name="文字方塊 117"/>
            <p:cNvSpPr txBox="1"/>
            <p:nvPr/>
          </p:nvSpPr>
          <p:spPr>
            <a:xfrm>
              <a:off x="7719181" y="1547500"/>
              <a:ext cx="431262" cy="338554"/>
            </a:xfrm>
            <a:prstGeom prst="rect">
              <a:avLst/>
            </a:prstGeom>
            <a:noFill/>
          </p:spPr>
          <p:txBody>
            <a:bodyPr wrap="none" rtlCol="0">
              <a:spAutoFit/>
            </a:bodyPr>
            <a:lstStyle/>
            <a:p>
              <a:pPr algn="ctr"/>
              <a:r>
                <a:rPr lang="en-US" altLang="zh-TW" sz="1400" dirty="0" err="1">
                  <a:latin typeface="Times New Roman" panose="02020603050405020304" pitchFamily="18" charset="0"/>
                  <a:cs typeface="Times New Roman" panose="02020603050405020304" pitchFamily="18" charset="0"/>
                </a:rPr>
                <a:t>B</a:t>
              </a:r>
              <a:r>
                <a:rPr lang="en-US" altLang="zh-TW" sz="1400" baseline="-25000" dirty="0" err="1" smtClean="0">
                  <a:latin typeface="Times New Roman" panose="02020603050405020304" pitchFamily="18" charset="0"/>
                  <a:cs typeface="Times New Roman" panose="02020603050405020304" pitchFamily="18" charset="0"/>
                </a:rPr>
                <a:t>i,j</a:t>
              </a:r>
              <a:endParaRPr lang="zh-TW" altLang="en-US" sz="1400" dirty="0">
                <a:latin typeface="Times New Roman" panose="02020603050405020304" pitchFamily="18" charset="0"/>
                <a:cs typeface="Times New Roman" panose="02020603050405020304" pitchFamily="18" charset="0"/>
              </a:endParaRPr>
            </a:p>
          </p:txBody>
        </p:sp>
      </p:grpSp>
      <p:sp>
        <p:nvSpPr>
          <p:cNvPr id="108" name="文字方塊 107"/>
          <p:cNvSpPr txBox="1"/>
          <p:nvPr/>
        </p:nvSpPr>
        <p:spPr>
          <a:xfrm>
            <a:off x="5571245" y="6315386"/>
            <a:ext cx="1859939" cy="301764"/>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Color Depth </a:t>
            </a:r>
            <a:r>
              <a:rPr lang="en-US" altLang="zh-TW" sz="1400" b="1" dirty="0" err="1" smtClean="0">
                <a:latin typeface="Times New Roman" panose="02020603050405020304" pitchFamily="18" charset="0"/>
                <a:cs typeface="Times New Roman" panose="02020603050405020304" pitchFamily="18" charset="0"/>
              </a:rPr>
              <a:t>Depacker</a:t>
            </a:r>
            <a:endParaRPr lang="zh-TW" altLang="en-US" sz="1400" b="1" dirty="0">
              <a:latin typeface="Times New Roman" panose="02020603050405020304" pitchFamily="18" charset="0"/>
              <a:cs typeface="Times New Roman" panose="02020603050405020304" pitchFamily="18" charset="0"/>
            </a:endParaRPr>
          </a:p>
        </p:txBody>
      </p:sp>
      <p:sp>
        <p:nvSpPr>
          <p:cNvPr id="109" name="文字方塊 108"/>
          <p:cNvSpPr txBox="1"/>
          <p:nvPr/>
        </p:nvSpPr>
        <p:spPr>
          <a:xfrm>
            <a:off x="5606194" y="2324131"/>
            <a:ext cx="2278174"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a:t>
            </a:r>
            <a:r>
              <a:rPr lang="en-US" altLang="zh-TW" sz="1200" baseline="-25000" dirty="0" smtClean="0">
                <a:latin typeface="Times New Roman" panose="02020603050405020304" pitchFamily="18" charset="0"/>
                <a:cs typeface="Times New Roman" panose="02020603050405020304" pitchFamily="18" charset="0"/>
              </a:rPr>
              <a:t>+1</a:t>
            </a:r>
            <a:r>
              <a:rPr lang="en-CA" altLang="zh-TW" sz="1200" baseline="-25000" dirty="0" smtClean="0">
                <a:latin typeface="Times New Roman" panose="02020603050405020304" pitchFamily="18" charset="0"/>
                <a:cs typeface="Times New Roman" panose="02020603050405020304" pitchFamily="18" charset="0"/>
              </a:rPr>
              <a:t>,j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 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0</a:t>
            </a:r>
            <a:endParaRPr lang="zh-TW" altLang="en-US" sz="1200" dirty="0">
              <a:latin typeface="Times New Roman" panose="02020603050405020304" pitchFamily="18" charset="0"/>
              <a:cs typeface="Times New Roman" panose="02020603050405020304" pitchFamily="18" charset="0"/>
            </a:endParaRPr>
          </a:p>
        </p:txBody>
      </p:sp>
      <p:sp>
        <p:nvSpPr>
          <p:cNvPr id="110" name="文字方塊 109"/>
          <p:cNvSpPr txBox="1"/>
          <p:nvPr/>
        </p:nvSpPr>
        <p:spPr>
          <a:xfrm>
            <a:off x="1403648" y="2348880"/>
            <a:ext cx="2275193"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r>
              <a:rPr lang="en-US" altLang="zh-TW" sz="1200" dirty="0" smtClean="0">
                <a:latin typeface="Times New Roman" panose="02020603050405020304" pitchFamily="18" charset="0"/>
                <a:cs typeface="Times New Roman" panose="02020603050405020304" pitchFamily="18" charset="0"/>
              </a:rPr>
              <a:t>C</a:t>
            </a:r>
            <a:r>
              <a:rPr lang="en-US" altLang="zh-TW" sz="1200" baseline="-25000" dirty="0" smtClean="0">
                <a:latin typeface="Times New Roman" panose="02020603050405020304" pitchFamily="18" charset="0"/>
                <a:cs typeface="Times New Roman" panose="02020603050405020304" pitchFamily="18" charset="0"/>
              </a:rPr>
              <a:t>0</a:t>
            </a:r>
            <a:r>
              <a:rPr lang="en-US" altLang="zh-TW" sz="1200" dirty="0" smtClean="0">
                <a:latin typeface="Times New Roman" panose="02020603050405020304" pitchFamily="18" charset="0"/>
                <a:cs typeface="Times New Roman" panose="02020603050405020304" pitchFamily="18" charset="0"/>
              </a:rPr>
              <a:t>)/2</a:t>
            </a:r>
            <a:r>
              <a:rPr lang="en-CA" altLang="zh-TW" sz="1200" dirty="0" smtClean="0">
                <a:latin typeface="Times New Roman" panose="02020603050405020304" pitchFamily="18" charset="0"/>
                <a:cs typeface="Times New Roman" panose="02020603050405020304" pitchFamily="18" charset="0"/>
              </a:rPr>
              <a:t> </a:t>
            </a:r>
            <a:endParaRPr lang="en-CA" altLang="zh-TW" sz="1200" dirty="0">
              <a:latin typeface="Times New Roman" panose="02020603050405020304" pitchFamily="18" charset="0"/>
              <a:cs typeface="Times New Roman" panose="02020603050405020304" pitchFamily="18" charset="0"/>
            </a:endParaRPr>
          </a:p>
        </p:txBody>
      </p:sp>
      <p:sp>
        <p:nvSpPr>
          <p:cNvPr id="111" name="文字方塊 110"/>
          <p:cNvSpPr txBox="1"/>
          <p:nvPr/>
        </p:nvSpPr>
        <p:spPr>
          <a:xfrm>
            <a:off x="1075902" y="5334307"/>
            <a:ext cx="137044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endParaRPr lang="zh-TW" altLang="en-US" sz="1200" dirty="0">
              <a:latin typeface="Times New Roman" panose="02020603050405020304" pitchFamily="18" charset="0"/>
              <a:cs typeface="Times New Roman" panose="02020603050405020304" pitchFamily="18" charset="0"/>
            </a:endParaRPr>
          </a:p>
        </p:txBody>
      </p:sp>
      <p:sp>
        <p:nvSpPr>
          <p:cNvPr id="112" name="文字方塊 111"/>
          <p:cNvSpPr txBox="1"/>
          <p:nvPr/>
        </p:nvSpPr>
        <p:spPr>
          <a:xfrm>
            <a:off x="6701971" y="5406315"/>
            <a:ext cx="137044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a:latin typeface="Times New Roman" panose="02020603050405020304" pitchFamily="18" charset="0"/>
                <a:cs typeface="Times New Roman" panose="02020603050405020304" pitchFamily="18" charset="0"/>
              </a:rPr>
              <a:t>, C</a:t>
            </a:r>
            <a:r>
              <a:rPr lang="en-CA" altLang="zh-TW" sz="1200" baseline="-25000" dirty="0">
                <a:latin typeface="Times New Roman" panose="02020603050405020304" pitchFamily="18" charset="0"/>
                <a:cs typeface="Times New Roman" panose="02020603050405020304" pitchFamily="18" charset="0"/>
              </a:rPr>
              <a:t>0</a:t>
            </a:r>
            <a:r>
              <a:rPr lang="en-CA" altLang="zh-TW" sz="1200" dirty="0" smtClean="0">
                <a:latin typeface="Times New Roman" panose="02020603050405020304" pitchFamily="18" charset="0"/>
                <a:cs typeface="Times New Roman" panose="02020603050405020304" pitchFamily="18" charset="0"/>
              </a:rPr>
              <a:t>}</a:t>
            </a:r>
            <a:endParaRPr lang="zh-TW" altLang="en-US" sz="1200" dirty="0">
              <a:latin typeface="Times New Roman" panose="02020603050405020304" pitchFamily="18" charset="0"/>
              <a:cs typeface="Times New Roman" panose="02020603050405020304" pitchFamily="18" charset="0"/>
            </a:endParaRPr>
          </a:p>
        </p:txBody>
      </p:sp>
      <p:sp>
        <p:nvSpPr>
          <p:cNvPr id="157" name="矩形 156"/>
          <p:cNvSpPr/>
          <p:nvPr/>
        </p:nvSpPr>
        <p:spPr>
          <a:xfrm>
            <a:off x="3515769" y="2348880"/>
            <a:ext cx="1630575" cy="276999"/>
          </a:xfrm>
          <a:prstGeom prst="rect">
            <a:avLst/>
          </a:prstGeom>
          <a:solidFill>
            <a:srgbClr val="FFFF00"/>
          </a:solidFill>
        </p:spPr>
        <p:txBody>
          <a:bodyPr wrap="none">
            <a:spAutoFit/>
          </a:bodyPr>
          <a:lstStyle/>
          <a:p>
            <a:r>
              <a:rPr lang="en-CA" altLang="zh-TW" sz="1200" dirty="0">
                <a:latin typeface="Times New Roman" panose="02020603050405020304" pitchFamily="18" charset="0"/>
                <a:ea typeface="新細明體" panose="02020500000000000000" pitchFamily="18" charset="-120"/>
              </a:rPr>
              <a:t>C</a:t>
            </a:r>
            <a:r>
              <a:rPr lang="en-CA" altLang="zh-TW" sz="1200" baseline="-25000" dirty="0">
                <a:latin typeface="Times New Roman" panose="02020603050405020304" pitchFamily="18" charset="0"/>
                <a:ea typeface="新細明體" panose="02020500000000000000" pitchFamily="18" charset="-120"/>
              </a:rPr>
              <a:t>0 </a:t>
            </a:r>
            <a:r>
              <a:rPr lang="en-CA" altLang="zh-TW" sz="1200" dirty="0">
                <a:latin typeface="Times New Roman" panose="02020603050405020304" pitchFamily="18" charset="0"/>
                <a:ea typeface="新細明體" panose="02020500000000000000" pitchFamily="18" charset="-120"/>
              </a:rPr>
              <a:t>= (1 &lt;&lt; </a:t>
            </a:r>
            <a:r>
              <a:rPr lang="en-CA" altLang="zh-TW" sz="1200" dirty="0" err="1">
                <a:latin typeface="Times New Roman" panose="02020603050405020304" pitchFamily="18" charset="0"/>
                <a:ea typeface="新細明體" panose="02020500000000000000" pitchFamily="18" charset="-120"/>
              </a:rPr>
              <a:t>BitDepth</a:t>
            </a:r>
            <a:r>
              <a:rPr lang="en-CA" altLang="zh-TW" sz="1200" baseline="-25000" dirty="0" err="1">
                <a:latin typeface="Times New Roman" panose="02020603050405020304" pitchFamily="18" charset="0"/>
                <a:ea typeface="新細明體" panose="02020500000000000000" pitchFamily="18" charset="-120"/>
              </a:rPr>
              <a:t>C</a:t>
            </a:r>
            <a:r>
              <a:rPr lang="en-CA" altLang="zh-TW" sz="1200" dirty="0">
                <a:latin typeface="Times New Roman" panose="02020603050405020304" pitchFamily="18" charset="0"/>
                <a:ea typeface="新細明體" panose="02020500000000000000" pitchFamily="18" charset="-120"/>
              </a:rPr>
              <a:t>). </a:t>
            </a:r>
            <a:endParaRPr lang="zh-TW" altLang="en-US" sz="1200" dirty="0"/>
          </a:p>
        </p:txBody>
      </p:sp>
    </p:spTree>
    <p:extLst>
      <p:ext uri="{BB962C8B-B14F-4D97-AF65-F5344CB8AC3E}">
        <p14:creationId xmlns:p14="http://schemas.microsoft.com/office/powerpoint/2010/main" val="650645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標題 1"/>
          <p:cNvSpPr>
            <a:spLocks noGrp="1"/>
          </p:cNvSpPr>
          <p:nvPr>
            <p:ph type="title"/>
          </p:nvPr>
        </p:nvSpPr>
        <p:spPr>
          <a:xfrm>
            <a:off x="827584" y="2526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endParaRPr lang="zh-TW" altLang="en-US" sz="2000" dirty="0">
              <a:solidFill>
                <a:srgbClr val="FF0000"/>
              </a:solidFill>
              <a:latin typeface="Calibri" panose="020F0502020204030204" pitchFamily="34" charset="0"/>
            </a:endParaRPr>
          </a:p>
        </p:txBody>
      </p:sp>
      <p:sp>
        <p:nvSpPr>
          <p:cNvPr id="2" name="矩形 1"/>
          <p:cNvSpPr/>
          <p:nvPr/>
        </p:nvSpPr>
        <p:spPr>
          <a:xfrm>
            <a:off x="683568" y="1005814"/>
            <a:ext cx="5843203" cy="461665"/>
          </a:xfrm>
          <a:prstGeom prst="rect">
            <a:avLst/>
          </a:prstGeom>
        </p:spPr>
        <p:txBody>
          <a:bodyPr wrap="none">
            <a:spAutoFit/>
          </a:bodyPr>
          <a:lstStyle/>
          <a:p>
            <a:r>
              <a:rPr lang="en-US" altLang="zh-TW" sz="2400" b="1" dirty="0" err="1">
                <a:solidFill>
                  <a:srgbClr val="FF0000"/>
                </a:solidFill>
                <a:latin typeface="Calibri" panose="020F0502020204030204" pitchFamily="34" charset="0"/>
              </a:rPr>
              <a:t>ctdp_packing_type</a:t>
            </a:r>
            <a:r>
              <a:rPr lang="en-US" altLang="zh-TW" sz="2400" b="1" dirty="0">
                <a:solidFill>
                  <a:srgbClr val="FF0000"/>
                </a:solidFill>
                <a:latin typeface="Calibri" panose="020F0502020204030204" pitchFamily="34" charset="0"/>
              </a:rPr>
              <a:t>=0 and H is divisible to 36</a:t>
            </a:r>
            <a:endParaRPr lang="zh-TW" altLang="en-US" sz="2400" dirty="0"/>
          </a:p>
        </p:txBody>
      </p:sp>
      <p:graphicFrame>
        <p:nvGraphicFramePr>
          <p:cNvPr id="7" name="物件 6"/>
          <p:cNvGraphicFramePr>
            <a:graphicFrameLocks noChangeAspect="1"/>
          </p:cNvGraphicFramePr>
          <p:nvPr>
            <p:extLst>
              <p:ext uri="{D42A27DB-BD31-4B8C-83A1-F6EECF244321}">
                <p14:modId xmlns:p14="http://schemas.microsoft.com/office/powerpoint/2010/main" val="2761812228"/>
              </p:ext>
            </p:extLst>
          </p:nvPr>
        </p:nvGraphicFramePr>
        <p:xfrm>
          <a:off x="575556" y="1340768"/>
          <a:ext cx="7992888" cy="5177841"/>
        </p:xfrm>
        <a:graphic>
          <a:graphicData uri="http://schemas.openxmlformats.org/presentationml/2006/ole">
            <mc:AlternateContent xmlns:mc="http://schemas.openxmlformats.org/markup-compatibility/2006">
              <mc:Choice xmlns:v="urn:schemas-microsoft-com:vml" Requires="v">
                <p:oleObj spid="_x0000_s158795" name="投影片" r:id="rId3" imgW="3649850" imgH="2354653" progId="PowerPoint.Slide.12">
                  <p:embed/>
                </p:oleObj>
              </mc:Choice>
              <mc:Fallback>
                <p:oleObj name="投影片" r:id="rId3" imgW="3649850" imgH="2354653"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556" y="1340768"/>
                        <a:ext cx="7992888" cy="5177841"/>
                      </a:xfrm>
                      <a:prstGeom prst="rect">
                        <a:avLst/>
                      </a:prstGeom>
                      <a:noFill/>
                    </p:spPr>
                  </p:pic>
                </p:oleObj>
              </mc:Fallback>
            </mc:AlternateContent>
          </a:graphicData>
        </a:graphic>
      </p:graphicFrame>
    </p:spTree>
    <p:extLst>
      <p:ext uri="{BB962C8B-B14F-4D97-AF65-F5344CB8AC3E}">
        <p14:creationId xmlns:p14="http://schemas.microsoft.com/office/powerpoint/2010/main" val="32838616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物件 5"/>
          <p:cNvGraphicFramePr>
            <a:graphicFrameLocks noChangeAspect="1"/>
          </p:cNvGraphicFramePr>
          <p:nvPr>
            <p:extLst>
              <p:ext uri="{D42A27DB-BD31-4B8C-83A1-F6EECF244321}">
                <p14:modId xmlns:p14="http://schemas.microsoft.com/office/powerpoint/2010/main" val="500285957"/>
              </p:ext>
            </p:extLst>
          </p:nvPr>
        </p:nvGraphicFramePr>
        <p:xfrm>
          <a:off x="1619672" y="1158761"/>
          <a:ext cx="5832648" cy="5664473"/>
        </p:xfrm>
        <a:graphic>
          <a:graphicData uri="http://schemas.openxmlformats.org/presentationml/2006/ole">
            <mc:AlternateContent xmlns:mc="http://schemas.openxmlformats.org/markup-compatibility/2006">
              <mc:Choice xmlns:v="urn:schemas-microsoft-com:vml" Requires="v">
                <p:oleObj spid="_x0000_s160843" name="投影片" r:id="rId3" imgW="2449190" imgH="2372981" progId="PowerPoint.Slide.12">
                  <p:embed/>
                </p:oleObj>
              </mc:Choice>
              <mc:Fallback>
                <p:oleObj name="投影片" r:id="rId3" imgW="2449190" imgH="2372981"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158761"/>
                        <a:ext cx="5832648" cy="5664473"/>
                      </a:xfrm>
                      <a:prstGeom prst="rect">
                        <a:avLst/>
                      </a:prstGeom>
                      <a:noFill/>
                    </p:spPr>
                  </p:pic>
                </p:oleObj>
              </mc:Fallback>
            </mc:AlternateContent>
          </a:graphicData>
        </a:graphic>
      </p:graphicFrame>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標題 1"/>
          <p:cNvSpPr>
            <a:spLocks noGrp="1"/>
          </p:cNvSpPr>
          <p:nvPr>
            <p:ph type="title"/>
          </p:nvPr>
        </p:nvSpPr>
        <p:spPr>
          <a:xfrm>
            <a:off x="755576" y="188640"/>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endParaRPr lang="zh-TW" altLang="en-US" sz="2000" dirty="0">
              <a:solidFill>
                <a:srgbClr val="FF0000"/>
              </a:solidFill>
              <a:latin typeface="Calibri" panose="020F0502020204030204" pitchFamily="34" charset="0"/>
            </a:endParaRPr>
          </a:p>
        </p:txBody>
      </p:sp>
      <p:sp>
        <p:nvSpPr>
          <p:cNvPr id="2" name="矩形 1"/>
          <p:cNvSpPr/>
          <p:nvPr/>
        </p:nvSpPr>
        <p:spPr>
          <a:xfrm>
            <a:off x="539552" y="882062"/>
            <a:ext cx="7006927" cy="461665"/>
          </a:xfrm>
          <a:prstGeom prst="rect">
            <a:avLst/>
          </a:prstGeom>
        </p:spPr>
        <p:txBody>
          <a:bodyPr wrap="square">
            <a:spAutoFit/>
          </a:bodyPr>
          <a:lstStyle/>
          <a:p>
            <a:pPr lvl="0" algn="ctr" fontAlgn="base">
              <a:spcBef>
                <a:spcPct val="0"/>
              </a:spcBef>
              <a:spcAft>
                <a:spcPct val="0"/>
              </a:spcAft>
            </a:pPr>
            <a:r>
              <a:rPr kumimoji="1" lang="en-US" altLang="zh-TW" sz="2400" b="1" kern="0" dirty="0" err="1">
                <a:solidFill>
                  <a:srgbClr val="FF0000"/>
                </a:solidFill>
                <a:latin typeface="Calibri" panose="020F0502020204030204" pitchFamily="34" charset="0"/>
                <a:ea typeface="微軟正黑體" panose="020B0604030504040204" pitchFamily="34" charset="-120"/>
                <a:cs typeface="+mj-cs"/>
              </a:rPr>
              <a:t>ctdp_packing_type</a:t>
            </a:r>
            <a:r>
              <a:rPr kumimoji="1" lang="en-US" altLang="zh-TW" sz="2400" b="1" kern="0" dirty="0">
                <a:solidFill>
                  <a:srgbClr val="FF0000"/>
                </a:solidFill>
                <a:latin typeface="Calibri" panose="020F0502020204030204" pitchFamily="34" charset="0"/>
                <a:ea typeface="微軟正黑體" panose="020B0604030504040204" pitchFamily="34" charset="-120"/>
                <a:cs typeface="+mj-cs"/>
              </a:rPr>
              <a:t>=1 and W is divisible to 48</a:t>
            </a:r>
            <a:endParaRPr kumimoji="1" lang="zh-TW" altLang="en-US" sz="2400" b="1" kern="0" dirty="0">
              <a:solidFill>
                <a:srgbClr val="FF0000"/>
              </a:solidFill>
              <a:latin typeface="Calibri" panose="020F0502020204030204" pitchFamily="34" charset="0"/>
              <a:ea typeface="微軟正黑體" panose="020B0604030504040204" pitchFamily="34" charset="-120"/>
              <a:cs typeface="+mj-cs"/>
            </a:endParaRPr>
          </a:p>
        </p:txBody>
      </p:sp>
    </p:spTree>
    <p:extLst>
      <p:ext uri="{BB962C8B-B14F-4D97-AF65-F5344CB8AC3E}">
        <p14:creationId xmlns:p14="http://schemas.microsoft.com/office/powerpoint/2010/main" val="39304335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068960"/>
            <a:ext cx="7632848" cy="1193304"/>
          </a:xfrm>
        </p:spPr>
        <p:txBody>
          <a:bodyPr>
            <a:noAutofit/>
          </a:bodyPr>
          <a:lstStyle/>
          <a:p>
            <a:pPr algn="l"/>
            <a:r>
              <a:rPr lang="en-US" altLang="zh-TW" sz="4000" dirty="0" smtClean="0">
                <a:latin typeface="Calibri" pitchFamily="34" charset="0"/>
              </a:rPr>
              <a:t>Depth Parameters Related Syntax </a:t>
            </a:r>
            <a:r>
              <a:rPr lang="en-US" altLang="zh-TW" sz="3200" dirty="0" smtClean="0">
                <a:solidFill>
                  <a:srgbClr val="FFC000"/>
                </a:solidFill>
                <a:latin typeface="Calibri" pitchFamily="34" charset="0"/>
              </a:rPr>
              <a:t>(Transferred from 3D-HEVC) </a:t>
            </a:r>
          </a:p>
        </p:txBody>
      </p:sp>
    </p:spTree>
    <p:extLst>
      <p:ext uri="{BB962C8B-B14F-4D97-AF65-F5344CB8AC3E}">
        <p14:creationId xmlns:p14="http://schemas.microsoft.com/office/powerpoint/2010/main" val="29303589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052736"/>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34634084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234299414"/>
              </p:ext>
            </p:extLst>
          </p:nvPr>
        </p:nvGraphicFramePr>
        <p:xfrm>
          <a:off x="202319" y="2241186"/>
          <a:ext cx="8388424" cy="3918790"/>
        </p:xfrm>
        <a:graphic>
          <a:graphicData uri="http://schemas.openxmlformats.org/drawingml/2006/table">
            <a:tbl>
              <a:tblPr firstRow="1" firstCol="1" lastRow="1" lastCol="1" bandRow="1" bandCol="1"/>
              <a:tblGrid>
                <a:gridCol w="720080">
                  <a:extLst>
                    <a:ext uri="{9D8B030D-6E8A-4147-A177-3AD203B41FA5}">
                      <a16:colId xmlns:a16="http://schemas.microsoft.com/office/drawing/2014/main" val="20000"/>
                    </a:ext>
                  </a:extLst>
                </a:gridCol>
                <a:gridCol w="7668344">
                  <a:extLst>
                    <a:ext uri="{9D8B030D-6E8A-4147-A177-3AD203B41FA5}">
                      <a16:colId xmlns:a16="http://schemas.microsoft.com/office/drawing/2014/main"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Value</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Interpretation</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2088">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0</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recovered depth value represents an inverse of Z value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the inverse of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the inverse of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667037">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1</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smtClean="0">
                          <a:solidFill>
                            <a:srgbClr val="3333FF"/>
                          </a:solidFill>
                          <a:effectLst/>
                          <a:latin typeface="+mj-lt"/>
                          <a:ea typeface="新細明體" panose="02020500000000000000" pitchFamily="18" charset="-120"/>
                        </a:rPr>
                        <a:t>recovered </a:t>
                      </a:r>
                      <a:r>
                        <a:rPr lang="en-CA" sz="1200" dirty="0">
                          <a:solidFill>
                            <a:srgbClr val="3333FF"/>
                          </a:solidFill>
                          <a:effectLst/>
                          <a:latin typeface="+mj-lt"/>
                          <a:ea typeface="新細明體" panose="02020500000000000000" pitchFamily="18" charset="-120"/>
                        </a:rPr>
                        <a:t>depth value </a:t>
                      </a:r>
                      <a:r>
                        <a:rPr lang="en-CA" sz="1200" dirty="0" smtClean="0">
                          <a:effectLst/>
                          <a:latin typeface="+mj-lt"/>
                          <a:ea typeface="新細明體" panose="02020500000000000000" pitchFamily="18" charset="-120"/>
                        </a:rPr>
                        <a:t>represents </a:t>
                      </a:r>
                      <a:r>
                        <a:rPr lang="en-CA" sz="1200" dirty="0">
                          <a:effectLst/>
                          <a:latin typeface="+mj-lt"/>
                          <a:ea typeface="新細明體" panose="02020500000000000000" pitchFamily="18" charset="-120"/>
                        </a:rPr>
                        <a:t>disparity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622453">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2</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Z value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corresponds to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781786">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3</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nonlinearly mapped disparity, normalized in range from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as specified by depth_nonlinear_representation_num_minus1 and </a:t>
                      </a:r>
                      <a:r>
                        <a:rPr lang="en-CA" sz="1200" dirty="0" err="1">
                          <a:effectLst/>
                          <a:latin typeface="+mj-lt"/>
                          <a:ea typeface="新細明體" panose="02020500000000000000" pitchFamily="18" charset="-120"/>
                        </a:rPr>
                        <a:t>depth_nonlinear_representation_model</a:t>
                      </a:r>
                      <a:r>
                        <a:rPr lang="en-CA" sz="1200" dirty="0">
                          <a:effectLst/>
                          <a:latin typeface="+mj-lt"/>
                          <a:ea typeface="新細明體" panose="02020500000000000000" pitchFamily="18" charset="-120"/>
                        </a:rPr>
                        <a:t>[</a:t>
                      </a:r>
                      <a:r>
                        <a:rPr lang="en-CA" sz="1200" dirty="0" err="1">
                          <a:effectLst/>
                          <a:latin typeface="+mj-lt"/>
                          <a:ea typeface="新細明體" panose="02020500000000000000" pitchFamily="18" charset="-120"/>
                        </a:rPr>
                        <a:t>i</a:t>
                      </a:r>
                      <a:r>
                        <a:rPr lang="en-CA" sz="1200" dirty="0">
                          <a:effectLst/>
                          <a:latin typeface="+mj-lt"/>
                          <a:ea typeface="新細明體" panose="02020500000000000000" pitchFamily="18" charset="-120"/>
                        </a:rPr>
                        <a:t>].</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202319" y="948109"/>
            <a:ext cx="8964488" cy="1152128"/>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specifies the representation definition of </a:t>
            </a:r>
            <a:r>
              <a:rPr lang="en-US" altLang="zh-TW" sz="1800" dirty="0">
                <a:solidFill>
                  <a:srgbClr val="3333FF"/>
                </a:solidFill>
                <a:latin typeface="Arial" panose="020B0604020202020204" pitchFamily="34" charset="0"/>
                <a:ea typeface="Arial Unicode MS" panose="020B0604020202020204" pitchFamily="34" charset="-120"/>
                <a:cs typeface="Arial" panose="020B0604020202020204" pitchFamily="34" charset="0"/>
              </a:rPr>
              <a:t>the recovered depth values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as specified in Table D-X3. In Table D-X3, disparity specifies the horizontal displacement between two texture views and Z value specifies the distance from a camera.</a:t>
            </a:r>
            <a:endParaRPr lang="en-US" altLang="zh-TW" sz="1800" b="0" dirty="0" smtClean="0">
              <a:latin typeface="Arial" panose="020B0604020202020204" pitchFamily="34" charset="0"/>
              <a:ea typeface="Arial Unicode MS" panose="020B0604020202020204" pitchFamily="34" charset="-120"/>
              <a:cs typeface="Arial" panose="020B0604020202020204" pitchFamily="34" charset="0"/>
            </a:endParaRPr>
          </a:p>
        </p:txBody>
      </p:sp>
    </p:spTree>
    <p:extLst>
      <p:ext uri="{BB962C8B-B14F-4D97-AF65-F5344CB8AC3E}">
        <p14:creationId xmlns:p14="http://schemas.microsoft.com/office/powerpoint/2010/main" val="40351985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r>
              <a:rPr lang="en-GB" altLang="zh-TW" sz="3200" dirty="0" smtClean="0">
                <a:latin typeface="Calibri" panose="020F0502020204030204" pitchFamily="34" charset="0"/>
              </a:rPr>
              <a:t> versus disparity</a:t>
            </a:r>
            <a:endParaRPr lang="zh-TW" altLang="zh-TW" sz="3200" dirty="0">
              <a:latin typeface="Calibri" panose="020F0502020204030204" pitchFamily="34" charset="0"/>
            </a:endParaRPr>
          </a:p>
        </p:txBody>
      </p:sp>
      <p:sp>
        <p:nvSpPr>
          <p:cNvPr id="5" name="內容版面配置區 2"/>
          <p:cNvSpPr>
            <a:spLocks noGrp="1"/>
          </p:cNvSpPr>
          <p:nvPr>
            <p:ph idx="1"/>
          </p:nvPr>
        </p:nvSpPr>
        <p:spPr>
          <a:xfrm>
            <a:off x="282359" y="1381165"/>
            <a:ext cx="4801729" cy="532116"/>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dirty="0" smtClean="0">
                <a:latin typeface="Arial" panose="020B0604020202020204" pitchFamily="34" charset="0"/>
                <a:ea typeface="Arial Unicode MS" panose="020B0604020202020204" pitchFamily="34" charset="-120"/>
                <a:cs typeface="Arial" panose="020B0604020202020204" pitchFamily="34" charset="0"/>
              </a:rPr>
              <a:t> = 1:</a:t>
            </a:r>
          </a:p>
          <a:p>
            <a:pPr marL="0" indent="0">
              <a:buNone/>
            </a:pP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endParaRPr lang="en-US" altLang="zh-TW" sz="1800" b="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2" name="物件 11"/>
          <p:cNvGraphicFramePr>
            <a:graphicFrameLocks noChangeAspect="1"/>
          </p:cNvGraphicFramePr>
          <p:nvPr>
            <p:extLst>
              <p:ext uri="{D42A27DB-BD31-4B8C-83A1-F6EECF244321}">
                <p14:modId xmlns:p14="http://schemas.microsoft.com/office/powerpoint/2010/main" val="775439987"/>
              </p:ext>
            </p:extLst>
          </p:nvPr>
        </p:nvGraphicFramePr>
        <p:xfrm>
          <a:off x="2541676" y="1885221"/>
          <a:ext cx="446148" cy="470935"/>
        </p:xfrm>
        <a:graphic>
          <a:graphicData uri="http://schemas.openxmlformats.org/presentationml/2006/ole">
            <mc:AlternateContent xmlns:mc="http://schemas.openxmlformats.org/markup-compatibility/2006">
              <mc:Choice xmlns:v="urn:schemas-microsoft-com:vml" Requires="v">
                <p:oleObj spid="_x0000_s176193" name="Equation" r:id="rId3" imgW="228600" imgH="241300" progId="Equation.DSMT4">
                  <p:embed/>
                </p:oleObj>
              </mc:Choice>
              <mc:Fallback>
                <p:oleObj name="Equation" r:id="rId3"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1676" y="1885221"/>
                        <a:ext cx="446148" cy="470935"/>
                      </a:xfrm>
                      <a:prstGeom prst="rect">
                        <a:avLst/>
                      </a:prstGeom>
                      <a:noFill/>
                    </p:spPr>
                  </p:pic>
                </p:oleObj>
              </mc:Fallback>
            </mc:AlternateContent>
          </a:graphicData>
        </a:graphic>
      </p:graphicFrame>
      <p:sp>
        <p:nvSpPr>
          <p:cNvPr id="13" name="Rectangle 9"/>
          <p:cNvSpPr>
            <a:spLocks noChangeArrowheads="1"/>
          </p:cNvSpPr>
          <p:nvPr/>
        </p:nvSpPr>
        <p:spPr bwMode="auto">
          <a:xfrm>
            <a:off x="1835696" y="1907975"/>
            <a:ext cx="71287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pPr lvl="0"/>
            <a:r>
              <a:rPr lang="en-CA" altLang="zh-TW" sz="2000" dirty="0" err="1">
                <a:latin typeface="Times New Roman" panose="02020603050405020304" pitchFamily="18" charset="0"/>
                <a:ea typeface="新細明體" panose="02020500000000000000" pitchFamily="18" charset="-120"/>
                <a:cs typeface="Times New Roman" panose="02020603050405020304" pitchFamily="18" charset="0"/>
              </a:rPr>
              <a:t>d</a:t>
            </a:r>
            <a:r>
              <a:rPr lang="en-CA"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DMax</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(D-X71)</a:t>
            </a:r>
            <a:endParaRPr kumimoji="0" lang="en-CA" altLang="zh-TW" sz="2000" b="0" i="0" u="none" strike="noStrike" cap="none" normalizeH="0" baseline="0" dirty="0" smtClean="0">
              <a:ln>
                <a:noFill/>
              </a:ln>
              <a:solidFill>
                <a:schemeClr val="tx1"/>
              </a:solidFill>
              <a:effectLst/>
            </a:endParaRPr>
          </a:p>
        </p:txBody>
      </p:sp>
      <p:sp>
        <p:nvSpPr>
          <p:cNvPr id="15" name="內容版面配置區 2"/>
          <p:cNvSpPr txBox="1">
            <a:spLocks/>
          </p:cNvSpPr>
          <p:nvPr/>
        </p:nvSpPr>
        <p:spPr>
          <a:xfrm>
            <a:off x="274811" y="2505233"/>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0: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6" name="物件 15"/>
          <p:cNvGraphicFramePr>
            <a:graphicFrameLocks noChangeAspect="1"/>
          </p:cNvGraphicFramePr>
          <p:nvPr>
            <p:extLst>
              <p:ext uri="{D42A27DB-BD31-4B8C-83A1-F6EECF244321}">
                <p14:modId xmlns:p14="http://schemas.microsoft.com/office/powerpoint/2010/main" val="574965147"/>
              </p:ext>
            </p:extLst>
          </p:nvPr>
        </p:nvGraphicFramePr>
        <p:xfrm>
          <a:off x="2505787" y="2893333"/>
          <a:ext cx="504110" cy="532116"/>
        </p:xfrm>
        <a:graphic>
          <a:graphicData uri="http://schemas.openxmlformats.org/presentationml/2006/ole">
            <mc:AlternateContent xmlns:mc="http://schemas.openxmlformats.org/markup-compatibility/2006">
              <mc:Choice xmlns:v="urn:schemas-microsoft-com:vml" Requires="v">
                <p:oleObj spid="_x0000_s176194" name="Equation" r:id="rId5" imgW="228600" imgH="241300" progId="Equation.DSMT4">
                  <p:embed/>
                </p:oleObj>
              </mc:Choice>
              <mc:Fallback>
                <p:oleObj name="Equation" r:id="rId5"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5787" y="2893333"/>
                        <a:ext cx="504110" cy="532116"/>
                      </a:xfrm>
                      <a:prstGeom prst="rect">
                        <a:avLst/>
                      </a:prstGeom>
                      <a:noFill/>
                    </p:spPr>
                  </p:pic>
                </p:oleObj>
              </mc:Fallback>
            </mc:AlternateContent>
          </a:graphicData>
        </a:graphic>
      </p:graphicFrame>
      <p:sp>
        <p:nvSpPr>
          <p:cNvPr id="17" name="Rectangle 13"/>
          <p:cNvSpPr>
            <a:spLocks noChangeArrowheads="1"/>
          </p:cNvSpPr>
          <p:nvPr/>
        </p:nvSpPr>
        <p:spPr bwMode="auto">
          <a:xfrm>
            <a:off x="1259686" y="2965341"/>
            <a:ext cx="77048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 1 / </a:t>
            </a:r>
            <a:r>
              <a:rPr lang="en-US"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(D-X72)</a:t>
            </a:r>
            <a:endParaRPr kumimoji="0" lang="en-US" altLang="zh-TW" sz="2000" b="0" i="0" u="none" strike="noStrike" cap="none" normalizeH="0" baseline="0" dirty="0" smtClean="0">
              <a:ln>
                <a:noFill/>
              </a:ln>
              <a:solidFill>
                <a:schemeClr val="tx1"/>
              </a:solidFill>
              <a:effectLst/>
            </a:endParaRPr>
          </a:p>
        </p:txBody>
      </p:sp>
      <p:sp>
        <p:nvSpPr>
          <p:cNvPr id="19" name="內容版面配置區 2"/>
          <p:cNvSpPr txBox="1">
            <a:spLocks/>
          </p:cNvSpPr>
          <p:nvPr/>
        </p:nvSpPr>
        <p:spPr>
          <a:xfrm>
            <a:off x="323528" y="3801377"/>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2: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20" name="物件 19"/>
          <p:cNvGraphicFramePr>
            <a:graphicFrameLocks noChangeAspect="1"/>
          </p:cNvGraphicFramePr>
          <p:nvPr>
            <p:extLst>
              <p:ext uri="{D42A27DB-BD31-4B8C-83A1-F6EECF244321}">
                <p14:modId xmlns:p14="http://schemas.microsoft.com/office/powerpoint/2010/main" val="2704539171"/>
              </p:ext>
            </p:extLst>
          </p:nvPr>
        </p:nvGraphicFramePr>
        <p:xfrm>
          <a:off x="2547390" y="4261485"/>
          <a:ext cx="469693" cy="495787"/>
        </p:xfrm>
        <a:graphic>
          <a:graphicData uri="http://schemas.openxmlformats.org/presentationml/2006/ole">
            <mc:AlternateContent xmlns:mc="http://schemas.openxmlformats.org/markup-compatibility/2006">
              <mc:Choice xmlns:v="urn:schemas-microsoft-com:vml" Requires="v">
                <p:oleObj spid="_x0000_s176195" name="Equation" r:id="rId6" imgW="228600" imgH="241300" progId="Equation.DSMT4">
                  <p:embed/>
                </p:oleObj>
              </mc:Choice>
              <mc:Fallback>
                <p:oleObj name="Equation" r:id="rId6"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390" y="4261485"/>
                        <a:ext cx="469693" cy="495787"/>
                      </a:xfrm>
                      <a:prstGeom prst="rect">
                        <a:avLst/>
                      </a:prstGeom>
                      <a:noFill/>
                    </p:spPr>
                  </p:pic>
                </p:oleObj>
              </mc:Fallback>
            </mc:AlternateContent>
          </a:graphicData>
        </a:graphic>
      </p:graphicFrame>
      <p:sp>
        <p:nvSpPr>
          <p:cNvPr id="21" name="Rectangle 16"/>
          <p:cNvSpPr>
            <a:spLocks noChangeArrowheads="1"/>
          </p:cNvSpPr>
          <p:nvPr/>
        </p:nvSpPr>
        <p:spPr bwMode="auto">
          <a:xfrm>
            <a:off x="1691680" y="4293420"/>
            <a:ext cx="73251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(D-X73)</a:t>
            </a:r>
            <a:r>
              <a:rPr kumimoji="0" lang="en-US" altLang="zh-TW" sz="2000" b="0" i="0" u="none" strike="noStrike" cap="none" normalizeH="0" baseline="0" dirty="0" smtClean="0">
                <a:ln>
                  <a:noFill/>
                </a:ln>
                <a:solidFill>
                  <a:schemeClr val="tx1"/>
                </a:solidFill>
                <a:effectLst/>
              </a:rPr>
              <a:t> </a:t>
            </a:r>
            <a:endParaRPr kumimoji="0" lang="en-US" altLang="zh-TW" sz="2000" b="0" i="0" u="none" strike="noStrike" cap="none" normalizeH="0" baseline="0" dirty="0" smtClean="0">
              <a:ln>
                <a:noFill/>
              </a:ln>
              <a:solidFill>
                <a:schemeClr val="tx1"/>
              </a:solidFill>
              <a:effectLst/>
              <a:latin typeface="Arial" panose="020B0604020202020204" pitchFamily="34" charset="0"/>
            </a:endParaRPr>
          </a:p>
        </p:txBody>
      </p:sp>
      <p:sp>
        <p:nvSpPr>
          <p:cNvPr id="22" name="矩形 21"/>
          <p:cNvSpPr/>
          <p:nvPr/>
        </p:nvSpPr>
        <p:spPr>
          <a:xfrm>
            <a:off x="467544" y="5110395"/>
            <a:ext cx="8424936" cy="766877"/>
          </a:xfrm>
          <a:prstGeom prst="rect">
            <a:avLst/>
          </a:prstGeom>
        </p:spPr>
        <p:txBody>
          <a:bodyPr wrap="square">
            <a:spAutoFit/>
          </a:bodyPr>
          <a:lstStyle/>
          <a:p>
            <a:pPr algn="just">
              <a:spcBef>
                <a:spcPts val="680"/>
              </a:spcBef>
              <a:tabLst>
                <a:tab pos="228600" algn="l"/>
                <a:tab pos="457200" algn="l"/>
                <a:tab pos="685800" algn="l"/>
                <a:tab pos="914400" algn="l"/>
                <a:tab pos="304800" algn="l"/>
              </a:tabLst>
            </a:pPr>
            <a:r>
              <a:rPr lang="en-CA" altLang="zh-TW" b="1" dirty="0" err="1" smtClean="0">
                <a:latin typeface="+mj-lt"/>
                <a:ea typeface="新細明體" panose="02020500000000000000" pitchFamily="18" charset="-120"/>
              </a:rPr>
              <a:t>depth_representation_type</a:t>
            </a:r>
            <a:r>
              <a:rPr lang="en-CA" altLang="zh-TW" b="1" dirty="0" smtClean="0">
                <a:latin typeface="+mj-lt"/>
                <a:ea typeface="新細明體" panose="02020500000000000000" pitchFamily="18" charset="-120"/>
              </a:rPr>
              <a:t> = 0 </a:t>
            </a:r>
            <a:r>
              <a:rPr lang="en-CA" altLang="zh-TW" b="1" dirty="0">
                <a:latin typeface="+mj-lt"/>
                <a:ea typeface="新細明體" panose="02020500000000000000" pitchFamily="18" charset="-120"/>
              </a:rPr>
              <a:t>or </a:t>
            </a:r>
            <a:r>
              <a:rPr lang="en-CA" altLang="zh-TW" b="1" dirty="0" smtClean="0">
                <a:latin typeface="+mj-lt"/>
                <a:ea typeface="新細明體" panose="02020500000000000000" pitchFamily="18" charset="-120"/>
              </a:rPr>
              <a:t>2:</a:t>
            </a:r>
            <a:endParaRPr lang="zh-TW" altLang="zh-TW" sz="2000" dirty="0">
              <a:latin typeface="Times New Roman" panose="02020603050405020304" pitchFamily="18" charset="0"/>
              <a:ea typeface="新細明體" panose="02020500000000000000" pitchFamily="18" charset="-120"/>
            </a:endParaRPr>
          </a:p>
          <a:p>
            <a:pPr algn="r">
              <a:spcBef>
                <a:spcPts val="680"/>
              </a:spcBef>
              <a:tabLst>
                <a:tab pos="228600" algn="l"/>
                <a:tab pos="457200" algn="l"/>
                <a:tab pos="685800" algn="l"/>
                <a:tab pos="914400" algn="l"/>
                <a:tab pos="304800" algn="l"/>
              </a:tabLst>
            </a:pPr>
            <a:r>
              <a:rPr lang="en-CA" altLang="zh-TW" sz="2000" dirty="0" smtClean="0">
                <a:latin typeface="Times New Roman" panose="02020603050405020304" pitchFamily="18" charset="0"/>
                <a:ea typeface="新細明體" panose="02020500000000000000" pitchFamily="18" charset="-120"/>
              </a:rPr>
              <a:t>           </a:t>
            </a:r>
            <a:r>
              <a:rPr lang="en-CA" altLang="zh-TW" sz="2000" dirty="0" err="1" smtClean="0">
                <a:latin typeface="Times New Roman" panose="02020603050405020304" pitchFamily="18" charset="0"/>
                <a:ea typeface="新細明體" panose="02020500000000000000" pitchFamily="18" charset="-120"/>
              </a:rPr>
              <a:t>d</a:t>
            </a:r>
            <a:r>
              <a:rPr lang="en-CA" altLang="zh-TW" sz="2000" baseline="-25000" dirty="0" err="1" smtClean="0">
                <a:latin typeface="Times New Roman" panose="02020603050405020304" pitchFamily="18" charset="0"/>
                <a:ea typeface="新細明體" panose="02020500000000000000" pitchFamily="18" charset="-120"/>
              </a:rPr>
              <a:t>i,j</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err="1">
                <a:latin typeface="Times New Roman" panose="02020603050405020304" pitchFamily="18" charset="0"/>
                <a:ea typeface="新細明體" panose="02020500000000000000" pitchFamily="18" charset="-120"/>
              </a:rPr>
              <a:t>Bdistance</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Flength</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Z</a:t>
            </a:r>
            <a:r>
              <a:rPr lang="en-CA" altLang="zh-TW" sz="2000" baseline="-25000" dirty="0" err="1">
                <a:latin typeface="Times New Roman" panose="02020603050405020304" pitchFamily="18" charset="0"/>
                <a:ea typeface="新細明體" panose="02020500000000000000" pitchFamily="18" charset="-120"/>
              </a:rPr>
              <a:t>i,j</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D-X74)</a:t>
            </a:r>
            <a:endParaRPr lang="zh-TW" altLang="zh-TW" sz="2000" dirty="0">
              <a:effectLst/>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8770598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792088" y="-99392"/>
            <a:ext cx="8820472" cy="1143000"/>
          </a:xfrm>
        </p:spPr>
        <p:txBody>
          <a:bodyPr>
            <a:normAutofit/>
          </a:bodyPr>
          <a:lstStyle/>
          <a:p>
            <a:r>
              <a:rPr lang="en-US" altLang="zh-TW" sz="2800" dirty="0"/>
              <a:t> </a:t>
            </a:r>
            <a:r>
              <a:rPr lang="en-US" altLang="zh-TW" sz="2800" dirty="0" smtClean="0"/>
              <a:t>R</a:t>
            </a:r>
            <a:r>
              <a:rPr lang="en-US" altLang="zh-TW" sz="2800" dirty="0" smtClean="0">
                <a:latin typeface="Calibri" panose="020F0502020204030204" pitchFamily="34" charset="0"/>
              </a:rPr>
              <a:t>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a16="http://schemas.microsoft.com/office/drawing/2014/main" val="20000"/>
                    </a:ext>
                  </a:extLst>
                </a:gridCol>
                <a:gridCol w="1173419">
                  <a:extLst>
                    <a:ext uri="{9D8B030D-6E8A-4147-A177-3AD203B41FA5}">
                      <a16:colId xmlns:a16="http://schemas.microsoft.com/office/drawing/2014/main"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45396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8904" y="-27384"/>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a:t>D</a:t>
            </a:r>
            <a:r>
              <a:rPr lang="en-US" altLang="zh-TW" sz="2800" dirty="0" smtClean="0">
                <a:latin typeface="Calibri" panose="020F0502020204030204" pitchFamily="34" charset="0"/>
              </a:rPr>
              <a:t>epth parameter variables 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50880028"/>
              </p:ext>
            </p:extLst>
          </p:nvPr>
        </p:nvGraphicFramePr>
        <p:xfrm>
          <a:off x="510424" y="1268760"/>
          <a:ext cx="8166032" cy="2232251"/>
        </p:xfrm>
        <a:graphic>
          <a:graphicData uri="http://schemas.openxmlformats.org/drawingml/2006/table">
            <a:tbl>
              <a:tblPr firstRow="1" firstCol="1" lastRow="1" lastCol="1" bandRow="1" bandCol="1"/>
              <a:tblGrid>
                <a:gridCol w="1494675">
                  <a:extLst>
                    <a:ext uri="{9D8B030D-6E8A-4147-A177-3AD203B41FA5}">
                      <a16:colId xmlns:a16="http://schemas.microsoft.com/office/drawing/2014/main" val="20000"/>
                    </a:ext>
                  </a:extLst>
                </a:gridCol>
                <a:gridCol w="1604042">
                  <a:extLst>
                    <a:ext uri="{9D8B030D-6E8A-4147-A177-3AD203B41FA5}">
                      <a16:colId xmlns:a16="http://schemas.microsoft.com/office/drawing/2014/main" val="20001"/>
                    </a:ext>
                  </a:extLst>
                </a:gridCol>
                <a:gridCol w="1572276">
                  <a:extLst>
                    <a:ext uri="{9D8B030D-6E8A-4147-A177-3AD203B41FA5}">
                      <a16:colId xmlns:a16="http://schemas.microsoft.com/office/drawing/2014/main" val="20002"/>
                    </a:ext>
                  </a:extLst>
                </a:gridCol>
                <a:gridCol w="1818086">
                  <a:extLst>
                    <a:ext uri="{9D8B030D-6E8A-4147-A177-3AD203B41FA5}">
                      <a16:colId xmlns:a16="http://schemas.microsoft.com/office/drawing/2014/main" val="20003"/>
                    </a:ext>
                  </a:extLst>
                </a:gridCol>
                <a:gridCol w="1676953">
                  <a:extLst>
                    <a:ext uri="{9D8B030D-6E8A-4147-A177-3AD203B41FA5}">
                      <a16:colId xmlns:a16="http://schemas.microsoft.com/office/drawing/2014/main"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文字方塊 4"/>
          <p:cNvSpPr txBox="1"/>
          <p:nvPr/>
        </p:nvSpPr>
        <p:spPr>
          <a:xfrm>
            <a:off x="539552" y="365102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37155648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98072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lvl="0" eaLnBrk="0" fontAlgn="base" hangingPunct="0">
              <a:spcBef>
                <a:spcPct val="0"/>
              </a:spcBef>
              <a:spcAft>
                <a:spcPct val="0"/>
              </a:spcAft>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a:t>
            </a:r>
            <a:r>
              <a:rPr kumimoji="1" lang="en-US" altLang="zh-TW" sz="1600" dirty="0">
                <a:solidFill>
                  <a:srgbClr val="3333FF"/>
                </a:solidFill>
                <a:cs typeface="Arial" pitchFamily="34" charset="0"/>
              </a:rPr>
              <a:t>the recovered depth </a:t>
            </a:r>
            <a:r>
              <a:rPr kumimoji="1" lang="en-US" altLang="zh-TW" sz="1600" dirty="0" smtClean="0">
                <a:solidFill>
                  <a:srgbClr val="3333FF"/>
                </a:solidFill>
                <a:cs typeface="Arial" pitchFamily="34" charset="0"/>
              </a:rPr>
              <a:t>values </a:t>
            </a:r>
            <a:r>
              <a:rPr kumimoji="1" lang="en-US" altLang="zh-TW" sz="1600" dirty="0" smtClean="0">
                <a:solidFill>
                  <a:srgbClr val="000000"/>
                </a:solidFill>
                <a:cs typeface="Arial" pitchFamily="34" charset="0"/>
              </a:rPr>
              <a:t>to </a:t>
            </a:r>
            <a:r>
              <a:rPr kumimoji="1" lang="en-US" altLang="zh-TW" sz="1600" b="0" i="0" u="none" strike="noStrike" cap="none" normalizeH="0" baseline="0" dirty="0" smtClean="0">
                <a:ln>
                  <a:noFill/>
                </a:ln>
                <a:solidFill>
                  <a:srgbClr val="000000"/>
                </a:solidFill>
                <a:effectLst/>
                <a:cs typeface="Arial" pitchFamily="34" charset="0"/>
              </a:rPr>
              <a:t>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878904"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23972970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44624"/>
            <a:ext cx="7643192" cy="792088"/>
          </a:xfrm>
        </p:spPr>
        <p:txBody>
          <a:bodyPr>
            <a:normAutofit/>
          </a:bodyPr>
          <a:lstStyle/>
          <a:p>
            <a:r>
              <a:rPr lang="en-US" altLang="zh-TW" sz="3200" dirty="0" smtClean="0">
                <a:latin typeface="Calibri" panose="020F0502020204030204" pitchFamily="34" charset="0"/>
              </a:rPr>
              <a:t>CTDP SEI Syntax in JCTVC-AD0022 (Old)</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510790106"/>
              </p:ext>
            </p:extLst>
          </p:nvPr>
        </p:nvGraphicFramePr>
        <p:xfrm>
          <a:off x="755574" y="1037863"/>
          <a:ext cx="7848873" cy="5836803"/>
        </p:xfrm>
        <a:graphic>
          <a:graphicData uri="http://schemas.openxmlformats.org/drawingml/2006/table">
            <a:tbl>
              <a:tblPr>
                <a:tableStyleId>{5C22544A-7EE6-4342-B048-85BDC9FD1C3A}</a:tableStyleId>
              </a:tblPr>
              <a:tblGrid>
                <a:gridCol w="7036133">
                  <a:extLst>
                    <a:ext uri="{9D8B030D-6E8A-4147-A177-3AD203B41FA5}">
                      <a16:colId xmlns:a16="http://schemas.microsoft.com/office/drawing/2014/main" val="20000"/>
                    </a:ext>
                  </a:extLst>
                </a:gridCol>
                <a:gridCol w="812740">
                  <a:extLst>
                    <a:ext uri="{9D8B030D-6E8A-4147-A177-3AD203B41FA5}">
                      <a16:colId xmlns:a16="http://schemas.microsoft.com/office/drawing/2014/main" val="20001"/>
                    </a:ext>
                  </a:extLst>
                </a:gridCol>
              </a:tblGrid>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a:effectLst/>
                        </a:rPr>
                        <a:t>centralized_texture_depth_packing</a:t>
                      </a:r>
                      <a:r>
                        <a:rPr lang="en-CA" sz="1100" kern="1200" dirty="0">
                          <a:effectLst/>
                        </a:rPr>
                        <a:t>( </a:t>
                      </a:r>
                      <a:r>
                        <a:rPr lang="en-CA" sz="1100" kern="1200" dirty="0" err="1">
                          <a:effectLst/>
                        </a:rPr>
                        <a:t>payloadSize</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centralized_texture_depth_packing_cancel_flag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if( ! centralized_texture_depth_packing_cancel_flag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2559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9362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FF0000"/>
                          </a:solidFill>
                          <a:effectLst/>
                        </a:rPr>
                        <a:t>color_packing_space</a:t>
                      </a:r>
                      <a:endParaRPr lang="zh-TW" sz="1600" b="1" dirty="0">
                        <a:solidFill>
                          <a:srgbClr val="FF0000"/>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544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188839">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3"/>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1234072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42098" y="2420888"/>
            <a:ext cx="8784976" cy="1728192"/>
          </a:xfrm>
        </p:spPr>
        <p:txBody>
          <a:bodyPr>
            <a:noAutofit/>
          </a:bodyPr>
          <a:lstStyle/>
          <a:p>
            <a:pPr marL="357188" indent="14288"/>
            <a:r>
              <a:rPr lang="en-US" altLang="zh-TW" sz="4000" dirty="0" smtClean="0">
                <a:latin typeface="Calibri" pitchFamily="34" charset="0"/>
              </a:rPr>
              <a:t>Performance Evaluations</a:t>
            </a:r>
            <a:endParaRPr lang="en-US" altLang="zh-TW" sz="2800" dirty="0" smtClean="0">
              <a:solidFill>
                <a:srgbClr val="FFFF00"/>
              </a:solidFill>
              <a:latin typeface="Calibri" pitchFamily="34" charset="0"/>
            </a:endParaRPr>
          </a:p>
        </p:txBody>
      </p:sp>
      <p:sp>
        <p:nvSpPr>
          <p:cNvPr id="3" name="標題 1"/>
          <p:cNvSpPr txBox="1">
            <a:spLocks/>
          </p:cNvSpPr>
          <p:nvPr/>
        </p:nvSpPr>
        <p:spPr bwMode="auto">
          <a:xfrm>
            <a:off x="1720143" y="3140968"/>
            <a:ext cx="7272808" cy="2417440"/>
          </a:xfrm>
          <a:prstGeom prst="rect">
            <a:avLst/>
          </a:prstGeom>
          <a:noFill/>
          <a:ln w="9525">
            <a:noFill/>
            <a:miter lim="800000"/>
            <a:headEnd/>
            <a:tailEnd/>
          </a:ln>
        </p:spPr>
        <p:txBody>
          <a:bodyPr vert="horz" wrap="square" lIns="0" tIns="0" rIns="18288" bIns="0" numCol="1" anchor="b" anchorCtr="0" compatLnSpc="1">
            <a:prstTxWarp prst="textNoShape">
              <a:avLst/>
            </a:prstTxWarp>
            <a:noAutofit/>
            <a:scene3d>
              <a:camera prst="orthographicFront"/>
              <a:lightRig rig="freezing" dir="t">
                <a:rot lat="0" lon="0" rev="5640000"/>
              </a:lightRig>
            </a:scene3d>
            <a:sp3d prstMaterial="flat">
              <a:bevelT w="38100" h="38100"/>
              <a:contourClr>
                <a:schemeClr val="tx2"/>
              </a:contourClr>
            </a:sp3d>
          </a:bodyPr>
          <a:lstStyle>
            <a:lvl1pPr algn="ctr" rtl="0" eaLnBrk="0" fontAlgn="base" hangingPunct="0">
              <a:spcBef>
                <a:spcPct val="0"/>
              </a:spcBef>
              <a:spcAft>
                <a:spcPct val="0"/>
              </a:spcAft>
              <a:buNone/>
              <a:defRPr sz="4400" b="1" kern="1200">
                <a:ln>
                  <a:noFill/>
                </a:ln>
                <a:solidFill>
                  <a:schemeClr val="tx2"/>
                </a:solidFill>
                <a:effectLst>
                  <a:outerShdw blurRad="38100" dist="25400" dir="5400000" algn="tl" rotWithShape="0">
                    <a:srgbClr val="000000">
                      <a:alpha val="43000"/>
                    </a:srgbClr>
                  </a:outerShdw>
                </a:effectLst>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marL="357188" indent="14288" algn="l"/>
            <a:r>
              <a:rPr kumimoji="0" lang="en-US" altLang="zh-TW" sz="4000" dirty="0" smtClean="0">
                <a:latin typeface="Calibri" pitchFamily="34" charset="0"/>
              </a:rPr>
              <a:t/>
            </a:r>
            <a:br>
              <a:rPr kumimoji="0" lang="en-US" altLang="zh-TW" sz="4000" dirty="0" smtClean="0">
                <a:latin typeface="Calibri" pitchFamily="34" charset="0"/>
              </a:rPr>
            </a:br>
            <a:r>
              <a:rPr kumimoji="0" lang="en-US" altLang="zh-TW" sz="4000" dirty="0" smtClean="0">
                <a:latin typeface="Calibri" pitchFamily="34" charset="0"/>
              </a:rPr>
              <a:t/>
            </a:r>
            <a:br>
              <a:rPr kumimoji="0" lang="en-US" altLang="zh-TW" sz="4000" dirty="0" smtClean="0">
                <a:latin typeface="Calibri" pitchFamily="34" charset="0"/>
              </a:rPr>
            </a:br>
            <a:r>
              <a:rPr kumimoji="0" lang="en-CA" altLang="zh-TW" sz="3200" dirty="0" smtClean="0">
                <a:effectLst>
                  <a:outerShdw blurRad="38100" dist="38100" dir="2700000" algn="tl">
                    <a:srgbClr val="000000">
                      <a:alpha val="43137"/>
                    </a:srgbClr>
                  </a:outerShdw>
                </a:effectLst>
                <a:latin typeface="Calibri" panose="020F0502020204030204" pitchFamily="34" charset="0"/>
              </a:rPr>
              <a:t>1. </a:t>
            </a:r>
            <a:r>
              <a:rPr kumimoji="0"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b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     </a:t>
            </a: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kumimoji="0"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16008214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06765811"/>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a16="http://schemas.microsoft.com/office/drawing/2014/main" val="20000"/>
                    </a:ext>
                  </a:extLst>
                </a:gridCol>
                <a:gridCol w="1600035">
                  <a:extLst>
                    <a:ext uri="{9D8B030D-6E8A-4147-A177-3AD203B41FA5}">
                      <a16:colId xmlns:a16="http://schemas.microsoft.com/office/drawing/2014/main" val="20001"/>
                    </a:ext>
                  </a:extLst>
                </a:gridCol>
                <a:gridCol w="1281674">
                  <a:extLst>
                    <a:ext uri="{9D8B030D-6E8A-4147-A177-3AD203B41FA5}">
                      <a16:colId xmlns:a16="http://schemas.microsoft.com/office/drawing/2014/main" val="20002"/>
                    </a:ext>
                  </a:extLst>
                </a:gridCol>
                <a:gridCol w="1414934">
                  <a:extLst>
                    <a:ext uri="{9D8B030D-6E8A-4147-A177-3AD203B41FA5}">
                      <a16:colId xmlns:a16="http://schemas.microsoft.com/office/drawing/2014/main" val="20003"/>
                    </a:ext>
                  </a:extLst>
                </a:gridCol>
                <a:gridCol w="1632724">
                  <a:extLst>
                    <a:ext uri="{9D8B030D-6E8A-4147-A177-3AD203B41FA5}">
                      <a16:colId xmlns:a16="http://schemas.microsoft.com/office/drawing/2014/main"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a16="http://schemas.microsoft.com/office/drawing/2014/main" val="10002"/>
                  </a:ext>
                </a:extLst>
              </a:tr>
            </a:tbl>
          </a:graphicData>
        </a:graphic>
      </p:graphicFrame>
      <p:sp>
        <p:nvSpPr>
          <p:cNvPr id="10" name="標題 1"/>
          <p:cNvSpPr txBox="1">
            <a:spLocks/>
          </p:cNvSpPr>
          <p:nvPr/>
        </p:nvSpPr>
        <p:spPr bwMode="auto">
          <a:xfrm>
            <a:off x="1022920" y="188640"/>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algn="l"/>
            <a:r>
              <a:rPr kumimoji="0" lang="en-US" altLang="zh-TW" sz="3200" dirty="0">
                <a:solidFill>
                  <a:schemeClr val="tx1"/>
                </a:solidFill>
                <a:latin typeface="Calibri" pitchFamily="34" charset="0"/>
                <a:cs typeface="+mn-cs"/>
              </a:rPr>
              <a:t>Computer </a:t>
            </a:r>
            <a:r>
              <a:rPr kumimoji="0" lang="en-US" altLang="zh-TW" sz="3200" dirty="0" smtClean="0">
                <a:solidFill>
                  <a:schemeClr val="tx1"/>
                </a:solidFill>
                <a:latin typeface="Calibri" pitchFamily="34" charset="0"/>
                <a:cs typeface="+mn-cs"/>
              </a:rPr>
              <a:t>Generated Test Sequences</a:t>
            </a:r>
            <a:endParaRPr kumimoji="0" lang="en-US" altLang="zh-CN" sz="3200" dirty="0">
              <a:solidFill>
                <a:schemeClr val="tx1"/>
              </a:solidFill>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1392143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611560" y="1196752"/>
            <a:ext cx="8532440" cy="4839816"/>
          </a:xfrm>
        </p:spPr>
        <p:txBody>
          <a:bodyPr/>
          <a:lstStyle/>
          <a:p>
            <a:pPr marL="0" indent="0">
              <a:buNone/>
            </a:pPr>
            <a:r>
              <a:rPr lang="en-US" altLang="zh-TW" sz="2400" b="1" dirty="0" err="1" smtClean="0">
                <a:solidFill>
                  <a:schemeClr val="tx1"/>
                </a:solidFill>
                <a:latin typeface="Calibri" panose="020F0502020204030204" pitchFamily="34" charset="0"/>
                <a:cs typeface="Arial" panose="020B0604020202020204" pitchFamily="34" charset="0"/>
              </a:rPr>
              <a:t>Uncoded</a:t>
            </a:r>
            <a:r>
              <a:rPr lang="en-US" altLang="zh-TW" sz="2400" b="1" dirty="0" smtClean="0">
                <a:solidFill>
                  <a:schemeClr val="tx1"/>
                </a:solidFill>
                <a:latin typeface="Calibri" panose="020F0502020204030204" pitchFamily="34" charset="0"/>
                <a:cs typeface="Arial" panose="020B0604020202020204" pitchFamily="34" charset="0"/>
              </a:rPr>
              <a:t> and Coded HD Computer Generated Videos:</a:t>
            </a:r>
          </a:p>
          <a:p>
            <a:pPr marL="360363" indent="0"/>
            <a:r>
              <a:rPr lang="en-US" altLang="zh-TW" sz="2400" b="0" dirty="0" smtClean="0">
                <a:solidFill>
                  <a:schemeClr val="tx1"/>
                </a:solidFill>
                <a:latin typeface="Calibri" panose="020F0502020204030204" pitchFamily="34" charset="0"/>
                <a:cs typeface="Arial" panose="020B0604020202020204" pitchFamily="34" charset="0"/>
              </a:rPr>
              <a:t>ratios of depth </a:t>
            </a:r>
            <a:r>
              <a:rPr lang="en-US" altLang="zh-TW" sz="2400" b="0" dirty="0">
                <a:solidFill>
                  <a:schemeClr val="tx1"/>
                </a:solidFill>
                <a:latin typeface="Calibri" panose="020F0502020204030204" pitchFamily="34" charset="0"/>
                <a:cs typeface="Arial" panose="020B0604020202020204" pitchFamily="34" charset="0"/>
              </a:rPr>
              <a:t>region </a:t>
            </a:r>
            <a:r>
              <a:rPr lang="en-US" altLang="zh-TW" sz="2400" b="0" dirty="0" smtClean="0">
                <a:solidFill>
                  <a:schemeClr val="tx1"/>
                </a:solidFill>
                <a:latin typeface="Calibri" panose="020F0502020204030204" pitchFamily="34" charset="0"/>
                <a:cs typeface="Arial" panose="020B0604020202020204" pitchFamily="34" charset="0"/>
              </a:rPr>
              <a:t>: </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spcBef>
                <a:spcPts val="0"/>
              </a:spcBef>
              <a:buNone/>
            </a:pPr>
            <a:r>
              <a:rPr lang="en-US" altLang="zh-TW" sz="2400" b="0" dirty="0">
                <a:solidFill>
                  <a:schemeClr val="tx1"/>
                </a:solidFill>
                <a:latin typeface="Calibri" panose="020F0502020204030204" pitchFamily="34" charset="0"/>
                <a:cs typeface="Arial" panose="020B0604020202020204" pitchFamily="34" charset="0"/>
              </a:rPr>
              <a:t>          CTDP TB:</a:t>
            </a:r>
            <a:r>
              <a:rPr lang="zh-TW" altLang="en-US" sz="2400" b="0" dirty="0">
                <a:solidFill>
                  <a:schemeClr val="tx1"/>
                </a:solidFill>
                <a:latin typeface="Calibri" panose="020F0502020204030204" pitchFamily="34" charset="0"/>
                <a:cs typeface="Arial" panose="020B0604020202020204" pitchFamily="34" charset="0"/>
              </a:rPr>
              <a:t> </a:t>
            </a:r>
            <a:r>
              <a:rPr lang="en-US" altLang="zh-TW" sz="2400" b="0" dirty="0" smtClean="0">
                <a:solidFill>
                  <a:schemeClr val="tx1"/>
                </a:solidFill>
                <a:latin typeface="Calibri" panose="020F0502020204030204" pitchFamily="34" charset="0"/>
                <a:cs typeface="Arial" panose="020B0604020202020204" pitchFamily="34" charset="0"/>
              </a:rPr>
              <a:t>Depth:1/9, Texture: 8/9</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buNone/>
            </a:pPr>
            <a:r>
              <a:rPr lang="en-US" altLang="zh-TW" sz="2400" b="0" dirty="0">
                <a:solidFill>
                  <a:schemeClr val="tx1"/>
                </a:solidFill>
                <a:latin typeface="Calibri" panose="020F0502020204030204" pitchFamily="34" charset="0"/>
                <a:cs typeface="Arial" panose="020B0604020202020204" pitchFamily="34" charset="0"/>
              </a:rPr>
              <a:t>          CTDP LR: </a:t>
            </a:r>
            <a:r>
              <a:rPr lang="en-US" altLang="zh-TW" sz="2400" b="0" dirty="0" smtClean="0">
                <a:solidFill>
                  <a:schemeClr val="tx1"/>
                </a:solidFill>
                <a:latin typeface="Calibri" panose="020F0502020204030204" pitchFamily="34" charset="0"/>
                <a:cs typeface="Arial" panose="020B0604020202020204" pitchFamily="34" charset="0"/>
              </a:rPr>
              <a:t>Depth: 1/12, Texture: 11/12</a:t>
            </a:r>
          </a:p>
          <a:p>
            <a:pPr marL="360363" indent="0">
              <a:buNone/>
            </a:pPr>
            <a:endParaRPr lang="en-US" altLang="zh-TW" sz="2400" b="0" dirty="0" smtClean="0">
              <a:solidFill>
                <a:schemeClr val="tx1"/>
              </a:solidFill>
              <a:latin typeface="Calibri" panose="020F0502020204030204" pitchFamily="34" charset="0"/>
              <a:cs typeface="Arial" panose="020B0604020202020204" pitchFamily="34" charset="0"/>
            </a:endParaRPr>
          </a:p>
          <a:p>
            <a:pPr marL="0" indent="0">
              <a:buNone/>
            </a:pPr>
            <a:r>
              <a:rPr lang="en-US" altLang="zh-TW" sz="2400" b="1" dirty="0" smtClean="0">
                <a:solidFill>
                  <a:schemeClr val="tx1"/>
                </a:solidFill>
                <a:latin typeface="Calibri" panose="020F0502020204030204" pitchFamily="34" charset="0"/>
                <a:cs typeface="Arial" panose="020B0604020202020204" pitchFamily="34" charset="0"/>
              </a:rPr>
              <a:t>HEVC-CTDP Coding Parameters:</a:t>
            </a:r>
            <a:endParaRPr lang="en-US" altLang="zh-TW" sz="2400" b="1"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encoding mode: All Intra, Low delay, Random </a:t>
            </a:r>
            <a:r>
              <a:rPr lang="en-US" altLang="zh-TW" sz="2400" b="0" dirty="0">
                <a:solidFill>
                  <a:schemeClr val="tx1"/>
                </a:solidFill>
                <a:latin typeface="Calibri" panose="020F0502020204030204" pitchFamily="34" charset="0"/>
                <a:cs typeface="Arial" panose="020B0604020202020204" pitchFamily="34" charset="0"/>
              </a:rPr>
              <a:t>access</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QP: 27,32,37,42</a:t>
            </a:r>
          </a:p>
          <a:p>
            <a:pPr marL="804863">
              <a:spcBef>
                <a:spcPts val="300"/>
              </a:spcBef>
            </a:pPr>
            <a:r>
              <a:rPr lang="en-US" altLang="zh-TW" sz="2400" b="0" dirty="0" err="1" smtClean="0">
                <a:solidFill>
                  <a:schemeClr val="tx1"/>
                </a:solidFill>
                <a:latin typeface="Calibri" panose="020F0502020204030204" pitchFamily="34" charset="0"/>
                <a:cs typeface="Arial" panose="020B0604020202020204" pitchFamily="34" charset="0"/>
              </a:rPr>
              <a:t>ctdp_packing_type</a:t>
            </a:r>
            <a:r>
              <a:rPr lang="en-US" altLang="zh-TW" sz="2400" b="0" dirty="0" smtClean="0">
                <a:solidFill>
                  <a:schemeClr val="tx1"/>
                </a:solidFill>
                <a:latin typeface="Calibri" panose="020F0502020204030204" pitchFamily="34" charset="0"/>
                <a:cs typeface="Arial" panose="020B0604020202020204" pitchFamily="34" charset="0"/>
              </a:rPr>
              <a:t>: CTDP-TB  and CTDP-LR</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image resizing: </a:t>
            </a:r>
            <a:r>
              <a:rPr lang="en-US" altLang="zh-TW" sz="2400" b="0" dirty="0" err="1" smtClean="0">
                <a:solidFill>
                  <a:schemeClr val="tx1"/>
                </a:solidFill>
                <a:latin typeface="Calibri" panose="020F0502020204030204" pitchFamily="34" charset="0"/>
              </a:rPr>
              <a:t>Lancos</a:t>
            </a:r>
            <a:r>
              <a:rPr lang="en-US" altLang="zh-TW" sz="2400" b="0" dirty="0" smtClean="0">
                <a:solidFill>
                  <a:schemeClr val="tx1"/>
                </a:solidFill>
                <a:latin typeface="Calibri" panose="020F0502020204030204" pitchFamily="34" charset="0"/>
              </a:rPr>
              <a:t> 4</a:t>
            </a:r>
            <a:endParaRPr lang="en-US" altLang="zh-TW" b="0"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b="0" dirty="0" smtClean="0">
                <a:solidFill>
                  <a:schemeClr val="tx1"/>
                </a:solidFill>
                <a:latin typeface="Calibri" panose="020F0502020204030204" pitchFamily="34" charset="0"/>
                <a:cs typeface="Arial" panose="020B0604020202020204" pitchFamily="34" charset="0"/>
              </a:rPr>
              <a:t>depth resizing</a:t>
            </a:r>
            <a:r>
              <a:rPr lang="en-US" altLang="zh-TW" b="0" dirty="0">
                <a:solidFill>
                  <a:schemeClr val="tx1"/>
                </a:solidFill>
                <a:latin typeface="Calibri" panose="020F0502020204030204" pitchFamily="34" charset="0"/>
                <a:cs typeface="Arial" panose="020B0604020202020204" pitchFamily="34" charset="0"/>
              </a:rPr>
              <a:t>: </a:t>
            </a:r>
            <a:r>
              <a:rPr lang="en-US" altLang="zh-TW" b="0" dirty="0" err="1" smtClean="0">
                <a:solidFill>
                  <a:schemeClr val="tx1"/>
                </a:solidFill>
                <a:latin typeface="Calibri" panose="020F0502020204030204" pitchFamily="34" charset="0"/>
                <a:cs typeface="Arial" panose="020B0604020202020204" pitchFamily="34" charset="0"/>
              </a:rPr>
              <a:t>bicubic</a:t>
            </a:r>
            <a:r>
              <a:rPr lang="en-US" altLang="zh-TW" b="0" dirty="0" smtClean="0">
                <a:solidFill>
                  <a:schemeClr val="tx1"/>
                </a:solidFill>
                <a:latin typeface="Calibri" panose="020F0502020204030204" pitchFamily="34" charset="0"/>
              </a:rPr>
              <a:t> </a:t>
            </a:r>
            <a:endParaRPr lang="en-US" altLang="zh-TW" b="0" dirty="0">
              <a:solidFill>
                <a:schemeClr val="tx1"/>
              </a:solidFill>
              <a:latin typeface="Calibri" panose="020F0502020204030204" pitchFamily="34" charset="0"/>
              <a:cs typeface="Arial" panose="020B0604020202020204" pitchFamily="34" charset="0"/>
            </a:endParaRPr>
          </a:p>
          <a:p>
            <a:pPr marL="393700" lvl="1" indent="0">
              <a:buNone/>
            </a:pPr>
            <a:endParaRPr lang="en-US" altLang="zh-TW" dirty="0">
              <a:solidFill>
                <a:schemeClr val="tx1"/>
              </a:solidFill>
              <a:latin typeface="Calibri" panose="020F0502020204030204" pitchFamily="34" charset="0"/>
              <a:cs typeface="Arial" panose="020B0604020202020204" pitchFamily="34" charset="0"/>
            </a:endParaRPr>
          </a:p>
          <a:p>
            <a:pPr marL="0" indent="0">
              <a:buNone/>
            </a:pPr>
            <a:endParaRPr lang="en-US" altLang="zh-TW" sz="2400" dirty="0" smtClean="0">
              <a:solidFill>
                <a:schemeClr val="tx1"/>
              </a:solidFill>
              <a:latin typeface="Calibri" panose="020F0502020204030204" pitchFamily="34" charset="0"/>
            </a:endParaRPr>
          </a:p>
          <a:p>
            <a:pPr marL="0" indent="0">
              <a:buNone/>
            </a:pPr>
            <a:endParaRPr lang="en-US" altLang="zh-TW" sz="2400" dirty="0">
              <a:solidFill>
                <a:schemeClr val="tx1"/>
              </a:solidFill>
              <a:latin typeface="Calibri" panose="020F0502020204030204" pitchFamily="34" charset="0"/>
            </a:endParaRPr>
          </a:p>
          <a:p>
            <a:endParaRPr lang="zh-TW" altLang="en-US" sz="2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2724081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696" y="3513202"/>
            <a:ext cx="5760640" cy="707886"/>
          </a:xfrm>
          <a:prstGeom prst="rect">
            <a:avLst/>
          </a:prstGeom>
          <a:solidFill>
            <a:srgbClr val="FFFF00"/>
          </a:solidFill>
          <a:ln>
            <a:solidFill>
              <a:schemeClr val="accent1"/>
            </a:solidFill>
          </a:ln>
        </p:spPr>
        <p:txBody>
          <a:bodyPr wrap="square">
            <a:spAutoFit/>
          </a:bodyPr>
          <a:lstStyle/>
          <a:p>
            <a:pPr lvl="0" algn="ctr"/>
            <a:r>
              <a:rPr lang="en-US" altLang="zh-TW" sz="2000" dirty="0">
                <a:solidFill>
                  <a:prstClr val="black"/>
                </a:solidFill>
                <a:latin typeface="Calibri" panose="020F0502020204030204" pitchFamily="34" charset="0"/>
              </a:rPr>
              <a:t>CTDP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ground truth ones</a:t>
            </a:r>
            <a:endParaRPr lang="zh-TW" altLang="en-US" sz="2000" dirty="0">
              <a:solidFill>
                <a:prstClr val="black"/>
              </a:solidFill>
              <a:latin typeface="Calibri" panose="020F0502020204030204" pitchFamily="34" charset="0"/>
            </a:endParaRPr>
          </a:p>
        </p:txBody>
      </p:sp>
      <p:sp>
        <p:nvSpPr>
          <p:cNvPr id="4" name="文字方塊 3"/>
          <p:cNvSpPr txBox="1"/>
          <p:nvPr/>
        </p:nvSpPr>
        <p:spPr>
          <a:xfrm>
            <a:off x="1374169" y="2418716"/>
            <a:ext cx="6395662" cy="1384995"/>
          </a:xfrm>
          <a:prstGeom prst="rect">
            <a:avLst/>
          </a:prstGeom>
          <a:noFill/>
        </p:spPr>
        <p:txBody>
          <a:bodyPr wrap="none" rtlCol="0">
            <a:spAutoFit/>
          </a:bodyPr>
          <a:lstStyle/>
          <a:p>
            <a:pPr algn="ctr"/>
            <a:r>
              <a:rPr lang="en-US" altLang="zh-TW" sz="2800" b="1" dirty="0" err="1" smtClean="0">
                <a:latin typeface="Calibri" panose="020F0502020204030204" pitchFamily="34" charset="0"/>
              </a:rPr>
              <a:t>Uncoded</a:t>
            </a:r>
            <a:r>
              <a:rPr lang="en-US" altLang="zh-TW" sz="2800" b="1" dirty="0" smtClean="0">
                <a:latin typeface="Calibri" panose="020F0502020204030204" pitchFamily="34" charset="0"/>
              </a:rPr>
              <a:t>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Tree>
    <p:extLst>
      <p:ext uri="{BB962C8B-B14F-4D97-AF65-F5344CB8AC3E}">
        <p14:creationId xmlns:p14="http://schemas.microsoft.com/office/powerpoint/2010/main" val="2686932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78904" y="188640"/>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smtClean="0">
                <a:latin typeface="Calibri" panose="020F0502020204030204" pitchFamily="34" charset="0"/>
                <a:ea typeface="+mj-ea"/>
                <a:cs typeface="Calibri" panose="020F0502020204030204" pitchFamily="34" charset="0"/>
              </a:rPr>
              <a:t>Performances of </a:t>
            </a:r>
            <a:r>
              <a:rPr lang="en-US" altLang="zh-TW" sz="3200" b="1" dirty="0" err="1" smtClean="0">
                <a:latin typeface="Calibri" panose="020F0502020204030204" pitchFamily="34" charset="0"/>
                <a:ea typeface="+mj-ea"/>
                <a:cs typeface="Calibri" panose="020F0502020204030204" pitchFamily="34" charset="0"/>
              </a:rPr>
              <a:t>Uncoded</a:t>
            </a:r>
            <a:r>
              <a:rPr lang="en-US" altLang="zh-TW" sz="3200" b="1" dirty="0" smtClean="0">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
        <p:nvSpPr>
          <p:cNvPr id="8" name="文字方塊 7"/>
          <p:cNvSpPr txBox="1"/>
          <p:nvPr/>
        </p:nvSpPr>
        <p:spPr>
          <a:xfrm>
            <a:off x="269105" y="1124744"/>
            <a:ext cx="4303999"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CTDP-TB: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0</a:t>
            </a:r>
            <a:endParaRPr lang="zh-TW" altLang="en-US" sz="2400" b="1" dirty="0">
              <a:latin typeface="Calibri" panose="020F0502020204030204" pitchFamily="34" charset="0"/>
              <a:cs typeface="Calibri" panose="020F0502020204030204" pitchFamily="34" charset="0"/>
            </a:endParaRPr>
          </a:p>
        </p:txBody>
      </p:sp>
      <p:sp>
        <p:nvSpPr>
          <p:cNvPr id="10" name="文字方塊 9"/>
          <p:cNvSpPr txBox="1"/>
          <p:nvPr/>
        </p:nvSpPr>
        <p:spPr>
          <a:xfrm>
            <a:off x="226880" y="3922978"/>
            <a:ext cx="4281557"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CTDP-LR: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1</a:t>
            </a:r>
            <a:endParaRPr lang="zh-TW" altLang="en-US" sz="2400" b="1" dirty="0">
              <a:latin typeface="Calibri" panose="020F0502020204030204" pitchFamily="34" charset="0"/>
              <a:cs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09673742"/>
              </p:ext>
            </p:extLst>
          </p:nvPr>
        </p:nvGraphicFramePr>
        <p:xfrm>
          <a:off x="154874" y="1745778"/>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a16="http://schemas.microsoft.com/office/drawing/2014/main" val="20000"/>
                    </a:ext>
                  </a:extLst>
                </a:gridCol>
                <a:gridCol w="726114">
                  <a:extLst>
                    <a:ext uri="{9D8B030D-6E8A-4147-A177-3AD203B41FA5}">
                      <a16:colId xmlns:a16="http://schemas.microsoft.com/office/drawing/2014/main" val="20001"/>
                    </a:ext>
                  </a:extLst>
                </a:gridCol>
                <a:gridCol w="653503">
                  <a:extLst>
                    <a:ext uri="{9D8B030D-6E8A-4147-A177-3AD203B41FA5}">
                      <a16:colId xmlns:a16="http://schemas.microsoft.com/office/drawing/2014/main" val="20002"/>
                    </a:ext>
                  </a:extLst>
                </a:gridCol>
                <a:gridCol w="653503">
                  <a:extLst>
                    <a:ext uri="{9D8B030D-6E8A-4147-A177-3AD203B41FA5}">
                      <a16:colId xmlns:a16="http://schemas.microsoft.com/office/drawing/2014/main" val="20003"/>
                    </a:ext>
                  </a:extLst>
                </a:gridCol>
                <a:gridCol w="818083">
                  <a:extLst>
                    <a:ext uri="{9D8B030D-6E8A-4147-A177-3AD203B41FA5}">
                      <a16:colId xmlns:a16="http://schemas.microsoft.com/office/drawing/2014/main" val="20004"/>
                    </a:ext>
                  </a:extLst>
                </a:gridCol>
                <a:gridCol w="692864">
                  <a:extLst>
                    <a:ext uri="{9D8B030D-6E8A-4147-A177-3AD203B41FA5}">
                      <a16:colId xmlns:a16="http://schemas.microsoft.com/office/drawing/2014/main" val="20005"/>
                    </a:ext>
                  </a:extLst>
                </a:gridCol>
                <a:gridCol w="692048">
                  <a:extLst>
                    <a:ext uri="{9D8B030D-6E8A-4147-A177-3AD203B41FA5}">
                      <a16:colId xmlns:a16="http://schemas.microsoft.com/office/drawing/2014/main" val="20006"/>
                    </a:ext>
                  </a:extLst>
                </a:gridCol>
                <a:gridCol w="658667">
                  <a:extLst>
                    <a:ext uri="{9D8B030D-6E8A-4147-A177-3AD203B41FA5}">
                      <a16:colId xmlns:a16="http://schemas.microsoft.com/office/drawing/2014/main" val="20007"/>
                    </a:ext>
                  </a:extLst>
                </a:gridCol>
                <a:gridCol w="658667">
                  <a:extLst>
                    <a:ext uri="{9D8B030D-6E8A-4147-A177-3AD203B41FA5}">
                      <a16:colId xmlns:a16="http://schemas.microsoft.com/office/drawing/2014/main" val="20008"/>
                    </a:ext>
                  </a:extLst>
                </a:gridCol>
                <a:gridCol w="763743">
                  <a:extLst>
                    <a:ext uri="{9D8B030D-6E8A-4147-A177-3AD203B41FA5}">
                      <a16:colId xmlns:a16="http://schemas.microsoft.com/office/drawing/2014/main" val="20009"/>
                    </a:ext>
                  </a:extLst>
                </a:gridCol>
                <a:gridCol w="653503">
                  <a:extLst>
                    <a:ext uri="{9D8B030D-6E8A-4147-A177-3AD203B41FA5}">
                      <a16:colId xmlns:a16="http://schemas.microsoft.com/office/drawing/2014/main" val="20010"/>
                    </a:ext>
                  </a:extLst>
                </a:gridCol>
                <a:gridCol w="652292">
                  <a:extLst>
                    <a:ext uri="{9D8B030D-6E8A-4147-A177-3AD203B41FA5}">
                      <a16:colId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46.149</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47.092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44.102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44.625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41.200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44.163</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38.888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38.028</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37.500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37.973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0.9918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0.9943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0.9880</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0.9910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0.9867</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0.9754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0.9760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0.9770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918610563"/>
              </p:ext>
            </p:extLst>
          </p:nvPr>
        </p:nvGraphicFramePr>
        <p:xfrm>
          <a:off x="154874" y="4554090"/>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a16="http://schemas.microsoft.com/office/drawing/2014/main" val="20000"/>
                    </a:ext>
                  </a:extLst>
                </a:gridCol>
                <a:gridCol w="726114">
                  <a:extLst>
                    <a:ext uri="{9D8B030D-6E8A-4147-A177-3AD203B41FA5}">
                      <a16:colId xmlns:a16="http://schemas.microsoft.com/office/drawing/2014/main" val="20001"/>
                    </a:ext>
                  </a:extLst>
                </a:gridCol>
                <a:gridCol w="653503">
                  <a:extLst>
                    <a:ext uri="{9D8B030D-6E8A-4147-A177-3AD203B41FA5}">
                      <a16:colId xmlns:a16="http://schemas.microsoft.com/office/drawing/2014/main" val="20002"/>
                    </a:ext>
                  </a:extLst>
                </a:gridCol>
                <a:gridCol w="653503">
                  <a:extLst>
                    <a:ext uri="{9D8B030D-6E8A-4147-A177-3AD203B41FA5}">
                      <a16:colId xmlns:a16="http://schemas.microsoft.com/office/drawing/2014/main" val="20003"/>
                    </a:ext>
                  </a:extLst>
                </a:gridCol>
                <a:gridCol w="818083">
                  <a:extLst>
                    <a:ext uri="{9D8B030D-6E8A-4147-A177-3AD203B41FA5}">
                      <a16:colId xmlns:a16="http://schemas.microsoft.com/office/drawing/2014/main" val="20004"/>
                    </a:ext>
                  </a:extLst>
                </a:gridCol>
                <a:gridCol w="692864">
                  <a:extLst>
                    <a:ext uri="{9D8B030D-6E8A-4147-A177-3AD203B41FA5}">
                      <a16:colId xmlns:a16="http://schemas.microsoft.com/office/drawing/2014/main" val="20005"/>
                    </a:ext>
                  </a:extLst>
                </a:gridCol>
                <a:gridCol w="692048">
                  <a:extLst>
                    <a:ext uri="{9D8B030D-6E8A-4147-A177-3AD203B41FA5}">
                      <a16:colId xmlns:a16="http://schemas.microsoft.com/office/drawing/2014/main" val="20006"/>
                    </a:ext>
                  </a:extLst>
                </a:gridCol>
                <a:gridCol w="658667">
                  <a:extLst>
                    <a:ext uri="{9D8B030D-6E8A-4147-A177-3AD203B41FA5}">
                      <a16:colId xmlns:a16="http://schemas.microsoft.com/office/drawing/2014/main" val="20007"/>
                    </a:ext>
                  </a:extLst>
                </a:gridCol>
                <a:gridCol w="658667">
                  <a:extLst>
                    <a:ext uri="{9D8B030D-6E8A-4147-A177-3AD203B41FA5}">
                      <a16:colId xmlns:a16="http://schemas.microsoft.com/office/drawing/2014/main" val="20008"/>
                    </a:ext>
                  </a:extLst>
                </a:gridCol>
                <a:gridCol w="763743">
                  <a:extLst>
                    <a:ext uri="{9D8B030D-6E8A-4147-A177-3AD203B41FA5}">
                      <a16:colId xmlns:a16="http://schemas.microsoft.com/office/drawing/2014/main" val="20009"/>
                    </a:ext>
                  </a:extLst>
                </a:gridCol>
                <a:gridCol w="653503">
                  <a:extLst>
                    <a:ext uri="{9D8B030D-6E8A-4147-A177-3AD203B41FA5}">
                      <a16:colId xmlns:a16="http://schemas.microsoft.com/office/drawing/2014/main" val="20010"/>
                    </a:ext>
                  </a:extLst>
                </a:gridCol>
                <a:gridCol w="652292">
                  <a:extLst>
                    <a:ext uri="{9D8B030D-6E8A-4147-A177-3AD203B41FA5}">
                      <a16:colId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49.214</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49.244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39.888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40.432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37.102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40.039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38.288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37.493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36.200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37.419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0.9958</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0.9955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dirty="0"/>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0.9873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0.9905</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0.9820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0.9860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0.9882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0.9768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0.9750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latin typeface="+mj-lt"/>
                          <a:ea typeface="新細明體"/>
                        </a:rPr>
                        <a:t>0.9770</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174854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956" y="1772816"/>
            <a:ext cx="7920000" cy="4474322"/>
          </a:xfrm>
          <a:prstGeom prst="rect">
            <a:avLst/>
          </a:prstGeom>
        </p:spPr>
      </p:pic>
      <p:sp>
        <p:nvSpPr>
          <p:cNvPr id="4" name="文字方塊 3"/>
          <p:cNvSpPr txBox="1"/>
          <p:nvPr/>
        </p:nvSpPr>
        <p:spPr>
          <a:xfrm>
            <a:off x="531807" y="1259468"/>
            <a:ext cx="5275803" cy="369332"/>
          </a:xfrm>
          <a:prstGeom prst="rect">
            <a:avLst/>
          </a:prstGeom>
          <a:noFill/>
        </p:spPr>
        <p:txBody>
          <a:bodyPr wrap="none" rtlCol="0">
            <a:spAutoFit/>
          </a:bodyPr>
          <a:lstStyle/>
          <a:p>
            <a:r>
              <a:rPr lang="en-US" altLang="zh-TW" b="1" dirty="0" err="1" smtClean="0"/>
              <a:t>Depacked</a:t>
            </a:r>
            <a:r>
              <a:rPr lang="en-US" altLang="zh-TW" b="1" dirty="0" smtClean="0"/>
              <a:t> Depth for Direct RGB Color Packing</a:t>
            </a:r>
            <a:endParaRPr lang="zh-TW" altLang="en-US" b="1" dirty="0"/>
          </a:p>
        </p:txBody>
      </p:sp>
    </p:spTree>
    <p:extLst>
      <p:ext uri="{BB962C8B-B14F-4D97-AF65-F5344CB8AC3E}">
        <p14:creationId xmlns:p14="http://schemas.microsoft.com/office/powerpoint/2010/main" val="34760387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05362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DPCM-based YUV (4:2:0)</a:t>
            </a:r>
            <a:endParaRPr lang="zh-TW" altLang="en-US" b="1"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6"/>
            <a:ext cx="7920880" cy="4521600"/>
          </a:xfrm>
          <a:prstGeom prst="rect">
            <a:avLst/>
          </a:prstGeom>
        </p:spPr>
      </p:pic>
      <p:sp>
        <p:nvSpPr>
          <p:cNvPr id="7"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4061753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791267"/>
            <a:ext cx="7920000" cy="4495301"/>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971788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(4:0:0)</a:t>
            </a:r>
            <a:endParaRPr lang="zh-TW" altLang="en-US" b="1"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1" y="1772815"/>
            <a:ext cx="7855105"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4481924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(4:2:0)</a:t>
            </a:r>
            <a:endParaRPr lang="zh-TW" altLang="en-US" b="1" dirty="0"/>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1" y="1761850"/>
            <a:ext cx="7901057"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330213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2813" y="44624"/>
            <a:ext cx="8229600" cy="792088"/>
          </a:xfrm>
        </p:spPr>
        <p:txBody>
          <a:bodyPr>
            <a:normAutofit/>
          </a:bodyPr>
          <a:lstStyle/>
          <a:p>
            <a:r>
              <a:rPr lang="en-US" altLang="zh-TW" sz="3200" dirty="0" smtClean="0">
                <a:latin typeface="Calibri" panose="020F0502020204030204" pitchFamily="34" charset="0"/>
              </a:rPr>
              <a:t>CTDP SEI Syntax in JCTVC-AE0022 (New)</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642987173"/>
              </p:ext>
            </p:extLst>
          </p:nvPr>
        </p:nvGraphicFramePr>
        <p:xfrm>
          <a:off x="647562" y="1052748"/>
          <a:ext cx="7884877" cy="6029011"/>
        </p:xfrm>
        <a:graphic>
          <a:graphicData uri="http://schemas.openxmlformats.org/drawingml/2006/table">
            <a:tbl>
              <a:tblPr>
                <a:tableStyleId>{5C22544A-7EE6-4342-B048-85BDC9FD1C3A}</a:tableStyleId>
              </a:tblPr>
              <a:tblGrid>
                <a:gridCol w="7068409">
                  <a:extLst>
                    <a:ext uri="{9D8B030D-6E8A-4147-A177-3AD203B41FA5}">
                      <a16:colId xmlns:a16="http://schemas.microsoft.com/office/drawing/2014/main" val="20000"/>
                    </a:ext>
                  </a:extLst>
                </a:gridCol>
                <a:gridCol w="816468">
                  <a:extLst>
                    <a:ext uri="{9D8B030D-6E8A-4147-A177-3AD203B41FA5}">
                      <a16:colId xmlns:a16="http://schemas.microsoft.com/office/drawing/2014/main" val="20001"/>
                    </a:ext>
                  </a:extLst>
                </a:gridCol>
              </a:tblGrid>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smtClean="0">
                          <a:effectLst/>
                        </a:rPr>
                        <a:t>centralized_texture_depth_packing</a:t>
                      </a:r>
                      <a:r>
                        <a:rPr lang="en-CA" sz="1100" kern="1200" dirty="0" smtClean="0">
                          <a:effectLst/>
                        </a:rPr>
                        <a:t>( </a:t>
                      </a:r>
                      <a:r>
                        <a:rPr lang="en-CA" sz="1100" kern="1200" dirty="0" err="1" smtClean="0">
                          <a:effectLst/>
                        </a:rPr>
                        <a:t>payloadSize</a:t>
                      </a:r>
                      <a:r>
                        <a:rPr lang="en-CA" sz="1100" kern="1200" dirty="0" smtClean="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err="1">
                          <a:effectLst/>
                        </a:rPr>
                        <a:t>centralized_texture_depth_packing_cancel_flag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a:effectLst/>
                        </a:rPr>
                        <a:t>if( ! </a:t>
                      </a:r>
                      <a:r>
                        <a:rPr lang="en-CA" sz="1100" kern="1200" dirty="0" err="1">
                          <a:effectLst/>
                        </a:rPr>
                        <a:t>centralized_texture_depth_packing_cancel_flag</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7611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u(3)</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7611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US" altLang="zh-TW" sz="1600" b="1" dirty="0" smtClean="0">
                          <a:effectLst/>
                          <a:latin typeface="Times New Roman"/>
                          <a:ea typeface="新細明體"/>
                        </a:rPr>
                        <a:t>         </a:t>
                      </a:r>
                      <a:r>
                        <a:rPr lang="en-US" altLang="zh-TW" sz="1600" b="1" dirty="0" err="1" smtClean="0">
                          <a:solidFill>
                            <a:srgbClr val="3333FF"/>
                          </a:solidFill>
                          <a:effectLst/>
                          <a:latin typeface="Times New Roman"/>
                          <a:ea typeface="新細明體"/>
                        </a:rPr>
                        <a:t>chroma_subsampling_type</a:t>
                      </a:r>
                      <a:endParaRPr lang="zh-TW" sz="1600" b="1" dirty="0">
                        <a:solidFill>
                          <a:srgbClr val="3333FF"/>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US" altLang="zh-TW" sz="1600" b="1" dirty="0" smtClean="0">
                          <a:effectLst/>
                          <a:latin typeface="Times New Roman"/>
                          <a:ea typeface="新細明體"/>
                        </a:rPr>
                        <a:t>u(1)</a:t>
                      </a:r>
                      <a:endParaRPr lang="zh-TW" sz="16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419569"/>
                  </a:ext>
                </a:extLst>
              </a:tr>
              <a:tr h="23287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3333FF"/>
                          </a:solidFill>
                          <a:effectLst/>
                        </a:rPr>
                        <a:t>chroma_usage</a:t>
                      </a:r>
                      <a:endParaRPr lang="zh-TW" sz="1600" b="1" dirty="0">
                        <a:solidFill>
                          <a:srgbClr val="3333FF"/>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smtClean="0">
                          <a:effectLst/>
                        </a:rPr>
                        <a:t>u(2)</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baseline_dist_flag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focal_length_flag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z_near_flag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2239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194931">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3"/>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1105043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374179" y="2852936"/>
            <a:ext cx="6395662" cy="1384995"/>
          </a:xfrm>
          <a:prstGeom prst="rect">
            <a:avLst/>
          </a:prstGeom>
          <a:noFill/>
        </p:spPr>
        <p:txBody>
          <a:bodyPr wrap="none" rtlCol="0">
            <a:spAutoFit/>
          </a:bodyPr>
          <a:lstStyle/>
          <a:p>
            <a:pPr algn="ctr"/>
            <a:r>
              <a:rPr lang="en-US" altLang="zh-TW" sz="2800" b="1" dirty="0" smtClean="0">
                <a:latin typeface="Calibri" panose="020F0502020204030204" pitchFamily="34" charset="0"/>
              </a:rPr>
              <a:t>HEVC-coded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
        <p:nvSpPr>
          <p:cNvPr id="3" name="矩形 2"/>
          <p:cNvSpPr/>
          <p:nvPr/>
        </p:nvSpPr>
        <p:spPr>
          <a:xfrm>
            <a:off x="1547664" y="3901219"/>
            <a:ext cx="6222177" cy="707886"/>
          </a:xfrm>
          <a:prstGeom prst="rect">
            <a:avLst/>
          </a:prstGeom>
          <a:solidFill>
            <a:srgbClr val="FFFF00"/>
          </a:solidFill>
          <a:ln>
            <a:solidFill>
              <a:schemeClr val="accent1"/>
            </a:solidFill>
          </a:ln>
        </p:spPr>
        <p:txBody>
          <a:bodyPr wrap="square">
            <a:spAutoFit/>
          </a:bodyPr>
          <a:lstStyle/>
          <a:p>
            <a:pPr lvl="0" algn="ctr"/>
            <a:r>
              <a:rPr lang="en-US" altLang="zh-TW" sz="2000" dirty="0" smtClean="0">
                <a:solidFill>
                  <a:prstClr val="black"/>
                </a:solidFill>
                <a:latin typeface="Calibri" panose="020F0502020204030204" pitchFamily="34" charset="0"/>
              </a:rPr>
              <a:t>CTDP-HEVC decoded and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3D-HEVC decoded ones</a:t>
            </a:r>
            <a:endParaRPr lang="zh-TW" altLang="en-US" sz="20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5127438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930529" y="197768"/>
            <a:ext cx="8212799"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CTDP-TB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07504"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07504"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560081260"/>
              </p:ext>
            </p:extLst>
          </p:nvPr>
        </p:nvGraphicFramePr>
        <p:xfrm>
          <a:off x="323532" y="1777492"/>
          <a:ext cx="8640958" cy="1992829"/>
        </p:xfrm>
        <a:graphic>
          <a:graphicData uri="http://schemas.openxmlformats.org/drawingml/2006/table">
            <a:tbl>
              <a:tblPr>
                <a:tableStyleId>{35758FB7-9AC5-4552-8A53-C91805E547FA}</a:tableStyleId>
              </a:tblPr>
              <a:tblGrid>
                <a:gridCol w="652256">
                  <a:extLst>
                    <a:ext uri="{9D8B030D-6E8A-4147-A177-3AD203B41FA5}">
                      <a16:colId xmlns:a16="http://schemas.microsoft.com/office/drawing/2014/main" val="20000"/>
                    </a:ext>
                  </a:extLst>
                </a:gridCol>
                <a:gridCol w="652256">
                  <a:extLst>
                    <a:ext uri="{9D8B030D-6E8A-4147-A177-3AD203B41FA5}">
                      <a16:colId xmlns:a16="http://schemas.microsoft.com/office/drawing/2014/main" val="20001"/>
                    </a:ext>
                  </a:extLst>
                </a:gridCol>
                <a:gridCol w="652256">
                  <a:extLst>
                    <a:ext uri="{9D8B030D-6E8A-4147-A177-3AD203B41FA5}">
                      <a16:colId xmlns:a16="http://schemas.microsoft.com/office/drawing/2014/main" val="20002"/>
                    </a:ext>
                  </a:extLst>
                </a:gridCol>
                <a:gridCol w="652256">
                  <a:extLst>
                    <a:ext uri="{9D8B030D-6E8A-4147-A177-3AD203B41FA5}">
                      <a16:colId xmlns:a16="http://schemas.microsoft.com/office/drawing/2014/main" val="20003"/>
                    </a:ext>
                  </a:extLst>
                </a:gridCol>
                <a:gridCol w="652256">
                  <a:extLst>
                    <a:ext uri="{9D8B030D-6E8A-4147-A177-3AD203B41FA5}">
                      <a16:colId xmlns:a16="http://schemas.microsoft.com/office/drawing/2014/main" val="20004"/>
                    </a:ext>
                  </a:extLst>
                </a:gridCol>
                <a:gridCol w="798712">
                  <a:extLst>
                    <a:ext uri="{9D8B030D-6E8A-4147-A177-3AD203B41FA5}">
                      <a16:colId xmlns:a16="http://schemas.microsoft.com/office/drawing/2014/main" val="20005"/>
                    </a:ext>
                  </a:extLst>
                </a:gridCol>
                <a:gridCol w="663856">
                  <a:extLst>
                    <a:ext uri="{9D8B030D-6E8A-4147-A177-3AD203B41FA5}">
                      <a16:colId xmlns:a16="http://schemas.microsoft.com/office/drawing/2014/main" val="20006"/>
                    </a:ext>
                  </a:extLst>
                </a:gridCol>
                <a:gridCol w="664749">
                  <a:extLst>
                    <a:ext uri="{9D8B030D-6E8A-4147-A177-3AD203B41FA5}">
                      <a16:colId xmlns:a16="http://schemas.microsoft.com/office/drawing/2014/main" val="20007"/>
                    </a:ext>
                  </a:extLst>
                </a:gridCol>
                <a:gridCol w="675230">
                  <a:extLst>
                    <a:ext uri="{9D8B030D-6E8A-4147-A177-3AD203B41FA5}">
                      <a16:colId xmlns:a16="http://schemas.microsoft.com/office/drawing/2014/main" val="20008"/>
                    </a:ext>
                  </a:extLst>
                </a:gridCol>
                <a:gridCol w="636422">
                  <a:extLst>
                    <a:ext uri="{9D8B030D-6E8A-4147-A177-3AD203B41FA5}">
                      <a16:colId xmlns:a16="http://schemas.microsoft.com/office/drawing/2014/main" val="20009"/>
                    </a:ext>
                  </a:extLst>
                </a:gridCol>
                <a:gridCol w="646903">
                  <a:extLst>
                    <a:ext uri="{9D8B030D-6E8A-4147-A177-3AD203B41FA5}">
                      <a16:colId xmlns:a16="http://schemas.microsoft.com/office/drawing/2014/main" val="20010"/>
                    </a:ext>
                  </a:extLst>
                </a:gridCol>
                <a:gridCol w="646903">
                  <a:extLst>
                    <a:ext uri="{9D8B030D-6E8A-4147-A177-3AD203B41FA5}">
                      <a16:colId xmlns:a16="http://schemas.microsoft.com/office/drawing/2014/main" val="20011"/>
                    </a:ext>
                  </a:extLst>
                </a:gridCol>
                <a:gridCol w="646903">
                  <a:extLst>
                    <a:ext uri="{9D8B030D-6E8A-4147-A177-3AD203B41FA5}">
                      <a16:colId xmlns:a16="http://schemas.microsoft.com/office/drawing/2014/main" val="20012"/>
                    </a:ext>
                  </a:extLst>
                </a:gridCol>
              </a:tblGrid>
              <a:tr h="28788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32193">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13.6254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11.8079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10.2413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11.3696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-30.6426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-41.9352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-37.3007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-43.3599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25.7829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28.5642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27.3187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27.1948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8.2266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7.0231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5.4145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6.5359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-53.8872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-61.2222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-59.7979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-62.1773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13.9024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16.9534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15.2695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15.8299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6.8931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5.4887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4.0781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5.1018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-19.7578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-30.0731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-15.7421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-31.9427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29.2954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34.6573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35.4913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32.4152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9.5817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8.1065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6.5779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7.6691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-34.7625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-44.4102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-37.6136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-45.8266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22.9936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26.7250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26.0265</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25.1466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616837593"/>
              </p:ext>
            </p:extLst>
          </p:nvPr>
        </p:nvGraphicFramePr>
        <p:xfrm>
          <a:off x="323527" y="4449473"/>
          <a:ext cx="8699506" cy="2003862"/>
        </p:xfrm>
        <a:graphic>
          <a:graphicData uri="http://schemas.openxmlformats.org/drawingml/2006/table">
            <a:tbl>
              <a:tblPr>
                <a:tableStyleId>{21E4AEA4-8DFA-4A89-87EB-49C32662AFE0}</a:tableStyleId>
              </a:tblPr>
              <a:tblGrid>
                <a:gridCol w="656675">
                  <a:extLst>
                    <a:ext uri="{9D8B030D-6E8A-4147-A177-3AD203B41FA5}">
                      <a16:colId xmlns:a16="http://schemas.microsoft.com/office/drawing/2014/main" val="20000"/>
                    </a:ext>
                  </a:extLst>
                </a:gridCol>
                <a:gridCol w="656675">
                  <a:extLst>
                    <a:ext uri="{9D8B030D-6E8A-4147-A177-3AD203B41FA5}">
                      <a16:colId xmlns:a16="http://schemas.microsoft.com/office/drawing/2014/main" val="20001"/>
                    </a:ext>
                  </a:extLst>
                </a:gridCol>
                <a:gridCol w="656675">
                  <a:extLst>
                    <a:ext uri="{9D8B030D-6E8A-4147-A177-3AD203B41FA5}">
                      <a16:colId xmlns:a16="http://schemas.microsoft.com/office/drawing/2014/main" val="20002"/>
                    </a:ext>
                  </a:extLst>
                </a:gridCol>
                <a:gridCol w="656675">
                  <a:extLst>
                    <a:ext uri="{9D8B030D-6E8A-4147-A177-3AD203B41FA5}">
                      <a16:colId xmlns:a16="http://schemas.microsoft.com/office/drawing/2014/main" val="20003"/>
                    </a:ext>
                  </a:extLst>
                </a:gridCol>
                <a:gridCol w="656675">
                  <a:extLst>
                    <a:ext uri="{9D8B030D-6E8A-4147-A177-3AD203B41FA5}">
                      <a16:colId xmlns:a16="http://schemas.microsoft.com/office/drawing/2014/main" val="20004"/>
                    </a:ext>
                  </a:extLst>
                </a:gridCol>
                <a:gridCol w="804125">
                  <a:extLst>
                    <a:ext uri="{9D8B030D-6E8A-4147-A177-3AD203B41FA5}">
                      <a16:colId xmlns:a16="http://schemas.microsoft.com/office/drawing/2014/main" val="20005"/>
                    </a:ext>
                  </a:extLst>
                </a:gridCol>
                <a:gridCol w="668354">
                  <a:extLst>
                    <a:ext uri="{9D8B030D-6E8A-4147-A177-3AD203B41FA5}">
                      <a16:colId xmlns:a16="http://schemas.microsoft.com/office/drawing/2014/main" val="20006"/>
                    </a:ext>
                  </a:extLst>
                </a:gridCol>
                <a:gridCol w="669252">
                  <a:extLst>
                    <a:ext uri="{9D8B030D-6E8A-4147-A177-3AD203B41FA5}">
                      <a16:colId xmlns:a16="http://schemas.microsoft.com/office/drawing/2014/main" val="20007"/>
                    </a:ext>
                  </a:extLst>
                </a:gridCol>
                <a:gridCol w="669252">
                  <a:extLst>
                    <a:ext uri="{9D8B030D-6E8A-4147-A177-3AD203B41FA5}">
                      <a16:colId xmlns:a16="http://schemas.microsoft.com/office/drawing/2014/main" val="20008"/>
                    </a:ext>
                  </a:extLst>
                </a:gridCol>
                <a:gridCol w="651287">
                  <a:extLst>
                    <a:ext uri="{9D8B030D-6E8A-4147-A177-3AD203B41FA5}">
                      <a16:colId xmlns:a16="http://schemas.microsoft.com/office/drawing/2014/main" val="20009"/>
                    </a:ext>
                  </a:extLst>
                </a:gridCol>
                <a:gridCol w="651287">
                  <a:extLst>
                    <a:ext uri="{9D8B030D-6E8A-4147-A177-3AD203B41FA5}">
                      <a16:colId xmlns:a16="http://schemas.microsoft.com/office/drawing/2014/main" val="20010"/>
                    </a:ext>
                  </a:extLst>
                </a:gridCol>
                <a:gridCol w="651287">
                  <a:extLst>
                    <a:ext uri="{9D8B030D-6E8A-4147-A177-3AD203B41FA5}">
                      <a16:colId xmlns:a16="http://schemas.microsoft.com/office/drawing/2014/main" val="20011"/>
                    </a:ext>
                  </a:extLst>
                </a:gridCol>
                <a:gridCol w="651287">
                  <a:extLst>
                    <a:ext uri="{9D8B030D-6E8A-4147-A177-3AD203B41FA5}">
                      <a16:colId xmlns:a16="http://schemas.microsoft.com/office/drawing/2014/main" val="20012"/>
                    </a:ext>
                  </a:extLst>
                </a:gridCol>
              </a:tblGrid>
              <a:tr h="29686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1951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-0.4247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-0.3737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-0.3233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-0.3598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1.3941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2.1227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1.6104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2.2124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-0.6789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-0.7511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-0.7264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-0.7207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-0.2707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-0.2344</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-0.1829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-0.2190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3.6932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4.4448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4.5038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5.2205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-0.4051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-0.4940</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-0.4581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-0.4683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-0.2557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-0.2088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-0.1541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-0.1940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0.8799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1.5138</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0.3691</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1.6067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-0.8694</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-1.0012</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-1.0307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-0.9518</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-0.3170</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-0.2723</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-0.2201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-0.2576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1.9902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2.6937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2.1611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3.0132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-0.6511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-0.7487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-0.7384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-0.7136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924106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88640"/>
            <a:ext cx="820603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CTDP-LR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79512"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188901131"/>
              </p:ext>
            </p:extLst>
          </p:nvPr>
        </p:nvGraphicFramePr>
        <p:xfrm>
          <a:off x="250826" y="1638092"/>
          <a:ext cx="8569644" cy="2001116"/>
        </p:xfrm>
        <a:graphic>
          <a:graphicData uri="http://schemas.openxmlformats.org/drawingml/2006/table">
            <a:tbl>
              <a:tblPr>
                <a:tableStyleId>{5C22544A-7EE6-4342-B048-85BDC9FD1C3A}</a:tableStyleId>
              </a:tblPr>
              <a:tblGrid>
                <a:gridCol w="646873">
                  <a:extLst>
                    <a:ext uri="{9D8B030D-6E8A-4147-A177-3AD203B41FA5}">
                      <a16:colId xmlns:a16="http://schemas.microsoft.com/office/drawing/2014/main" val="20000"/>
                    </a:ext>
                  </a:extLst>
                </a:gridCol>
                <a:gridCol w="646873">
                  <a:extLst>
                    <a:ext uri="{9D8B030D-6E8A-4147-A177-3AD203B41FA5}">
                      <a16:colId xmlns:a16="http://schemas.microsoft.com/office/drawing/2014/main" val="20001"/>
                    </a:ext>
                  </a:extLst>
                </a:gridCol>
                <a:gridCol w="646873">
                  <a:extLst>
                    <a:ext uri="{9D8B030D-6E8A-4147-A177-3AD203B41FA5}">
                      <a16:colId xmlns:a16="http://schemas.microsoft.com/office/drawing/2014/main" val="20002"/>
                    </a:ext>
                  </a:extLst>
                </a:gridCol>
                <a:gridCol w="646873">
                  <a:extLst>
                    <a:ext uri="{9D8B030D-6E8A-4147-A177-3AD203B41FA5}">
                      <a16:colId xmlns:a16="http://schemas.microsoft.com/office/drawing/2014/main" val="20003"/>
                    </a:ext>
                  </a:extLst>
                </a:gridCol>
                <a:gridCol w="646873">
                  <a:extLst>
                    <a:ext uri="{9D8B030D-6E8A-4147-A177-3AD203B41FA5}">
                      <a16:colId xmlns:a16="http://schemas.microsoft.com/office/drawing/2014/main" val="20004"/>
                    </a:ext>
                  </a:extLst>
                </a:gridCol>
                <a:gridCol w="792122">
                  <a:extLst>
                    <a:ext uri="{9D8B030D-6E8A-4147-A177-3AD203B41FA5}">
                      <a16:colId xmlns:a16="http://schemas.microsoft.com/office/drawing/2014/main" val="20005"/>
                    </a:ext>
                  </a:extLst>
                </a:gridCol>
                <a:gridCol w="658377">
                  <a:extLst>
                    <a:ext uri="{9D8B030D-6E8A-4147-A177-3AD203B41FA5}">
                      <a16:colId xmlns:a16="http://schemas.microsoft.com/office/drawing/2014/main" val="20006"/>
                    </a:ext>
                  </a:extLst>
                </a:gridCol>
                <a:gridCol w="659262">
                  <a:extLst>
                    <a:ext uri="{9D8B030D-6E8A-4147-A177-3AD203B41FA5}">
                      <a16:colId xmlns:a16="http://schemas.microsoft.com/office/drawing/2014/main" val="20007"/>
                    </a:ext>
                  </a:extLst>
                </a:gridCol>
                <a:gridCol w="659262">
                  <a:extLst>
                    <a:ext uri="{9D8B030D-6E8A-4147-A177-3AD203B41FA5}">
                      <a16:colId xmlns:a16="http://schemas.microsoft.com/office/drawing/2014/main" val="20008"/>
                    </a:ext>
                  </a:extLst>
                </a:gridCol>
                <a:gridCol w="641564">
                  <a:extLst>
                    <a:ext uri="{9D8B030D-6E8A-4147-A177-3AD203B41FA5}">
                      <a16:colId xmlns:a16="http://schemas.microsoft.com/office/drawing/2014/main" val="20009"/>
                    </a:ext>
                  </a:extLst>
                </a:gridCol>
                <a:gridCol w="641564">
                  <a:extLst>
                    <a:ext uri="{9D8B030D-6E8A-4147-A177-3AD203B41FA5}">
                      <a16:colId xmlns:a16="http://schemas.microsoft.com/office/drawing/2014/main" val="20010"/>
                    </a:ext>
                  </a:extLst>
                </a:gridCol>
                <a:gridCol w="641564">
                  <a:extLst>
                    <a:ext uri="{9D8B030D-6E8A-4147-A177-3AD203B41FA5}">
                      <a16:colId xmlns:a16="http://schemas.microsoft.com/office/drawing/2014/main" val="20011"/>
                    </a:ext>
                  </a:extLst>
                </a:gridCol>
                <a:gridCol w="641564">
                  <a:extLst>
                    <a:ext uri="{9D8B030D-6E8A-4147-A177-3AD203B41FA5}">
                      <a16:colId xmlns:a16="http://schemas.microsoft.com/office/drawing/2014/main" val="20012"/>
                    </a:ext>
                  </a:extLst>
                </a:gridCol>
              </a:tblGrid>
              <a:tr h="293702">
                <a:tc rowSpan="2">
                  <a:txBody>
                    <a:bodyPr/>
                    <a:lstStyle/>
                    <a:p>
                      <a:pPr algn="ctr" fontAlgn="ctr" hangingPunct="0">
                        <a:spcBef>
                          <a:spcPts val="0"/>
                        </a:spcBef>
                        <a:spcAft>
                          <a:spcPts val="0"/>
                        </a:spcAft>
                        <a:tabLst>
                          <a:tab pos="228600" algn="l"/>
                          <a:tab pos="457200" algn="l"/>
                          <a:tab pos="685800" algn="l"/>
                          <a:tab pos="914400" algn="l"/>
                        </a:tabLst>
                      </a:pPr>
                      <a:endParaRPr lang="en-US" sz="1000" b="1" dirty="0" smtClean="0">
                        <a:effectLst/>
                      </a:endParaRPr>
                    </a:p>
                    <a:p>
                      <a:pPr algn="ctr" fontAlgn="ctr" hangingPunct="0">
                        <a:spcBef>
                          <a:spcPts val="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89094">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10.3264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9.8741</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9.7372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1.3046</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-30.2637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-39.8038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68.4575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937035276"/>
              </p:ext>
            </p:extLst>
          </p:nvPr>
        </p:nvGraphicFramePr>
        <p:xfrm>
          <a:off x="323528" y="4509120"/>
          <a:ext cx="8568952" cy="1877745"/>
        </p:xfrm>
        <a:graphic>
          <a:graphicData uri="http://schemas.openxmlformats.org/drawingml/2006/table">
            <a:tbl>
              <a:tblPr>
                <a:tableStyleId>{21E4AEA4-8DFA-4A89-87EB-49C32662AFE0}</a:tableStyleId>
              </a:tblPr>
              <a:tblGrid>
                <a:gridCol w="646820">
                  <a:extLst>
                    <a:ext uri="{9D8B030D-6E8A-4147-A177-3AD203B41FA5}">
                      <a16:colId xmlns:a16="http://schemas.microsoft.com/office/drawing/2014/main" val="20000"/>
                    </a:ext>
                  </a:extLst>
                </a:gridCol>
                <a:gridCol w="646820">
                  <a:extLst>
                    <a:ext uri="{9D8B030D-6E8A-4147-A177-3AD203B41FA5}">
                      <a16:colId xmlns:a16="http://schemas.microsoft.com/office/drawing/2014/main" val="20001"/>
                    </a:ext>
                  </a:extLst>
                </a:gridCol>
                <a:gridCol w="646820">
                  <a:extLst>
                    <a:ext uri="{9D8B030D-6E8A-4147-A177-3AD203B41FA5}">
                      <a16:colId xmlns:a16="http://schemas.microsoft.com/office/drawing/2014/main" val="20002"/>
                    </a:ext>
                  </a:extLst>
                </a:gridCol>
                <a:gridCol w="646820">
                  <a:extLst>
                    <a:ext uri="{9D8B030D-6E8A-4147-A177-3AD203B41FA5}">
                      <a16:colId xmlns:a16="http://schemas.microsoft.com/office/drawing/2014/main" val="20003"/>
                    </a:ext>
                  </a:extLst>
                </a:gridCol>
                <a:gridCol w="646820">
                  <a:extLst>
                    <a:ext uri="{9D8B030D-6E8A-4147-A177-3AD203B41FA5}">
                      <a16:colId xmlns:a16="http://schemas.microsoft.com/office/drawing/2014/main" val="20004"/>
                    </a:ext>
                  </a:extLst>
                </a:gridCol>
                <a:gridCol w="792058">
                  <a:extLst>
                    <a:ext uri="{9D8B030D-6E8A-4147-A177-3AD203B41FA5}">
                      <a16:colId xmlns:a16="http://schemas.microsoft.com/office/drawing/2014/main" val="20005"/>
                    </a:ext>
                  </a:extLst>
                </a:gridCol>
                <a:gridCol w="658324">
                  <a:extLst>
                    <a:ext uri="{9D8B030D-6E8A-4147-A177-3AD203B41FA5}">
                      <a16:colId xmlns:a16="http://schemas.microsoft.com/office/drawing/2014/main" val="20006"/>
                    </a:ext>
                  </a:extLst>
                </a:gridCol>
                <a:gridCol w="659209">
                  <a:extLst>
                    <a:ext uri="{9D8B030D-6E8A-4147-A177-3AD203B41FA5}">
                      <a16:colId xmlns:a16="http://schemas.microsoft.com/office/drawing/2014/main" val="20007"/>
                    </a:ext>
                  </a:extLst>
                </a:gridCol>
                <a:gridCol w="659209">
                  <a:extLst>
                    <a:ext uri="{9D8B030D-6E8A-4147-A177-3AD203B41FA5}">
                      <a16:colId xmlns:a16="http://schemas.microsoft.com/office/drawing/2014/main" val="20008"/>
                    </a:ext>
                  </a:extLst>
                </a:gridCol>
                <a:gridCol w="641513">
                  <a:extLst>
                    <a:ext uri="{9D8B030D-6E8A-4147-A177-3AD203B41FA5}">
                      <a16:colId xmlns:a16="http://schemas.microsoft.com/office/drawing/2014/main" val="20009"/>
                    </a:ext>
                  </a:extLst>
                </a:gridCol>
                <a:gridCol w="641513">
                  <a:extLst>
                    <a:ext uri="{9D8B030D-6E8A-4147-A177-3AD203B41FA5}">
                      <a16:colId xmlns:a16="http://schemas.microsoft.com/office/drawing/2014/main" val="20010"/>
                    </a:ext>
                  </a:extLst>
                </a:gridCol>
                <a:gridCol w="641513">
                  <a:extLst>
                    <a:ext uri="{9D8B030D-6E8A-4147-A177-3AD203B41FA5}">
                      <a16:colId xmlns:a16="http://schemas.microsoft.com/office/drawing/2014/main" val="20011"/>
                    </a:ext>
                  </a:extLst>
                </a:gridCol>
                <a:gridCol w="641513">
                  <a:extLst>
                    <a:ext uri="{9D8B030D-6E8A-4147-A177-3AD203B41FA5}">
                      <a16:colId xmlns:a16="http://schemas.microsoft.com/office/drawing/2014/main" val="20012"/>
                    </a:ext>
                  </a:extLst>
                </a:gridCol>
              </a:tblGrid>
              <a:tr h="275933">
                <a:tc rowSpan="2">
                  <a:txBody>
                    <a:bodyPr/>
                    <a:lstStyle/>
                    <a:p>
                      <a:pPr algn="ctr" fontAlgn="ctr" hangingPunct="0">
                        <a:spcBef>
                          <a:spcPts val="600"/>
                        </a:spcBef>
                        <a:spcAft>
                          <a:spcPts val="0"/>
                        </a:spcAft>
                        <a:tabLst>
                          <a:tab pos="228600" algn="l"/>
                          <a:tab pos="457200" algn="l"/>
                          <a:tab pos="685800" algn="l"/>
                          <a:tab pos="914400" algn="l"/>
                        </a:tabLst>
                      </a:pPr>
                      <a:endParaRPr lang="en-US" sz="1000" b="1" dirty="0" smtClean="0">
                        <a:effectLst/>
                      </a:endParaRPr>
                    </a:p>
                    <a:p>
                      <a:pPr algn="ctr" fontAlgn="ctr" hangingPunct="0">
                        <a:spcBef>
                          <a:spcPts val="60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a:effectLst/>
                        </a:rPr>
                        <a:t>Virtual View by VSRS</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4414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10.3264</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9.8741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9.7372</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1.3046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-30.2637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-39.8038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ai</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68.4575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ave</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391023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186035" cy="369332"/>
          </a:xfrm>
          <a:prstGeom prst="rect">
            <a:avLst/>
          </a:prstGeom>
          <a:noFill/>
        </p:spPr>
        <p:txBody>
          <a:bodyPr wrap="none" rtlCol="0">
            <a:spAutoFit/>
          </a:bodyPr>
          <a:lstStyle/>
          <a:p>
            <a:r>
              <a:rPr lang="en-US" altLang="zh-TW" b="1" dirty="0" err="1" smtClean="0"/>
              <a:t>Depacked</a:t>
            </a:r>
            <a:r>
              <a:rPr lang="en-US" altLang="zh-TW" b="1" dirty="0" smtClean="0"/>
              <a:t> Depth of Direct RGB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89994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912837" cy="369332"/>
          </a:xfrm>
          <a:prstGeom prst="rect">
            <a:avLst/>
          </a:prstGeom>
          <a:noFill/>
        </p:spPr>
        <p:txBody>
          <a:bodyPr wrap="none" rtlCol="0">
            <a:spAutoFit/>
          </a:bodyPr>
          <a:lstStyle/>
          <a:p>
            <a:r>
              <a:rPr lang="en-US" altLang="zh-TW" b="1" dirty="0" err="1" smtClean="0"/>
              <a:t>Depacked</a:t>
            </a:r>
            <a:r>
              <a:rPr lang="en-US" altLang="zh-TW" b="1" dirty="0" smtClean="0"/>
              <a:t> Depth of DPCM-based YUV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4607091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59468"/>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sp>
        <p:nvSpPr>
          <p:cNvPr id="5" name="文字方塊 4"/>
          <p:cNvSpPr txBox="1"/>
          <p:nvPr/>
        </p:nvSpPr>
        <p:spPr>
          <a:xfrm>
            <a:off x="7668344" y="1242916"/>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341226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(YUV4:0;0)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0683343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(YUV4:2;0)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350704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55576" y="3429000"/>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4001907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4712" y="128024"/>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359532" y="1124744"/>
            <a:ext cx="8604956" cy="5493812"/>
          </a:xfrm>
          <a:prstGeom prst="rect">
            <a:avLst/>
          </a:prstGeom>
          <a:noFill/>
        </p:spPr>
        <p:txBody>
          <a:bodyPr wrap="square" rtlCol="0">
            <a:spAutoFit/>
          </a:bodyPr>
          <a:lstStyle/>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In this document, the  CTDP formats have only two formats (CTDP-TB and CTDP-LR), which will help to simplify the system. </a:t>
            </a:r>
          </a:p>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The colored depth packing and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now simplified by direct assignments in uses of 4 </a:t>
            </a:r>
            <a:r>
              <a:rPr lang="en-CA" altLang="zh-TW" sz="2400" dirty="0" err="1" smtClean="0">
                <a:latin typeface="Calibri" panose="020F0502020204030204" pitchFamily="34" charset="0"/>
              </a:rPr>
              <a:t>chroma_usage</a:t>
            </a:r>
            <a:r>
              <a:rPr lang="en-CA" altLang="zh-TW" sz="2400" dirty="0" smtClean="0">
                <a:latin typeface="Calibri" panose="020F0502020204030204" pitchFamily="34" charset="0"/>
              </a:rPr>
              <a:t> modes. The new assigned RGB method avoids all complex computation and independent of color transformations.</a:t>
            </a:r>
          </a:p>
          <a:p>
            <a:pPr marL="342900" indent="-342900" hangingPunct="0">
              <a:spcBef>
                <a:spcPts val="600"/>
              </a:spcBef>
              <a:buFont typeface="Wingdings" panose="05000000000000000000" pitchFamily="2" charset="2"/>
              <a:buChar char="n"/>
            </a:pPr>
            <a:r>
              <a:rPr lang="en-CA" altLang="zh-TW" sz="2400" dirty="0">
                <a:latin typeface="Calibri" panose="020F0502020204030204" pitchFamily="34" charset="0"/>
              </a:rPr>
              <a:t>In this document, </a:t>
            </a:r>
            <a:r>
              <a:rPr lang="en-CA" altLang="zh-TW" sz="2400" dirty="0" smtClean="0">
                <a:latin typeface="Calibri" panose="020F0502020204030204" pitchFamily="34" charset="0"/>
              </a:rPr>
              <a:t>the colored depth packing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performed in assignments of RGB subpixels, which could be </a:t>
            </a:r>
            <a:r>
              <a:rPr lang="en-CA" altLang="zh-TW" sz="2400" dirty="0" err="1" smtClean="0">
                <a:latin typeface="Calibri" panose="020F0502020204030204" pitchFamily="34" charset="0"/>
              </a:rPr>
              <a:t>depacked</a:t>
            </a:r>
            <a:r>
              <a:rPr lang="en-CA" altLang="zh-TW" sz="2400" dirty="0" smtClean="0">
                <a:latin typeface="Calibri" panose="020F0502020204030204" pitchFamily="34" charset="0"/>
              </a:rPr>
              <a:t> either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or RGB color space, which allows 4 color pixels can carry 4 or 6 depth values for video coders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4:2:0 </a:t>
            </a:r>
            <a:r>
              <a:rPr lang="en-CA" altLang="zh-TW" sz="2400" dirty="0" err="1" smtClean="0">
                <a:latin typeface="Calibri" panose="020F0502020204030204" pitchFamily="34" charset="0"/>
              </a:rPr>
              <a:t>chorma</a:t>
            </a:r>
            <a:r>
              <a:rPr lang="en-CA" altLang="zh-TW" sz="2400" dirty="0" smtClean="0">
                <a:latin typeface="Calibri" panose="020F0502020204030204" pitchFamily="34" charset="0"/>
              </a:rPr>
              <a:t> format. </a:t>
            </a:r>
            <a:endParaRPr lang="zh-TW" altLang="zh-TW" sz="2400" dirty="0">
              <a:latin typeface="Calibri" panose="020F0502020204030204" pitchFamily="34" charset="0"/>
            </a:endParaRPr>
          </a:p>
          <a:p>
            <a:pPr marL="342900" indent="-342900" defTabSz="896938" hangingPunct="0">
              <a:spcBef>
                <a:spcPts val="600"/>
              </a:spcBef>
              <a:buFont typeface="Wingdings" panose="05000000000000000000" pitchFamily="2" charset="2"/>
              <a:buChar char="n"/>
            </a:pPr>
            <a:r>
              <a:rPr lang="en-CA" altLang="zh-TW" sz="2400" dirty="0" smtClean="0">
                <a:latin typeface="Calibri" panose="020F0502020204030204" pitchFamily="34" charset="0"/>
              </a:rPr>
              <a:t>In Taiwan, the CTDP formats have been adopted in HYA Company to deliver the 3D video and AR/VR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The testing channel delivers 4-hour 3D test program per days.</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3658319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3356992"/>
            <a:ext cx="7851648" cy="1121296"/>
          </a:xfrm>
        </p:spPr>
        <p:txBody>
          <a:bodyPr>
            <a:noAutofit/>
          </a:bodyPr>
          <a:lstStyle/>
          <a:p>
            <a:pPr marL="355600" indent="-355600">
              <a:spcBef>
                <a:spcPts val="1200"/>
              </a:spcBef>
            </a:pPr>
            <a:r>
              <a:rPr lang="en-US" altLang="zh-TW" sz="3600" dirty="0"/>
              <a:t>Centralized Texture-Depth Packing </a:t>
            </a:r>
            <a:r>
              <a:rPr lang="en-US" altLang="zh-TW" sz="3600" dirty="0" smtClean="0"/>
              <a:t/>
            </a:r>
            <a:br>
              <a:rPr lang="en-US" altLang="zh-TW" sz="3600" dirty="0" smtClean="0"/>
            </a:br>
            <a:r>
              <a:rPr lang="en-US" altLang="zh-TW" sz="3600" dirty="0" smtClean="0"/>
              <a:t>(CTDP) </a:t>
            </a:r>
            <a:r>
              <a:rPr lang="en-US" altLang="zh-TW" sz="3600" dirty="0"/>
              <a:t>Formats : </a:t>
            </a:r>
            <a:r>
              <a:rPr lang="en-US" altLang="zh-TW" sz="3600" dirty="0" err="1">
                <a:solidFill>
                  <a:srgbClr val="FFFF00"/>
                </a:solidFill>
              </a:rPr>
              <a:t>ctdp_packing_type</a:t>
            </a:r>
            <a:r>
              <a:rPr lang="en-US" altLang="zh-TW" sz="3600" dirty="0"/>
              <a:t/>
            </a:r>
            <a:br>
              <a:rPr lang="en-US" altLang="zh-TW" sz="3600" dirty="0"/>
            </a:br>
            <a:endParaRPr lang="en-US" altLang="zh-TW" sz="3600" dirty="0" smtClean="0"/>
          </a:p>
        </p:txBody>
      </p:sp>
    </p:spTree>
    <p:extLst>
      <p:ext uri="{BB962C8B-B14F-4D97-AF65-F5344CB8AC3E}">
        <p14:creationId xmlns:p14="http://schemas.microsoft.com/office/powerpoint/2010/main" val="11770295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35596" y="2708920"/>
            <a:ext cx="7272808" cy="1800200"/>
          </a:xfrm>
        </p:spPr>
        <p:txBody>
          <a:bodyPr>
            <a:noAutofit/>
          </a:bodyPr>
          <a:lstStyle/>
          <a:p>
            <a:pPr marL="361950" indent="9525"/>
            <a:r>
              <a:rPr lang="en-US" altLang="zh-TW" sz="4000" dirty="0" smtClean="0">
                <a:latin typeface="Calibri" pitchFamily="34" charset="0"/>
              </a:rPr>
              <a:t>Adoption Status in Taiwan</a:t>
            </a:r>
            <a:br>
              <a:rPr lang="en-US" altLang="zh-TW" sz="4000" dirty="0" smtClean="0">
                <a:latin typeface="Calibri" pitchFamily="34" charset="0"/>
              </a:rPr>
            </a:br>
            <a:r>
              <a:rPr lang="en-US" altLang="zh-TW" sz="2800" dirty="0" smtClean="0">
                <a:solidFill>
                  <a:srgbClr val="FFFF00"/>
                </a:solidFill>
                <a:latin typeface="Calibri" pitchFamily="34" charset="0"/>
              </a:rPr>
              <a:t>(3D AR/VR Broadcasting Services)</a:t>
            </a:r>
            <a:r>
              <a:rPr lang="en-US" altLang="zh-TW" sz="2800" dirty="0">
                <a:solidFill>
                  <a:srgbClr val="FFFF00"/>
                </a:solidFill>
                <a:latin typeface="Calibri" pitchFamily="34" charset="0"/>
              </a:rPr>
              <a:t/>
            </a:r>
            <a:br>
              <a:rPr lang="en-US" altLang="zh-TW" sz="2800" dirty="0">
                <a:solidFill>
                  <a:srgbClr val="FFFF00"/>
                </a:solidFill>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4726885"/>
            <a:ext cx="4870255" cy="646331"/>
          </a:xfrm>
          <a:prstGeom prst="rect">
            <a:avLst/>
          </a:prstGeom>
          <a:noFill/>
        </p:spPr>
        <p:txBody>
          <a:bodyPr wrap="square" rtlCol="0">
            <a:spAutoFit/>
          </a:bodyPr>
          <a:lstStyle/>
          <a:p>
            <a:pPr marL="342900" indent="-342900">
              <a:buAutoNum type="arabicPeriod"/>
            </a:pPr>
            <a:r>
              <a:rPr lang="en-CA" altLang="zh-TW" dirty="0" err="1" smtClean="0">
                <a:solidFill>
                  <a:schemeClr val="tx2"/>
                </a:solidFill>
                <a:effectLst>
                  <a:outerShdw blurRad="38100" dist="38100" dir="2700000" algn="tl">
                    <a:srgbClr val="000000">
                      <a:alpha val="43137"/>
                    </a:srgbClr>
                  </a:outerShdw>
                </a:effectLst>
              </a:rPr>
              <a:t>Hsin</a:t>
            </a:r>
            <a:r>
              <a:rPr lang="en-CA" altLang="zh-TW" dirty="0" smtClean="0">
                <a:solidFill>
                  <a:schemeClr val="tx2"/>
                </a:solidFill>
                <a:effectLst>
                  <a:outerShdw blurRad="38100" dist="38100" dir="2700000" algn="tl">
                    <a:srgbClr val="000000">
                      <a:alpha val="43137"/>
                    </a:srgbClr>
                  </a:outerShdw>
                </a:effectLst>
              </a:rPr>
              <a:t> </a:t>
            </a:r>
            <a:r>
              <a:rPr lang="en-CA" altLang="zh-TW" dirty="0" err="1">
                <a:solidFill>
                  <a:schemeClr val="tx2"/>
                </a:solidFill>
                <a:effectLst>
                  <a:outerShdw blurRad="38100" dist="38100" dir="2700000" algn="tl">
                    <a:srgbClr val="000000">
                      <a:alpha val="43137"/>
                    </a:srgbClr>
                  </a:outerShdw>
                </a:effectLst>
              </a:rPr>
              <a:t>Yeong</a:t>
            </a:r>
            <a:r>
              <a:rPr lang="en-CA" altLang="zh-TW" dirty="0">
                <a:solidFill>
                  <a:schemeClr val="tx2"/>
                </a:solidFill>
                <a:effectLst>
                  <a:outerShdw blurRad="38100" dist="38100" dir="2700000" algn="tl">
                    <a:srgbClr val="000000">
                      <a:alpha val="43137"/>
                    </a:srgbClr>
                  </a:outerShdw>
                </a:effectLst>
              </a:rPr>
              <a:t> An (HYA) Cable TV </a:t>
            </a:r>
            <a:r>
              <a:rPr lang="en-CA" altLang="zh-TW" dirty="0" smtClean="0">
                <a:solidFill>
                  <a:schemeClr val="tx2"/>
                </a:solidFill>
                <a:effectLst>
                  <a:outerShdw blurRad="38100" dist="38100" dir="2700000" algn="tl">
                    <a:srgbClr val="000000">
                      <a:alpha val="43137"/>
                    </a:srgbClr>
                  </a:outerShdw>
                </a:effectLst>
              </a:rPr>
              <a:t>Company</a:t>
            </a:r>
          </a:p>
          <a:p>
            <a:pPr marL="342900" indent="-342900">
              <a:buAutoNum type="arabicPeriod"/>
            </a:pPr>
            <a:r>
              <a:rPr lang="en-CA" altLang="zh-TW" dirty="0" smtClean="0">
                <a:solidFill>
                  <a:schemeClr val="tx2"/>
                </a:solidFill>
                <a:effectLst>
                  <a:outerShdw blurRad="38100" dist="38100" dir="2700000" algn="tl">
                    <a:srgbClr val="000000">
                      <a:alpha val="43137"/>
                    </a:srgbClr>
                  </a:outerShdw>
                </a:effectLst>
              </a:rPr>
              <a:t>Public Television Services </a:t>
            </a:r>
            <a:r>
              <a:rPr lang="en-US" altLang="zh-TW" dirty="0" smtClean="0">
                <a:solidFill>
                  <a:schemeClr val="tx2"/>
                </a:solidFill>
                <a:effectLst>
                  <a:outerShdw blurRad="38100" dist="38100" dir="2700000" algn="tl">
                    <a:srgbClr val="000000">
                      <a:alpha val="43137"/>
                    </a:srgbClr>
                  </a:outerShdw>
                </a:effectLst>
              </a:rPr>
              <a:t> </a:t>
            </a:r>
            <a:endParaRPr lang="zh-TW" altLang="en-US"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98665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編號版面配置區 3"/>
          <p:cNvSpPr>
            <a:spLocks noGrp="1"/>
          </p:cNvSpPr>
          <p:nvPr>
            <p:ph type="sldNum" sz="quarter" idx="4294967295"/>
          </p:nvPr>
        </p:nvSpPr>
        <p:spPr>
          <a:xfrm>
            <a:off x="-36512" y="6553150"/>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Arial" charset="0"/>
                <a:ea typeface="新細明體" charset="-120"/>
              </a:defRPr>
            </a:lvl1pPr>
            <a:lvl2pPr marL="742950" indent="-285750" eaLnBrk="0" hangingPunct="0">
              <a:defRPr kumimoji="1" sz="2400">
                <a:solidFill>
                  <a:schemeClr val="tx1"/>
                </a:solidFill>
                <a:latin typeface="Arial" charset="0"/>
                <a:ea typeface="新細明體" charset="-120"/>
              </a:defRPr>
            </a:lvl2pPr>
            <a:lvl3pPr marL="1143000" indent="-228600" eaLnBrk="0" hangingPunct="0">
              <a:defRPr kumimoji="1" sz="2400">
                <a:solidFill>
                  <a:schemeClr val="tx1"/>
                </a:solidFill>
                <a:latin typeface="Arial" charset="0"/>
                <a:ea typeface="新細明體" charset="-120"/>
              </a:defRPr>
            </a:lvl3pPr>
            <a:lvl4pPr marL="1600200" indent="-228600" eaLnBrk="0" hangingPunct="0">
              <a:defRPr kumimoji="1" sz="2400">
                <a:solidFill>
                  <a:schemeClr val="tx1"/>
                </a:solidFill>
                <a:latin typeface="Arial" charset="0"/>
                <a:ea typeface="新細明體" charset="-120"/>
              </a:defRPr>
            </a:lvl4pPr>
            <a:lvl5pPr marL="2057400" indent="-228600" eaLnBrk="0" hangingPunct="0">
              <a:defRPr kumimoji="1" sz="2400">
                <a:solidFill>
                  <a:schemeClr val="tx1"/>
                </a:solidFill>
                <a:latin typeface="Arial" charset="0"/>
                <a:ea typeface="新細明體" charset="-120"/>
              </a:defRPr>
            </a:lvl5pPr>
            <a:lvl6pPr marL="2514600" indent="-228600" eaLnBrk="0" fontAlgn="base" hangingPunct="0">
              <a:spcBef>
                <a:spcPct val="0"/>
              </a:spcBef>
              <a:spcAft>
                <a:spcPct val="0"/>
              </a:spcAft>
              <a:defRPr kumimoji="1" sz="2400">
                <a:solidFill>
                  <a:schemeClr val="tx1"/>
                </a:solidFill>
                <a:latin typeface="Arial" charset="0"/>
                <a:ea typeface="新細明體" charset="-120"/>
              </a:defRPr>
            </a:lvl6pPr>
            <a:lvl7pPr marL="2971800" indent="-228600" eaLnBrk="0" fontAlgn="base" hangingPunct="0">
              <a:spcBef>
                <a:spcPct val="0"/>
              </a:spcBef>
              <a:spcAft>
                <a:spcPct val="0"/>
              </a:spcAft>
              <a:defRPr kumimoji="1" sz="2400">
                <a:solidFill>
                  <a:schemeClr val="tx1"/>
                </a:solidFill>
                <a:latin typeface="Arial" charset="0"/>
                <a:ea typeface="新細明體" charset="-120"/>
              </a:defRPr>
            </a:lvl7pPr>
            <a:lvl8pPr marL="3429000" indent="-228600" eaLnBrk="0" fontAlgn="base" hangingPunct="0">
              <a:spcBef>
                <a:spcPct val="0"/>
              </a:spcBef>
              <a:spcAft>
                <a:spcPct val="0"/>
              </a:spcAft>
              <a:defRPr kumimoji="1" sz="2400">
                <a:solidFill>
                  <a:schemeClr val="tx1"/>
                </a:solidFill>
                <a:latin typeface="Arial" charset="0"/>
                <a:ea typeface="新細明體" charset="-120"/>
              </a:defRPr>
            </a:lvl8pPr>
            <a:lvl9pPr marL="3886200" indent="-228600" eaLnBrk="0" fontAlgn="base" hangingPunct="0">
              <a:spcBef>
                <a:spcPct val="0"/>
              </a:spcBef>
              <a:spcAft>
                <a:spcPct val="0"/>
              </a:spcAft>
              <a:defRPr kumimoji="1" sz="2400">
                <a:solidFill>
                  <a:schemeClr val="tx1"/>
                </a:solidFill>
                <a:latin typeface="Arial" charset="0"/>
                <a:ea typeface="新細明體" charset="-120"/>
              </a:defRPr>
            </a:lvl9pPr>
          </a:lstStyle>
          <a:p>
            <a:pPr eaLnBrk="1" hangingPunct="1"/>
            <a:fld id="{33A825E6-99E2-4E56-8000-572C2DFCEBEC}" type="slidenum">
              <a:rPr lang="en-US" altLang="zh-TW" sz="1200" smtClean="0">
                <a:solidFill>
                  <a:srgbClr val="262699"/>
                </a:solidFill>
                <a:latin typeface="微軟正黑體" pitchFamily="34" charset="-120"/>
                <a:ea typeface="微軟正黑體" pitchFamily="34" charset="-120"/>
              </a:rPr>
              <a:pPr eaLnBrk="1" hangingPunct="1"/>
              <a:t>61</a:t>
            </a:fld>
            <a:endParaRPr lang="en-US" altLang="zh-TW" sz="1200" smtClean="0">
              <a:solidFill>
                <a:srgbClr val="262699"/>
              </a:solidFill>
              <a:latin typeface="微軟正黑體" pitchFamily="34" charset="-120"/>
              <a:ea typeface="微軟正黑體" pitchFamily="34" charset="-120"/>
            </a:endParaRPr>
          </a:p>
        </p:txBody>
      </p:sp>
      <p:pic>
        <p:nvPicPr>
          <p:cNvPr id="79878" name="Picture 3">
            <a:hlinkClick r:id="rId2" action="ppaction://program"/>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054" y="1361305"/>
            <a:ext cx="8509892" cy="516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Depth Texture Packed VR Contents</a:t>
            </a:r>
            <a:endParaRPr lang="en-US" altLang="zh-TW" sz="3200" b="1" dirty="0">
              <a:latin typeface="Calibri" pitchFamily="34" charset="0"/>
            </a:endParaRPr>
          </a:p>
        </p:txBody>
      </p:sp>
      <p:sp>
        <p:nvSpPr>
          <p:cNvPr id="2" name="文字方塊 1"/>
          <p:cNvSpPr txBox="1"/>
          <p:nvPr/>
        </p:nvSpPr>
        <p:spPr>
          <a:xfrm>
            <a:off x="225626" y="980728"/>
            <a:ext cx="8692748" cy="584775"/>
          </a:xfrm>
          <a:prstGeom prst="rect">
            <a:avLst/>
          </a:prstGeom>
          <a:noFill/>
        </p:spPr>
        <p:txBody>
          <a:bodyPr wrap="square" rtlCol="0">
            <a:spAutoFit/>
          </a:bodyPr>
          <a:lstStyle/>
          <a:p>
            <a:r>
              <a:rPr lang="zh-TW" altLang="en-US" sz="1600" dirty="0"/>
              <a:t> </a:t>
            </a:r>
            <a:r>
              <a:rPr lang="en-US" altLang="zh-TW" sz="1600" dirty="0"/>
              <a:t>1 : </a:t>
            </a:r>
            <a:r>
              <a:rPr lang="en-US" altLang="zh-TW" sz="1600" dirty="0" smtClean="0"/>
              <a:t>3D CTDP; 2 </a:t>
            </a:r>
            <a:r>
              <a:rPr lang="en-US" altLang="zh-TW" sz="1600" dirty="0"/>
              <a:t>: </a:t>
            </a:r>
            <a:r>
              <a:rPr lang="en-US" altLang="zh-TW" sz="1600" dirty="0" smtClean="0"/>
              <a:t>3D One </a:t>
            </a:r>
            <a:r>
              <a:rPr lang="en-US" altLang="zh-TW" sz="1600" dirty="0"/>
              <a:t>view one </a:t>
            </a:r>
            <a:r>
              <a:rPr lang="en-US" altLang="zh-TW" sz="1600" dirty="0" smtClean="0"/>
              <a:t>depth; 3 </a:t>
            </a:r>
            <a:r>
              <a:rPr lang="en-US" altLang="zh-TW" sz="1600" dirty="0"/>
              <a:t>: </a:t>
            </a:r>
            <a:r>
              <a:rPr lang="en-US" altLang="zh-TW" sz="1600" dirty="0" smtClean="0"/>
              <a:t>3D Side </a:t>
            </a:r>
            <a:r>
              <a:rPr lang="en-US" altLang="zh-TW" sz="1600" dirty="0"/>
              <a:t>by </a:t>
            </a:r>
            <a:r>
              <a:rPr lang="en-US" altLang="zh-TW" sz="1600" dirty="0" smtClean="0"/>
              <a:t>side; 4 : 3D</a:t>
            </a:r>
            <a:r>
              <a:rPr lang="en-US" altLang="zh-TW" sz="1600" dirty="0"/>
              <a:t> </a:t>
            </a:r>
            <a:r>
              <a:rPr lang="en-US" altLang="zh-TW" sz="1600" dirty="0" smtClean="0"/>
              <a:t>Anaglyph; 0 </a:t>
            </a:r>
            <a:r>
              <a:rPr lang="en-US" altLang="zh-TW" sz="1600" dirty="0"/>
              <a:t>: </a:t>
            </a:r>
            <a:r>
              <a:rPr lang="en-US" altLang="zh-TW" sz="1600" dirty="0" smtClean="0"/>
              <a:t>2D render</a:t>
            </a:r>
            <a:endParaRPr lang="zh-TW" altLang="en-US" sz="1600" dirty="0"/>
          </a:p>
          <a:p>
            <a:endParaRPr lang="zh-TW" altLang="en-US" sz="1600" dirty="0"/>
          </a:p>
        </p:txBody>
      </p:sp>
    </p:spTree>
    <p:extLst>
      <p:ext uri="{BB962C8B-B14F-4D97-AF65-F5344CB8AC3E}">
        <p14:creationId xmlns:p14="http://schemas.microsoft.com/office/powerpoint/2010/main" val="26557953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pPr algn="l"/>
            <a:fld id="{F54BA6E5-3403-467B-9404-4AA77DDF7A0A}" type="slidenum">
              <a:rPr lang="zh-TW" altLang="en-US" smtClean="0"/>
              <a:pPr algn="l"/>
              <a:t>62</a:t>
            </a:fld>
            <a:endParaRPr lang="zh-TW" altLang="en-US" dirty="0"/>
          </a:p>
        </p:txBody>
      </p:sp>
      <p:pic>
        <p:nvPicPr>
          <p:cNvPr id="5" name="圖片 4"/>
          <p:cNvPicPr>
            <a:picLocks noChangeAspect="1"/>
          </p:cNvPicPr>
          <p:nvPr/>
        </p:nvPicPr>
        <p:blipFill>
          <a:blip r:embed="rId2"/>
          <a:stretch>
            <a:fillRect/>
          </a:stretch>
        </p:blipFill>
        <p:spPr>
          <a:xfrm>
            <a:off x="1331640" y="1008186"/>
            <a:ext cx="6696744" cy="5702675"/>
          </a:xfrm>
          <a:prstGeom prst="rect">
            <a:avLst/>
          </a:prstGeom>
        </p:spPr>
      </p:pic>
      <p:sp>
        <p:nvSpPr>
          <p:cNvPr id="6"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First 3D and VR Broadcasting System in Taiwan</a:t>
            </a:r>
            <a:endParaRPr lang="en-US" altLang="zh-TW" sz="3200" b="1" dirty="0">
              <a:latin typeface="Calibri" pitchFamily="34" charset="0"/>
            </a:endParaRPr>
          </a:p>
        </p:txBody>
      </p:sp>
    </p:spTree>
    <p:extLst>
      <p:ext uri="{BB962C8B-B14F-4D97-AF65-F5344CB8AC3E}">
        <p14:creationId xmlns:p14="http://schemas.microsoft.com/office/powerpoint/2010/main" val="11962838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79512" y="2836238"/>
            <a:ext cx="8581392" cy="172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 name="標題 1"/>
          <p:cNvSpPr>
            <a:spLocks noGrp="1"/>
          </p:cNvSpPr>
          <p:nvPr>
            <p:ph type="title"/>
          </p:nvPr>
        </p:nvSpPr>
        <p:spPr>
          <a:xfrm>
            <a:off x="946720" y="116632"/>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CTDP 3D VR Adoption Program</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441682" y="1215618"/>
            <a:ext cx="8365368"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a:t>
            </a:r>
            <a:r>
              <a:rPr lang="en-CA" altLang="zh-TW" sz="2000" dirty="0" smtClean="0"/>
              <a:t>22, 2017: Launched 3D </a:t>
            </a:r>
            <a:r>
              <a:rPr lang="en-CA" altLang="zh-TW" sz="2000" b="1" dirty="0" smtClean="0">
                <a:solidFill>
                  <a:srgbClr val="FF0000"/>
                </a:solidFill>
              </a:rPr>
              <a:t>AR/VR Video </a:t>
            </a:r>
            <a:r>
              <a:rPr lang="en-CA" altLang="zh-TW" sz="2000" dirty="0"/>
              <a:t>CTDP </a:t>
            </a:r>
            <a:r>
              <a:rPr lang="en-CA" altLang="zh-TW" sz="2000" dirty="0" smtClean="0"/>
              <a:t> broadcasting services </a:t>
            </a:r>
            <a:r>
              <a:rPr lang="en-CA" altLang="zh-TW" sz="2000" b="1" dirty="0" smtClean="0"/>
              <a:t>(Each day with 4-hour 3D testing program)</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a:t>
            </a:r>
            <a:r>
              <a:rPr lang="en-CA" altLang="zh-TW" sz="2000" b="1" dirty="0">
                <a:solidFill>
                  <a:srgbClr val="FF0000"/>
                </a:solidFill>
              </a:rPr>
              <a:t>AR/VR Video </a:t>
            </a:r>
            <a:r>
              <a:rPr lang="en-CA" altLang="zh-TW" sz="2000" dirty="0" smtClean="0"/>
              <a:t>CATV </a:t>
            </a:r>
            <a:r>
              <a:rPr lang="en-CA" altLang="zh-TW" sz="2000" dirty="0"/>
              <a:t>services in a remote server and set-top-box with CTDP separate module. </a:t>
            </a:r>
            <a:endParaRPr lang="zh-TW" altLang="zh-TW" sz="2000" dirty="0"/>
          </a:p>
          <a:p>
            <a:pPr marL="1978025" indent="-1978025" hangingPunct="0">
              <a:spcBef>
                <a:spcPts val="600"/>
              </a:spcBef>
            </a:pPr>
            <a:r>
              <a:rPr lang="en-CA" altLang="zh-TW" sz="2000" dirty="0"/>
              <a:t>5. Aug.15, 2019:  Deliver 3D </a:t>
            </a:r>
            <a:r>
              <a:rPr lang="en-CA" altLang="zh-TW" sz="2000" b="1" dirty="0">
                <a:solidFill>
                  <a:srgbClr val="FF0000"/>
                </a:solidFill>
              </a:rPr>
              <a:t>AR/VR Video </a:t>
            </a:r>
            <a:r>
              <a:rPr lang="en-CA" altLang="zh-TW" sz="2000" dirty="0" smtClean="0"/>
              <a:t>CATV </a:t>
            </a:r>
            <a:r>
              <a:rPr lang="en-CA" altLang="zh-TW" sz="2000" dirty="0"/>
              <a:t>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
        <p:nvSpPr>
          <p:cNvPr id="5" name="文字方塊 4"/>
          <p:cNvSpPr txBox="1"/>
          <p:nvPr/>
        </p:nvSpPr>
        <p:spPr>
          <a:xfrm>
            <a:off x="7727912" y="2816493"/>
            <a:ext cx="1236576" cy="307777"/>
          </a:xfrm>
          <a:prstGeom prst="rect">
            <a:avLst/>
          </a:prstGeom>
          <a:noFill/>
        </p:spPr>
        <p:txBody>
          <a:bodyPr wrap="square" rtlCol="0">
            <a:spAutoFit/>
          </a:bodyPr>
          <a:lstStyle/>
          <a:p>
            <a:r>
              <a:rPr lang="en-US" altLang="zh-TW" sz="1400" b="1" dirty="0" smtClean="0">
                <a:solidFill>
                  <a:srgbClr val="FF0000"/>
                </a:solidFill>
              </a:rPr>
              <a:t>completed</a:t>
            </a:r>
            <a:endParaRPr lang="zh-TW" altLang="en-US" sz="1400" b="1" dirty="0">
              <a:solidFill>
                <a:srgbClr val="FF0000"/>
              </a:solidFill>
            </a:endParaRPr>
          </a:p>
        </p:txBody>
      </p:sp>
    </p:spTree>
    <p:extLst>
      <p:ext uri="{BB962C8B-B14F-4D97-AF65-F5344CB8AC3E}">
        <p14:creationId xmlns:p14="http://schemas.microsoft.com/office/powerpoint/2010/main" val="225475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16632"/>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 (New with AR/VR)</a:t>
            </a:r>
            <a:endParaRPr lang="zh-TW" altLang="en-US" sz="3200" b="1" dirty="0">
              <a:latin typeface="Calibri" panose="020F0502020204030204" pitchFamily="34" charset="0"/>
              <a:cs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4070689836"/>
              </p:ext>
            </p:extLst>
          </p:nvPr>
        </p:nvGraphicFramePr>
        <p:xfrm>
          <a:off x="1115616" y="1196752"/>
          <a:ext cx="7006933" cy="5400600"/>
        </p:xfrm>
        <a:graphic>
          <a:graphicData uri="http://schemas.openxmlformats.org/presentationml/2006/ole">
            <mc:AlternateContent xmlns:mc="http://schemas.openxmlformats.org/markup-compatibility/2006">
              <mc:Choice xmlns:v="urn:schemas-microsoft-com:vml" Requires="v">
                <p:oleObj spid="_x0000_s162888" name="投影片" r:id="rId3" imgW="2537368" imgH="1901835" progId="PowerPoint.Slide.12">
                  <p:embed/>
                </p:oleObj>
              </mc:Choice>
              <mc:Fallback>
                <p:oleObj name="投影片" r:id="rId3" imgW="2537368" imgH="1901835" progId="PowerPoint.Slide.12">
                  <p:embed/>
                  <p:pic>
                    <p:nvPicPr>
                      <p:cNvPr id="0" name=""/>
                      <p:cNvPicPr>
                        <a:picLocks noChangeAspect="1" noChangeArrowheads="1"/>
                      </p:cNvPicPr>
                      <p:nvPr/>
                    </p:nvPicPr>
                    <p:blipFill>
                      <a:blip r:embed="rId4"/>
                      <a:srcRect/>
                      <a:stretch>
                        <a:fillRect/>
                      </a:stretch>
                    </p:blipFill>
                    <p:spPr bwMode="auto">
                      <a:xfrm>
                        <a:off x="1115616" y="1196752"/>
                        <a:ext cx="7006933" cy="5400600"/>
                      </a:xfrm>
                      <a:prstGeom prst="rect">
                        <a:avLst/>
                      </a:prstGeom>
                      <a:noFill/>
                    </p:spPr>
                  </p:pic>
                </p:oleObj>
              </mc:Fallback>
            </mc:AlternateContent>
          </a:graphicData>
        </a:graphic>
      </p:graphicFrame>
    </p:spTree>
    <p:extLst>
      <p:ext uri="{BB962C8B-B14F-4D97-AF65-F5344CB8AC3E}">
        <p14:creationId xmlns:p14="http://schemas.microsoft.com/office/powerpoint/2010/main" val="19586658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字方塊 112"/>
          <p:cNvSpPr txBox="1"/>
          <p:nvPr/>
        </p:nvSpPr>
        <p:spPr>
          <a:xfrm>
            <a:off x="6153121" y="5868423"/>
            <a:ext cx="1106425" cy="594772"/>
          </a:xfrm>
          <a:prstGeom prst="rect">
            <a:avLst/>
          </a:prstGeom>
          <a:noFill/>
        </p:spPr>
        <p:txBody>
          <a:bodyPr wrap="none" rtlCol="0">
            <a:spAutoFit/>
          </a:bodyPr>
          <a:lstStyle/>
          <a:p>
            <a:r>
              <a:rPr lang="en-US" altLang="zh-TW" sz="1600" b="1" dirty="0" smtClean="0">
                <a:solidFill>
                  <a:srgbClr val="FF0000"/>
                </a:solidFill>
                <a:latin typeface="Calibri" panose="020F0502020204030204" pitchFamily="34" charset="0"/>
              </a:rPr>
              <a:t>Interactive</a:t>
            </a:r>
          </a:p>
          <a:p>
            <a:r>
              <a:rPr lang="en-US" altLang="zh-TW" sz="1600" b="1" dirty="0" smtClean="0">
                <a:solidFill>
                  <a:srgbClr val="FF0000"/>
                </a:solidFill>
                <a:latin typeface="Calibri" panose="020F0502020204030204" pitchFamily="34" charset="0"/>
              </a:rPr>
              <a:t>Devices</a:t>
            </a:r>
            <a:endParaRPr lang="zh-TW" altLang="en-US" sz="1600" b="1" dirty="0">
              <a:solidFill>
                <a:srgbClr val="FF0000"/>
              </a:solidFill>
              <a:latin typeface="Calibri" panose="020F0502020204030204" pitchFamily="34" charset="0"/>
            </a:endParaRPr>
          </a:p>
        </p:txBody>
      </p:sp>
      <p:pic>
        <p:nvPicPr>
          <p:cNvPr id="54" name="Picture 6" descr="「LED」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775" y="5850878"/>
            <a:ext cx="1089208" cy="7981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相關圖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9897" y="5868423"/>
            <a:ext cx="930787" cy="77006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3593" y="3232670"/>
            <a:ext cx="790448" cy="604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14" descr="http://atsc.org/newsletter/wp-content/uploads/2012/04/Cinema-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8510" y="1241197"/>
            <a:ext cx="2039279" cy="1627217"/>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a:xfrm>
            <a:off x="1965645" y="1456532"/>
            <a:ext cx="4611409" cy="3669234"/>
          </a:xfrm>
          <a:prstGeom prst="rect">
            <a:avLst/>
          </a:prstGeom>
          <a:solidFill>
            <a:schemeClr val="accent1">
              <a:lumMod val="20000"/>
              <a:lumOff val="80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pic>
        <p:nvPicPr>
          <p:cNvPr id="59" name="Picture 26" descr="https://encrypted-tbn2.gstatic.com/images?q=tbn:ANd9GcSNF8QMR66TD-olnQVBLflKBZUqqA-7CB60w3nEDbMeY_Aom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15" y="5195774"/>
            <a:ext cx="1890476" cy="122439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8" descr="https://de.hama.com/pics/specials/accessory-specials/3d-tv/3d-tv-production-glasse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624" y="5461950"/>
            <a:ext cx="923879" cy="107404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3513" y="3181434"/>
            <a:ext cx="1477106" cy="1588404"/>
          </a:xfrm>
          <a:prstGeom prst="rect">
            <a:avLst/>
          </a:prstGeom>
          <a:noFill/>
          <a:extLst>
            <a:ext uri="{909E8E84-426E-40DD-AFC4-6F175D3DCCD1}">
              <a14:hiddenFill xmlns:a14="http://schemas.microsoft.com/office/drawing/2010/main">
                <a:solidFill>
                  <a:srgbClr val="FFFFFF"/>
                </a:solidFill>
              </a14:hiddenFill>
            </a:ext>
          </a:extLst>
        </p:spPr>
      </p:pic>
      <p:sp>
        <p:nvSpPr>
          <p:cNvPr id="64" name="文字方塊 63"/>
          <p:cNvSpPr txBox="1"/>
          <p:nvPr/>
        </p:nvSpPr>
        <p:spPr>
          <a:xfrm>
            <a:off x="121761" y="5566607"/>
            <a:ext cx="787681" cy="594772"/>
          </a:xfrm>
          <a:prstGeom prst="rect">
            <a:avLst/>
          </a:prstGeom>
          <a:noFill/>
        </p:spPr>
        <p:txBody>
          <a:bodyPr wrap="none" rtlCol="0">
            <a:spAutoFit/>
          </a:bodyPr>
          <a:lstStyle/>
          <a:p>
            <a:pPr algn="r"/>
            <a:r>
              <a:rPr lang="en-US" altLang="zh-TW" sz="1600" dirty="0" smtClean="0">
                <a:latin typeface="Calibri" panose="020F0502020204030204" pitchFamily="34" charset="0"/>
              </a:rPr>
              <a:t>2D</a:t>
            </a:r>
          </a:p>
          <a:p>
            <a:pPr algn="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66" name="文字方塊 65"/>
          <p:cNvSpPr txBox="1"/>
          <p:nvPr/>
        </p:nvSpPr>
        <p:spPr>
          <a:xfrm>
            <a:off x="6684184" y="2396101"/>
            <a:ext cx="1162001" cy="594772"/>
          </a:xfrm>
          <a:prstGeom prst="rect">
            <a:avLst/>
          </a:prstGeom>
          <a:noFill/>
        </p:spPr>
        <p:txBody>
          <a:bodyPr wrap="none" rtlCol="0">
            <a:spAutoFit/>
          </a:bodyPr>
          <a:lstStyle/>
          <a:p>
            <a:r>
              <a:rPr lang="en-US" altLang="zh-TW" sz="1600" dirty="0" smtClean="0">
                <a:latin typeface="Calibri" panose="020F0502020204030204" pitchFamily="34" charset="0"/>
              </a:rPr>
              <a:t>Naked-eyes</a:t>
            </a:r>
          </a:p>
          <a:p>
            <a:r>
              <a:rPr lang="en-US" altLang="zh-TW" sz="1600" dirty="0" smtClean="0">
                <a:latin typeface="Calibri" panose="020F0502020204030204" pitchFamily="34" charset="0"/>
              </a:rPr>
              <a:t>3D Display</a:t>
            </a:r>
            <a:endParaRPr lang="zh-TW" altLang="en-US" sz="1600" dirty="0">
              <a:latin typeface="Calibri" panose="020F0502020204030204" pitchFamily="34" charset="0"/>
            </a:endParaRPr>
          </a:p>
        </p:txBody>
      </p:sp>
      <p:sp>
        <p:nvSpPr>
          <p:cNvPr id="68" name="矩形 67"/>
          <p:cNvSpPr/>
          <p:nvPr/>
        </p:nvSpPr>
        <p:spPr>
          <a:xfrm>
            <a:off x="2366020" y="1749054"/>
            <a:ext cx="123295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CTDP</a:t>
            </a:r>
          </a:p>
          <a:p>
            <a:pPr algn="ctr">
              <a:lnSpc>
                <a:spcPct val="90000"/>
              </a:lnSpc>
            </a:pPr>
            <a:r>
              <a:rPr lang="en-US" altLang="zh-TW" sz="1600" dirty="0" err="1" smtClean="0">
                <a:latin typeface="Calibri" panose="020F0502020204030204" pitchFamily="34" charset="0"/>
                <a:ea typeface="微軟正黑體" panose="020B0604030504040204" pitchFamily="34" charset="-120"/>
              </a:rPr>
              <a:t>Depacking</a:t>
            </a:r>
            <a:endParaRPr lang="en-US" altLang="zh-TW" sz="1600" dirty="0" smtClean="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sp>
        <p:nvSpPr>
          <p:cNvPr id="69" name="矩形 68"/>
          <p:cNvSpPr/>
          <p:nvPr/>
        </p:nvSpPr>
        <p:spPr>
          <a:xfrm>
            <a:off x="533608" y="1749054"/>
            <a:ext cx="1031663"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Digital</a:t>
            </a:r>
          </a:p>
          <a:p>
            <a:pPr algn="ctr">
              <a:lnSpc>
                <a:spcPct val="90000"/>
              </a:lnSpc>
            </a:pPr>
            <a:r>
              <a:rPr lang="en-US" altLang="zh-TW" sz="1600" dirty="0" smtClean="0">
                <a:latin typeface="Calibri" panose="020F0502020204030204" pitchFamily="34" charset="0"/>
                <a:ea typeface="微軟正黑體" panose="020B0604030504040204" pitchFamily="34" charset="-120"/>
              </a:rPr>
              <a:t>Set Top Box</a:t>
            </a:r>
            <a:endParaRPr lang="zh-TW" altLang="en-US" sz="1600" dirty="0" smtClean="0">
              <a:latin typeface="Calibri" panose="020F0502020204030204" pitchFamily="34" charset="0"/>
              <a:ea typeface="微軟正黑體" panose="020B0604030504040204" pitchFamily="34" charset="-120"/>
            </a:endParaRPr>
          </a:p>
        </p:txBody>
      </p:sp>
      <p:cxnSp>
        <p:nvCxnSpPr>
          <p:cNvPr id="70" name="直線接點 69"/>
          <p:cNvCxnSpPr/>
          <p:nvPr/>
        </p:nvCxnSpPr>
        <p:spPr>
          <a:xfrm>
            <a:off x="35496" y="2148615"/>
            <a:ext cx="47805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線接點 72"/>
          <p:cNvCxnSpPr/>
          <p:nvPr/>
        </p:nvCxnSpPr>
        <p:spPr>
          <a:xfrm>
            <a:off x="3093951" y="3867995"/>
            <a:ext cx="0" cy="168312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接點 73"/>
          <p:cNvCxnSpPr>
            <a:endCxn id="93" idx="0"/>
          </p:cNvCxnSpPr>
          <p:nvPr/>
        </p:nvCxnSpPr>
        <p:spPr>
          <a:xfrm>
            <a:off x="5584214" y="3867995"/>
            <a:ext cx="25378" cy="23420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5" name="直線接點 74"/>
          <p:cNvCxnSpPr>
            <a:stCxn id="69" idx="3"/>
            <a:endCxn id="68" idx="1"/>
          </p:cNvCxnSpPr>
          <p:nvPr/>
        </p:nvCxnSpPr>
        <p:spPr>
          <a:xfrm>
            <a:off x="1565271" y="2148615"/>
            <a:ext cx="80074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a:off x="1783389" y="2148615"/>
            <a:ext cx="0" cy="3075753"/>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968255" y="1749054"/>
            <a:ext cx="131562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DIBR View Synthesizer</a:t>
            </a: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cxnSp>
        <p:nvCxnSpPr>
          <p:cNvPr id="83" name="直線接點 82"/>
          <p:cNvCxnSpPr/>
          <p:nvPr/>
        </p:nvCxnSpPr>
        <p:spPr>
          <a:xfrm>
            <a:off x="5595701" y="2148615"/>
            <a:ext cx="6883" cy="1791406"/>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4" name="直線接點 83"/>
          <p:cNvCxnSpPr/>
          <p:nvPr/>
        </p:nvCxnSpPr>
        <p:spPr>
          <a:xfrm>
            <a:off x="5602583" y="3860617"/>
            <a:ext cx="2371260" cy="7378"/>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直線接點 84"/>
          <p:cNvCxnSpPr/>
          <p:nvPr/>
        </p:nvCxnSpPr>
        <p:spPr>
          <a:xfrm flipH="1">
            <a:off x="3093951" y="3863583"/>
            <a:ext cx="2508633" cy="3094"/>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68" idx="3"/>
            <a:endCxn id="82" idx="1"/>
          </p:cNvCxnSpPr>
          <p:nvPr/>
        </p:nvCxnSpPr>
        <p:spPr>
          <a:xfrm>
            <a:off x="3598974" y="2148615"/>
            <a:ext cx="369281"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flipV="1">
            <a:off x="5309739" y="2152686"/>
            <a:ext cx="1691946" cy="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9" name="文字方塊 88"/>
          <p:cNvSpPr txBox="1"/>
          <p:nvPr/>
        </p:nvSpPr>
        <p:spPr>
          <a:xfrm>
            <a:off x="6543710" y="3817731"/>
            <a:ext cx="1747894" cy="594772"/>
          </a:xfrm>
          <a:prstGeom prst="rect">
            <a:avLst/>
          </a:prstGeom>
          <a:noFill/>
        </p:spPr>
        <p:txBody>
          <a:bodyPr wrap="square" rtlCol="0">
            <a:spAutoFit/>
          </a:bodyPr>
          <a:lstStyle/>
          <a:p>
            <a:r>
              <a:rPr lang="en-US" altLang="zh-TW" sz="1600" dirty="0" smtClean="0">
                <a:latin typeface="Calibri" panose="020F0502020204030204" pitchFamily="34" charset="0"/>
              </a:rPr>
              <a:t>Uncompressed </a:t>
            </a:r>
          </a:p>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a:t>
            </a:r>
            <a:r>
              <a:rPr lang="zh-TW" altLang="en-US" sz="1600" dirty="0" smtClean="0">
                <a:latin typeface="Calibri" panose="020F0502020204030204" pitchFamily="34" charset="0"/>
              </a:rPr>
              <a:t> </a:t>
            </a: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90" name="文字方塊 89"/>
          <p:cNvSpPr txBox="1"/>
          <p:nvPr/>
        </p:nvSpPr>
        <p:spPr>
          <a:xfrm>
            <a:off x="3075350" y="5930852"/>
            <a:ext cx="1427436" cy="594772"/>
          </a:xfrm>
          <a:prstGeom prst="rect">
            <a:avLst/>
          </a:prstGeom>
          <a:noFill/>
        </p:spPr>
        <p:txBody>
          <a:bodyPr wrap="square" rtlCol="0">
            <a:spAutoFit/>
          </a:bodyPr>
          <a:lstStyle/>
          <a:p>
            <a:r>
              <a:rPr lang="en-US" altLang="zh-TW" sz="1600" dirty="0" smtClean="0">
                <a:latin typeface="Calibri" panose="020F0502020204030204" pitchFamily="34" charset="0"/>
              </a:rPr>
              <a:t>RB-glasses</a:t>
            </a:r>
          </a:p>
          <a:p>
            <a:r>
              <a:rPr lang="en-US" altLang="zh-TW" sz="1600" dirty="0" smtClean="0">
                <a:latin typeface="Calibri" panose="020F0502020204030204" pitchFamily="34" charset="0"/>
              </a:rPr>
              <a:t>3D</a:t>
            </a:r>
            <a:r>
              <a:rPr lang="zh-TW" altLang="en-US" sz="1600" dirty="0" smtClean="0">
                <a:latin typeface="Calibri" panose="020F0502020204030204" pitchFamily="34" charset="0"/>
              </a:rPr>
              <a:t> </a:t>
            </a:r>
            <a:endParaRPr lang="zh-TW" altLang="en-US" sz="1600" dirty="0">
              <a:latin typeface="Calibri" panose="020F0502020204030204" pitchFamily="34" charset="0"/>
            </a:endParaRPr>
          </a:p>
        </p:txBody>
      </p:sp>
      <p:cxnSp>
        <p:nvCxnSpPr>
          <p:cNvPr id="91" name="直線接點 90"/>
          <p:cNvCxnSpPr/>
          <p:nvPr/>
        </p:nvCxnSpPr>
        <p:spPr>
          <a:xfrm>
            <a:off x="4696544" y="1336025"/>
            <a:ext cx="2353" cy="370754"/>
          </a:xfrm>
          <a:prstGeom prst="line">
            <a:avLst/>
          </a:prstGeom>
          <a:ln w="19050">
            <a:solidFill>
              <a:srgbClr val="3333FF"/>
            </a:solidFill>
            <a:prstDash val="sysDash"/>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659980" y="4212269"/>
            <a:ext cx="1108432" cy="594772"/>
          </a:xfrm>
          <a:prstGeom prst="rect">
            <a:avLst/>
          </a:prstGeom>
          <a:noFill/>
        </p:spPr>
        <p:txBody>
          <a:bodyPr wrap="square" rtlCol="0">
            <a:spAutoFit/>
          </a:bodyPr>
          <a:lstStyle/>
          <a:p>
            <a:pPr algn="r"/>
            <a:r>
              <a:rPr lang="en-US" altLang="zh-TW" sz="1600" dirty="0" smtClean="0">
                <a:latin typeface="Calibri" panose="020F0502020204030204" pitchFamily="34" charset="0"/>
              </a:rPr>
              <a:t>2D TV Programs</a:t>
            </a:r>
            <a:endParaRPr lang="zh-TW" altLang="en-US" sz="1600" dirty="0">
              <a:latin typeface="Calibri" panose="020F0502020204030204" pitchFamily="34" charset="0"/>
            </a:endParaRPr>
          </a:p>
        </p:txBody>
      </p:sp>
      <p:sp>
        <p:nvSpPr>
          <p:cNvPr id="93" name="矩形 92"/>
          <p:cNvSpPr/>
          <p:nvPr/>
        </p:nvSpPr>
        <p:spPr>
          <a:xfrm>
            <a:off x="4915031" y="4102195"/>
            <a:ext cx="1389121" cy="752476"/>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Traditional</a:t>
            </a:r>
          </a:p>
          <a:p>
            <a:pPr algn="ctr">
              <a:lnSpc>
                <a:spcPct val="90000"/>
              </a:lnSpc>
            </a:pPr>
            <a:r>
              <a:rPr lang="en-US" altLang="zh-TW" sz="1600" dirty="0" err="1" smtClean="0">
                <a:latin typeface="Calibri" panose="020F0502020204030204" pitchFamily="34" charset="0"/>
                <a:ea typeface="微軟正黑體" panose="020B0604030504040204" pitchFamily="34" charset="-120"/>
              </a:rPr>
              <a:t>SbS</a:t>
            </a:r>
            <a:r>
              <a:rPr lang="en-US" altLang="zh-TW" sz="1600" dirty="0" smtClean="0">
                <a:latin typeface="Calibri" panose="020F0502020204030204" pitchFamily="34" charset="0"/>
                <a:ea typeface="微軟正黑體" panose="020B0604030504040204" pitchFamily="34" charset="-120"/>
              </a:rPr>
              <a:t> 3D </a:t>
            </a:r>
            <a:endParaRPr lang="en-US" altLang="zh-TW" sz="1600" dirty="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Packing</a:t>
            </a:r>
            <a:endParaRPr lang="zh-TW" altLang="en-US" sz="1600" dirty="0" smtClean="0">
              <a:latin typeface="Calibri" panose="020F0502020204030204" pitchFamily="34" charset="0"/>
              <a:ea typeface="微軟正黑體" panose="020B0604030504040204" pitchFamily="34" charset="-120"/>
            </a:endParaRPr>
          </a:p>
        </p:txBody>
      </p:sp>
      <p:cxnSp>
        <p:nvCxnSpPr>
          <p:cNvPr id="94" name="直線接點 93"/>
          <p:cNvCxnSpPr>
            <a:stCxn id="93" idx="2"/>
          </p:cNvCxnSpPr>
          <p:nvPr/>
        </p:nvCxnSpPr>
        <p:spPr>
          <a:xfrm flipH="1">
            <a:off x="5600688" y="4854672"/>
            <a:ext cx="8904" cy="628315"/>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95"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2448" y="4589719"/>
            <a:ext cx="1382513" cy="1486683"/>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線接點 95"/>
          <p:cNvCxnSpPr/>
          <p:nvPr/>
        </p:nvCxnSpPr>
        <p:spPr>
          <a:xfrm>
            <a:off x="5619057" y="5482987"/>
            <a:ext cx="2354786"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310698" y="5566607"/>
            <a:ext cx="1799450" cy="344342"/>
          </a:xfrm>
          <a:prstGeom prst="rect">
            <a:avLst/>
          </a:prstGeom>
          <a:noFill/>
        </p:spPr>
        <p:txBody>
          <a:bodyPr wrap="square" rtlCol="0">
            <a:spAutoFit/>
          </a:bodyPr>
          <a:lstStyle/>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 Display</a:t>
            </a:r>
            <a:endParaRPr lang="zh-TW" altLang="en-US" sz="1600" dirty="0">
              <a:latin typeface="Calibri" panose="020F0502020204030204" pitchFamily="34" charset="0"/>
            </a:endParaRPr>
          </a:p>
        </p:txBody>
      </p:sp>
      <p:sp>
        <p:nvSpPr>
          <p:cNvPr id="98" name="文字方塊 97"/>
          <p:cNvSpPr txBox="1"/>
          <p:nvPr/>
        </p:nvSpPr>
        <p:spPr>
          <a:xfrm>
            <a:off x="3279503" y="1052736"/>
            <a:ext cx="2795598" cy="313039"/>
          </a:xfrm>
          <a:prstGeom prst="rect">
            <a:avLst/>
          </a:prstGeom>
          <a:solidFill>
            <a:schemeClr val="bg1"/>
          </a:solidFill>
        </p:spPr>
        <p:txBody>
          <a:bodyPr wrap="square" rtlCol="0">
            <a:spAutoFit/>
          </a:bodyPr>
          <a:lstStyle/>
          <a:p>
            <a:pPr algn="ctr"/>
            <a:r>
              <a:rPr lang="en-US" altLang="zh-TW" sz="1400" dirty="0" smtClean="0">
                <a:solidFill>
                  <a:srgbClr val="0000FF"/>
                </a:solidFill>
                <a:latin typeface="Calibri" panose="020F0502020204030204" pitchFamily="34" charset="0"/>
              </a:rPr>
              <a:t>User 3D Effective Adjustment</a:t>
            </a:r>
            <a:endParaRPr lang="zh-TW" altLang="en-US" sz="1400" dirty="0">
              <a:solidFill>
                <a:srgbClr val="0000FF"/>
              </a:solidFill>
              <a:latin typeface="Calibri" panose="020F0502020204030204" pitchFamily="34" charset="0"/>
            </a:endParaRPr>
          </a:p>
        </p:txBody>
      </p:sp>
      <p:sp>
        <p:nvSpPr>
          <p:cNvPr id="99" name="文字方塊 98"/>
          <p:cNvSpPr txBox="1"/>
          <p:nvPr/>
        </p:nvSpPr>
        <p:spPr>
          <a:xfrm>
            <a:off x="5578093" y="1620561"/>
            <a:ext cx="943908" cy="532164"/>
          </a:xfrm>
          <a:prstGeom prst="rect">
            <a:avLst/>
          </a:prstGeom>
          <a:noFill/>
        </p:spPr>
        <p:txBody>
          <a:bodyPr wrap="none" rtlCol="0">
            <a:spAutoFit/>
          </a:bodyPr>
          <a:lstStyle/>
          <a:p>
            <a:r>
              <a:rPr lang="en-US" altLang="zh-TW" sz="1400" dirty="0" smtClean="0">
                <a:solidFill>
                  <a:srgbClr val="0000FF"/>
                </a:solidFill>
                <a:latin typeface="Calibri" panose="020F0502020204030204" pitchFamily="34" charset="0"/>
              </a:rPr>
              <a:t>Combined</a:t>
            </a:r>
          </a:p>
          <a:p>
            <a:r>
              <a:rPr lang="en-US" altLang="zh-TW" sz="1400" dirty="0" smtClean="0">
                <a:solidFill>
                  <a:srgbClr val="0000FF"/>
                </a:solidFill>
                <a:latin typeface="Calibri" panose="020F0502020204030204" pitchFamily="34" charset="0"/>
              </a:rPr>
              <a:t>Multiview</a:t>
            </a:r>
            <a:endParaRPr lang="zh-TW" altLang="en-US" sz="1400" dirty="0">
              <a:solidFill>
                <a:srgbClr val="0000FF"/>
              </a:solidFill>
              <a:latin typeface="Calibri" panose="020F0502020204030204" pitchFamily="34" charset="0"/>
            </a:endParaRPr>
          </a:p>
        </p:txBody>
      </p:sp>
      <p:sp>
        <p:nvSpPr>
          <p:cNvPr id="100" name="文字方塊 99"/>
          <p:cNvSpPr txBox="1"/>
          <p:nvPr/>
        </p:nvSpPr>
        <p:spPr>
          <a:xfrm>
            <a:off x="5644743" y="3341046"/>
            <a:ext cx="860716" cy="532164"/>
          </a:xfrm>
          <a:prstGeom prst="rect">
            <a:avLst/>
          </a:prstGeom>
          <a:noFill/>
        </p:spPr>
        <p:txBody>
          <a:bodyPr wrap="square" rtlCol="0">
            <a:spAutoFit/>
          </a:bodyPr>
          <a:lstStyle/>
          <a:p>
            <a:r>
              <a:rPr lang="en-US" altLang="zh-TW" sz="1400" dirty="0" smtClean="0">
                <a:solidFill>
                  <a:srgbClr val="0000FF"/>
                </a:solidFill>
                <a:latin typeface="Calibri" panose="020F0502020204030204" pitchFamily="34" charset="0"/>
              </a:rPr>
              <a:t>Two Views</a:t>
            </a:r>
            <a:endParaRPr lang="zh-TW" altLang="en-US" sz="1400" dirty="0">
              <a:solidFill>
                <a:srgbClr val="0000FF"/>
              </a:solidFill>
              <a:latin typeface="Calibri" panose="020F0502020204030204" pitchFamily="34" charset="0"/>
            </a:endParaRPr>
          </a:p>
        </p:txBody>
      </p:sp>
      <p:sp>
        <p:nvSpPr>
          <p:cNvPr id="103" name="文字方塊 102"/>
          <p:cNvSpPr txBox="1"/>
          <p:nvPr/>
        </p:nvSpPr>
        <p:spPr>
          <a:xfrm>
            <a:off x="2165385" y="3857536"/>
            <a:ext cx="895086" cy="685554"/>
          </a:xfrm>
          <a:prstGeom prst="rect">
            <a:avLst/>
          </a:prstGeom>
          <a:noFill/>
        </p:spPr>
        <p:txBody>
          <a:bodyPr wrap="square" rtlCol="0">
            <a:spAutoFit/>
          </a:bodyPr>
          <a:lstStyle/>
          <a:p>
            <a:pPr algn="r">
              <a:lnSpc>
                <a:spcPct val="90000"/>
              </a:lnSpc>
            </a:pPr>
            <a:r>
              <a:rPr lang="en-US" altLang="zh-TW" sz="1400" dirty="0" smtClean="0">
                <a:solidFill>
                  <a:srgbClr val="0000FF"/>
                </a:solidFill>
                <a:latin typeface="Calibri" panose="020F0502020204030204" pitchFamily="34" charset="0"/>
              </a:rPr>
              <a:t>Mixed RB 2-view</a:t>
            </a:r>
          </a:p>
          <a:p>
            <a:pPr algn="r">
              <a:lnSpc>
                <a:spcPct val="90000"/>
              </a:lnSpc>
            </a:pPr>
            <a:r>
              <a:rPr lang="en-US" altLang="zh-TW" sz="1400" dirty="0" smtClean="0">
                <a:solidFill>
                  <a:srgbClr val="0000FF"/>
                </a:solidFill>
                <a:latin typeface="Calibri" panose="020F0502020204030204" pitchFamily="34" charset="0"/>
              </a:rPr>
              <a:t>video</a:t>
            </a:r>
            <a:endParaRPr lang="zh-TW" altLang="en-US" sz="1400" dirty="0">
              <a:solidFill>
                <a:srgbClr val="0000FF"/>
              </a:solidFill>
              <a:latin typeface="Calibri" panose="020F0502020204030204" pitchFamily="34" charset="0"/>
            </a:endParaRPr>
          </a:p>
        </p:txBody>
      </p:sp>
      <p:sp>
        <p:nvSpPr>
          <p:cNvPr id="104" name="文字方塊 103"/>
          <p:cNvSpPr txBox="1"/>
          <p:nvPr/>
        </p:nvSpPr>
        <p:spPr>
          <a:xfrm>
            <a:off x="1990114" y="1456532"/>
            <a:ext cx="1823421" cy="313039"/>
          </a:xfrm>
          <a:prstGeom prst="rect">
            <a:avLst/>
          </a:prstGeom>
          <a:noFill/>
        </p:spPr>
        <p:txBody>
          <a:bodyPr wrap="square" rtlCol="0">
            <a:spAutoFit/>
          </a:bodyPr>
          <a:lstStyle/>
          <a:p>
            <a:pPr algn="ctr"/>
            <a:r>
              <a:rPr lang="en-US" altLang="zh-TW" sz="1400" dirty="0" smtClean="0">
                <a:solidFill>
                  <a:srgbClr val="0000FF"/>
                </a:solidFill>
                <a:latin typeface="Calibri" panose="020F0502020204030204" pitchFamily="34" charset="0"/>
                <a:ea typeface="微軟正黑體" panose="020B0604030504040204" pitchFamily="34" charset="-120"/>
              </a:rPr>
              <a:t>CTDP Packing Format</a:t>
            </a:r>
            <a:endParaRPr lang="zh-TW" altLang="en-US" sz="1400" dirty="0">
              <a:solidFill>
                <a:srgbClr val="0000FF"/>
              </a:solidFill>
              <a:latin typeface="Calibri" panose="020F0502020204030204" pitchFamily="34" charset="0"/>
            </a:endParaRPr>
          </a:p>
        </p:txBody>
      </p:sp>
      <p:sp>
        <p:nvSpPr>
          <p:cNvPr id="105" name="矩形 104"/>
          <p:cNvSpPr/>
          <p:nvPr/>
        </p:nvSpPr>
        <p:spPr>
          <a:xfrm>
            <a:off x="5010718" y="2699733"/>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 2 Views</a:t>
            </a:r>
          </a:p>
          <a:p>
            <a:pPr algn="ctr">
              <a:lnSpc>
                <a:spcPct val="90000"/>
              </a:lnSpc>
            </a:pPr>
            <a:r>
              <a:rPr lang="en-US" altLang="zh-TW" sz="1600" dirty="0" smtClean="0">
                <a:latin typeface="Calibri" panose="020F0502020204030204" pitchFamily="34" charset="0"/>
                <a:ea typeface="微軟正黑體" panose="020B0604030504040204" pitchFamily="34" charset="-120"/>
              </a:rPr>
              <a:t>Selection</a:t>
            </a:r>
            <a:endParaRPr lang="zh-TW" altLang="en-US" sz="1600" dirty="0" smtClean="0">
              <a:latin typeface="Calibri" panose="020F0502020204030204" pitchFamily="34" charset="0"/>
              <a:ea typeface="微軟正黑體" panose="020B0604030504040204" pitchFamily="34" charset="-120"/>
            </a:endParaRPr>
          </a:p>
        </p:txBody>
      </p:sp>
      <p:sp>
        <p:nvSpPr>
          <p:cNvPr id="106" name="矩形 105"/>
          <p:cNvSpPr/>
          <p:nvPr/>
        </p:nvSpPr>
        <p:spPr>
          <a:xfrm>
            <a:off x="3531282" y="3565408"/>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RB 2-view</a:t>
            </a:r>
          </a:p>
          <a:p>
            <a:pPr algn="ctr">
              <a:lnSpc>
                <a:spcPct val="90000"/>
              </a:lnSpc>
            </a:pPr>
            <a:r>
              <a:rPr lang="en-US" altLang="zh-TW" sz="1600" dirty="0" smtClean="0">
                <a:latin typeface="Calibri" panose="020F0502020204030204" pitchFamily="34" charset="0"/>
                <a:ea typeface="微軟正黑體" panose="020B0604030504040204" pitchFamily="34" charset="-120"/>
              </a:rPr>
              <a:t>Mixing</a:t>
            </a:r>
            <a:endParaRPr lang="zh-TW" altLang="en-US" sz="1600" dirty="0" smtClean="0">
              <a:latin typeface="Calibri" panose="020F0502020204030204" pitchFamily="34" charset="0"/>
              <a:ea typeface="微軟正黑體" panose="020B0604030504040204" pitchFamily="34" charset="-120"/>
            </a:endParaRPr>
          </a:p>
        </p:txBody>
      </p:sp>
      <p:cxnSp>
        <p:nvCxnSpPr>
          <p:cNvPr id="107" name="直線接點 106"/>
          <p:cNvCxnSpPr/>
          <p:nvPr/>
        </p:nvCxnSpPr>
        <p:spPr>
          <a:xfrm flipH="1">
            <a:off x="2165385" y="5568962"/>
            <a:ext cx="928566" cy="6788"/>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68" idx="2"/>
            <a:endCxn id="110" idx="0"/>
          </p:cNvCxnSpPr>
          <p:nvPr/>
        </p:nvCxnSpPr>
        <p:spPr>
          <a:xfrm flipH="1">
            <a:off x="2974499" y="2548176"/>
            <a:ext cx="7998" cy="555289"/>
          </a:xfrm>
          <a:prstGeom prst="line">
            <a:avLst/>
          </a:prstGeom>
          <a:ln w="19050">
            <a:solidFill>
              <a:srgbClr val="C00000"/>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1985144" y="2533808"/>
            <a:ext cx="1015891" cy="532164"/>
          </a:xfrm>
          <a:prstGeom prst="rect">
            <a:avLst/>
          </a:prstGeom>
          <a:noFill/>
        </p:spPr>
        <p:txBody>
          <a:bodyPr wrap="none" rtlCol="0">
            <a:spAutoFit/>
          </a:bodyPr>
          <a:lstStyle/>
          <a:p>
            <a:pPr algn="r"/>
            <a:r>
              <a:rPr lang="en-US" altLang="zh-TW" sz="1400" dirty="0" smtClean="0">
                <a:solidFill>
                  <a:srgbClr val="FF0000"/>
                </a:solidFill>
                <a:latin typeface="Calibri" panose="020F0502020204030204" pitchFamily="34" charset="0"/>
              </a:rPr>
              <a:t>Interactive </a:t>
            </a:r>
          </a:p>
          <a:p>
            <a:pPr algn="r"/>
            <a:r>
              <a:rPr lang="en-US" altLang="zh-TW" sz="1400" dirty="0" smtClean="0">
                <a:solidFill>
                  <a:srgbClr val="FF0000"/>
                </a:solidFill>
                <a:latin typeface="Calibri" panose="020F0502020204030204" pitchFamily="34" charset="0"/>
              </a:rPr>
              <a:t>Inform</a:t>
            </a:r>
            <a:endParaRPr lang="zh-TW" altLang="en-US" sz="1400" dirty="0">
              <a:solidFill>
                <a:srgbClr val="FF0000"/>
              </a:solidFill>
              <a:latin typeface="Calibri" panose="020F0502020204030204" pitchFamily="34" charset="0"/>
            </a:endParaRPr>
          </a:p>
        </p:txBody>
      </p:sp>
      <p:sp>
        <p:nvSpPr>
          <p:cNvPr id="110" name="矩形 109"/>
          <p:cNvSpPr/>
          <p:nvPr/>
        </p:nvSpPr>
        <p:spPr>
          <a:xfrm>
            <a:off x="2165385" y="3103466"/>
            <a:ext cx="1618229" cy="348071"/>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400" b="1" dirty="0" smtClean="0">
                <a:solidFill>
                  <a:srgbClr val="FF0000"/>
                </a:solidFill>
                <a:latin typeface="Calibri" panose="020F0502020204030204" pitchFamily="34" charset="0"/>
                <a:ea typeface="微軟正黑體" panose="020B0604030504040204" pitchFamily="34" charset="-120"/>
              </a:rPr>
              <a:t>Wireless Unit</a:t>
            </a:r>
            <a:endParaRPr lang="zh-TW" altLang="en-US" sz="1400" b="1" dirty="0" smtClean="0">
              <a:solidFill>
                <a:srgbClr val="FF0000"/>
              </a:solidFill>
              <a:latin typeface="Calibri" panose="020F0502020204030204" pitchFamily="34" charset="0"/>
              <a:ea typeface="微軟正黑體" panose="020B0604030504040204" pitchFamily="34" charset="-120"/>
            </a:endParaRPr>
          </a:p>
        </p:txBody>
      </p:sp>
      <p:sp>
        <p:nvSpPr>
          <p:cNvPr id="111" name="矩形 110"/>
          <p:cNvSpPr/>
          <p:nvPr/>
        </p:nvSpPr>
        <p:spPr>
          <a:xfrm>
            <a:off x="4623715" y="6014901"/>
            <a:ext cx="1534780" cy="330918"/>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solidFill>
                  <a:srgbClr val="FF0000"/>
                </a:solidFill>
                <a:latin typeface="Calibri" panose="020F0502020204030204" pitchFamily="34" charset="0"/>
                <a:ea typeface="微軟正黑體" panose="020B0604030504040204" pitchFamily="34" charset="-120"/>
              </a:rPr>
              <a:t>Wireless Unit</a:t>
            </a:r>
            <a:endParaRPr lang="zh-TW" altLang="en-US" sz="1600" b="1" dirty="0" smtClean="0">
              <a:solidFill>
                <a:srgbClr val="FF0000"/>
              </a:solidFill>
              <a:latin typeface="Calibri" panose="020F0502020204030204" pitchFamily="34" charset="0"/>
              <a:ea typeface="微軟正黑體" panose="020B0604030504040204" pitchFamily="34" charset="-120"/>
            </a:endParaRPr>
          </a:p>
        </p:txBody>
      </p:sp>
      <p:cxnSp>
        <p:nvCxnSpPr>
          <p:cNvPr id="112" name="直線單箭頭接點 111"/>
          <p:cNvCxnSpPr>
            <a:stCxn id="111" idx="3"/>
          </p:cNvCxnSpPr>
          <p:nvPr/>
        </p:nvCxnSpPr>
        <p:spPr>
          <a:xfrm flipV="1">
            <a:off x="6158495" y="6160773"/>
            <a:ext cx="1051929" cy="19586"/>
          </a:xfrm>
          <a:prstGeom prst="straightConnector1">
            <a:avLst/>
          </a:prstGeom>
          <a:ln w="190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a:off x="2982497" y="3442884"/>
            <a:ext cx="548784" cy="110723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直線接點 114"/>
          <p:cNvCxnSpPr>
            <a:endCxn id="111" idx="0"/>
          </p:cNvCxnSpPr>
          <p:nvPr/>
        </p:nvCxnSpPr>
        <p:spPr>
          <a:xfrm>
            <a:off x="4202611" y="4987453"/>
            <a:ext cx="1188495" cy="102744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16" name="Picture 2" descr="「bluetooth」的圖片搜尋結果"/>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047" y="4509655"/>
            <a:ext cx="1145656" cy="502934"/>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4"/>
          <p:cNvSpPr txBox="1">
            <a:spLocks noChangeArrowheads="1"/>
          </p:cNvSpPr>
          <p:nvPr/>
        </p:nvSpPr>
        <p:spPr bwMode="auto">
          <a:xfrm>
            <a:off x="-36512" y="116632"/>
            <a:ext cx="9144000" cy="576263"/>
          </a:xfrm>
          <a:prstGeom prst="rect">
            <a:avLst/>
          </a:prstGeom>
          <a:noFill/>
          <a:ln w="9525">
            <a:noFill/>
            <a:miter lim="800000"/>
            <a:headEnd/>
            <a:tailEnd/>
          </a:ln>
        </p:spPr>
        <p:txBody>
          <a:bodyPr vert="horz" wrap="square" lIns="91431" tIns="45716" rIns="91431" bIns="45716" numCol="1" anchor="b" anchorCtr="0" compatLnSpc="1">
            <a:prstTxWarp prst="textNoShape">
              <a:avLst/>
            </a:prstTxWarp>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eaLnBrk="1" hangingPunct="1"/>
            <a:r>
              <a:rPr lang="en-US" altLang="zh-TW" sz="3200" dirty="0" smtClean="0">
                <a:solidFill>
                  <a:schemeClr val="tx1"/>
                </a:solidFill>
                <a:latin typeface="Calibri" panose="020F0502020204030204" pitchFamily="34" charset="0"/>
                <a:ea typeface="微軟正黑體" panose="020B0604030504040204" pitchFamily="34" charset="-120"/>
              </a:rPr>
              <a:t>Reception of AR/VR 3D CTDP Programs</a:t>
            </a:r>
            <a:endParaRPr kumimoji="0" lang="en-US" altLang="zh-TW" sz="3200" dirty="0" smtClean="0">
              <a:solidFill>
                <a:schemeClr val="tx1"/>
              </a:solidFill>
              <a:latin typeface="Calibri" panose="020F0502020204030204" pitchFamily="34" charset="0"/>
              <a:ea typeface="微軟正黑體" panose="020B0604030504040204" pitchFamily="34" charset="-120"/>
            </a:endParaRPr>
          </a:p>
        </p:txBody>
      </p:sp>
    </p:spTree>
    <p:extLst>
      <p:ext uri="{BB962C8B-B14F-4D97-AF65-F5344CB8AC3E}">
        <p14:creationId xmlns:p14="http://schemas.microsoft.com/office/powerpoint/2010/main" val="9827172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39552" y="1521111"/>
            <a:ext cx="8229600" cy="4536504"/>
          </a:xfrm>
        </p:spPr>
        <p:txBody>
          <a:bodyPr anchor="ctr"/>
          <a:lstStyle/>
          <a:p>
            <a:pPr marL="0" indent="0" algn="ctr">
              <a:buNone/>
            </a:pPr>
            <a:r>
              <a:rPr lang="en-US" altLang="zh-TW" sz="4000" b="1" dirty="0" smtClean="0">
                <a:solidFill>
                  <a:srgbClr val="8A0000"/>
                </a:solidFill>
              </a:rPr>
              <a:t>Thanks </a:t>
            </a:r>
            <a:r>
              <a:rPr lang="en-US" altLang="zh-TW" sz="4000" b="1" dirty="0">
                <a:solidFill>
                  <a:srgbClr val="8A0000"/>
                </a:solidFill>
              </a:rPr>
              <a:t>for your </a:t>
            </a:r>
            <a:r>
              <a:rPr lang="en-US" altLang="zh-TW" sz="4000" b="1" dirty="0" smtClean="0">
                <a:solidFill>
                  <a:srgbClr val="8A0000"/>
                </a:solidFill>
              </a:rPr>
              <a:t>attentions </a:t>
            </a:r>
            <a:r>
              <a:rPr lang="en-US" altLang="zh-TW" sz="4000" b="1" dirty="0">
                <a:solidFill>
                  <a:srgbClr val="8A0000"/>
                </a:solidFill>
              </a:rPr>
              <a:t>!</a:t>
            </a:r>
            <a:endParaRPr lang="zh-TW" altLang="en-US" sz="4000" b="1" dirty="0">
              <a:solidFill>
                <a:srgbClr val="8A0000"/>
              </a:solidFill>
            </a:endParaRPr>
          </a:p>
        </p:txBody>
      </p:sp>
      <p:sp>
        <p:nvSpPr>
          <p:cNvPr id="5"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66</a:t>
            </a:fld>
            <a:endParaRPr lang="zh-TW" altLang="en-US" dirty="0"/>
          </a:p>
        </p:txBody>
      </p:sp>
    </p:spTree>
    <p:extLst>
      <p:ext uri="{BB962C8B-B14F-4D97-AF65-F5344CB8AC3E}">
        <p14:creationId xmlns:p14="http://schemas.microsoft.com/office/powerpoint/2010/main" val="3881905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3146500782"/>
              </p:ext>
            </p:extLst>
          </p:nvPr>
        </p:nvGraphicFramePr>
        <p:xfrm>
          <a:off x="323528" y="3562537"/>
          <a:ext cx="3925887" cy="2160588"/>
        </p:xfrm>
        <a:graphic>
          <a:graphicData uri="http://schemas.openxmlformats.org/presentationml/2006/ole">
            <mc:AlternateContent xmlns:mc="http://schemas.openxmlformats.org/markup-compatibility/2006">
              <mc:Choice xmlns:v="urn:schemas-microsoft-com:vml" Requires="v">
                <p:oleObj spid="_x0000_s145552" name="投影片" r:id="rId3" imgW="5667867" imgH="3011598" progId="PowerPoint.Slide.12">
                  <p:embed/>
                </p:oleObj>
              </mc:Choice>
              <mc:Fallback>
                <p:oleObj name="投影片" r:id="rId3" imgW="5667867" imgH="3011598" progId="PowerPoint.Slide.12">
                  <p:embed/>
                  <p:pic>
                    <p:nvPicPr>
                      <p:cNvPr id="0" name=""/>
                      <p:cNvPicPr>
                        <a:picLocks noChangeAspect="1" noChangeArrowheads="1"/>
                      </p:cNvPicPr>
                      <p:nvPr/>
                    </p:nvPicPr>
                    <p:blipFill>
                      <a:blip r:embed="rId4"/>
                      <a:srcRect/>
                      <a:stretch>
                        <a:fillRect/>
                      </a:stretch>
                    </p:blipFill>
                    <p:spPr bwMode="auto">
                      <a:xfrm>
                        <a:off x="323528" y="3562537"/>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1680576146"/>
              </p:ext>
            </p:extLst>
          </p:nvPr>
        </p:nvGraphicFramePr>
        <p:xfrm>
          <a:off x="4514354" y="3388931"/>
          <a:ext cx="3802062" cy="2262187"/>
        </p:xfrm>
        <a:graphic>
          <a:graphicData uri="http://schemas.openxmlformats.org/presentationml/2006/ole">
            <mc:AlternateContent xmlns:mc="http://schemas.openxmlformats.org/markup-compatibility/2006">
              <mc:Choice xmlns:v="urn:schemas-microsoft-com:vml" Requires="v">
                <p:oleObj spid="_x0000_s145553" name="投影片" r:id="rId5" imgW="4191155" imgH="2357528" progId="PowerPoint.Slide.12">
                  <p:embed/>
                </p:oleObj>
              </mc:Choice>
              <mc:Fallback>
                <p:oleObj name="投影片" r:id="rId5" imgW="4191155" imgH="2357528" progId="PowerPoint.Slide.12">
                  <p:embed/>
                  <p:pic>
                    <p:nvPicPr>
                      <p:cNvPr id="0" name=""/>
                      <p:cNvPicPr>
                        <a:picLocks noChangeAspect="1" noChangeArrowheads="1"/>
                      </p:cNvPicPr>
                      <p:nvPr/>
                    </p:nvPicPr>
                    <p:blipFill>
                      <a:blip r:embed="rId6"/>
                      <a:srcRect/>
                      <a:stretch>
                        <a:fillRect/>
                      </a:stretch>
                    </p:blipFill>
                    <p:spPr bwMode="auto">
                      <a:xfrm>
                        <a:off x="4514354" y="3388931"/>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971600" y="44624"/>
            <a:ext cx="5976664" cy="733745"/>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589240"/>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 </a:t>
            </a:r>
            <a:endParaRPr lang="zh-TW" altLang="en-US" dirty="0"/>
          </a:p>
        </p:txBody>
      </p:sp>
      <p:sp>
        <p:nvSpPr>
          <p:cNvPr id="24" name="矩形 23"/>
          <p:cNvSpPr/>
          <p:nvPr/>
        </p:nvSpPr>
        <p:spPr>
          <a:xfrm>
            <a:off x="5868144" y="5589240"/>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542909641"/>
              </p:ext>
            </p:extLst>
          </p:nvPr>
        </p:nvGraphicFramePr>
        <p:xfrm>
          <a:off x="323528" y="1340768"/>
          <a:ext cx="8352928" cy="2300415"/>
        </p:xfrm>
        <a:graphic>
          <a:graphicData uri="http://schemas.openxmlformats.org/drawingml/2006/table">
            <a:tbl>
              <a:tblPr firstRow="1" firstCol="1" lastRow="1" lastCol="1" bandRow="1" bandCol="1">
                <a:tableStyleId>{5940675A-B579-460E-94D1-54222C63F5DA}</a:tableStyleId>
              </a:tblPr>
              <a:tblGrid>
                <a:gridCol w="817289">
                  <a:extLst>
                    <a:ext uri="{9D8B030D-6E8A-4147-A177-3AD203B41FA5}">
                      <a16:colId xmlns:a16="http://schemas.microsoft.com/office/drawing/2014/main" val="20000"/>
                    </a:ext>
                  </a:extLst>
                </a:gridCol>
                <a:gridCol w="7535639">
                  <a:extLst>
                    <a:ext uri="{9D8B030D-6E8A-4147-A177-3AD203B41FA5}">
                      <a16:colId xmlns:a16="http://schemas.microsoft.com/office/drawing/2014/main"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Value</a:t>
                      </a:r>
                      <a:endParaRPr lang="zh-TW" sz="2000" b="1"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Interpretation</a:t>
                      </a:r>
                      <a:endParaRPr lang="zh-TW" sz="2000" b="1"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0"/>
                  </a:ext>
                </a:extLst>
              </a:tr>
              <a:tr h="824529">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0</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CTDP-TB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top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T</a:t>
                      </a:r>
                      <a:r>
                        <a:rPr lang="en-CA" sz="2000" dirty="0">
                          <a:effectLst/>
                          <a:latin typeface="Calibri" panose="020F0502020204030204" pitchFamily="34" charset="0"/>
                        </a:rPr>
                        <a:t>), </a:t>
                      </a:r>
                      <a:r>
                        <a:rPr lang="en-CA" sz="2000" dirty="0" smtClean="0">
                          <a:effectLst/>
                          <a:latin typeface="Calibri" panose="020F0502020204030204" pitchFamily="34" charset="0"/>
                        </a:rPr>
                        <a:t>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bottom</a:t>
                      </a:r>
                      <a:r>
                        <a:rPr lang="en-CA" sz="2000" dirty="0" smtClean="0">
                          <a:effectLst/>
                          <a:latin typeface="Calibri" panose="020F0502020204030204" pitchFamily="34" charset="0"/>
                        </a:rPr>
                        <a:t> </a:t>
                      </a:r>
                      <a:r>
                        <a:rPr lang="en-CA" sz="2000" dirty="0">
                          <a:effectLst/>
                          <a:latin typeface="Calibri" panose="020F0502020204030204" pitchFamily="34" charset="0"/>
                        </a:rPr>
                        <a:t>color 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B</a:t>
                      </a:r>
                      <a:r>
                        <a:rPr lang="en-CA" sz="2000" dirty="0">
                          <a:effectLst/>
                          <a:latin typeface="Calibri" panose="020F0502020204030204" pitchFamily="34" charset="0"/>
                        </a:rPr>
                        <a:t>) regions from top to bottom, as illustrated in Figure D‑X1.</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1</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CTDP-LR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left </a:t>
                      </a:r>
                      <a:r>
                        <a:rPr lang="en-CA" sz="2000" dirty="0" smtClean="0">
                          <a:effectLst/>
                          <a:latin typeface="Calibri" panose="020F0502020204030204" pitchFamily="34" charset="0"/>
                        </a:rPr>
                        <a:t>color depth (CD</a:t>
                      </a:r>
                      <a:r>
                        <a:rPr lang="en-CA" sz="2000" baseline="-25000" dirty="0" smtClean="0">
                          <a:effectLst/>
                          <a:latin typeface="Calibri" panose="020F0502020204030204" pitchFamily="34" charset="0"/>
                        </a:rPr>
                        <a:t>L</a:t>
                      </a:r>
                      <a:r>
                        <a:rPr lang="en-CA" sz="2000" dirty="0" smtClean="0">
                          <a:effectLst/>
                          <a:latin typeface="Calibri" panose="020F0502020204030204" pitchFamily="34" charset="0"/>
                        </a:rPr>
                        <a:t>), 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right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R</a:t>
                      </a:r>
                      <a:r>
                        <a:rPr lang="en-CA" sz="2000" dirty="0">
                          <a:effectLst/>
                          <a:latin typeface="Calibri" panose="020F0502020204030204" pitchFamily="34" charset="0"/>
                        </a:rPr>
                        <a:t>) regions from left to right, as illustrated in Figure D‑X2.</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2"/>
                  </a:ext>
                </a:extLst>
              </a:tr>
            </a:tbl>
          </a:graphicData>
        </a:graphic>
      </p:graphicFrame>
      <p:sp>
        <p:nvSpPr>
          <p:cNvPr id="10" name="矩形 9"/>
          <p:cNvSpPr/>
          <p:nvPr/>
        </p:nvSpPr>
        <p:spPr>
          <a:xfrm>
            <a:off x="323528" y="5889402"/>
            <a:ext cx="4248472"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(Depth:1/9, Texure:8/9) </a:t>
            </a:r>
            <a:endParaRPr lang="zh-TW" altLang="en-US" sz="2000" b="1" dirty="0">
              <a:solidFill>
                <a:srgbClr val="FF0000"/>
              </a:solidFill>
            </a:endParaRPr>
          </a:p>
        </p:txBody>
      </p:sp>
      <p:sp>
        <p:nvSpPr>
          <p:cNvPr id="11" name="矩形 10"/>
          <p:cNvSpPr/>
          <p:nvPr/>
        </p:nvSpPr>
        <p:spPr>
          <a:xfrm>
            <a:off x="4860033" y="5863428"/>
            <a:ext cx="3384375"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(Depth:1/12, Texture:11/12) </a:t>
            </a:r>
            <a:endParaRPr lang="zh-TW" altLang="en-US" sz="2000" b="1" dirty="0">
              <a:solidFill>
                <a:srgbClr val="FF0000"/>
              </a:solidFill>
            </a:endParaRPr>
          </a:p>
        </p:txBody>
      </p:sp>
    </p:spTree>
    <p:extLst>
      <p:ext uri="{BB962C8B-B14F-4D97-AF65-F5344CB8AC3E}">
        <p14:creationId xmlns:p14="http://schemas.microsoft.com/office/powerpoint/2010/main" val="109249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912813" y="57835"/>
            <a:ext cx="8229600" cy="706869"/>
          </a:xfrm>
        </p:spPr>
        <p:txBody>
          <a:bodyPr>
            <a:normAutofit/>
          </a:bodyPr>
          <a:lstStyle/>
          <a:p>
            <a:r>
              <a:rPr lang="en-US" altLang="zh-TW" sz="3200" dirty="0" smtClean="0">
                <a:latin typeface="Calibri" pitchFamily="34" charset="0"/>
              </a:rPr>
              <a:t>CTDP-TB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627556" y="3245149"/>
            <a:ext cx="2399115"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628215" y="4093033"/>
            <a:ext cx="2398034" cy="584775"/>
            <a:chOff x="5199360" y="3933056"/>
            <a:chExt cx="2468984" cy="524384"/>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267345" y="3933056"/>
              <a:ext cx="2392980" cy="524384"/>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628215" y="2442141"/>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627556" y="2452956"/>
            <a:ext cx="239803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Vertical Direction</a:t>
            </a:r>
            <a:endParaRPr lang="en-US" altLang="zh-TW" sz="1600" b="1" dirty="0">
              <a:latin typeface="Calibri" panose="020F0502020204030204" pitchFamily="34" charset="0"/>
              <a:cs typeface="Arial" pitchFamily="34" charset="0"/>
            </a:endParaRPr>
          </a:p>
        </p:txBody>
      </p:sp>
      <p:sp>
        <p:nvSpPr>
          <p:cNvPr id="60" name="矩形 59"/>
          <p:cNvSpPr/>
          <p:nvPr/>
        </p:nvSpPr>
        <p:spPr bwMode="auto">
          <a:xfrm>
            <a:off x="2054714" y="2446963"/>
            <a:ext cx="2418590"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056794" y="2417202"/>
            <a:ext cx="239090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 Subsample or  </a:t>
            </a:r>
          </a:p>
          <a:p>
            <a:pPr algn="ctr"/>
            <a:r>
              <a:rPr lang="en-US" altLang="zh-TW" sz="16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2867442" y="3427007"/>
            <a:ext cx="2157340" cy="136420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121203" y="1329848"/>
            <a:ext cx="1542519" cy="903284"/>
          </a:xfrm>
          <a:prstGeom prst="rect">
            <a:avLst/>
          </a:prstGeom>
        </p:spPr>
      </p:pic>
      <p:pic>
        <p:nvPicPr>
          <p:cNvPr id="73" name="圖片 7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468030" y="1373291"/>
            <a:ext cx="1542519" cy="903284"/>
          </a:xfrm>
          <a:prstGeom prst="rect">
            <a:avLst/>
          </a:prstGeom>
        </p:spPr>
      </p:pic>
      <p:sp>
        <p:nvSpPr>
          <p:cNvPr id="80" name="矩形 79"/>
          <p:cNvSpPr/>
          <p:nvPr/>
        </p:nvSpPr>
        <p:spPr bwMode="auto">
          <a:xfrm>
            <a:off x="4628215" y="4896042"/>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04682" y="4869160"/>
            <a:ext cx="2313778"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a:t>
            </a:r>
          </a:p>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6" name="直線單箭頭接點 85"/>
          <p:cNvCxnSpPr/>
          <p:nvPr/>
        </p:nvCxnSpPr>
        <p:spPr bwMode="auto">
          <a:xfrm>
            <a:off x="5861570" y="222544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239289" y="2219743"/>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1570" y="304412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27528" y="3842671"/>
            <a:ext cx="28825" cy="250362"/>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1570" y="4676511"/>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1570" y="5479519"/>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6" name="圖片 95"/>
          <p:cNvPicPr>
            <a:picLocks/>
          </p:cNvPicPr>
          <p:nvPr/>
        </p:nvPicPr>
        <p:blipFill>
          <a:blip r:embed="rId6" cstate="screen">
            <a:extLst>
              <a:ext uri="{28A0092B-C50C-407E-A947-70E740481C1C}">
                <a14:useLocalDpi xmlns:a14="http://schemas.microsoft.com/office/drawing/2010/main" val="0"/>
              </a:ext>
            </a:extLst>
          </a:blip>
          <a:stretch>
            <a:fillRect/>
          </a:stretch>
        </p:blipFill>
        <p:spPr>
          <a:xfrm>
            <a:off x="7092280" y="2961382"/>
            <a:ext cx="1542347" cy="323602"/>
          </a:xfrm>
          <a:prstGeom prst="rect">
            <a:avLst/>
          </a:prstGeom>
        </p:spPr>
      </p:pic>
      <p:pic>
        <p:nvPicPr>
          <p:cNvPr id="97" name="圖片 96"/>
          <p:cNvPicPr>
            <a:picLocks/>
          </p:cNvPicPr>
          <p:nvPr/>
        </p:nvPicPr>
        <p:blipFill>
          <a:blip r:embed="rId7" cstate="screen">
            <a:extLst>
              <a:ext uri="{28A0092B-C50C-407E-A947-70E740481C1C}">
                <a14:useLocalDpi xmlns:a14="http://schemas.microsoft.com/office/drawing/2010/main" val="0"/>
              </a:ext>
            </a:extLst>
          </a:blip>
          <a:stretch>
            <a:fillRect/>
          </a:stretch>
        </p:blipFill>
        <p:spPr>
          <a:xfrm>
            <a:off x="385630" y="2393248"/>
            <a:ext cx="1542519" cy="678466"/>
          </a:xfrm>
          <a:prstGeom prst="rect">
            <a:avLst/>
          </a:prstGeom>
        </p:spPr>
      </p:pic>
      <p:sp>
        <p:nvSpPr>
          <p:cNvPr id="42" name="文字方塊 41"/>
          <p:cNvSpPr txBox="1"/>
          <p:nvPr/>
        </p:nvSpPr>
        <p:spPr>
          <a:xfrm>
            <a:off x="3946112" y="1670483"/>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43" name="文字方塊 42"/>
          <p:cNvSpPr txBox="1"/>
          <p:nvPr/>
        </p:nvSpPr>
        <p:spPr>
          <a:xfrm>
            <a:off x="4851177" y="1666447"/>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59" name="文字方塊 58"/>
          <p:cNvSpPr txBox="1"/>
          <p:nvPr/>
        </p:nvSpPr>
        <p:spPr>
          <a:xfrm>
            <a:off x="4628385" y="3257896"/>
            <a:ext cx="2398286" cy="584775"/>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Vertical </a:t>
            </a:r>
            <a:r>
              <a:rPr lang="en-US" altLang="zh-TW" sz="1600" b="1" dirty="0" smtClean="0">
                <a:solidFill>
                  <a:srgbClr val="3333FF"/>
                </a:solidFill>
                <a:latin typeface="Calibri" panose="020F0502020204030204" pitchFamily="34" charset="0"/>
                <a:cs typeface="Arial" pitchFamily="34" charset="0"/>
              </a:rPr>
              <a:t>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a:solidFill>
                  <a:srgbClr val="3333FF"/>
                </a:solidFill>
                <a:latin typeface="Calibri" panose="020F0502020204030204" pitchFamily="34" charset="0"/>
                <a:cs typeface="Arial" pitchFamily="34" charset="0"/>
              </a:rPr>
              <a:t>&amp; </a:t>
            </a:r>
            <a:r>
              <a:rPr lang="en-US" altLang="zh-TW" sz="1600" b="1" dirty="0" smtClean="0">
                <a:solidFill>
                  <a:srgbClr val="3333FF"/>
                </a:solidFill>
                <a:latin typeface="Calibri" panose="020F0502020204030204" pitchFamily="34" charset="0"/>
                <a:cs typeface="Arial" pitchFamily="34" charset="0"/>
              </a:rPr>
              <a:t>Flipping</a:t>
            </a:r>
            <a:endParaRPr lang="en-US" altLang="zh-TW" sz="1600" b="1" dirty="0">
              <a:solidFill>
                <a:srgbClr val="3333FF"/>
              </a:solidFill>
              <a:latin typeface="Calibri" panose="020F0502020204030204" pitchFamily="34" charset="0"/>
              <a:cs typeface="Arial" pitchFamily="34" charset="0"/>
            </a:endParaRPr>
          </a:p>
        </p:txBody>
      </p:sp>
      <p:sp>
        <p:nvSpPr>
          <p:cNvPr id="77" name="文字方塊 76"/>
          <p:cNvSpPr txBox="1"/>
          <p:nvPr/>
        </p:nvSpPr>
        <p:spPr>
          <a:xfrm>
            <a:off x="87312" y="2560870"/>
            <a:ext cx="380232" cy="338554"/>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grpSp>
        <p:nvGrpSpPr>
          <p:cNvPr id="6" name="群組 5"/>
          <p:cNvGrpSpPr/>
          <p:nvPr/>
        </p:nvGrpSpPr>
        <p:grpSpPr>
          <a:xfrm>
            <a:off x="6555704" y="5589284"/>
            <a:ext cx="549749" cy="1079840"/>
            <a:chOff x="6516216" y="5752420"/>
            <a:chExt cx="513269" cy="968323"/>
          </a:xfrm>
        </p:grpSpPr>
        <p:sp>
          <p:nvSpPr>
            <p:cNvPr id="67" name="文字方塊 66"/>
            <p:cNvSpPr txBox="1"/>
            <p:nvPr/>
          </p:nvSpPr>
          <p:spPr>
            <a:xfrm>
              <a:off x="6516216" y="6067855"/>
              <a:ext cx="355001"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68" name="文字方塊 67"/>
            <p:cNvSpPr txBox="1"/>
            <p:nvPr/>
          </p:nvSpPr>
          <p:spPr>
            <a:xfrm>
              <a:off x="6516216" y="5752420"/>
              <a:ext cx="468054"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9" name="文字方塊 78"/>
            <p:cNvSpPr txBox="1"/>
            <p:nvPr/>
          </p:nvSpPr>
          <p:spPr>
            <a:xfrm>
              <a:off x="6516216" y="6417152"/>
              <a:ext cx="513269"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grpSp>
      <p:sp>
        <p:nvSpPr>
          <p:cNvPr id="84" name="文字方塊 83"/>
          <p:cNvSpPr txBox="1"/>
          <p:nvPr/>
        </p:nvSpPr>
        <p:spPr>
          <a:xfrm>
            <a:off x="8532440" y="2910655"/>
            <a:ext cx="658296" cy="338554"/>
          </a:xfrm>
          <a:prstGeom prst="rect">
            <a:avLst/>
          </a:prstGeom>
          <a:noFill/>
        </p:spPr>
        <p:txBody>
          <a:bodyPr wrap="none" rtlCol="0">
            <a:spAutoFit/>
          </a:bodyPr>
          <a:lstStyle/>
          <a:p>
            <a:r>
              <a:rPr lang="en-US" altLang="zh-TW" sz="1600" dirty="0" smtClean="0">
                <a:latin typeface="Calibri" panose="020F0502020204030204" pitchFamily="34" charset="0"/>
              </a:rPr>
              <a:t> 6H</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3" name="矩形 2"/>
          <p:cNvSpPr/>
          <p:nvPr/>
        </p:nvSpPr>
        <p:spPr>
          <a:xfrm>
            <a:off x="5683453" y="10527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5" name="矩形 64"/>
          <p:cNvSpPr/>
          <p:nvPr/>
        </p:nvSpPr>
        <p:spPr>
          <a:xfrm>
            <a:off x="3096436" y="1081553"/>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9" name="矩形 68"/>
          <p:cNvSpPr/>
          <p:nvPr/>
        </p:nvSpPr>
        <p:spPr>
          <a:xfrm>
            <a:off x="7709288" y="2658954"/>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pic>
        <p:nvPicPr>
          <p:cNvPr id="94" name="圖片 93"/>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867085"/>
            <a:ext cx="1542347" cy="45719"/>
          </a:xfrm>
          <a:prstGeom prst="rect">
            <a:avLst/>
          </a:prstGeom>
        </p:spPr>
      </p:pic>
      <p:pic>
        <p:nvPicPr>
          <p:cNvPr id="95" name="圖片 94"/>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4612743"/>
            <a:ext cx="1542347" cy="45719"/>
          </a:xfrm>
          <a:prstGeom prst="rect">
            <a:avLst/>
          </a:prstGeom>
        </p:spPr>
      </p:pic>
      <p:sp>
        <p:nvSpPr>
          <p:cNvPr id="71" name="文字方塊 70"/>
          <p:cNvSpPr txBox="1"/>
          <p:nvPr/>
        </p:nvSpPr>
        <p:spPr>
          <a:xfrm>
            <a:off x="8562549" y="4716319"/>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2" name="文字方塊 81"/>
          <p:cNvSpPr txBox="1"/>
          <p:nvPr/>
        </p:nvSpPr>
        <p:spPr>
          <a:xfrm>
            <a:off x="8557673" y="4480756"/>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98" name="矩形 97"/>
          <p:cNvSpPr/>
          <p:nvPr/>
        </p:nvSpPr>
        <p:spPr>
          <a:xfrm>
            <a:off x="7759772" y="4336740"/>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9" name="矩形 98"/>
          <p:cNvSpPr/>
          <p:nvPr/>
        </p:nvSpPr>
        <p:spPr>
          <a:xfrm>
            <a:off x="7759772" y="4597543"/>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4" name="矩形 63"/>
          <p:cNvSpPr/>
          <p:nvPr/>
        </p:nvSpPr>
        <p:spPr>
          <a:xfrm>
            <a:off x="5738154" y="64533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3" name="矩形 52"/>
          <p:cNvSpPr/>
          <p:nvPr/>
        </p:nvSpPr>
        <p:spPr>
          <a:xfrm>
            <a:off x="989316" y="209664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aphicFrame>
        <p:nvGraphicFramePr>
          <p:cNvPr id="7" name="物件 6"/>
          <p:cNvGraphicFramePr>
            <a:graphicFrameLocks noChangeAspect="1"/>
          </p:cNvGraphicFramePr>
          <p:nvPr>
            <p:extLst>
              <p:ext uri="{D42A27DB-BD31-4B8C-83A1-F6EECF244321}">
                <p14:modId xmlns:p14="http://schemas.microsoft.com/office/powerpoint/2010/main" val="122611035"/>
              </p:ext>
            </p:extLst>
          </p:nvPr>
        </p:nvGraphicFramePr>
        <p:xfrm>
          <a:off x="1055324" y="5297950"/>
          <a:ext cx="1745650" cy="363138"/>
        </p:xfrm>
        <a:graphic>
          <a:graphicData uri="http://schemas.openxmlformats.org/presentationml/2006/ole">
            <mc:AlternateContent xmlns:mc="http://schemas.openxmlformats.org/markup-compatibility/2006">
              <mc:Choice xmlns:v="urn:schemas-microsoft-com:vml" Requires="v">
                <p:oleObj spid="_x0000_s146588" name="方程式" r:id="rId10" imgW="1079280" imgH="215640" progId="Equation.3">
                  <p:embed/>
                </p:oleObj>
              </mc:Choice>
              <mc:Fallback>
                <p:oleObj name="方程式" r:id="rId10" imgW="1079280" imgH="215640" progId="Equation.3">
                  <p:embed/>
                  <p:pic>
                    <p:nvPicPr>
                      <p:cNvPr id="0" name=""/>
                      <p:cNvPicPr>
                        <a:picLocks noChangeAspect="1" noChangeArrowheads="1"/>
                      </p:cNvPicPr>
                      <p:nvPr/>
                    </p:nvPicPr>
                    <p:blipFill>
                      <a:blip r:embed="rId11"/>
                      <a:srcRect/>
                      <a:stretch>
                        <a:fillRect/>
                      </a:stretch>
                    </p:blipFill>
                    <p:spPr bwMode="auto">
                      <a:xfrm>
                        <a:off x="1055324" y="5297950"/>
                        <a:ext cx="1745650" cy="363138"/>
                      </a:xfrm>
                      <a:prstGeom prst="rect">
                        <a:avLst/>
                      </a:prstGeom>
                      <a:solidFill>
                        <a:srgbClr val="FFFF00"/>
                      </a:solidFill>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766405992"/>
              </p:ext>
            </p:extLst>
          </p:nvPr>
        </p:nvGraphicFramePr>
        <p:xfrm>
          <a:off x="1069701" y="5927838"/>
          <a:ext cx="1731273" cy="357075"/>
        </p:xfrm>
        <a:graphic>
          <a:graphicData uri="http://schemas.openxmlformats.org/presentationml/2006/ole">
            <mc:AlternateContent xmlns:mc="http://schemas.openxmlformats.org/markup-compatibility/2006">
              <mc:Choice xmlns:v="urn:schemas-microsoft-com:vml" Requires="v">
                <p:oleObj spid="_x0000_s146589" name="方程式" r:id="rId12" imgW="965160" imgH="190440" progId="Equation.3">
                  <p:embed/>
                </p:oleObj>
              </mc:Choice>
              <mc:Fallback>
                <p:oleObj name="方程式" r:id="rId12" imgW="965160" imgH="190440" progId="Equation.3">
                  <p:embed/>
                  <p:pic>
                    <p:nvPicPr>
                      <p:cNvPr id="0" name=""/>
                      <p:cNvPicPr>
                        <a:picLocks noChangeAspect="1" noChangeArrowheads="1"/>
                      </p:cNvPicPr>
                      <p:nvPr/>
                    </p:nvPicPr>
                    <p:blipFill>
                      <a:blip r:embed="rId13"/>
                      <a:srcRect/>
                      <a:stretch>
                        <a:fillRect/>
                      </a:stretch>
                    </p:blipFill>
                    <p:spPr bwMode="auto">
                      <a:xfrm>
                        <a:off x="1069701" y="5927838"/>
                        <a:ext cx="1731273" cy="357075"/>
                      </a:xfrm>
                      <a:prstGeom prst="rect">
                        <a:avLst/>
                      </a:prstGeom>
                      <a:solidFill>
                        <a:schemeClr val="accent1">
                          <a:lumMod val="40000"/>
                          <a:lumOff val="60000"/>
                        </a:schemeClr>
                      </a:solidFill>
                    </p:spPr>
                  </p:pic>
                </p:oleObj>
              </mc:Fallback>
            </mc:AlternateContent>
          </a:graphicData>
        </a:graphic>
      </p:graphicFrame>
      <p:pic>
        <p:nvPicPr>
          <p:cNvPr id="57" name="圖片 5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08034" y="5684847"/>
            <a:ext cx="1447670" cy="825407"/>
          </a:xfrm>
          <a:prstGeom prst="rect">
            <a:avLst/>
          </a:prstGeom>
        </p:spPr>
      </p:pic>
      <p:pic>
        <p:nvPicPr>
          <p:cNvPr id="63" name="圖片 62"/>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051749"/>
            <a:ext cx="1542347" cy="123072"/>
          </a:xfrm>
          <a:prstGeom prst="rect">
            <a:avLst/>
          </a:prstGeom>
        </p:spPr>
      </p:pic>
      <p:pic>
        <p:nvPicPr>
          <p:cNvPr id="70" name="圖片 69"/>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3763175"/>
            <a:ext cx="1542347" cy="123072"/>
          </a:xfrm>
          <a:prstGeom prst="rect">
            <a:avLst/>
          </a:prstGeom>
        </p:spPr>
      </p:pic>
      <p:sp>
        <p:nvSpPr>
          <p:cNvPr id="75" name="文字方塊 74"/>
          <p:cNvSpPr txBox="1"/>
          <p:nvPr/>
        </p:nvSpPr>
        <p:spPr>
          <a:xfrm>
            <a:off x="8562549" y="3882534"/>
            <a:ext cx="631904" cy="338554"/>
          </a:xfrm>
          <a:prstGeom prst="rect">
            <a:avLst/>
          </a:prstGeom>
          <a:noFill/>
        </p:spPr>
        <p:txBody>
          <a:bodyPr wrap="non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76" name="文字方塊 75"/>
          <p:cNvSpPr txBox="1"/>
          <p:nvPr/>
        </p:nvSpPr>
        <p:spPr>
          <a:xfrm>
            <a:off x="8557674" y="3619701"/>
            <a:ext cx="738726" cy="338554"/>
          </a:xfrm>
          <a:prstGeom prst="rect">
            <a:avLst/>
          </a:prstGeom>
          <a:noFill/>
        </p:spPr>
        <p:txBody>
          <a:bodyPr wrap="squar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5" name="矩形 84"/>
          <p:cNvSpPr/>
          <p:nvPr/>
        </p:nvSpPr>
        <p:spPr>
          <a:xfrm>
            <a:off x="7727053" y="3497171"/>
            <a:ext cx="531721"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0" name="矩形 89"/>
          <p:cNvSpPr/>
          <p:nvPr/>
        </p:nvSpPr>
        <p:spPr>
          <a:xfrm>
            <a:off x="7759772" y="3785203"/>
            <a:ext cx="500084"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Tree>
    <p:extLst>
      <p:ext uri="{BB962C8B-B14F-4D97-AF65-F5344CB8AC3E}">
        <p14:creationId xmlns:p14="http://schemas.microsoft.com/office/powerpoint/2010/main" val="99703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648072"/>
          </a:xfrm>
        </p:spPr>
        <p:txBody>
          <a:bodyPr>
            <a:normAutofit/>
          </a:bodyPr>
          <a:lstStyle/>
          <a:p>
            <a:r>
              <a:rPr lang="en-US" altLang="zh-TW" sz="3200" dirty="0" smtClean="0">
                <a:latin typeface="Calibri" panose="020F0502020204030204" pitchFamily="34" charset="0"/>
              </a:rPr>
              <a:t>CTDP-TB Format for HD Video (1920x1080)</a:t>
            </a:r>
            <a:endParaRPr lang="en-US" altLang="zh-TW" sz="3200" dirty="0">
              <a:latin typeface="Calibri" panose="020F0502020204030204" pitchFamily="34" charset="0"/>
            </a:endParaRPr>
          </a:p>
        </p:txBody>
      </p:sp>
      <p:sp>
        <p:nvSpPr>
          <p:cNvPr id="52" name="文字方塊 51"/>
          <p:cNvSpPr txBox="1"/>
          <p:nvPr/>
        </p:nvSpPr>
        <p:spPr>
          <a:xfrm>
            <a:off x="694783" y="1023548"/>
            <a:ext cx="2489399" cy="461665"/>
          </a:xfrm>
          <a:prstGeom prst="rect">
            <a:avLst/>
          </a:prstGeom>
          <a:noFill/>
        </p:spPr>
        <p:txBody>
          <a:bodyPr wrap="none" rtlCol="0">
            <a:spAutoFit/>
          </a:bodyPr>
          <a:lstStyle/>
          <a:p>
            <a:r>
              <a:rPr lang="en-US" altLang="zh-TW" sz="2400" b="1" dirty="0" smtClean="0">
                <a:latin typeface="Calibri" panose="020F0502020204030204" pitchFamily="34" charset="0"/>
              </a:rPr>
              <a:t>CTDP-TB Format : </a:t>
            </a:r>
            <a:endParaRPr lang="zh-TW" altLang="en-US" sz="2400" b="1" dirty="0">
              <a:latin typeface="Calibri" panose="020F0502020204030204" pitchFamily="34" charset="0"/>
            </a:endParaRPr>
          </a:p>
        </p:txBody>
      </p:sp>
      <p:sp>
        <p:nvSpPr>
          <p:cNvPr id="20" name="文字方塊 19"/>
          <p:cNvSpPr txBox="1"/>
          <p:nvPr/>
        </p:nvSpPr>
        <p:spPr>
          <a:xfrm rot="16200000">
            <a:off x="230069" y="5487552"/>
            <a:ext cx="1461618" cy="433340"/>
          </a:xfrm>
          <a:prstGeom prst="rect">
            <a:avLst/>
          </a:prstGeom>
          <a:noFill/>
        </p:spPr>
        <p:txBody>
          <a:bodyPr wrap="square" rtlCol="0">
            <a:spAutoFit/>
          </a:bodyPr>
          <a:lstStyle/>
          <a:p>
            <a:r>
              <a:rPr lang="en-US" altLang="zh-TW" sz="2000" b="1" dirty="0" smtClean="0"/>
              <a:t>60</a:t>
            </a:r>
            <a:endParaRPr lang="zh-TW" altLang="en-US" sz="2000" b="1" dirty="0"/>
          </a:p>
        </p:txBody>
      </p:sp>
      <p:pic>
        <p:nvPicPr>
          <p:cNvPr id="21" name="圖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034" y="2291675"/>
            <a:ext cx="6726048" cy="3834940"/>
          </a:xfrm>
          <a:prstGeom prst="rect">
            <a:avLst/>
          </a:prstGeom>
        </p:spPr>
      </p:pic>
      <p:sp>
        <p:nvSpPr>
          <p:cNvPr id="22" name="文字方塊 21"/>
          <p:cNvSpPr txBox="1"/>
          <p:nvPr/>
        </p:nvSpPr>
        <p:spPr>
          <a:xfrm rot="16200000">
            <a:off x="-168800" y="3594195"/>
            <a:ext cx="1717242" cy="433340"/>
          </a:xfrm>
          <a:prstGeom prst="rect">
            <a:avLst/>
          </a:prstGeom>
          <a:noFill/>
        </p:spPr>
        <p:txBody>
          <a:bodyPr wrap="square" rtlCol="0">
            <a:spAutoFit/>
          </a:bodyPr>
          <a:lstStyle/>
          <a:p>
            <a:r>
              <a:rPr lang="en-US" altLang="zh-TW" sz="2000" b="1" dirty="0"/>
              <a:t> </a:t>
            </a:r>
            <a:r>
              <a:rPr lang="en-US" altLang="zh-TW" sz="2000" b="1" dirty="0" smtClean="0"/>
              <a:t>960</a:t>
            </a:r>
            <a:endParaRPr lang="zh-TW" altLang="en-US" sz="2000" b="1" dirty="0"/>
          </a:p>
        </p:txBody>
      </p:sp>
      <p:sp>
        <p:nvSpPr>
          <p:cNvPr id="25" name="左大括弧 24"/>
          <p:cNvSpPr/>
          <p:nvPr/>
        </p:nvSpPr>
        <p:spPr>
          <a:xfrm>
            <a:off x="921785" y="2579523"/>
            <a:ext cx="307248" cy="332391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27" name="文字方塊 26"/>
          <p:cNvSpPr txBox="1"/>
          <p:nvPr/>
        </p:nvSpPr>
        <p:spPr>
          <a:xfrm>
            <a:off x="3374136" y="1466479"/>
            <a:ext cx="2455203" cy="463553"/>
          </a:xfrm>
          <a:prstGeom prst="rect">
            <a:avLst/>
          </a:prstGeom>
          <a:noFill/>
        </p:spPr>
        <p:txBody>
          <a:bodyPr wrap="square" rtlCol="0">
            <a:spAutoFit/>
          </a:bodyPr>
          <a:lstStyle/>
          <a:p>
            <a:pPr algn="ctr"/>
            <a:r>
              <a:rPr lang="en-US" altLang="zh-TW" sz="2000" b="1" dirty="0"/>
              <a:t> </a:t>
            </a:r>
            <a:r>
              <a:rPr lang="en-US" altLang="zh-TW" sz="2000" b="1" dirty="0" smtClean="0"/>
              <a:t>1920</a:t>
            </a:r>
            <a:endParaRPr lang="zh-TW" altLang="en-US" sz="2000" b="1" dirty="0"/>
          </a:p>
        </p:txBody>
      </p:sp>
      <p:sp>
        <p:nvSpPr>
          <p:cNvPr id="28" name="文字方塊 27"/>
          <p:cNvSpPr txBox="1"/>
          <p:nvPr/>
        </p:nvSpPr>
        <p:spPr>
          <a:xfrm rot="16200000">
            <a:off x="666000" y="2079313"/>
            <a:ext cx="730810" cy="433340"/>
          </a:xfrm>
          <a:prstGeom prst="rect">
            <a:avLst/>
          </a:prstGeom>
          <a:noFill/>
        </p:spPr>
        <p:txBody>
          <a:bodyPr wrap="square" rtlCol="0">
            <a:spAutoFit/>
          </a:bodyPr>
          <a:lstStyle/>
          <a:p>
            <a:r>
              <a:rPr lang="en-US" altLang="zh-TW" sz="2000" dirty="0" smtClean="0"/>
              <a:t>60</a:t>
            </a:r>
            <a:endParaRPr lang="zh-TW" altLang="en-US" sz="2000" dirty="0"/>
          </a:p>
        </p:txBody>
      </p:sp>
      <p:sp>
        <p:nvSpPr>
          <p:cNvPr id="29" name="文字方塊 28"/>
          <p:cNvSpPr txBox="1"/>
          <p:nvPr/>
        </p:nvSpPr>
        <p:spPr>
          <a:xfrm rot="16200000">
            <a:off x="7313132" y="4024807"/>
            <a:ext cx="1717242" cy="433340"/>
          </a:xfrm>
          <a:prstGeom prst="rect">
            <a:avLst/>
          </a:prstGeom>
          <a:noFill/>
        </p:spPr>
        <p:txBody>
          <a:bodyPr wrap="square" rtlCol="0">
            <a:spAutoFit/>
          </a:bodyPr>
          <a:lstStyle/>
          <a:p>
            <a:pPr algn="ctr"/>
            <a:r>
              <a:rPr lang="en-US" altLang="zh-TW" sz="2000" b="1" dirty="0"/>
              <a:t> </a:t>
            </a:r>
            <a:r>
              <a:rPr lang="en-US" altLang="zh-TW" sz="2000" b="1" dirty="0" smtClean="0"/>
              <a:t>1080</a:t>
            </a:r>
            <a:endParaRPr lang="zh-TW" altLang="en-US" sz="2000" b="1" dirty="0"/>
          </a:p>
        </p:txBody>
      </p:sp>
      <p:sp>
        <p:nvSpPr>
          <p:cNvPr id="15" name="左大括弧 14"/>
          <p:cNvSpPr/>
          <p:nvPr/>
        </p:nvSpPr>
        <p:spPr>
          <a:xfrm rot="5400000">
            <a:off x="4431666" y="-1253015"/>
            <a:ext cx="339822" cy="670700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2263892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佈景主題2">
  <a:themeElements>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fontScheme name="自訂 11">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lnDef>
  </a:objectDefaults>
  <a:extraClrSchemeLst>
    <a:extraClrScheme>
      <a:clrScheme name="1_Meadow 1">
        <a:dk1>
          <a:srgbClr val="112208"/>
        </a:dk1>
        <a:lt1>
          <a:srgbClr val="FFFFFF"/>
        </a:lt1>
        <a:dk2>
          <a:srgbClr val="3D541E"/>
        </a:dk2>
        <a:lt2>
          <a:srgbClr val="FFFFFF"/>
        </a:lt2>
        <a:accent1>
          <a:srgbClr val="8BAE6C"/>
        </a:accent1>
        <a:accent2>
          <a:srgbClr val="FF66FF"/>
        </a:accent2>
        <a:accent3>
          <a:srgbClr val="AFB3AB"/>
        </a:accent3>
        <a:accent4>
          <a:srgbClr val="DADADA"/>
        </a:accent4>
        <a:accent5>
          <a:srgbClr val="C4D3BA"/>
        </a:accent5>
        <a:accent6>
          <a:srgbClr val="E75CE7"/>
        </a:accent6>
        <a:hlink>
          <a:srgbClr val="808000"/>
        </a:hlink>
        <a:folHlink>
          <a:srgbClr val="162B0B"/>
        </a:folHlink>
      </a:clrScheme>
      <a:clrMap bg1="dk2" tx1="lt1" bg2="dk1" tx2="lt2" accent1="accent1" accent2="accent2" accent3="accent3" accent4="accent4" accent5="accent5" accent6="accent6" hlink="hlink" folHlink="folHlink"/>
    </a:extraClrScheme>
    <a:extraClrScheme>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clrMap bg1="lt1" tx1="dk1" bg2="lt2" tx2="dk2" accent1="accent1" accent2="accent2" accent3="accent3" accent4="accent4" accent5="accent5" accent6="accent6" hlink="hlink" folHlink="folHlink"/>
    </a:extraClrScheme>
    <a:extraClrScheme>
      <a:clrScheme name="1_Meadow 3">
        <a:dk1>
          <a:srgbClr val="000000"/>
        </a:dk1>
        <a:lt1>
          <a:srgbClr val="FFFFFF"/>
        </a:lt1>
        <a:dk2>
          <a:srgbClr val="000000"/>
        </a:dk2>
        <a:lt2>
          <a:srgbClr val="393939"/>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佈景主題2</Template>
  <TotalTime>111324</TotalTime>
  <Words>5755</Words>
  <Application>Microsoft Office PowerPoint</Application>
  <PresentationFormat>如螢幕大小 (4:3)</PresentationFormat>
  <Paragraphs>1597</Paragraphs>
  <Slides>66</Slides>
  <Notes>10</Notes>
  <HiddenSlides>0</HiddenSlides>
  <MMClips>0</MMClips>
  <ScaleCrop>false</ScaleCrop>
  <HeadingPairs>
    <vt:vector size="8" baseType="variant">
      <vt:variant>
        <vt:lpstr>使用字型</vt:lpstr>
      </vt:variant>
      <vt:variant>
        <vt:i4>10</vt:i4>
      </vt:variant>
      <vt:variant>
        <vt:lpstr>佈景主題</vt:lpstr>
      </vt:variant>
      <vt:variant>
        <vt:i4>1</vt:i4>
      </vt:variant>
      <vt:variant>
        <vt:lpstr>內嵌 OLE 伺服程式</vt:lpstr>
      </vt:variant>
      <vt:variant>
        <vt:i4>4</vt:i4>
      </vt:variant>
      <vt:variant>
        <vt:lpstr>投影片標題</vt:lpstr>
      </vt:variant>
      <vt:variant>
        <vt:i4>66</vt:i4>
      </vt:variant>
    </vt:vector>
  </HeadingPairs>
  <TitlesOfParts>
    <vt:vector size="81" baseType="lpstr">
      <vt:lpstr>Arial Unicode MS</vt:lpstr>
      <vt:lpstr>微軟正黑體</vt:lpstr>
      <vt:lpstr>新細明體</vt:lpstr>
      <vt:lpstr>標楷體</vt:lpstr>
      <vt:lpstr>Arial</vt:lpstr>
      <vt:lpstr>Calibri</vt:lpstr>
      <vt:lpstr>Symbol</vt:lpstr>
      <vt:lpstr>Tahoma</vt:lpstr>
      <vt:lpstr>Times New Roman</vt:lpstr>
      <vt:lpstr>Wingdings</vt:lpstr>
      <vt:lpstr>佈景主題2</vt:lpstr>
      <vt:lpstr>Microsoft WordArt 3.2</vt:lpstr>
      <vt:lpstr>投影片</vt:lpstr>
      <vt:lpstr>方程式</vt:lpstr>
      <vt:lpstr>Equation</vt:lpstr>
      <vt:lpstr>PowerPoint 簡報</vt:lpstr>
      <vt:lpstr>Contents</vt:lpstr>
      <vt:lpstr>Centralized Texture-Depth Packing SEI Message Syntax</vt:lpstr>
      <vt:lpstr>CTDP SEI Syntax in JCTVC-AD0022 (Old)</vt:lpstr>
      <vt:lpstr>CTDP SEI Syntax in JCTVC-AE0022 (New)</vt:lpstr>
      <vt:lpstr>Centralized Texture-Depth Packing  (CTDP) Formats : ctdp_packing_type </vt:lpstr>
      <vt:lpstr>ctdp_packing_type</vt:lpstr>
      <vt:lpstr>CTDP-TB Packing Procedure (Modified)</vt:lpstr>
      <vt:lpstr>CTDP-TB Format for HD Video (1920x1080)</vt:lpstr>
      <vt:lpstr>PowerPoint 簡報</vt:lpstr>
      <vt:lpstr> CTDP-LR Packing Procedure (Modified)</vt:lpstr>
      <vt:lpstr>CTDP-LR Format for HD Video (1920x1080)</vt:lpstr>
      <vt:lpstr>PowerPoint 簡報</vt:lpstr>
      <vt:lpstr>Colored Depth Pixels Packing and  Depacking by Assigned RGB Subpixels: chroma_usage</vt:lpstr>
      <vt:lpstr>Colored Depth Pixels versus Depth Pixels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Relationship of Depacked Depth and Texture </vt:lpstr>
      <vt:lpstr>Relationship of Depacked Depth and Texture  </vt:lpstr>
      <vt:lpstr>Depth Parameters Related Syntax (Transferred from 3D-HEVC) </vt:lpstr>
      <vt:lpstr>Depth Parameter Related Flags</vt:lpstr>
      <vt:lpstr>depth_representation_type</vt:lpstr>
      <vt:lpstr>depth_representation_type versus disparity</vt:lpstr>
      <vt:lpstr> Representation information element syntax</vt:lpstr>
      <vt:lpstr>Depth parameter variables and syntax elements</vt:lpstr>
      <vt:lpstr>Other Syntax Elements</vt:lpstr>
      <vt:lpstr>Performance Evaluations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Conclusions</vt:lpstr>
      <vt:lpstr>Conclusions</vt:lpstr>
      <vt:lpstr>Adoption Status in Taiwan (3D AR/VR Broadcasting Services) </vt:lpstr>
      <vt:lpstr>PowerPoint 簡報</vt:lpstr>
      <vt:lpstr>PowerPoint 簡報</vt:lpstr>
      <vt:lpstr>CTDP 3D VR Adoption Program</vt:lpstr>
      <vt:lpstr>Test Plan for Headend (New with AR/VR)</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MediaCore Internal Report</dc:title>
  <dc:creator>Jar-Fer Yang</dc:creator>
  <cp:lastModifiedBy>Windows 使用者</cp:lastModifiedBy>
  <cp:revision>1857</cp:revision>
  <dcterms:created xsi:type="dcterms:W3CDTF">2011-08-01T02:13:10Z</dcterms:created>
  <dcterms:modified xsi:type="dcterms:W3CDTF">2018-04-15T05:55:30Z</dcterms:modified>
</cp:coreProperties>
</file>