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avi" ContentType="video/avi"/>
  <Default Extension="jpg" ContentType="image/jpeg"/>
  <Default Extension="sldx" ContentType="application/vnd.openxmlformats-officedocument.presentationml.slide"/>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2" r:id="rId1"/>
  </p:sldMasterIdLst>
  <p:notesMasterIdLst>
    <p:notesMasterId r:id="rId71"/>
  </p:notesMasterIdLst>
  <p:handoutMasterIdLst>
    <p:handoutMasterId r:id="rId72"/>
  </p:handoutMasterIdLst>
  <p:sldIdLst>
    <p:sldId id="398" r:id="rId2"/>
    <p:sldId id="399" r:id="rId3"/>
    <p:sldId id="400" r:id="rId4"/>
    <p:sldId id="401" r:id="rId5"/>
    <p:sldId id="402" r:id="rId6"/>
    <p:sldId id="403" r:id="rId7"/>
    <p:sldId id="404" r:id="rId8"/>
    <p:sldId id="405" r:id="rId9"/>
    <p:sldId id="406" r:id="rId10"/>
    <p:sldId id="408" r:id="rId11"/>
    <p:sldId id="412" r:id="rId12"/>
    <p:sldId id="413" r:id="rId13"/>
    <p:sldId id="407" r:id="rId14"/>
    <p:sldId id="409" r:id="rId15"/>
    <p:sldId id="414" r:id="rId16"/>
    <p:sldId id="460" r:id="rId17"/>
    <p:sldId id="416" r:id="rId18"/>
    <p:sldId id="417" r:id="rId19"/>
    <p:sldId id="418" r:id="rId20"/>
    <p:sldId id="419" r:id="rId21"/>
    <p:sldId id="420" r:id="rId22"/>
    <p:sldId id="421" r:id="rId23"/>
    <p:sldId id="461" r:id="rId24"/>
    <p:sldId id="462" r:id="rId25"/>
    <p:sldId id="463" r:id="rId26"/>
    <p:sldId id="464" r:id="rId27"/>
    <p:sldId id="465" r:id="rId28"/>
    <p:sldId id="422" r:id="rId29"/>
    <p:sldId id="423" r:id="rId30"/>
    <p:sldId id="424" r:id="rId31"/>
    <p:sldId id="425" r:id="rId32"/>
    <p:sldId id="426" r:id="rId33"/>
    <p:sldId id="427" r:id="rId34"/>
    <p:sldId id="428" r:id="rId35"/>
    <p:sldId id="429" r:id="rId36"/>
    <p:sldId id="430" r:id="rId37"/>
    <p:sldId id="431" r:id="rId38"/>
    <p:sldId id="432" r:id="rId39"/>
    <p:sldId id="433" r:id="rId40"/>
    <p:sldId id="434" r:id="rId41"/>
    <p:sldId id="435" r:id="rId42"/>
    <p:sldId id="436" r:id="rId43"/>
    <p:sldId id="437" r:id="rId44"/>
    <p:sldId id="438" r:id="rId45"/>
    <p:sldId id="439" r:id="rId46"/>
    <p:sldId id="440" r:id="rId47"/>
    <p:sldId id="441" r:id="rId48"/>
    <p:sldId id="442" r:id="rId49"/>
    <p:sldId id="443" r:id="rId50"/>
    <p:sldId id="444" r:id="rId51"/>
    <p:sldId id="445" r:id="rId52"/>
    <p:sldId id="446" r:id="rId53"/>
    <p:sldId id="447" r:id="rId54"/>
    <p:sldId id="448" r:id="rId55"/>
    <p:sldId id="449" r:id="rId56"/>
    <p:sldId id="450" r:id="rId57"/>
    <p:sldId id="451" r:id="rId58"/>
    <p:sldId id="452" r:id="rId59"/>
    <p:sldId id="453" r:id="rId60"/>
    <p:sldId id="454" r:id="rId61"/>
    <p:sldId id="455" r:id="rId62"/>
    <p:sldId id="456" r:id="rId63"/>
    <p:sldId id="457" r:id="rId64"/>
    <p:sldId id="458" r:id="rId65"/>
    <p:sldId id="459" r:id="rId66"/>
    <p:sldId id="394" r:id="rId67"/>
    <p:sldId id="374" r:id="rId68"/>
    <p:sldId id="397" r:id="rId69"/>
    <p:sldId id="280" r:id="rId70"/>
  </p:sldIdLst>
  <p:sldSz cx="9144000" cy="6858000" type="screen4x3"/>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87" userDrawn="1">
          <p15:clr>
            <a:srgbClr val="A4A3A4"/>
          </p15:clr>
        </p15:guide>
        <p15:guide id="2" pos="2880" userDrawn="1">
          <p15:clr>
            <a:srgbClr val="A4A3A4"/>
          </p15:clr>
        </p15:guide>
        <p15:guide id="3" orient="horz" pos="4319">
          <p15:clr>
            <a:srgbClr val="A4A3A4"/>
          </p15:clr>
        </p15:guide>
        <p15:guide id="4" pos="5759">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FFFF00"/>
    <a:srgbClr val="FFFFFF"/>
    <a:srgbClr val="FF7979"/>
    <a:srgbClr val="960000"/>
    <a:srgbClr val="A50021"/>
    <a:srgbClr val="FF9999"/>
    <a:srgbClr val="480000"/>
    <a:srgbClr val="3F1D1D"/>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845" autoAdjust="0"/>
    <p:restoredTop sz="85519" autoAdjust="0"/>
  </p:normalViewPr>
  <p:slideViewPr>
    <p:cSldViewPr>
      <p:cViewPr>
        <p:scale>
          <a:sx n="60" d="100"/>
          <a:sy n="60" d="100"/>
        </p:scale>
        <p:origin x="-856" y="-232"/>
      </p:cViewPr>
      <p:guideLst>
        <p:guide orient="horz" pos="1434"/>
        <p:guide orient="horz" pos="3838"/>
        <p:guide pos="748"/>
        <p:guide pos="4967"/>
      </p:guideLst>
    </p:cSldViewPr>
  </p:slideViewPr>
  <p:notesTextViewPr>
    <p:cViewPr>
      <p:scale>
        <a:sx n="3" d="2"/>
        <a:sy n="3" d="2"/>
      </p:scale>
      <p:origin x="0" y="0"/>
    </p:cViewPr>
  </p:notesTextViewPr>
  <p:sorterViewPr>
    <p:cViewPr>
      <p:scale>
        <a:sx n="100" d="100"/>
        <a:sy n="100" d="100"/>
      </p:scale>
      <p:origin x="0" y="13804"/>
    </p:cViewPr>
  </p:sorterViewPr>
  <p:notesViewPr>
    <p:cSldViewPr>
      <p:cViewPr varScale="1">
        <p:scale>
          <a:sx n="44" d="100"/>
          <a:sy n="44" d="100"/>
        </p:scale>
        <p:origin x="-2832" y="-9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5" Type="http://schemas.openxmlformats.org/officeDocument/2006/relationships/image" Target="../media/image40.wmf"/><Relationship Id="rId4" Type="http://schemas.openxmlformats.org/officeDocument/2006/relationships/image" Target="../media/image39.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30.emf"/><Relationship Id="rId5" Type="http://schemas.openxmlformats.org/officeDocument/2006/relationships/image" Target="../media/image44.wmf"/><Relationship Id="rId4" Type="http://schemas.openxmlformats.org/officeDocument/2006/relationships/image" Target="../media/image43.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image" Target="../media/image46.wmf"/><Relationship Id="rId7" Type="http://schemas.openxmlformats.org/officeDocument/2006/relationships/image" Target="../media/image50.wmf"/><Relationship Id="rId2" Type="http://schemas.openxmlformats.org/officeDocument/2006/relationships/image" Target="../media/image45.wmf"/><Relationship Id="rId1" Type="http://schemas.openxmlformats.org/officeDocument/2006/relationships/image" Target="../media/image30.e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9" Type="http://schemas.openxmlformats.org/officeDocument/2006/relationships/image" Target="../media/image5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84.wmf"/><Relationship Id="rId13" Type="http://schemas.openxmlformats.org/officeDocument/2006/relationships/image" Target="../media/image89.wmf"/><Relationship Id="rId3" Type="http://schemas.openxmlformats.org/officeDocument/2006/relationships/image" Target="../media/image79.wmf"/><Relationship Id="rId7" Type="http://schemas.openxmlformats.org/officeDocument/2006/relationships/image" Target="../media/image83.wmf"/><Relationship Id="rId12" Type="http://schemas.openxmlformats.org/officeDocument/2006/relationships/image" Target="../media/image88.wmf"/><Relationship Id="rId2" Type="http://schemas.openxmlformats.org/officeDocument/2006/relationships/image" Target="../media/image78.wmf"/><Relationship Id="rId1" Type="http://schemas.openxmlformats.org/officeDocument/2006/relationships/image" Target="../media/image77.wmf"/><Relationship Id="rId6" Type="http://schemas.openxmlformats.org/officeDocument/2006/relationships/image" Target="../media/image82.wmf"/><Relationship Id="rId11" Type="http://schemas.openxmlformats.org/officeDocument/2006/relationships/image" Target="../media/image87.wmf"/><Relationship Id="rId5" Type="http://schemas.openxmlformats.org/officeDocument/2006/relationships/image" Target="../media/image81.wmf"/><Relationship Id="rId10" Type="http://schemas.openxmlformats.org/officeDocument/2006/relationships/image" Target="../media/image86.wmf"/><Relationship Id="rId4" Type="http://schemas.openxmlformats.org/officeDocument/2006/relationships/image" Target="../media/image80.wmf"/><Relationship Id="rId9" Type="http://schemas.openxmlformats.org/officeDocument/2006/relationships/image" Target="../media/image8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FB7A5B8-23F9-468F-946D-C4BA73E1ADBA}" type="datetimeFigureOut">
              <a:rPr lang="zh-TW" altLang="en-US" smtClean="0"/>
              <a:pPr/>
              <a:t>2018/1/15</a:t>
            </a:fld>
            <a:endParaRPr lang="zh-TW" altLang="en-US"/>
          </a:p>
        </p:txBody>
      </p:sp>
      <p:sp>
        <p:nvSpPr>
          <p:cNvPr id="4" name="頁尾版面配置區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0A0D268B-5BC7-4E00-868B-C9819D823E36}" type="slidenum">
              <a:rPr lang="zh-TW" altLang="en-US" smtClean="0"/>
              <a:pPr/>
              <a:t>‹#›</a:t>
            </a:fld>
            <a:endParaRPr lang="zh-TW" altLang="en-US"/>
          </a:p>
        </p:txBody>
      </p:sp>
    </p:spTree>
    <p:extLst>
      <p:ext uri="{BB962C8B-B14F-4D97-AF65-F5344CB8AC3E}">
        <p14:creationId xmlns:p14="http://schemas.microsoft.com/office/powerpoint/2010/main" val="840769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F31A024-BBFB-4913-8C68-D2B2CA8B617A}" type="datetimeFigureOut">
              <a:rPr lang="zh-TW" altLang="en-US" smtClean="0"/>
              <a:pPr/>
              <a:t>2018/1/15</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3CD2021-2BD5-41C1-A2AA-02A02035350E}" type="slidenum">
              <a:rPr lang="zh-TW" altLang="en-US" smtClean="0"/>
              <a:pPr/>
              <a:t>‹#›</a:t>
            </a:fld>
            <a:endParaRPr lang="zh-TW" altLang="en-US"/>
          </a:p>
        </p:txBody>
      </p:sp>
    </p:spTree>
    <p:extLst>
      <p:ext uri="{BB962C8B-B14F-4D97-AF65-F5344CB8AC3E}">
        <p14:creationId xmlns:p14="http://schemas.microsoft.com/office/powerpoint/2010/main" val="796022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9</a:t>
            </a:fld>
            <a:endParaRPr lang="zh-TW" altLang="en-US"/>
          </a:p>
        </p:txBody>
      </p:sp>
    </p:spTree>
    <p:extLst>
      <p:ext uri="{BB962C8B-B14F-4D97-AF65-F5344CB8AC3E}">
        <p14:creationId xmlns:p14="http://schemas.microsoft.com/office/powerpoint/2010/main" val="3653764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30</a:t>
            </a:fld>
            <a:endParaRPr lang="zh-TW" altLang="en-US"/>
          </a:p>
        </p:txBody>
      </p:sp>
    </p:spTree>
    <p:extLst>
      <p:ext uri="{BB962C8B-B14F-4D97-AF65-F5344CB8AC3E}">
        <p14:creationId xmlns:p14="http://schemas.microsoft.com/office/powerpoint/2010/main" val="1048309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31</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32</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67</a:t>
            </a:fld>
            <a:endParaRPr lang="zh-TW" altLang="en-US"/>
          </a:p>
        </p:txBody>
      </p:sp>
    </p:spTree>
    <p:extLst>
      <p:ext uri="{BB962C8B-B14F-4D97-AF65-F5344CB8AC3E}">
        <p14:creationId xmlns:p14="http://schemas.microsoft.com/office/powerpoint/2010/main" val="2625409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68</a:t>
            </a:fld>
            <a:endParaRPr lang="zh-TW" altLang="en-US"/>
          </a:p>
        </p:txBody>
      </p:sp>
    </p:spTree>
    <p:extLst>
      <p:ext uri="{BB962C8B-B14F-4D97-AF65-F5344CB8AC3E}">
        <p14:creationId xmlns:p14="http://schemas.microsoft.com/office/powerpoint/2010/main" val="1287964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10</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11</a:t>
            </a:fld>
            <a:endParaRPr lang="zh-TW" altLang="en-US"/>
          </a:p>
        </p:txBody>
      </p:sp>
    </p:spTree>
    <p:extLst>
      <p:ext uri="{BB962C8B-B14F-4D97-AF65-F5344CB8AC3E}">
        <p14:creationId xmlns:p14="http://schemas.microsoft.com/office/powerpoint/2010/main" val="1279984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14</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15</a:t>
            </a:fld>
            <a:endParaRPr lang="zh-TW" altLang="en-US"/>
          </a:p>
        </p:txBody>
      </p:sp>
    </p:spTree>
    <p:extLst>
      <p:ext uri="{BB962C8B-B14F-4D97-AF65-F5344CB8AC3E}">
        <p14:creationId xmlns:p14="http://schemas.microsoft.com/office/powerpoint/2010/main" val="2912871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21</a:t>
            </a:fld>
            <a:endParaRPr lang="zh-TW" altLang="en-US"/>
          </a:p>
        </p:txBody>
      </p:sp>
    </p:spTree>
    <p:extLst>
      <p:ext uri="{BB962C8B-B14F-4D97-AF65-F5344CB8AC3E}">
        <p14:creationId xmlns:p14="http://schemas.microsoft.com/office/powerpoint/2010/main" val="2283226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22</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23</a:t>
            </a:fld>
            <a:endParaRPr lang="zh-TW" altLang="en-US"/>
          </a:p>
        </p:txBody>
      </p:sp>
    </p:spTree>
    <p:extLst>
      <p:ext uri="{BB962C8B-B14F-4D97-AF65-F5344CB8AC3E}">
        <p14:creationId xmlns:p14="http://schemas.microsoft.com/office/powerpoint/2010/main" val="2320890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29</a:t>
            </a:fld>
            <a:endParaRPr lang="zh-TW" altLang="en-US"/>
          </a:p>
        </p:txBody>
      </p:sp>
    </p:spTree>
    <p:extLst>
      <p:ext uri="{BB962C8B-B14F-4D97-AF65-F5344CB8AC3E}">
        <p14:creationId xmlns:p14="http://schemas.microsoft.com/office/powerpoint/2010/main" val="10483091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1.w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7" name="矩形 6"/>
          <p:cNvSpPr/>
          <p:nvPr userDrawn="1"/>
        </p:nvSpPr>
        <p:spPr bwMode="auto">
          <a:xfrm>
            <a:off x="1106066" y="8872"/>
            <a:ext cx="8065816" cy="2268000"/>
          </a:xfrm>
          <a:prstGeom prst="rect">
            <a:avLst/>
          </a:prstGeom>
          <a:gradFill flip="none" rotWithShape="1">
            <a:gsLst>
              <a:gs pos="0">
                <a:srgbClr val="FFFFFF"/>
              </a:gs>
              <a:gs pos="50000">
                <a:srgbClr val="CAB0B0"/>
              </a:gs>
              <a:gs pos="100000">
                <a:srgbClr val="AECD9B"/>
              </a:gs>
            </a:gsLst>
            <a:lin ang="0" scaled="1"/>
            <a:tileRect/>
          </a:gra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pic>
        <p:nvPicPr>
          <p:cNvPr id="5" name="圖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204864"/>
            <a:ext cx="9159018" cy="4752528"/>
          </a:xfrm>
          <a:prstGeom prst="rect">
            <a:avLst/>
          </a:prstGeom>
        </p:spPr>
      </p:pic>
      <p:sp>
        <p:nvSpPr>
          <p:cNvPr id="6" name="矩形 5"/>
          <p:cNvSpPr/>
          <p:nvPr userDrawn="1"/>
        </p:nvSpPr>
        <p:spPr bwMode="auto">
          <a:xfrm>
            <a:off x="-2" y="2204864"/>
            <a:ext cx="9138897" cy="4752000"/>
          </a:xfrm>
          <a:prstGeom prst="rect">
            <a:avLst/>
          </a:prstGeom>
          <a:solidFill>
            <a:srgbClr val="4A0000">
              <a:alpha val="72941"/>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1" name="Rectangle 4"/>
          <p:cNvSpPr>
            <a:spLocks noGrp="1" noChangeArrowheads="1"/>
          </p:cNvSpPr>
          <p:nvPr>
            <p:ph type="ctrTitle"/>
          </p:nvPr>
        </p:nvSpPr>
        <p:spPr>
          <a:xfrm>
            <a:off x="827584" y="2493144"/>
            <a:ext cx="7488832" cy="1511920"/>
          </a:xfrm>
        </p:spPr>
        <p:txBody>
          <a:bodyPr/>
          <a:lstStyle>
            <a:lvl1pPr algn="ctr">
              <a:defRPr sz="3200" b="1" i="0">
                <a:solidFill>
                  <a:schemeClr val="tx2"/>
                </a:solidFill>
                <a:effectLst/>
                <a:latin typeface="Calibri" panose="020F0502020204030204" pitchFamily="34" charset="0"/>
                <a:ea typeface="微軟正黑體" panose="020B0604030504040204" pitchFamily="34" charset="-120"/>
              </a:defRPr>
            </a:lvl1pPr>
          </a:lstStyle>
          <a:p>
            <a:r>
              <a:rPr lang="zh-TW" altLang="en-US" dirty="0"/>
              <a:t>按一下以編輯母片標題樣式</a:t>
            </a:r>
          </a:p>
        </p:txBody>
      </p:sp>
      <p:pic>
        <p:nvPicPr>
          <p:cNvPr id="121858" name="Picture 2" descr="C:\Users\Yang-Ting Chou\Desktop\ncku-logo1.jpg"/>
          <p:cNvPicPr>
            <a:picLocks noChangeAspect="1" noChangeArrowheads="1"/>
          </p:cNvPicPr>
          <p:nvPr userDrawn="1"/>
        </p:nvPicPr>
        <p:blipFill>
          <a:blip r:embed="rId3" cstate="print"/>
          <a:srcRect/>
          <a:stretch>
            <a:fillRect/>
          </a:stretch>
        </p:blipFill>
        <p:spPr bwMode="auto">
          <a:xfrm>
            <a:off x="316496" y="543131"/>
            <a:ext cx="1080000" cy="1085669"/>
          </a:xfrm>
          <a:prstGeom prst="rect">
            <a:avLst/>
          </a:prstGeom>
          <a:noFill/>
        </p:spPr>
      </p:pic>
      <p:grpSp>
        <p:nvGrpSpPr>
          <p:cNvPr id="9" name="群組 8"/>
          <p:cNvGrpSpPr/>
          <p:nvPr userDrawn="1"/>
        </p:nvGrpSpPr>
        <p:grpSpPr>
          <a:xfrm>
            <a:off x="1528034" y="724476"/>
            <a:ext cx="3610940" cy="642094"/>
            <a:chOff x="1187625" y="446775"/>
            <a:chExt cx="5400022" cy="966001"/>
          </a:xfrm>
        </p:grpSpPr>
        <p:pic>
          <p:nvPicPr>
            <p:cNvPr id="29" name="Picture 3" descr="C:\Users\Yang-Ting Chou\Desktop\圖片1.png"/>
            <p:cNvPicPr>
              <a:picLocks noChangeAspect="1" noChangeArrowheads="1"/>
            </p:cNvPicPr>
            <p:nvPr userDrawn="1"/>
          </p:nvPicPr>
          <p:blipFill>
            <a:blip r:embed="rId4" cstate="print">
              <a:clrChange>
                <a:clrFrom>
                  <a:srgbClr val="000000">
                    <a:alpha val="0"/>
                  </a:srgbClr>
                </a:clrFrom>
                <a:clrTo>
                  <a:srgbClr val="000000">
                    <a:alpha val="0"/>
                  </a:srgbClr>
                </a:clrTo>
              </a:clrChange>
            </a:blip>
            <a:srcRect/>
            <a:stretch>
              <a:fillRect/>
            </a:stretch>
          </p:blipFill>
          <p:spPr bwMode="auto">
            <a:xfrm>
              <a:off x="1187625" y="446775"/>
              <a:ext cx="5400022" cy="966001"/>
            </a:xfrm>
            <a:prstGeom prst="rect">
              <a:avLst/>
            </a:prstGeom>
            <a:noFill/>
            <a:effectLst>
              <a:outerShdw blurRad="50800" dist="50800" dir="600000" algn="ctr" rotWithShape="0">
                <a:srgbClr val="000000"/>
              </a:outerShdw>
            </a:effectLst>
          </p:spPr>
        </p:pic>
        <p:sp>
          <p:nvSpPr>
            <p:cNvPr id="8" name="橢圓 7"/>
            <p:cNvSpPr/>
            <p:nvPr userDrawn="1"/>
          </p:nvSpPr>
          <p:spPr bwMode="auto">
            <a:xfrm>
              <a:off x="5076056" y="836749"/>
              <a:ext cx="468052" cy="468000"/>
            </a:xfrm>
            <a:prstGeom prst="ellipse">
              <a:avLst/>
            </a:prstGeom>
            <a:solidFill>
              <a:srgbClr val="FFFF00"/>
            </a:solidFill>
            <a:ln w="63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sp>
        <p:nvSpPr>
          <p:cNvPr id="15" name="副標題 2"/>
          <p:cNvSpPr>
            <a:spLocks noGrp="1"/>
          </p:cNvSpPr>
          <p:nvPr>
            <p:ph type="subTitle" idx="1"/>
          </p:nvPr>
        </p:nvSpPr>
        <p:spPr>
          <a:xfrm>
            <a:off x="2116108" y="4624384"/>
            <a:ext cx="4904164" cy="460800"/>
          </a:xfrm>
          <a:prstGeom prst="rect">
            <a:avLst/>
          </a:prstGeom>
        </p:spPr>
        <p:txBody>
          <a:bodyPr/>
          <a:lstStyle>
            <a:lvl1pPr marL="0" indent="0" algn="ctr">
              <a:buNone/>
              <a:defRPr lang="zh-TW" altLang="en-US" sz="2400" b="1" kern="1200" dirty="0" smtClean="0">
                <a:solidFill>
                  <a:schemeClr val="tx2"/>
                </a:solidFill>
                <a:latin typeface="Calibri" panose="020F0502020204030204" pitchFamily="34" charset="0"/>
                <a:ea typeface="微軟正黑體" panose="020B0604030504040204" pitchFamily="34" charset="-120"/>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a:t>按一下以編輯母片副標題樣式</a:t>
            </a:r>
          </a:p>
        </p:txBody>
      </p:sp>
      <p:sp>
        <p:nvSpPr>
          <p:cNvPr id="22" name="文字方塊 21"/>
          <p:cNvSpPr txBox="1"/>
          <p:nvPr userDrawn="1"/>
        </p:nvSpPr>
        <p:spPr>
          <a:xfrm>
            <a:off x="7812360" y="1988840"/>
            <a:ext cx="1252394" cy="461665"/>
          </a:xfrm>
          <a:prstGeom prst="rect">
            <a:avLst/>
          </a:prstGeom>
          <a:noFill/>
        </p:spPr>
        <p:txBody>
          <a:bodyPr wrap="none" rtlCol="0">
            <a:spAutoFit/>
          </a:bodyPr>
          <a:lstStyle/>
          <a:p>
            <a:pPr algn="r"/>
            <a:r>
              <a:rPr lang="en-US" altLang="zh-TW" sz="1200" b="1" dirty="0" smtClean="0">
                <a:solidFill>
                  <a:srgbClr val="FF0505"/>
                </a:solidFill>
                <a:effectLst/>
                <a:latin typeface="微軟正黑體" panose="020B0604030504040204" pitchFamily="34" charset="-120"/>
                <a:ea typeface="微軟正黑體" panose="020B0604030504040204" pitchFamily="34" charset="-120"/>
              </a:rPr>
              <a:t>NCKU</a:t>
            </a:r>
          </a:p>
          <a:p>
            <a:pPr algn="r"/>
            <a:r>
              <a:rPr lang="en-US" altLang="zh-TW" sz="1200" b="1" baseline="0" dirty="0" smtClean="0">
                <a:solidFill>
                  <a:srgbClr val="FF0505"/>
                </a:solidFill>
                <a:effectLst/>
                <a:latin typeface="微軟正黑體" panose="020B0604030504040204" pitchFamily="34" charset="-120"/>
                <a:ea typeface="微軟正黑體" panose="020B0604030504040204" pitchFamily="34" charset="-120"/>
              </a:rPr>
              <a:t> </a:t>
            </a:r>
            <a:r>
              <a:rPr lang="en-US" altLang="zh-TW" sz="1200" b="1" baseline="0" dirty="0" smtClean="0">
                <a:solidFill>
                  <a:srgbClr val="FF7979"/>
                </a:solidFill>
                <a:effectLst/>
                <a:latin typeface="微軟正黑體" panose="020B0604030504040204" pitchFamily="34" charset="-120"/>
                <a:ea typeface="微軟正黑體" panose="020B0604030504040204" pitchFamily="34" charset="-120"/>
              </a:rPr>
              <a:t>Tainan </a:t>
            </a:r>
            <a:r>
              <a:rPr lang="en-US" altLang="zh-TW" sz="1200" b="1" baseline="0" dirty="0" smtClean="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Taiwan</a:t>
            </a:r>
            <a:endParaRPr lang="en-US" altLang="zh-TW" sz="1200" b="1" dirty="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32240" y="1268760"/>
            <a:ext cx="2057400" cy="5865813"/>
          </a:xfrm>
        </p:spPr>
        <p:txBody>
          <a:bodyPr vert="eaVert"/>
          <a:lstStyle/>
          <a:p>
            <a:r>
              <a:rPr lang="zh-TW" altLang="en-US" dirty="0"/>
              <a:t>按一下以編輯母片標題樣式</a:t>
            </a:r>
          </a:p>
        </p:txBody>
      </p:sp>
      <p:sp>
        <p:nvSpPr>
          <p:cNvPr id="3" name="直排文字版面配置區 2"/>
          <p:cNvSpPr>
            <a:spLocks noGrp="1"/>
          </p:cNvSpPr>
          <p:nvPr>
            <p:ph type="body" orient="vert" idx="1"/>
          </p:nvPr>
        </p:nvSpPr>
        <p:spPr>
          <a:xfrm>
            <a:off x="755576" y="992187"/>
            <a:ext cx="6019800" cy="586581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dirty="0"/>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648200" y="1600200"/>
            <a:ext cx="4038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3"/>
          </p:nvPr>
        </p:nvSpPr>
        <p:spPr>
          <a:xfrm>
            <a:off x="4648200" y="3938588"/>
            <a:ext cx="4038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標題，文字及多媒體項目">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媒體版面配置區 3"/>
          <p:cNvSpPr>
            <a:spLocks noGrp="1"/>
          </p:cNvSpPr>
          <p:nvPr>
            <p:ph type="media" sz="half" idx="2"/>
          </p:nvPr>
        </p:nvSpPr>
        <p:spPr>
          <a:xfrm>
            <a:off x="4648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stStyle>
          <a:p>
            <a:pPr lvl="0"/>
            <a:r>
              <a:rPr lang="zh-TW" altLang="en-US" noProof="0"/>
              <a:t>按一下圖示以新增多媒體</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只有標題">
    <p:spTree>
      <p:nvGrpSpPr>
        <p:cNvPr id="1" name=""/>
        <p:cNvGrpSpPr/>
        <p:nvPr/>
      </p:nvGrpSpPr>
      <p:grpSpPr>
        <a:xfrm>
          <a:off x="0" y="0"/>
          <a:ext cx="0" cy="0"/>
          <a:chOff x="0" y="0"/>
          <a:chExt cx="0" cy="0"/>
        </a:xfrm>
      </p:grpSpPr>
      <p:sp>
        <p:nvSpPr>
          <p:cNvPr id="3"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標題及文字在物件之上">
    <p:spTree>
      <p:nvGrpSpPr>
        <p:cNvPr id="1" name=""/>
        <p:cNvGrpSpPr/>
        <p:nvPr/>
      </p:nvGrpSpPr>
      <p:grpSpPr>
        <a:xfrm>
          <a:off x="0" y="0"/>
          <a:ext cx="0" cy="0"/>
          <a:chOff x="0" y="0"/>
          <a:chExt cx="0" cy="0"/>
        </a:xfrm>
      </p:grpSpPr>
      <p:sp>
        <p:nvSpPr>
          <p:cNvPr id="3" name="文字版面配置區 2"/>
          <p:cNvSpPr>
            <a:spLocks noGrp="1"/>
          </p:cNvSpPr>
          <p:nvPr>
            <p:ph type="body"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內容版面配置區 3"/>
          <p:cNvSpPr>
            <a:spLocks noGrp="1"/>
          </p:cNvSpPr>
          <p:nvPr>
            <p:ph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標題及物件在文字之上">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7424"/>
            <a:ext cx="8208912" cy="649288"/>
          </a:xfrm>
        </p:spPr>
        <p:txBody>
          <a:bodyPr/>
          <a:lstStyle>
            <a:lvl1pPr>
              <a:defRPr b="1" i="0">
                <a:solidFill>
                  <a:srgbClr val="4C0000"/>
                </a:solidFill>
                <a:effectLst/>
              </a:defRPr>
            </a:lvl1pPr>
          </a:lstStyle>
          <a:p>
            <a:r>
              <a:rPr lang="zh-TW" altLang="en-US" dirty="0"/>
              <a:t>按一下以編輯母片標題樣式</a:t>
            </a:r>
          </a:p>
        </p:txBody>
      </p:sp>
      <p:sp>
        <p:nvSpPr>
          <p:cNvPr id="3" name="內容版面配置區 2"/>
          <p:cNvSpPr>
            <a:spLocks noGrp="1"/>
          </p:cNvSpPr>
          <p:nvPr>
            <p:ph idx="1"/>
          </p:nvPr>
        </p:nvSpPr>
        <p:spPr>
          <a:xfrm>
            <a:off x="457200" y="1268760"/>
            <a:ext cx="8229600" cy="4824536"/>
          </a:xfrm>
          <a:prstGeom prst="rect">
            <a:avLst/>
          </a:prstGeom>
        </p:spPr>
        <p:txBody>
          <a:bodyPr/>
          <a:lstStyle>
            <a:lvl1pPr marL="452438" indent="-452438">
              <a:buClr>
                <a:srgbClr val="692725"/>
              </a:buClr>
              <a:buFont typeface="Wingdings" pitchFamily="2" charset="2"/>
              <a:buChar char="u"/>
              <a:defRPr sz="2400" b="1">
                <a:solidFill>
                  <a:srgbClr val="4C0000"/>
                </a:solidFill>
                <a:latin typeface="微軟正黑體" panose="020B0604030504040204" pitchFamily="34" charset="-120"/>
                <a:ea typeface="微軟正黑體" panose="020B0604030504040204" pitchFamily="34" charset="-120"/>
              </a:defRPr>
            </a:lvl1pPr>
            <a:lvl2pPr marL="803275" indent="-354013">
              <a:spcBef>
                <a:spcPts val="1200"/>
              </a:spcBef>
              <a:buClr>
                <a:schemeClr val="bg1">
                  <a:lumMod val="10000"/>
                </a:schemeClr>
              </a:buClr>
              <a:buFont typeface="Wingdings" pitchFamily="2" charset="2"/>
              <a:buChar char="ü"/>
              <a:defRPr sz="2000">
                <a:solidFill>
                  <a:srgbClr val="8A0000"/>
                </a:solidFill>
                <a:latin typeface="微軟正黑體" panose="020B0604030504040204" pitchFamily="34" charset="-120"/>
                <a:ea typeface="微軟正黑體" panose="020B0604030504040204" pitchFamily="34" charset="-120"/>
              </a:defRPr>
            </a:lvl2pPr>
            <a:lvl3pPr marL="1252538" indent="-269875">
              <a:spcBef>
                <a:spcPts val="1200"/>
              </a:spcBef>
              <a:defRPr sz="1800">
                <a:solidFill>
                  <a:srgbClr val="960000"/>
                </a:solidFill>
                <a:latin typeface="微軟正黑體" panose="020B0604030504040204" pitchFamily="34" charset="-120"/>
                <a:ea typeface="微軟正黑體" panose="020B0604030504040204" pitchFamily="34" charset="-120"/>
              </a:defRPr>
            </a:lvl3pPr>
            <a:lvl4pPr>
              <a:defRPr sz="1800"/>
            </a:lvl4pPr>
            <a:lvl5pPr>
              <a:defRPr sz="1800"/>
            </a:lvl5pPr>
          </a:lstStyle>
          <a:p>
            <a:pPr lvl="0"/>
            <a:r>
              <a:rPr lang="zh-TW" altLang="en-US" dirty="0"/>
              <a:t>按一下以編輯母片文字樣式</a:t>
            </a:r>
          </a:p>
          <a:p>
            <a:pPr lvl="1"/>
            <a:r>
              <a:rPr lang="zh-TW" altLang="en-US" dirty="0"/>
              <a:t>第二層</a:t>
            </a:r>
          </a:p>
          <a:p>
            <a:pPr lvl="2"/>
            <a:r>
              <a:rPr lang="zh-TW" altLang="en-US" dirty="0"/>
              <a:t>第三層</a:t>
            </a:r>
          </a:p>
        </p:txBody>
      </p:sp>
      <p:sp>
        <p:nvSpPr>
          <p:cNvPr id="4" name="投影片編號版面配置區 22"/>
          <p:cNvSpPr>
            <a:spLocks noGrp="1"/>
          </p:cNvSpPr>
          <p:nvPr>
            <p:ph type="sldNum" sz="quarter" idx="4"/>
          </p:nvPr>
        </p:nvSpPr>
        <p:spPr>
          <a:xfrm>
            <a:off x="0"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a:t>
            </a:fld>
            <a:endParaRPr lang="zh-TW" alt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標題投影片">
    <p:spTree>
      <p:nvGrpSpPr>
        <p:cNvPr id="1" name=""/>
        <p:cNvGrpSpPr/>
        <p:nvPr/>
      </p:nvGrpSpPr>
      <p:grpSpPr>
        <a:xfrm>
          <a:off x="0" y="0"/>
          <a:ext cx="0" cy="0"/>
          <a:chOff x="0" y="0"/>
          <a:chExt cx="0" cy="0"/>
        </a:xfrm>
      </p:grpSpPr>
      <p:sp>
        <p:nvSpPr>
          <p:cNvPr id="2" name="Rectangle 24"/>
          <p:cNvSpPr>
            <a:spLocks noChangeArrowheads="1"/>
          </p:cNvSpPr>
          <p:nvPr userDrawn="1"/>
        </p:nvSpPr>
        <p:spPr bwMode="auto">
          <a:xfrm>
            <a:off x="0" y="1916113"/>
            <a:ext cx="9142413" cy="1873250"/>
          </a:xfrm>
          <a:prstGeom prst="rect">
            <a:avLst/>
          </a:prstGeom>
          <a:solidFill>
            <a:srgbClr val="000000"/>
          </a:solidFill>
          <a:ln w="9525">
            <a:noFill/>
            <a:miter lim="800000"/>
            <a:headEnd/>
            <a:tailEnd/>
          </a:ln>
          <a:effectLst/>
        </p:spPr>
        <p:txBody>
          <a:bodyPr wrap="none" anchor="ctr"/>
          <a:lstStyle/>
          <a:p>
            <a:pPr>
              <a:defRPr/>
            </a:pPr>
            <a:endParaRPr lang="zh-TW" altLang="en-US">
              <a:ea typeface="新細明體" pitchFamily="18" charset="-120"/>
            </a:endParaRPr>
          </a:p>
        </p:txBody>
      </p:sp>
      <p:sp>
        <p:nvSpPr>
          <p:cNvPr id="4" name="Rectangle 26"/>
          <p:cNvSpPr>
            <a:spLocks noChangeArrowheads="1"/>
          </p:cNvSpPr>
          <p:nvPr userDrawn="1"/>
        </p:nvSpPr>
        <p:spPr bwMode="auto">
          <a:xfrm>
            <a:off x="685800" y="1954213"/>
            <a:ext cx="7772400" cy="4114800"/>
          </a:xfrm>
          <a:prstGeom prst="rect">
            <a:avLst/>
          </a:prstGeom>
          <a:noFill/>
          <a:ln w="9525">
            <a:noFill/>
            <a:miter lim="800000"/>
            <a:headEnd/>
            <a:tailEnd/>
          </a:ln>
          <a:effectLst/>
        </p:spPr>
        <p:txBody>
          <a:bodyPr/>
          <a:lstStyle/>
          <a:p>
            <a:pPr>
              <a:defRPr/>
            </a:pPr>
            <a:endParaRPr lang="zh-TW" altLang="zh-TW">
              <a:ea typeface="新細明體" pitchFamily="18" charset="-120"/>
            </a:endParaRPr>
          </a:p>
        </p:txBody>
      </p:sp>
      <p:pic>
        <p:nvPicPr>
          <p:cNvPr id="5" name="Picture 27" descr="ncku1"/>
          <p:cNvPicPr>
            <a:picLocks noChangeAspect="1" noChangeArrowheads="1"/>
          </p:cNvPicPr>
          <p:nvPr userDrawn="1"/>
        </p:nvPicPr>
        <p:blipFill>
          <a:blip r:embed="rId3" cstate="print"/>
          <a:srcRect/>
          <a:stretch>
            <a:fillRect/>
          </a:stretch>
        </p:blipFill>
        <p:spPr bwMode="auto">
          <a:xfrm>
            <a:off x="4121150" y="1052513"/>
            <a:ext cx="901700" cy="847725"/>
          </a:xfrm>
          <a:prstGeom prst="rect">
            <a:avLst/>
          </a:prstGeom>
          <a:noFill/>
          <a:ln w="9525">
            <a:noFill/>
            <a:miter lim="800000"/>
            <a:headEnd/>
            <a:tailEnd/>
          </a:ln>
        </p:spPr>
      </p:pic>
      <p:sp>
        <p:nvSpPr>
          <p:cNvPr id="6" name="Rectangle 28"/>
          <p:cNvSpPr>
            <a:spLocks noChangeArrowheads="1"/>
          </p:cNvSpPr>
          <p:nvPr userDrawn="1"/>
        </p:nvSpPr>
        <p:spPr bwMode="auto">
          <a:xfrm>
            <a:off x="0" y="4005263"/>
            <a:ext cx="9144000" cy="1944687"/>
          </a:xfrm>
          <a:prstGeom prst="rect">
            <a:avLst/>
          </a:prstGeom>
          <a:gradFill rotWithShape="0">
            <a:gsLst>
              <a:gs pos="0">
                <a:srgbClr val="FFFFFF"/>
              </a:gs>
              <a:gs pos="50000">
                <a:srgbClr val="E6EEEE"/>
              </a:gs>
              <a:gs pos="100000">
                <a:srgbClr val="FFFFFF"/>
              </a:gs>
            </a:gsLst>
            <a:lin ang="5400000" scaled="1"/>
          </a:gradFill>
          <a:ln w="9525">
            <a:noFill/>
            <a:miter lim="800000"/>
            <a:headEnd/>
            <a:tailEnd/>
          </a:ln>
          <a:effectLst/>
        </p:spPr>
        <p:txBody>
          <a:bodyPr wrap="none" anchor="ctr"/>
          <a:lstStyle/>
          <a:p>
            <a:pPr algn="ctr" eaLnBrk="0" hangingPunct="0">
              <a:defRPr/>
            </a:pPr>
            <a:endParaRPr kumimoji="0" lang="zh-TW" altLang="zh-TW">
              <a:latin typeface="Tahoma" pitchFamily="34" charset="0"/>
              <a:ea typeface="新細明體" pitchFamily="18" charset="-120"/>
            </a:endParaRPr>
          </a:p>
        </p:txBody>
      </p:sp>
      <p:sp>
        <p:nvSpPr>
          <p:cNvPr id="15" name="Rectangle 63"/>
          <p:cNvSpPr>
            <a:spLocks noChangeArrowheads="1"/>
          </p:cNvSpPr>
          <p:nvPr userDrawn="1"/>
        </p:nvSpPr>
        <p:spPr bwMode="auto">
          <a:xfrm>
            <a:off x="0" y="3789363"/>
            <a:ext cx="9144000" cy="2592387"/>
          </a:xfrm>
          <a:prstGeom prst="rect">
            <a:avLst/>
          </a:prstGeom>
          <a:gradFill rotWithShape="0">
            <a:gsLst>
              <a:gs pos="0">
                <a:srgbClr val="FFFFFF"/>
              </a:gs>
              <a:gs pos="50000">
                <a:srgbClr val="66FF66"/>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kumimoji="0" lang="zh-TW" altLang="zh-TW"/>
          </a:p>
        </p:txBody>
      </p:sp>
      <p:grpSp>
        <p:nvGrpSpPr>
          <p:cNvPr id="16" name="Group 64"/>
          <p:cNvGrpSpPr>
            <a:grpSpLocks/>
          </p:cNvGrpSpPr>
          <p:nvPr userDrawn="1"/>
        </p:nvGrpSpPr>
        <p:grpSpPr bwMode="auto">
          <a:xfrm>
            <a:off x="2087563" y="4689475"/>
            <a:ext cx="4967287" cy="792163"/>
            <a:chOff x="720" y="1920"/>
            <a:chExt cx="4416" cy="866"/>
          </a:xfrm>
        </p:grpSpPr>
        <p:sp>
          <p:nvSpPr>
            <p:cNvPr id="17" name="Oval 65"/>
            <p:cNvSpPr>
              <a:spLocks noChangeArrowheads="1"/>
            </p:cNvSpPr>
            <p:nvPr/>
          </p:nvSpPr>
          <p:spPr bwMode="auto">
            <a:xfrm>
              <a:off x="3840" y="2208"/>
              <a:ext cx="528" cy="576"/>
            </a:xfrm>
            <a:prstGeom prst="ellipse">
              <a:avLst/>
            </a:prstGeom>
            <a:solidFill>
              <a:schemeClr val="bg1"/>
            </a:solidFill>
            <a:ln>
              <a:noFill/>
            </a:ln>
            <a:effectLst>
              <a:outerShdw dist="35921" dir="2700000" algn="ctr" rotWithShape="0">
                <a:srgbClr val="80808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TW" altLang="en-US"/>
            </a:p>
          </p:txBody>
        </p:sp>
        <p:graphicFrame>
          <p:nvGraphicFramePr>
            <p:cNvPr id="18" name="Object 66"/>
            <p:cNvGraphicFramePr>
              <a:graphicFrameLocks noChangeAspect="1"/>
            </p:cNvGraphicFramePr>
            <p:nvPr/>
          </p:nvGraphicFramePr>
          <p:xfrm>
            <a:off x="720" y="1920"/>
            <a:ext cx="4416" cy="866"/>
          </p:xfrm>
          <a:graphic>
            <a:graphicData uri="http://schemas.openxmlformats.org/presentationml/2006/ole">
              <mc:AlternateContent xmlns:mc="http://schemas.openxmlformats.org/markup-compatibility/2006">
                <mc:Choice xmlns:v="urn:schemas-microsoft-com:vml" Requires="v">
                  <p:oleObj spid="_x0000_s144402" name="Microsoft WordArt 3.2" r:id="rId4" imgW="8678527" imgH="1480247" progId="MSWordArt.2">
                    <p:embed/>
                  </p:oleObj>
                </mc:Choice>
                <mc:Fallback>
                  <p:oleObj name="Microsoft WordArt 3.2" r:id="rId4" imgW="8678527" imgH="1480247" progId="MSWordArt.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1920"/>
                          <a:ext cx="4416" cy="866"/>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CC"/>
                              </a:solidFill>
                              <a:miter lim="800000"/>
                              <a:headEnd/>
                              <a:tailEnd/>
                            </a14:hiddenLine>
                          </a:ext>
                        </a:extLst>
                      </p:spPr>
                    </p:pic>
                  </p:oleObj>
                </mc:Fallback>
              </mc:AlternateContent>
            </a:graphicData>
          </a:graphic>
        </p:graphicFrame>
        <p:grpSp>
          <p:nvGrpSpPr>
            <p:cNvPr id="19" name="Group 67"/>
            <p:cNvGrpSpPr>
              <a:grpSpLocks/>
            </p:cNvGrpSpPr>
            <p:nvPr/>
          </p:nvGrpSpPr>
          <p:grpSpPr bwMode="auto">
            <a:xfrm>
              <a:off x="3889" y="2257"/>
              <a:ext cx="432" cy="432"/>
              <a:chOff x="913" y="1202"/>
              <a:chExt cx="1259" cy="1152"/>
            </a:xfrm>
          </p:grpSpPr>
          <p:sp>
            <p:nvSpPr>
              <p:cNvPr id="20" name="Freeform 68"/>
              <p:cNvSpPr>
                <a:spLocks/>
              </p:cNvSpPr>
              <p:nvPr/>
            </p:nvSpPr>
            <p:spPr bwMode="auto">
              <a:xfrm>
                <a:off x="1133" y="1201"/>
                <a:ext cx="823" cy="666"/>
              </a:xfrm>
              <a:custGeom>
                <a:avLst/>
                <a:gdLst>
                  <a:gd name="T0" fmla="*/ 1 w 2488"/>
                  <a:gd name="T1" fmla="*/ 2 h 2088"/>
                  <a:gd name="T2" fmla="*/ 1 w 2488"/>
                  <a:gd name="T3" fmla="*/ 1 h 2088"/>
                  <a:gd name="T4" fmla="*/ 2 w 2488"/>
                  <a:gd name="T5" fmla="*/ 2 h 2088"/>
                  <a:gd name="T6" fmla="*/ 2 w 2488"/>
                  <a:gd name="T7" fmla="*/ 3 h 2088"/>
                  <a:gd name="T8" fmla="*/ 3 w 2488"/>
                  <a:gd name="T9" fmla="*/ 4 h 2088"/>
                  <a:gd name="T10" fmla="*/ 3 w 2488"/>
                  <a:gd name="T11" fmla="*/ 4 h 2088"/>
                  <a:gd name="T12" fmla="*/ 3 w 2488"/>
                  <a:gd name="T13" fmla="*/ 3 h 2088"/>
                  <a:gd name="T14" fmla="*/ 2 w 2488"/>
                  <a:gd name="T15" fmla="*/ 2 h 2088"/>
                  <a:gd name="T16" fmla="*/ 2 w 2488"/>
                  <a:gd name="T17" fmla="*/ 1 h 2088"/>
                  <a:gd name="T18" fmla="*/ 3 w 2488"/>
                  <a:gd name="T19" fmla="*/ 1 h 2088"/>
                  <a:gd name="T20" fmla="*/ 4 w 2488"/>
                  <a:gd name="T21" fmla="*/ 1 h 2088"/>
                  <a:gd name="T22" fmla="*/ 5 w 2488"/>
                  <a:gd name="T23" fmla="*/ 0 h 2088"/>
                  <a:gd name="T24" fmla="*/ 5 w 2488"/>
                  <a:gd name="T25" fmla="*/ 0 h 2088"/>
                  <a:gd name="T26" fmla="*/ 5 w 2488"/>
                  <a:gd name="T27" fmla="*/ 0 h 2088"/>
                  <a:gd name="T28" fmla="*/ 6 w 2488"/>
                  <a:gd name="T29" fmla="*/ 1 h 2088"/>
                  <a:gd name="T30" fmla="*/ 7 w 2488"/>
                  <a:gd name="T31" fmla="*/ 1 h 2088"/>
                  <a:gd name="T32" fmla="*/ 7 w 2488"/>
                  <a:gd name="T33" fmla="*/ 1 h 2088"/>
                  <a:gd name="T34" fmla="*/ 8 w 2488"/>
                  <a:gd name="T35" fmla="*/ 2 h 2088"/>
                  <a:gd name="T36" fmla="*/ 7 w 2488"/>
                  <a:gd name="T37" fmla="*/ 3 h 2088"/>
                  <a:gd name="T38" fmla="*/ 7 w 2488"/>
                  <a:gd name="T39" fmla="*/ 3 h 2088"/>
                  <a:gd name="T40" fmla="*/ 7 w 2488"/>
                  <a:gd name="T41" fmla="*/ 4 h 2088"/>
                  <a:gd name="T42" fmla="*/ 7 w 2488"/>
                  <a:gd name="T43" fmla="*/ 4 h 2088"/>
                  <a:gd name="T44" fmla="*/ 7 w 2488"/>
                  <a:gd name="T45" fmla="*/ 4 h 2088"/>
                  <a:gd name="T46" fmla="*/ 7 w 2488"/>
                  <a:gd name="T47" fmla="*/ 3 h 2088"/>
                  <a:gd name="T48" fmla="*/ 8 w 2488"/>
                  <a:gd name="T49" fmla="*/ 3 h 2088"/>
                  <a:gd name="T50" fmla="*/ 8 w 2488"/>
                  <a:gd name="T51" fmla="*/ 2 h 2088"/>
                  <a:gd name="T52" fmla="*/ 9 w 2488"/>
                  <a:gd name="T53" fmla="*/ 1 h 2088"/>
                  <a:gd name="T54" fmla="*/ 10 w 2488"/>
                  <a:gd name="T55" fmla="*/ 1 h 2088"/>
                  <a:gd name="T56" fmla="*/ 9 w 2488"/>
                  <a:gd name="T57" fmla="*/ 2 h 2088"/>
                  <a:gd name="T58" fmla="*/ 5 w 2488"/>
                  <a:gd name="T59" fmla="*/ 6 h 2088"/>
                  <a:gd name="T60" fmla="*/ 5 w 2488"/>
                  <a:gd name="T61" fmla="*/ 6 h 2088"/>
                  <a:gd name="T62" fmla="*/ 4 w 2488"/>
                  <a:gd name="T63" fmla="*/ 5 h 2088"/>
                  <a:gd name="T64" fmla="*/ 1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1" name="Freeform 69"/>
              <p:cNvSpPr>
                <a:spLocks/>
              </p:cNvSpPr>
              <p:nvPr/>
            </p:nvSpPr>
            <p:spPr bwMode="auto">
              <a:xfrm rot="15048863" flipV="1">
                <a:off x="1431" y="1357"/>
                <a:ext cx="740" cy="744"/>
              </a:xfrm>
              <a:custGeom>
                <a:avLst/>
                <a:gdLst>
                  <a:gd name="T0" fmla="*/ 0 w 2488"/>
                  <a:gd name="T1" fmla="*/ 3 h 2088"/>
                  <a:gd name="T2" fmla="*/ 0 w 2488"/>
                  <a:gd name="T3" fmla="*/ 2 h 2088"/>
                  <a:gd name="T4" fmla="*/ 1 w 2488"/>
                  <a:gd name="T5" fmla="*/ 4 h 2088"/>
                  <a:gd name="T6" fmla="*/ 1 w 2488"/>
                  <a:gd name="T7" fmla="*/ 4 h 2088"/>
                  <a:gd name="T8" fmla="*/ 2 w 2488"/>
                  <a:gd name="T9" fmla="*/ 6 h 2088"/>
                  <a:gd name="T10" fmla="*/ 2 w 2488"/>
                  <a:gd name="T11" fmla="*/ 6 h 2088"/>
                  <a:gd name="T12" fmla="*/ 2 w 2488"/>
                  <a:gd name="T13" fmla="*/ 5 h 2088"/>
                  <a:gd name="T14" fmla="*/ 1 w 2488"/>
                  <a:gd name="T15" fmla="*/ 4 h 2088"/>
                  <a:gd name="T16" fmla="*/ 1 w 2488"/>
                  <a:gd name="T17" fmla="*/ 2 h 2088"/>
                  <a:gd name="T18" fmla="*/ 2 w 2488"/>
                  <a:gd name="T19" fmla="*/ 1 h 2088"/>
                  <a:gd name="T20" fmla="*/ 2 w 2488"/>
                  <a:gd name="T21" fmla="*/ 1 h 2088"/>
                  <a:gd name="T22" fmla="*/ 3 w 2488"/>
                  <a:gd name="T23" fmla="*/ 0 h 2088"/>
                  <a:gd name="T24" fmla="*/ 3 w 2488"/>
                  <a:gd name="T25" fmla="*/ 0 h 2088"/>
                  <a:gd name="T26" fmla="*/ 3 w 2488"/>
                  <a:gd name="T27" fmla="*/ 1 h 2088"/>
                  <a:gd name="T28" fmla="*/ 3 w 2488"/>
                  <a:gd name="T29" fmla="*/ 1 h 2088"/>
                  <a:gd name="T30" fmla="*/ 4 w 2488"/>
                  <a:gd name="T31" fmla="*/ 1 h 2088"/>
                  <a:gd name="T32" fmla="*/ 4 w 2488"/>
                  <a:gd name="T33" fmla="*/ 2 h 2088"/>
                  <a:gd name="T34" fmla="*/ 4 w 2488"/>
                  <a:gd name="T35" fmla="*/ 3 h 2088"/>
                  <a:gd name="T36" fmla="*/ 4 w 2488"/>
                  <a:gd name="T37" fmla="*/ 4 h 2088"/>
                  <a:gd name="T38" fmla="*/ 4 w 2488"/>
                  <a:gd name="T39" fmla="*/ 5 h 2088"/>
                  <a:gd name="T40" fmla="*/ 4 w 2488"/>
                  <a:gd name="T41" fmla="*/ 6 h 2088"/>
                  <a:gd name="T42" fmla="*/ 4 w 2488"/>
                  <a:gd name="T43" fmla="*/ 6 h 2088"/>
                  <a:gd name="T44" fmla="*/ 4 w 2488"/>
                  <a:gd name="T45" fmla="*/ 6 h 2088"/>
                  <a:gd name="T46" fmla="*/ 4 w 2488"/>
                  <a:gd name="T47" fmla="*/ 5 h 2088"/>
                  <a:gd name="T48" fmla="*/ 4 w 2488"/>
                  <a:gd name="T49" fmla="*/ 4 h 2088"/>
                  <a:gd name="T50" fmla="*/ 5 w 2488"/>
                  <a:gd name="T51" fmla="*/ 4 h 2088"/>
                  <a:gd name="T52" fmla="*/ 5 w 2488"/>
                  <a:gd name="T53" fmla="*/ 2 h 2088"/>
                  <a:gd name="T54" fmla="*/ 6 w 2488"/>
                  <a:gd name="T55" fmla="*/ 2 h 2088"/>
                  <a:gd name="T56" fmla="*/ 5 w 2488"/>
                  <a:gd name="T57" fmla="*/ 3 h 2088"/>
                  <a:gd name="T58" fmla="*/ 3 w 2488"/>
                  <a:gd name="T59" fmla="*/ 11 h 2088"/>
                  <a:gd name="T60" fmla="*/ 3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2" name="Freeform 70"/>
              <p:cNvSpPr>
                <a:spLocks/>
              </p:cNvSpPr>
              <p:nvPr/>
            </p:nvSpPr>
            <p:spPr bwMode="auto">
              <a:xfrm rot="-4278923">
                <a:off x="929" y="1354"/>
                <a:ext cx="708" cy="744"/>
              </a:xfrm>
              <a:custGeom>
                <a:avLst/>
                <a:gdLst>
                  <a:gd name="T0" fmla="*/ 0 w 2488"/>
                  <a:gd name="T1" fmla="*/ 3 h 2088"/>
                  <a:gd name="T2" fmla="*/ 0 w 2488"/>
                  <a:gd name="T3" fmla="*/ 2 h 2088"/>
                  <a:gd name="T4" fmla="*/ 1 w 2488"/>
                  <a:gd name="T5" fmla="*/ 4 h 2088"/>
                  <a:gd name="T6" fmla="*/ 1 w 2488"/>
                  <a:gd name="T7" fmla="*/ 4 h 2088"/>
                  <a:gd name="T8" fmla="*/ 1 w 2488"/>
                  <a:gd name="T9" fmla="*/ 6 h 2088"/>
                  <a:gd name="T10" fmla="*/ 2 w 2488"/>
                  <a:gd name="T11" fmla="*/ 6 h 2088"/>
                  <a:gd name="T12" fmla="*/ 1 w 2488"/>
                  <a:gd name="T13" fmla="*/ 5 h 2088"/>
                  <a:gd name="T14" fmla="*/ 1 w 2488"/>
                  <a:gd name="T15" fmla="*/ 4 h 2088"/>
                  <a:gd name="T16" fmla="*/ 1 w 2488"/>
                  <a:gd name="T17" fmla="*/ 2 h 2088"/>
                  <a:gd name="T18" fmla="*/ 1 w 2488"/>
                  <a:gd name="T19" fmla="*/ 1 h 2088"/>
                  <a:gd name="T20" fmla="*/ 2 w 2488"/>
                  <a:gd name="T21" fmla="*/ 1 h 2088"/>
                  <a:gd name="T22" fmla="*/ 2 w 2488"/>
                  <a:gd name="T23" fmla="*/ 0 h 2088"/>
                  <a:gd name="T24" fmla="*/ 2 w 2488"/>
                  <a:gd name="T25" fmla="*/ 0 h 2088"/>
                  <a:gd name="T26" fmla="*/ 3 w 2488"/>
                  <a:gd name="T27" fmla="*/ 1 h 2088"/>
                  <a:gd name="T28" fmla="*/ 3 w 2488"/>
                  <a:gd name="T29" fmla="*/ 1 h 2088"/>
                  <a:gd name="T30" fmla="*/ 3 w 2488"/>
                  <a:gd name="T31" fmla="*/ 1 h 2088"/>
                  <a:gd name="T32" fmla="*/ 3 w 2488"/>
                  <a:gd name="T33" fmla="*/ 2 h 2088"/>
                  <a:gd name="T34" fmla="*/ 4 w 2488"/>
                  <a:gd name="T35" fmla="*/ 3 h 2088"/>
                  <a:gd name="T36" fmla="*/ 3 w 2488"/>
                  <a:gd name="T37" fmla="*/ 4 h 2088"/>
                  <a:gd name="T38" fmla="*/ 3 w 2488"/>
                  <a:gd name="T39" fmla="*/ 5 h 2088"/>
                  <a:gd name="T40" fmla="*/ 3 w 2488"/>
                  <a:gd name="T41" fmla="*/ 6 h 2088"/>
                  <a:gd name="T42" fmla="*/ 3 w 2488"/>
                  <a:gd name="T43" fmla="*/ 6 h 2088"/>
                  <a:gd name="T44" fmla="*/ 3 w 2488"/>
                  <a:gd name="T45" fmla="*/ 6 h 2088"/>
                  <a:gd name="T46" fmla="*/ 3 w 2488"/>
                  <a:gd name="T47" fmla="*/ 5 h 2088"/>
                  <a:gd name="T48" fmla="*/ 4 w 2488"/>
                  <a:gd name="T49" fmla="*/ 4 h 2088"/>
                  <a:gd name="T50" fmla="*/ 4 w 2488"/>
                  <a:gd name="T51" fmla="*/ 4 h 2088"/>
                  <a:gd name="T52" fmla="*/ 4 w 2488"/>
                  <a:gd name="T53" fmla="*/ 2 h 2088"/>
                  <a:gd name="T54" fmla="*/ 5 w 2488"/>
                  <a:gd name="T55" fmla="*/ 2 h 2088"/>
                  <a:gd name="T56" fmla="*/ 4 w 2488"/>
                  <a:gd name="T57" fmla="*/ 3 h 2088"/>
                  <a:gd name="T58" fmla="*/ 2 w 2488"/>
                  <a:gd name="T59" fmla="*/ 11 h 2088"/>
                  <a:gd name="T60" fmla="*/ 2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3" name="Freeform 71"/>
              <p:cNvSpPr>
                <a:spLocks/>
              </p:cNvSpPr>
              <p:nvPr/>
            </p:nvSpPr>
            <p:spPr bwMode="auto">
              <a:xfrm rot="-8451562">
                <a:off x="1018" y="1673"/>
                <a:ext cx="761" cy="680"/>
              </a:xfrm>
              <a:custGeom>
                <a:avLst/>
                <a:gdLst>
                  <a:gd name="T0" fmla="*/ 0 w 2488"/>
                  <a:gd name="T1" fmla="*/ 2 h 2088"/>
                  <a:gd name="T2" fmla="*/ 0 w 2488"/>
                  <a:gd name="T3" fmla="*/ 2 h 2088"/>
                  <a:gd name="T4" fmla="*/ 1 w 2488"/>
                  <a:gd name="T5" fmla="*/ 2 h 2088"/>
                  <a:gd name="T6" fmla="*/ 2 w 2488"/>
                  <a:gd name="T7" fmla="*/ 3 h 2088"/>
                  <a:gd name="T8" fmla="*/ 2 w 2488"/>
                  <a:gd name="T9" fmla="*/ 4 h 2088"/>
                  <a:gd name="T10" fmla="*/ 2 w 2488"/>
                  <a:gd name="T11" fmla="*/ 4 h 2088"/>
                  <a:gd name="T12" fmla="*/ 2 w 2488"/>
                  <a:gd name="T13" fmla="*/ 3 h 2088"/>
                  <a:gd name="T14" fmla="*/ 2 w 2488"/>
                  <a:gd name="T15" fmla="*/ 2 h 2088"/>
                  <a:gd name="T16" fmla="*/ 2 w 2488"/>
                  <a:gd name="T17" fmla="*/ 2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3 h 2088"/>
                  <a:gd name="T38" fmla="*/ 5 w 2488"/>
                  <a:gd name="T39" fmla="*/ 3 h 2088"/>
                  <a:gd name="T40" fmla="*/ 5 w 2488"/>
                  <a:gd name="T41" fmla="*/ 4 h 2088"/>
                  <a:gd name="T42" fmla="*/ 5 w 2488"/>
                  <a:gd name="T43" fmla="*/ 4 h 2088"/>
                  <a:gd name="T44" fmla="*/ 5 w 2488"/>
                  <a:gd name="T45" fmla="*/ 4 h 2088"/>
                  <a:gd name="T46" fmla="*/ 5 w 2488"/>
                  <a:gd name="T47" fmla="*/ 3 h 2088"/>
                  <a:gd name="T48" fmla="*/ 5 w 2488"/>
                  <a:gd name="T49" fmla="*/ 3 h 2088"/>
                  <a:gd name="T50" fmla="*/ 6 w 2488"/>
                  <a:gd name="T51" fmla="*/ 2 h 2088"/>
                  <a:gd name="T52" fmla="*/ 6 w 2488"/>
                  <a:gd name="T53" fmla="*/ 2 h 2088"/>
                  <a:gd name="T54" fmla="*/ 6 w 2488"/>
                  <a:gd name="T55" fmla="*/ 2 h 2088"/>
                  <a:gd name="T56" fmla="*/ 6 w 2488"/>
                  <a:gd name="T57" fmla="*/ 2 h 2088"/>
                  <a:gd name="T58" fmla="*/ 3 w 2488"/>
                  <a:gd name="T59" fmla="*/ 7 h 2088"/>
                  <a:gd name="T60" fmla="*/ 3 w 2488"/>
                  <a:gd name="T61" fmla="*/ 7 h 2088"/>
                  <a:gd name="T62" fmla="*/ 2 w 2488"/>
                  <a:gd name="T63" fmla="*/ 6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4" name="Freeform 72"/>
              <p:cNvSpPr>
                <a:spLocks/>
              </p:cNvSpPr>
              <p:nvPr/>
            </p:nvSpPr>
            <p:spPr bwMode="auto">
              <a:xfrm rot="8605117">
                <a:off x="1323" y="1706"/>
                <a:ext cx="761" cy="648"/>
              </a:xfrm>
              <a:custGeom>
                <a:avLst/>
                <a:gdLst>
                  <a:gd name="T0" fmla="*/ 0 w 2488"/>
                  <a:gd name="T1" fmla="*/ 2 h 2088"/>
                  <a:gd name="T2" fmla="*/ 0 w 2488"/>
                  <a:gd name="T3" fmla="*/ 1 h 2088"/>
                  <a:gd name="T4" fmla="*/ 1 w 2488"/>
                  <a:gd name="T5" fmla="*/ 2 h 2088"/>
                  <a:gd name="T6" fmla="*/ 2 w 2488"/>
                  <a:gd name="T7" fmla="*/ 2 h 2088"/>
                  <a:gd name="T8" fmla="*/ 2 w 2488"/>
                  <a:gd name="T9" fmla="*/ 3 h 2088"/>
                  <a:gd name="T10" fmla="*/ 2 w 2488"/>
                  <a:gd name="T11" fmla="*/ 3 h 2088"/>
                  <a:gd name="T12" fmla="*/ 2 w 2488"/>
                  <a:gd name="T13" fmla="*/ 2 h 2088"/>
                  <a:gd name="T14" fmla="*/ 2 w 2488"/>
                  <a:gd name="T15" fmla="*/ 2 h 2088"/>
                  <a:gd name="T16" fmla="*/ 2 w 2488"/>
                  <a:gd name="T17" fmla="*/ 1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2 h 2088"/>
                  <a:gd name="T38" fmla="*/ 5 w 2488"/>
                  <a:gd name="T39" fmla="*/ 2 h 2088"/>
                  <a:gd name="T40" fmla="*/ 5 w 2488"/>
                  <a:gd name="T41" fmla="*/ 3 h 2088"/>
                  <a:gd name="T42" fmla="*/ 5 w 2488"/>
                  <a:gd name="T43" fmla="*/ 3 h 2088"/>
                  <a:gd name="T44" fmla="*/ 5 w 2488"/>
                  <a:gd name="T45" fmla="*/ 3 h 2088"/>
                  <a:gd name="T46" fmla="*/ 5 w 2488"/>
                  <a:gd name="T47" fmla="*/ 3 h 2088"/>
                  <a:gd name="T48" fmla="*/ 5 w 2488"/>
                  <a:gd name="T49" fmla="*/ 2 h 2088"/>
                  <a:gd name="T50" fmla="*/ 6 w 2488"/>
                  <a:gd name="T51" fmla="*/ 2 h 2088"/>
                  <a:gd name="T52" fmla="*/ 6 w 2488"/>
                  <a:gd name="T53" fmla="*/ 1 h 2088"/>
                  <a:gd name="T54" fmla="*/ 6 w 2488"/>
                  <a:gd name="T55" fmla="*/ 1 h 2088"/>
                  <a:gd name="T56" fmla="*/ 6 w 2488"/>
                  <a:gd name="T57" fmla="*/ 2 h 2088"/>
                  <a:gd name="T58" fmla="*/ 3 w 2488"/>
                  <a:gd name="T59" fmla="*/ 5 h 2088"/>
                  <a:gd name="T60" fmla="*/ 3 w 2488"/>
                  <a:gd name="T61" fmla="*/ 5 h 2088"/>
                  <a:gd name="T62" fmla="*/ 2 w 2488"/>
                  <a:gd name="T63" fmla="*/ 4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grpSp>
      </p:grpSp>
    </p:spTree>
    <p:extLst>
      <p:ext uri="{BB962C8B-B14F-4D97-AF65-F5344CB8AC3E}">
        <p14:creationId xmlns:p14="http://schemas.microsoft.com/office/powerpoint/2010/main" val="418831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xit" presetSubtype="0" fill="hold" grpId="0" nodeType="afterEffect">
                                  <p:stCondLst>
                                    <p:cond delay="0"/>
                                  </p:stCondLst>
                                  <p:childTnLst>
                                    <p:anim to="" calcmode="lin" valueType="num">
                                      <p:cBhvr>
                                        <p:cTn id="6" dur="1"/>
                                        <p:tgtEl>
                                          <p:spTgt spid="15"/>
                                        </p:tgtEl>
                                        <p:attrNameLst>
                                          <p:attrName/>
                                        </p:attrNameLst>
                                      </p:cBhvr>
                                    </p:anim>
                                    <p:set>
                                      <p:cBhvr>
                                        <p:cTn id="7" dur="1" fill="hold">
                                          <p:stCondLst>
                                            <p:cond delay="0"/>
                                          </p:stCondLst>
                                        </p:cTn>
                                        <p:tgtEl>
                                          <p:spTgt spid="15"/>
                                        </p:tgtEl>
                                        <p:attrNameLst>
                                          <p:attrName>style.visibility</p:attrName>
                                        </p:attrNameLst>
                                      </p:cBhvr>
                                      <p:to>
                                        <p:strVal val="hidden"/>
                                      </p:to>
                                    </p:set>
                                  </p:childTnLst>
                                </p:cTn>
                              </p:par>
                              <p:par>
                                <p:cTn id="8" presetID="24" presetClass="exit" presetSubtype="0" fill="hold" nodeType="withEffect">
                                  <p:stCondLst>
                                    <p:cond delay="0"/>
                                  </p:stCondLst>
                                  <p:childTnLst>
                                    <p:anim to="" calcmode="lin" valueType="num">
                                      <p:cBhvr>
                                        <p:cTn id="9" dur="1"/>
                                        <p:tgtEl>
                                          <p:spTgt spid="16"/>
                                        </p:tgtEl>
                                        <p:attrNameLst>
                                          <p:attrName/>
                                        </p:attrNameLst>
                                      </p:cBhvr>
                                    </p:anim>
                                    <p:set>
                                      <p:cBhvr>
                                        <p:cTn id="1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400">
                <a:latin typeface="微軟正黑體" panose="020B0604030504040204" pitchFamily="34" charset="-120"/>
                <a:ea typeface="微軟正黑體" panose="020B0604030504040204" pitchFamily="34" charset="-12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912813" y="202630"/>
            <a:ext cx="8229600" cy="634082"/>
          </a:xfrm>
        </p:spPr>
        <p:txBody>
          <a:bodyPr/>
          <a:lstStyle>
            <a:lvl1pPr>
              <a:defRPr/>
            </a:lvl1pPr>
          </a:lstStyle>
          <a:p>
            <a:r>
              <a:rPr lang="zh-TW" altLang="en-US" dirty="0"/>
              <a:t>按一下以編輯母片標題樣式</a:t>
            </a:r>
          </a:p>
        </p:txBody>
      </p:sp>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67544" y="1268760"/>
            <a:ext cx="3240360" cy="648072"/>
          </a:xfrm>
        </p:spPr>
        <p:txBody>
          <a:bodyPr anchor="b"/>
          <a:lstStyle>
            <a:lvl1pPr algn="l">
              <a:defRPr sz="2000" b="1"/>
            </a:lvl1pPr>
          </a:lstStyle>
          <a:p>
            <a:r>
              <a:rPr lang="zh-TW" altLang="en-US" dirty="0"/>
              <a:t>按一下以編輯母片標題樣式</a:t>
            </a:r>
          </a:p>
        </p:txBody>
      </p:sp>
      <p:sp>
        <p:nvSpPr>
          <p:cNvPr id="3" name="內容版面配置區 2"/>
          <p:cNvSpPr>
            <a:spLocks noGrp="1"/>
          </p:cNvSpPr>
          <p:nvPr>
            <p:ph idx="1"/>
          </p:nvPr>
        </p:nvSpPr>
        <p:spPr>
          <a:xfrm>
            <a:off x="3707904" y="1196752"/>
            <a:ext cx="5111750" cy="5390193"/>
          </a:xfrm>
          <a:prstGeom prst="rect">
            <a:avLst/>
          </a:prstGeom>
        </p:spPr>
        <p:txBody>
          <a:bodyPr/>
          <a:lstStyle>
            <a:lvl1pPr>
              <a:defRPr sz="3200">
                <a:latin typeface="微軟正黑體" panose="020B0604030504040204" pitchFamily="34" charset="-120"/>
                <a:ea typeface="微軟正黑體" panose="020B0604030504040204" pitchFamily="34" charset="-120"/>
              </a:defRPr>
            </a:lvl1pPr>
            <a:lvl2pPr>
              <a:defRPr sz="2800">
                <a:latin typeface="微軟正黑體" panose="020B0604030504040204" pitchFamily="34" charset="-120"/>
                <a:ea typeface="微軟正黑體" panose="020B0604030504040204" pitchFamily="34" charset="-120"/>
              </a:defRPr>
            </a:lvl2pPr>
            <a:lvl3pPr>
              <a:defRPr sz="2400">
                <a:latin typeface="微軟正黑體" panose="020B0604030504040204" pitchFamily="34" charset="-120"/>
                <a:ea typeface="微軟正黑體" panose="020B0604030504040204" pitchFamily="34" charset="-120"/>
              </a:defRPr>
            </a:lvl3pPr>
            <a:lvl4pPr>
              <a:defRPr sz="2000">
                <a:latin typeface="微軟正黑體" panose="020B0604030504040204" pitchFamily="34" charset="-120"/>
                <a:ea typeface="微軟正黑體" panose="020B0604030504040204" pitchFamily="34" charset="-120"/>
              </a:defRPr>
            </a:lvl4pPr>
            <a:lvl5pPr>
              <a:defRPr sz="2000">
                <a:latin typeface="微軟正黑體" panose="020B0604030504040204" pitchFamily="34" charset="-120"/>
                <a:ea typeface="微軟正黑體" panose="020B0604030504040204" pitchFamily="34" charset="-120"/>
              </a:defRPr>
            </a:lvl5pPr>
            <a:lvl6pPr>
              <a:defRPr sz="2000"/>
            </a:lvl6pPr>
            <a:lvl7pPr>
              <a:defRPr sz="2000"/>
            </a:lvl7pPr>
            <a:lvl8pPr>
              <a:defRPr sz="2000"/>
            </a:lvl8pPr>
            <a:lvl9pPr>
              <a:defRPr sz="2000"/>
            </a:lvl9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文字版面配置區 3"/>
          <p:cNvSpPr>
            <a:spLocks noGrp="1"/>
          </p:cNvSpPr>
          <p:nvPr>
            <p:ph type="body" sz="half" idx="2"/>
          </p:nvPr>
        </p:nvSpPr>
        <p:spPr>
          <a:xfrm>
            <a:off x="467544" y="1916832"/>
            <a:ext cx="3008313" cy="4691063"/>
          </a:xfrm>
          <a:prstGeom prst="rect">
            <a:avLst/>
          </a:prstGeom>
        </p:spPr>
        <p:txBody>
          <a:bodyPr/>
          <a:lstStyle>
            <a:lvl1pPr marL="0" indent="0">
              <a:buNone/>
              <a:defRPr sz="16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atin typeface="微軟正黑體" panose="020B0604030504040204" pitchFamily="34" charset="-120"/>
                <a:ea typeface="微軟正黑體" panose="020B0604030504040204" pitchFamily="34" charset="-120"/>
              </a:defRPr>
            </a:lvl1pPr>
          </a:lstStyle>
          <a:p>
            <a:r>
              <a:rPr lang="zh-TW" altLang="en-US"/>
              <a:t>按一下以編輯母片標題樣式</a:t>
            </a:r>
          </a:p>
        </p:txBody>
      </p:sp>
      <p:sp>
        <p:nvSpPr>
          <p:cNvPr id="3" name="圖片版面配置區 2"/>
          <p:cNvSpPr>
            <a:spLocks noGrp="1"/>
          </p:cNvSpPr>
          <p:nvPr>
            <p:ph type="pic" idx="1"/>
          </p:nvPr>
        </p:nvSpPr>
        <p:spPr>
          <a:xfrm>
            <a:off x="1547664" y="1484784"/>
            <a:ext cx="5486400" cy="4114800"/>
          </a:xfrm>
          <a:prstGeom prst="rect">
            <a:avLst/>
          </a:prstGeom>
        </p:spPr>
        <p:txBody>
          <a:bodyPr/>
          <a:lstStyle>
            <a:lvl1pPr marL="0" indent="0">
              <a:buNone/>
              <a:defRPr sz="3200">
                <a:latin typeface="微軟正黑體" panose="020B0604030504040204" pitchFamily="34" charset="-120"/>
                <a:ea typeface="微軟正黑體" panose="020B0604030504040204"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oleObject" Target="../embeddings/oleObject1.bin"/><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g"/><Relationship Id="rId28" Type="http://schemas.openxmlformats.org/officeDocument/2006/relationships/oleObject" Target="../embeddings/oleObject2.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vmlDrawing" Target="../drawings/vmlDrawing1.vml"/><Relationship Id="rId27"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32" name="圖片 31"/>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6372200" y="44624"/>
            <a:ext cx="2770212" cy="871751"/>
          </a:xfrm>
          <a:prstGeom prst="rect">
            <a:avLst/>
          </a:prstGeom>
        </p:spPr>
      </p:pic>
      <p:pic>
        <p:nvPicPr>
          <p:cNvPr id="34" name="圖片 3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0" y="922118"/>
            <a:ext cx="9225506" cy="6035274"/>
          </a:xfrm>
          <a:prstGeom prst="rect">
            <a:avLst/>
          </a:prstGeom>
        </p:spPr>
      </p:pic>
      <p:pic>
        <p:nvPicPr>
          <p:cNvPr id="120843" name="Picture 11" descr="C:\Users\Yang-Ting Chou\Desktop\ncku-logo1.jpg"/>
          <p:cNvPicPr>
            <a:picLocks noChangeAspect="1" noChangeArrowheads="1"/>
          </p:cNvPicPr>
          <p:nvPr/>
        </p:nvPicPr>
        <p:blipFill>
          <a:blip r:embed="rId25" cstate="print">
            <a:clrChange>
              <a:clrFrom>
                <a:srgbClr val="FFFFFF"/>
              </a:clrFrom>
              <a:clrTo>
                <a:srgbClr val="FFFFFF">
                  <a:alpha val="0"/>
                </a:srgbClr>
              </a:clrTo>
            </a:clrChange>
          </a:blip>
          <a:srcRect/>
          <a:stretch>
            <a:fillRect/>
          </a:stretch>
        </p:blipFill>
        <p:spPr bwMode="auto">
          <a:xfrm>
            <a:off x="82384" y="87600"/>
            <a:ext cx="745200" cy="749112"/>
          </a:xfrm>
          <a:prstGeom prst="rect">
            <a:avLst/>
          </a:prstGeom>
          <a:noFill/>
        </p:spPr>
      </p:pic>
      <p:sp>
        <p:nvSpPr>
          <p:cNvPr id="428037" name="Rectangle 5"/>
          <p:cNvSpPr>
            <a:spLocks noGrp="1" noChangeArrowheads="1"/>
          </p:cNvSpPr>
          <p:nvPr>
            <p:ph type="title"/>
          </p:nvPr>
        </p:nvSpPr>
        <p:spPr bwMode="auto">
          <a:xfrm>
            <a:off x="853325" y="137512"/>
            <a:ext cx="8136903" cy="6492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zh-TW" altLang="en-US" dirty="0"/>
          </a:p>
        </p:txBody>
      </p:sp>
      <p:sp>
        <p:nvSpPr>
          <p:cNvPr id="428042" name="Line 10"/>
          <p:cNvSpPr>
            <a:spLocks noChangeShapeType="1"/>
          </p:cNvSpPr>
          <p:nvPr/>
        </p:nvSpPr>
        <p:spPr bwMode="auto">
          <a:xfrm flipV="1">
            <a:off x="454984" y="6741367"/>
            <a:ext cx="1716392" cy="0"/>
          </a:xfrm>
          <a:prstGeom prst="line">
            <a:avLst/>
          </a:prstGeom>
          <a:noFill/>
          <a:ln w="19050">
            <a:solidFill>
              <a:srgbClr val="C00000"/>
            </a:solidFill>
            <a:round/>
            <a:headEnd/>
            <a:tailEnd/>
          </a:ln>
          <a:effectLst/>
        </p:spPr>
        <p:txBody>
          <a:bodyPr/>
          <a:lstStyle/>
          <a:p>
            <a:pPr>
              <a:defRPr/>
            </a:pPr>
            <a:endParaRPr lang="zh-TW" altLang="en-US"/>
          </a:p>
        </p:txBody>
      </p:sp>
      <p:sp>
        <p:nvSpPr>
          <p:cNvPr id="428043" name="Line 11"/>
          <p:cNvSpPr>
            <a:spLocks noChangeShapeType="1"/>
          </p:cNvSpPr>
          <p:nvPr/>
        </p:nvSpPr>
        <p:spPr bwMode="auto">
          <a:xfrm flipV="1">
            <a:off x="6732240" y="6741367"/>
            <a:ext cx="1902284" cy="0"/>
          </a:xfrm>
          <a:prstGeom prst="line">
            <a:avLst/>
          </a:prstGeom>
          <a:noFill/>
          <a:ln w="19050">
            <a:solidFill>
              <a:srgbClr val="C00000"/>
            </a:solidFill>
            <a:round/>
            <a:headEnd type="none" w="med" len="med"/>
            <a:tailEnd type="none" w="med" len="med"/>
          </a:ln>
          <a:effectLst/>
        </p:spPr>
        <p:txBody>
          <a:bodyPr/>
          <a:lstStyle/>
          <a:p>
            <a:pPr>
              <a:defRPr/>
            </a:pPr>
            <a:endParaRPr lang="zh-TW" altLang="en-US"/>
          </a:p>
        </p:txBody>
      </p:sp>
      <p:sp>
        <p:nvSpPr>
          <p:cNvPr id="17" name="文字方塊 16"/>
          <p:cNvSpPr txBox="1"/>
          <p:nvPr/>
        </p:nvSpPr>
        <p:spPr>
          <a:xfrm>
            <a:off x="2171376" y="6577607"/>
            <a:ext cx="4560864" cy="261610"/>
          </a:xfrm>
          <a:prstGeom prst="rect">
            <a:avLst/>
          </a:prstGeom>
          <a:noFill/>
        </p:spPr>
        <p:txBody>
          <a:bodyPr wrap="none" rtlCol="0">
            <a:spAutoFit/>
          </a:bodyPr>
          <a:lstStyle/>
          <a:p>
            <a:pPr algn="ctr"/>
            <a:r>
              <a:rPr lang="en-US" altLang="zh-TW" sz="1100" dirty="0" smtClean="0">
                <a:solidFill>
                  <a:srgbClr val="5E2B2B"/>
                </a:solidFill>
              </a:rPr>
              <a:t>Department of</a:t>
            </a:r>
            <a:r>
              <a:rPr lang="en-US" altLang="zh-TW" sz="1100" baseline="0" dirty="0" smtClean="0">
                <a:solidFill>
                  <a:srgbClr val="5E2B2B"/>
                </a:solidFill>
              </a:rPr>
              <a:t> Electrical Engineering, National Cheng Kung University</a:t>
            </a:r>
            <a:endParaRPr lang="zh-TW" altLang="en-US" sz="1100" dirty="0">
              <a:solidFill>
                <a:srgbClr val="5E2B2B"/>
              </a:solidFill>
            </a:endParaRPr>
          </a:p>
        </p:txBody>
      </p:sp>
      <p:sp>
        <p:nvSpPr>
          <p:cNvPr id="29" name="矩形 28"/>
          <p:cNvSpPr/>
          <p:nvPr/>
        </p:nvSpPr>
        <p:spPr bwMode="auto">
          <a:xfrm>
            <a:off x="23291" y="901616"/>
            <a:ext cx="9178924" cy="6048000"/>
          </a:xfrm>
          <a:prstGeom prst="rect">
            <a:avLst/>
          </a:prstGeom>
          <a:solidFill>
            <a:srgbClr val="FEC3C3">
              <a:alpha val="85098"/>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grpSp>
        <p:nvGrpSpPr>
          <p:cNvPr id="6" name="群組 5"/>
          <p:cNvGrpSpPr/>
          <p:nvPr/>
        </p:nvGrpSpPr>
        <p:grpSpPr>
          <a:xfrm>
            <a:off x="2267744" y="3395579"/>
            <a:ext cx="4586382" cy="787568"/>
            <a:chOff x="2365723" y="3406404"/>
            <a:chExt cx="4586382" cy="787568"/>
          </a:xfrm>
        </p:grpSpPr>
        <p:sp>
          <p:nvSpPr>
            <p:cNvPr id="428047" name="Oval 15"/>
            <p:cNvSpPr>
              <a:spLocks noChangeArrowheads="1"/>
            </p:cNvSpPr>
            <p:nvPr/>
          </p:nvSpPr>
          <p:spPr bwMode="auto">
            <a:xfrm>
              <a:off x="5606102" y="3668320"/>
              <a:ext cx="548372" cy="524742"/>
            </a:xfrm>
            <a:prstGeom prst="ellipse">
              <a:avLst/>
            </a:prstGeom>
            <a:solidFill>
              <a:srgbClr val="FF7979"/>
            </a:solid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1026" name="Object 16"/>
            <p:cNvGraphicFramePr>
              <a:graphicFrameLocks noChangeAspect="1"/>
            </p:cNvGraphicFramePr>
            <p:nvPr userDrawn="1">
              <p:extLst>
                <p:ext uri="{D42A27DB-BD31-4B8C-83A1-F6EECF244321}">
                  <p14:modId xmlns:p14="http://schemas.microsoft.com/office/powerpoint/2010/main" val="211489139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332" name="Microsoft WordArt 3.2" r:id="rId26" imgW="8678527" imgH="1480247" progId="">
                    <p:embed/>
                  </p:oleObj>
                </mc:Choice>
                <mc:Fallback>
                  <p:oleObj name="Microsoft WordArt 3.2" r:id="rId26" imgW="8678527" imgH="1480247" progId="">
                    <p:embed/>
                    <p:pic>
                      <p:nvPicPr>
                        <p:cNvPr id="0" name="Picture 1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grpSp>
        <p:nvGrpSpPr>
          <p:cNvPr id="7" name="群組 6"/>
          <p:cNvGrpSpPr/>
          <p:nvPr/>
        </p:nvGrpSpPr>
        <p:grpSpPr>
          <a:xfrm>
            <a:off x="8028480" y="6633376"/>
            <a:ext cx="864000" cy="180000"/>
            <a:chOff x="6764032" y="1052784"/>
            <a:chExt cx="1464913" cy="396000"/>
          </a:xfrm>
        </p:grpSpPr>
        <p:sp>
          <p:nvSpPr>
            <p:cNvPr id="3" name="矩形 2"/>
            <p:cNvSpPr/>
            <p:nvPr userDrawn="1"/>
          </p:nvSpPr>
          <p:spPr bwMode="auto">
            <a:xfrm>
              <a:off x="6764032" y="1052784"/>
              <a:ext cx="1464913" cy="396000"/>
            </a:xfrm>
            <a:prstGeom prst="rect">
              <a:avLst/>
            </a:prstGeom>
            <a:solidFill>
              <a:schemeClr val="bg2">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nvGrpSpPr>
            <p:cNvPr id="23" name="群組 22"/>
            <p:cNvGrpSpPr/>
            <p:nvPr/>
          </p:nvGrpSpPr>
          <p:grpSpPr>
            <a:xfrm>
              <a:off x="6804248" y="1124422"/>
              <a:ext cx="1346003" cy="278704"/>
              <a:chOff x="2365723" y="3406404"/>
              <a:chExt cx="4586382" cy="787568"/>
            </a:xfrm>
            <a:solidFill>
              <a:srgbClr val="FFFF00"/>
            </a:solidFill>
          </p:grpSpPr>
          <p:grpSp>
            <p:nvGrpSpPr>
              <p:cNvPr id="24" name="群組 23"/>
              <p:cNvGrpSpPr/>
              <p:nvPr userDrawn="1"/>
            </p:nvGrpSpPr>
            <p:grpSpPr>
              <a:xfrm>
                <a:off x="2365723" y="3406404"/>
                <a:ext cx="4586382" cy="787568"/>
                <a:chOff x="2365723" y="3406404"/>
                <a:chExt cx="4586382" cy="787568"/>
              </a:xfrm>
              <a:grpFill/>
            </p:grpSpPr>
            <p:sp>
              <p:nvSpPr>
                <p:cNvPr id="30" name="Oval 15"/>
                <p:cNvSpPr>
                  <a:spLocks noChangeArrowheads="1"/>
                </p:cNvSpPr>
                <p:nvPr/>
              </p:nvSpPr>
              <p:spPr bwMode="auto">
                <a:xfrm>
                  <a:off x="5606102" y="3668320"/>
                  <a:ext cx="548372" cy="524742"/>
                </a:xfrm>
                <a:prstGeom prst="ellipse">
                  <a:avLst/>
                </a:prstGeom>
                <a:grp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31" name="Object 16"/>
                <p:cNvGraphicFramePr>
                  <a:graphicFrameLocks noChangeAspect="1"/>
                </p:cNvGraphicFramePr>
                <p:nvPr userDrawn="1">
                  <p:extLst>
                    <p:ext uri="{D42A27DB-BD31-4B8C-83A1-F6EECF244321}">
                      <p14:modId xmlns:p14="http://schemas.microsoft.com/office/powerpoint/2010/main" val="227284880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333" name="Microsoft WordArt 3.2" r:id="rId28" imgW="8678527" imgH="1480247" progId="">
                        <p:embed/>
                      </p:oleObj>
                    </mc:Choice>
                    <mc:Fallback>
                      <p:oleObj name="Microsoft WordArt 3.2" r:id="rId28" imgW="8678527" imgH="1480247" progId="">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5" name="橢圓 24"/>
              <p:cNvSpPr/>
              <p:nvPr userDrawn="1"/>
            </p:nvSpPr>
            <p:spPr bwMode="auto">
              <a:xfrm>
                <a:off x="5653947" y="3717032"/>
                <a:ext cx="432000" cy="396000"/>
              </a:xfrm>
              <a:prstGeom prst="ellipse">
                <a:avLst/>
              </a:prstGeom>
              <a:solidFill>
                <a:schemeClr val="bg2">
                  <a:lumMod val="75000"/>
                </a:schemeClr>
              </a:solidFill>
              <a:ln w="12700" cap="flat" cmpd="sng" algn="ctr">
                <a:solidFill>
                  <a:schemeClr val="accent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grpSp>
      <p:cxnSp>
        <p:nvCxnSpPr>
          <p:cNvPr id="8" name="直線接點 7"/>
          <p:cNvCxnSpPr/>
          <p:nvPr/>
        </p:nvCxnSpPr>
        <p:spPr bwMode="auto">
          <a:xfrm flipV="1">
            <a:off x="-36512" y="908720"/>
            <a:ext cx="9180512" cy="18058"/>
          </a:xfrm>
          <a:prstGeom prst="line">
            <a:avLst/>
          </a:prstGeom>
          <a:solidFill>
            <a:schemeClr val="accent1"/>
          </a:solidFill>
          <a:ln w="28575" cap="flat" cmpd="sng" algn="ctr">
            <a:solidFill>
              <a:srgbClr val="A50021"/>
            </a:solidFill>
            <a:prstDash val="solid"/>
            <a:round/>
            <a:headEnd type="none" w="med" len="med"/>
            <a:tailEnd type="none" w="med" len="med"/>
          </a:ln>
          <a:effectLst/>
        </p:spPr>
      </p:cxnSp>
      <p:sp>
        <p:nvSpPr>
          <p:cNvPr id="26" name="矩形 25"/>
          <p:cNvSpPr/>
          <p:nvPr userDrawn="1"/>
        </p:nvSpPr>
        <p:spPr bwMode="auto">
          <a:xfrm>
            <a:off x="0" y="932965"/>
            <a:ext cx="9178924" cy="6048000"/>
          </a:xfrm>
          <a:prstGeom prst="rect">
            <a:avLst/>
          </a:prstGeom>
          <a:solidFill>
            <a:srgbClr val="FFFFFF"/>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4" name="文字方塊 3"/>
          <p:cNvSpPr txBox="1"/>
          <p:nvPr userDrawn="1"/>
        </p:nvSpPr>
        <p:spPr>
          <a:xfrm>
            <a:off x="7422332" y="692696"/>
            <a:ext cx="1398140" cy="230832"/>
          </a:xfrm>
          <a:prstGeom prst="rect">
            <a:avLst/>
          </a:prstGeom>
          <a:noFill/>
        </p:spPr>
        <p:txBody>
          <a:bodyPr wrap="none" rtlCol="0">
            <a:spAutoFit/>
          </a:bodyPr>
          <a:lstStyle/>
          <a:p>
            <a:pPr algn="ctr"/>
            <a:r>
              <a:rPr lang="zh-TW" altLang="en-US" sz="900" b="1" dirty="0" smtClean="0">
                <a:solidFill>
                  <a:srgbClr val="A64C4C"/>
                </a:solidFill>
                <a:effectLst/>
                <a:latin typeface="微軟正黑體" panose="020B0604030504040204" pitchFamily="34" charset="-120"/>
                <a:ea typeface="微軟正黑體" panose="020B0604030504040204" pitchFamily="34" charset="-120"/>
              </a:rPr>
              <a:t> </a:t>
            </a:r>
            <a:r>
              <a:rPr lang="en-US" altLang="zh-TW" sz="900" b="1" dirty="0" smtClean="0">
                <a:solidFill>
                  <a:srgbClr val="A64C4C"/>
                </a:solidFill>
                <a:effectLst/>
                <a:latin typeface="微軟正黑體" panose="020B0604030504040204" pitchFamily="34" charset="-120"/>
                <a:ea typeface="微軟正黑體" panose="020B0604030504040204" pitchFamily="34" charset="-120"/>
              </a:rPr>
              <a:t>NCKU,</a:t>
            </a:r>
            <a:r>
              <a:rPr lang="en-US" altLang="zh-TW" sz="900" b="1" baseline="0" dirty="0" smtClean="0">
                <a:solidFill>
                  <a:srgbClr val="A64C4C"/>
                </a:solidFill>
                <a:effectLst/>
                <a:latin typeface="微軟正黑體" panose="020B0604030504040204" pitchFamily="34" charset="-120"/>
                <a:ea typeface="微軟正黑體" panose="020B0604030504040204" pitchFamily="34" charset="-120"/>
              </a:rPr>
              <a:t> Tainan Taiwan</a:t>
            </a:r>
            <a:endParaRPr lang="en-US" altLang="zh-TW" sz="900" b="1" dirty="0" smtClean="0">
              <a:solidFill>
                <a:srgbClr val="A64C4C"/>
              </a:solidFill>
              <a:effectLst/>
              <a:latin typeface="微軟正黑體" panose="020B0604030504040204" pitchFamily="34" charset="-120"/>
              <a:ea typeface="微軟正黑體" panose="020B0604030504040204" pitchFamily="34" charset="-120"/>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692" r:id="rId14"/>
    <p:sldLayoutId id="2147483693" r:id="rId15"/>
    <p:sldLayoutId id="2147483694" r:id="rId16"/>
    <p:sldLayoutId id="2147483698" r:id="rId17"/>
    <p:sldLayoutId id="2147483700" r:id="rId18"/>
    <p:sldLayoutId id="2147483701" r:id="rId19"/>
    <p:sldLayoutId id="2147483716" r:id="rId2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2000"/>
                                        <p:tgtEl>
                                          <p:spTgt spid="26"/>
                                        </p:tgtEl>
                                      </p:cBhvr>
                                    </p:animEffect>
                                  </p:childTnLst>
                                </p:cTn>
                              </p:par>
                              <p:par>
                                <p:cTn id="8" presetID="10" presetClass="exit" presetSubtype="0" fill="hold" nodeType="withEffect">
                                  <p:stCondLst>
                                    <p:cond delay="0"/>
                                  </p:stCondLst>
                                  <p:childTnLst>
                                    <p:animEffect transition="out" filter="fade">
                                      <p:cBhvr>
                                        <p:cTn id="9" dur="1000"/>
                                        <p:tgtEl>
                                          <p:spTgt spid="6"/>
                                        </p:tgtEl>
                                      </p:cBhvr>
                                    </p:animEffect>
                                    <p:set>
                                      <p:cBhvr>
                                        <p:cTn id="10" dur="1" fill="hold">
                                          <p:stCondLst>
                                            <p:cond delay="999"/>
                                          </p:stCondLst>
                                        </p:cTn>
                                        <p:tgtEl>
                                          <p:spTgt spid="6"/>
                                        </p:tgtEl>
                                        <p:attrNameLst>
                                          <p:attrName>style.visibility</p:attrName>
                                        </p:attrNameLst>
                                      </p:cBhvr>
                                      <p:to>
                                        <p:strVal val="hidden"/>
                                      </p:to>
                                    </p:set>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3" animBg="1"/>
      <p:bldP spid="26" grpId="4" animBg="1"/>
      <p:bldP spid="26" grpId="5" animBg="1"/>
      <p:bldP spid="26" grpId="6" animBg="1"/>
    </p:bldLst>
  </p:timing>
  <p:hf hdr="0" ftr="0" dt="0"/>
  <p:txStyles>
    <p:titleStyle>
      <a:lvl1pPr algn="l" rtl="0" eaLnBrk="1" fontAlgn="base" hangingPunct="1">
        <a:spcBef>
          <a:spcPct val="0"/>
        </a:spcBef>
        <a:spcAft>
          <a:spcPct val="0"/>
        </a:spcAft>
        <a:defRPr kumimoji="1" sz="3200" b="1" i="0">
          <a:solidFill>
            <a:srgbClr val="3F1D1D"/>
          </a:solidFill>
          <a:effectLst/>
          <a:latin typeface="Calibri" panose="020F0502020204030204" pitchFamily="34" charset="0"/>
          <a:ea typeface="微軟正黑體" panose="020B0604030504040204" pitchFamily="34" charset="-120"/>
          <a:cs typeface="+mj-cs"/>
        </a:defRPr>
      </a:lvl1pPr>
      <a:lvl2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2pPr>
      <a:lvl3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3pPr>
      <a:lvl4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4pPr>
      <a:lvl5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5pPr>
      <a:lvl6pPr marL="4572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6pPr>
      <a:lvl7pPr marL="9144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7pPr>
      <a:lvl8pPr marL="13716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8pPr>
      <a:lvl9pPr marL="18288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9pPr>
    </p:titleStyle>
    <p:bodyStyle>
      <a:lvl1pPr marL="342900" indent="-342900" algn="l" rtl="0" eaLnBrk="1" fontAlgn="base" hangingPunct="1">
        <a:spcBef>
          <a:spcPct val="20000"/>
        </a:spcBef>
        <a:spcAft>
          <a:spcPct val="0"/>
        </a:spcAft>
        <a:buClr>
          <a:schemeClr val="hlink"/>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21.png"/><Relationship Id="rId4"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PowerPoint_Slide3.sldx"/><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12.png"/><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3.wmf"/><Relationship Id="rId5" Type="http://schemas.openxmlformats.org/officeDocument/2006/relationships/oleObject" Target="../embeddings/oleObject6.bin"/><Relationship Id="rId4" Type="http://schemas.openxmlformats.org/officeDocument/2006/relationships/image" Target="../media/image13.jpe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avi"/><Relationship Id="rId1" Type="http://schemas.microsoft.com/office/2007/relationships/media" Target="../media/media2.avi"/><Relationship Id="rId5" Type="http://schemas.openxmlformats.org/officeDocument/2006/relationships/image" Target="../media/image27.png"/><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PowerPoint_Slide4.sldx"/><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PowerPoint_Slide5.sldx"/><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PowerPoint_Slide6.sldx"/><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10.vml"/><Relationship Id="rId5" Type="http://schemas.openxmlformats.org/officeDocument/2006/relationships/image" Target="../media/image31.wmf"/><Relationship Id="rId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11.vml"/><Relationship Id="rId5" Type="http://schemas.openxmlformats.org/officeDocument/2006/relationships/image" Target="../media/image30.emf"/><Relationship Id="rId4" Type="http://schemas.openxmlformats.org/officeDocument/2006/relationships/package" Target="../embeddings/Microsoft_PowerPoint_Slide7.sldx"/></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3.png"/><Relationship Id="rId4" Type="http://schemas.openxmlformats.org/officeDocument/2006/relationships/image" Target="../media/image32.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5.wmf"/><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oleObject" Target="../embeddings/oleObject11.bin"/><Relationship Id="rId5" Type="http://schemas.openxmlformats.org/officeDocument/2006/relationships/image" Target="../media/image34.wmf"/><Relationship Id="rId4" Type="http://schemas.openxmlformats.org/officeDocument/2006/relationships/oleObject" Target="../embeddings/oleObject10.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40.wmf"/><Relationship Id="rId3" Type="http://schemas.openxmlformats.org/officeDocument/2006/relationships/notesSlide" Target="../notesSlides/notesSlide10.xml"/><Relationship Id="rId7" Type="http://schemas.openxmlformats.org/officeDocument/2006/relationships/image" Target="../media/image37.wmf"/><Relationship Id="rId12"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oleObject" Target="../embeddings/oleObject13.bin"/><Relationship Id="rId11" Type="http://schemas.openxmlformats.org/officeDocument/2006/relationships/image" Target="../media/image39.wmf"/><Relationship Id="rId5" Type="http://schemas.openxmlformats.org/officeDocument/2006/relationships/image" Target="../media/image36.w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38.wmf"/></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44.wmf"/><Relationship Id="rId3" Type="http://schemas.openxmlformats.org/officeDocument/2006/relationships/notesSlide" Target="../notesSlides/notesSlide11.xml"/><Relationship Id="rId7" Type="http://schemas.openxmlformats.org/officeDocument/2006/relationships/image" Target="../media/image41.wmf"/><Relationship Id="rId12"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oleObject" Target="../embeddings/oleObject17.bin"/><Relationship Id="rId11" Type="http://schemas.openxmlformats.org/officeDocument/2006/relationships/image" Target="../media/image43.wmf"/><Relationship Id="rId5" Type="http://schemas.openxmlformats.org/officeDocument/2006/relationships/image" Target="../media/image30.emf"/><Relationship Id="rId10" Type="http://schemas.openxmlformats.org/officeDocument/2006/relationships/oleObject" Target="../embeddings/oleObject19.bin"/><Relationship Id="rId4" Type="http://schemas.openxmlformats.org/officeDocument/2006/relationships/package" Target="../embeddings/Microsoft_PowerPoint_Slide8.sldx"/><Relationship Id="rId9" Type="http://schemas.openxmlformats.org/officeDocument/2006/relationships/image" Target="../media/image42.w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48.wmf"/><Relationship Id="rId18" Type="http://schemas.openxmlformats.org/officeDocument/2006/relationships/oleObject" Target="../embeddings/oleObject27.bin"/><Relationship Id="rId3" Type="http://schemas.openxmlformats.org/officeDocument/2006/relationships/notesSlide" Target="../notesSlides/notesSlide12.xml"/><Relationship Id="rId21" Type="http://schemas.openxmlformats.org/officeDocument/2006/relationships/image" Target="../media/image52.wmf"/><Relationship Id="rId7" Type="http://schemas.openxmlformats.org/officeDocument/2006/relationships/image" Target="../media/image45.wmf"/><Relationship Id="rId12" Type="http://schemas.openxmlformats.org/officeDocument/2006/relationships/oleObject" Target="../embeddings/oleObject24.bin"/><Relationship Id="rId17" Type="http://schemas.openxmlformats.org/officeDocument/2006/relationships/image" Target="../media/image50.wmf"/><Relationship Id="rId2" Type="http://schemas.openxmlformats.org/officeDocument/2006/relationships/slideLayout" Target="../slideLayouts/slideLayout6.xml"/><Relationship Id="rId16" Type="http://schemas.openxmlformats.org/officeDocument/2006/relationships/oleObject" Target="../embeddings/oleObject26.bin"/><Relationship Id="rId20" Type="http://schemas.openxmlformats.org/officeDocument/2006/relationships/oleObject" Target="../embeddings/oleObject28.bin"/><Relationship Id="rId1" Type="http://schemas.openxmlformats.org/officeDocument/2006/relationships/vmlDrawing" Target="../drawings/vmlDrawing16.vml"/><Relationship Id="rId6" Type="http://schemas.openxmlformats.org/officeDocument/2006/relationships/oleObject" Target="../embeddings/oleObject21.bin"/><Relationship Id="rId11" Type="http://schemas.openxmlformats.org/officeDocument/2006/relationships/image" Target="../media/image47.wmf"/><Relationship Id="rId5" Type="http://schemas.openxmlformats.org/officeDocument/2006/relationships/image" Target="../media/image30.emf"/><Relationship Id="rId15" Type="http://schemas.openxmlformats.org/officeDocument/2006/relationships/image" Target="../media/image49.wmf"/><Relationship Id="rId10" Type="http://schemas.openxmlformats.org/officeDocument/2006/relationships/oleObject" Target="../embeddings/oleObject23.bin"/><Relationship Id="rId19" Type="http://schemas.openxmlformats.org/officeDocument/2006/relationships/image" Target="../media/image51.wmf"/><Relationship Id="rId4" Type="http://schemas.openxmlformats.org/officeDocument/2006/relationships/package" Target="../embeddings/Microsoft_PowerPoint_Slide9.sldx"/><Relationship Id="rId9" Type="http://schemas.openxmlformats.org/officeDocument/2006/relationships/image" Target="../media/image46.wmf"/><Relationship Id="rId14" Type="http://schemas.openxmlformats.org/officeDocument/2006/relationships/oleObject" Target="../embeddings/oleObject25.bin"/></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PowerPoint_Slide10.sldx"/><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53.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PowerPoint_Slide11.sldx"/><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54.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PowerPoint_Slide12.sldx"/><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55.emf"/></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PowerPoint_Slide13.sldx"/><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56.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3.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4.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PowerPoint_Slide1.sl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PowerPoint_Slide2.sldx"/><Relationship Id="rId4" Type="http://schemas.openxmlformats.org/officeDocument/2006/relationships/image" Target="../media/image8.em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package" Target="../embeddings/Microsoft_PowerPoint_Slide14.sldx"/><Relationship Id="rId2" Type="http://schemas.openxmlformats.org/officeDocument/2006/relationships/slideLayout" Target="../slideLayouts/slideLayout6.xml"/><Relationship Id="rId1" Type="http://schemas.openxmlformats.org/officeDocument/2006/relationships/vmlDrawing" Target="../drawings/vmlDrawing21.vml"/><Relationship Id="rId4" Type="http://schemas.openxmlformats.org/officeDocument/2006/relationships/image" Target="../media/image68.emf"/></Relationships>
</file>

<file path=ppt/slides/_rels/slide65.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png"/><Relationship Id="rId2" Type="http://schemas.openxmlformats.org/officeDocument/2006/relationships/image" Target="../media/image69.jpeg"/><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 Id="rId9" Type="http://schemas.openxmlformats.org/officeDocument/2006/relationships/image" Target="../media/image76.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81.wmf"/><Relationship Id="rId18" Type="http://schemas.openxmlformats.org/officeDocument/2006/relationships/oleObject" Target="../embeddings/oleObject36.bin"/><Relationship Id="rId26" Type="http://schemas.openxmlformats.org/officeDocument/2006/relationships/oleObject" Target="../embeddings/oleObject40.bin"/><Relationship Id="rId3" Type="http://schemas.openxmlformats.org/officeDocument/2006/relationships/notesSlide" Target="../notesSlides/notesSlide14.xml"/><Relationship Id="rId21" Type="http://schemas.openxmlformats.org/officeDocument/2006/relationships/image" Target="../media/image85.wmf"/><Relationship Id="rId7" Type="http://schemas.openxmlformats.org/officeDocument/2006/relationships/image" Target="../media/image78.wmf"/><Relationship Id="rId12" Type="http://schemas.openxmlformats.org/officeDocument/2006/relationships/oleObject" Target="../embeddings/oleObject33.bin"/><Relationship Id="rId17" Type="http://schemas.openxmlformats.org/officeDocument/2006/relationships/image" Target="../media/image83.wmf"/><Relationship Id="rId25" Type="http://schemas.openxmlformats.org/officeDocument/2006/relationships/image" Target="../media/image87.wmf"/><Relationship Id="rId2" Type="http://schemas.openxmlformats.org/officeDocument/2006/relationships/slideLayout" Target="../slideLayouts/slideLayout2.xml"/><Relationship Id="rId16" Type="http://schemas.openxmlformats.org/officeDocument/2006/relationships/oleObject" Target="../embeddings/oleObject35.bin"/><Relationship Id="rId20" Type="http://schemas.openxmlformats.org/officeDocument/2006/relationships/oleObject" Target="../embeddings/oleObject37.bin"/><Relationship Id="rId29" Type="http://schemas.openxmlformats.org/officeDocument/2006/relationships/oleObject" Target="../embeddings/oleObject42.bin"/><Relationship Id="rId1" Type="http://schemas.openxmlformats.org/officeDocument/2006/relationships/vmlDrawing" Target="../drawings/vmlDrawing22.vml"/><Relationship Id="rId6" Type="http://schemas.openxmlformats.org/officeDocument/2006/relationships/oleObject" Target="../embeddings/oleObject30.bin"/><Relationship Id="rId11" Type="http://schemas.openxmlformats.org/officeDocument/2006/relationships/image" Target="../media/image80.wmf"/><Relationship Id="rId24" Type="http://schemas.openxmlformats.org/officeDocument/2006/relationships/oleObject" Target="../embeddings/oleObject39.bin"/><Relationship Id="rId5" Type="http://schemas.openxmlformats.org/officeDocument/2006/relationships/image" Target="../media/image77.wmf"/><Relationship Id="rId15" Type="http://schemas.openxmlformats.org/officeDocument/2006/relationships/image" Target="../media/image82.wmf"/><Relationship Id="rId23" Type="http://schemas.openxmlformats.org/officeDocument/2006/relationships/image" Target="../media/image86.wmf"/><Relationship Id="rId28" Type="http://schemas.openxmlformats.org/officeDocument/2006/relationships/image" Target="../media/image88.wmf"/><Relationship Id="rId10" Type="http://schemas.openxmlformats.org/officeDocument/2006/relationships/oleObject" Target="../embeddings/oleObject32.bin"/><Relationship Id="rId19" Type="http://schemas.openxmlformats.org/officeDocument/2006/relationships/image" Target="../media/image84.wmf"/><Relationship Id="rId4" Type="http://schemas.openxmlformats.org/officeDocument/2006/relationships/oleObject" Target="../embeddings/oleObject29.bin"/><Relationship Id="rId9" Type="http://schemas.openxmlformats.org/officeDocument/2006/relationships/image" Target="../media/image79.wmf"/><Relationship Id="rId14" Type="http://schemas.openxmlformats.org/officeDocument/2006/relationships/oleObject" Target="../embeddings/oleObject34.bin"/><Relationship Id="rId22" Type="http://schemas.openxmlformats.org/officeDocument/2006/relationships/oleObject" Target="../embeddings/oleObject38.bin"/><Relationship Id="rId27" Type="http://schemas.openxmlformats.org/officeDocument/2006/relationships/oleObject" Target="../embeddings/oleObject41.bin"/><Relationship Id="rId30" Type="http://schemas.openxmlformats.org/officeDocument/2006/relationships/image" Target="../media/image89.w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oleObject" Target="../embeddings/oleObject5.bin"/><Relationship Id="rId3" Type="http://schemas.openxmlformats.org/officeDocument/2006/relationships/notesSlide" Target="../notesSlides/notesSlide1.xml"/><Relationship Id="rId7" Type="http://schemas.openxmlformats.org/officeDocument/2006/relationships/image" Target="../media/image15.png"/><Relationship Id="rId12" Type="http://schemas.openxmlformats.org/officeDocument/2006/relationships/image" Target="../media/image10.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4.png"/><Relationship Id="rId11" Type="http://schemas.openxmlformats.org/officeDocument/2006/relationships/oleObject" Target="../embeddings/oleObject4.bin"/><Relationship Id="rId5" Type="http://schemas.openxmlformats.org/officeDocument/2006/relationships/image" Target="../media/image13.jpeg"/><Relationship Id="rId15" Type="http://schemas.openxmlformats.org/officeDocument/2006/relationships/image" Target="../media/image19.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1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539552" y="4653136"/>
            <a:ext cx="8136904" cy="648072"/>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endPar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88070" name="Text Box 6"/>
          <p:cNvSpPr txBox="1">
            <a:spLocks noChangeArrowheads="1"/>
          </p:cNvSpPr>
          <p:nvPr/>
        </p:nvSpPr>
        <p:spPr bwMode="auto">
          <a:xfrm>
            <a:off x="541548" y="2564904"/>
            <a:ext cx="8208912" cy="1384976"/>
          </a:xfrm>
          <a:prstGeom prst="rect">
            <a:avLst/>
          </a:prstGeom>
          <a:noFill/>
          <a:ln w="9525">
            <a:noFill/>
            <a:miter lim="800000"/>
            <a:headEnd/>
            <a:tailEnd/>
          </a:ln>
          <a:effectLst/>
        </p:spPr>
        <p:txBody>
          <a:bodyPr wrap="square" lIns="91422" tIns="45711" rIns="91422" bIns="45711">
            <a:spAutoFit/>
          </a:bodyPr>
          <a:lstStyle/>
          <a:p>
            <a:pPr algn="ctr"/>
            <a:r>
              <a:rPr lang="en-US" altLang="zh-TW" sz="3200" b="1" dirty="0">
                <a:solidFill>
                  <a:schemeClr val="bg1"/>
                </a:solidFill>
              </a:rPr>
              <a:t>Centralized Texture-Depth Packing </a:t>
            </a:r>
            <a:endParaRPr lang="en-US" altLang="zh-TW" sz="3200" b="1" dirty="0" smtClean="0">
              <a:solidFill>
                <a:schemeClr val="bg1"/>
              </a:solidFill>
            </a:endParaRPr>
          </a:p>
          <a:p>
            <a:pPr algn="ctr"/>
            <a:r>
              <a:rPr lang="en-US" altLang="zh-TW" sz="3200" b="1" dirty="0" smtClean="0">
                <a:solidFill>
                  <a:schemeClr val="bg1"/>
                </a:solidFill>
              </a:rPr>
              <a:t>SEI </a:t>
            </a:r>
            <a:r>
              <a:rPr lang="en-US" altLang="zh-TW" sz="3200" b="1" dirty="0">
                <a:solidFill>
                  <a:schemeClr val="bg1"/>
                </a:solidFill>
              </a:rPr>
              <a:t>Message for </a:t>
            </a:r>
            <a:r>
              <a:rPr lang="en-US" altLang="zh-TW" sz="3200" b="1" dirty="0" smtClean="0">
                <a:solidFill>
                  <a:schemeClr val="bg1"/>
                </a:solidFill>
              </a:rPr>
              <a:t>HEVC and AVC</a:t>
            </a:r>
          </a:p>
          <a:p>
            <a:pPr algn="ctr"/>
            <a:r>
              <a:rPr lang="en-US" altLang="zh-TW" sz="2000" b="1" dirty="0">
                <a:solidFill>
                  <a:srgbClr val="FFFF00"/>
                </a:solidFill>
                <a:latin typeface="微軟正黑體" pitchFamily="34" charset="-120"/>
                <a:ea typeface="微軟正黑體" pitchFamily="34" charset="-120"/>
              </a:rPr>
              <a:t>(Revisions of </a:t>
            </a:r>
            <a:r>
              <a:rPr lang="en-US" altLang="zh-TW" sz="2000" b="1" dirty="0" smtClean="0">
                <a:solidFill>
                  <a:srgbClr val="FFFF00"/>
                </a:solidFill>
                <a:latin typeface="微軟正黑體" pitchFamily="34" charset="-120"/>
                <a:ea typeface="微軟正黑體" pitchFamily="34" charset="-120"/>
              </a:rPr>
              <a:t>JCTVC-AC0027)</a:t>
            </a:r>
            <a:endParaRPr lang="zh-TW" altLang="en-US" sz="2000" dirty="0">
              <a:solidFill>
                <a:srgbClr val="FFFF00"/>
              </a:solidFill>
              <a:latin typeface="微軟正黑體" pitchFamily="34" charset="-120"/>
              <a:ea typeface="微軟正黑體" pitchFamily="34" charset="-120"/>
            </a:endParaRPr>
          </a:p>
        </p:txBody>
      </p:sp>
      <p:sp>
        <p:nvSpPr>
          <p:cNvPr id="4" name="文字方塊 3"/>
          <p:cNvSpPr txBox="1"/>
          <p:nvPr/>
        </p:nvSpPr>
        <p:spPr>
          <a:xfrm>
            <a:off x="899592" y="5557452"/>
            <a:ext cx="7308812" cy="964880"/>
          </a:xfrm>
          <a:prstGeom prst="rect">
            <a:avLst/>
          </a:prstGeom>
          <a:noFill/>
        </p:spPr>
        <p:txBody>
          <a:bodyPr wrap="square" rtlCol="0">
            <a:spAutoFit/>
          </a:bodyPr>
          <a:lstStyle/>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Institute of Computer and Communication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Department of Electrical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National Cheng Kung University, Tainan, </a:t>
            </a:r>
            <a:r>
              <a:rPr lang="en-US" altLang="zh-TW" sz="1800" b="1" dirty="0" smtClean="0">
                <a:solidFill>
                  <a:schemeClr val="tx2"/>
                </a:solidFill>
                <a:latin typeface="微軟正黑體" panose="020B0604030504040204" pitchFamily="34" charset="-120"/>
                <a:ea typeface="微軟正黑體" panose="020B0604030504040204" pitchFamily="34" charset="-120"/>
              </a:rPr>
              <a:t>Taiwan</a:t>
            </a:r>
            <a:endParaRPr lang="zh-TW" altLang="zh-TW" sz="1800" b="1" dirty="0">
              <a:solidFill>
                <a:schemeClr val="tx2"/>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142544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648072"/>
          </a:xfrm>
        </p:spPr>
        <p:txBody>
          <a:bodyPr>
            <a:normAutofit/>
          </a:bodyPr>
          <a:lstStyle/>
          <a:p>
            <a:r>
              <a:rPr lang="en-US" altLang="zh-TW" sz="3200" dirty="0" smtClean="0">
                <a:latin typeface="Calibri" panose="020F0502020204030204" pitchFamily="34" charset="0"/>
              </a:rPr>
              <a:t>CTDP-TB Format </a:t>
            </a:r>
            <a:r>
              <a:rPr lang="en-US" altLang="zh-TW" sz="3200" dirty="0" smtClean="0">
                <a:latin typeface="Calibri" panose="020F0502020204030204" pitchFamily="34" charset="0"/>
              </a:rPr>
              <a:t>for HD Video (1920x1080)</a:t>
            </a:r>
            <a:endParaRPr lang="en-US" altLang="zh-TW" sz="3200" dirty="0">
              <a:latin typeface="Calibri" panose="020F0502020204030204" pitchFamily="34" charset="0"/>
            </a:endParaRPr>
          </a:p>
        </p:txBody>
      </p:sp>
      <p:sp>
        <p:nvSpPr>
          <p:cNvPr id="52" name="文字方塊 51"/>
          <p:cNvSpPr txBox="1"/>
          <p:nvPr/>
        </p:nvSpPr>
        <p:spPr>
          <a:xfrm>
            <a:off x="694783" y="1023548"/>
            <a:ext cx="2489399" cy="461665"/>
          </a:xfrm>
          <a:prstGeom prst="rect">
            <a:avLst/>
          </a:prstGeom>
          <a:noFill/>
        </p:spPr>
        <p:txBody>
          <a:bodyPr wrap="none" rtlCol="0">
            <a:spAutoFit/>
          </a:bodyPr>
          <a:lstStyle/>
          <a:p>
            <a:r>
              <a:rPr lang="en-US" altLang="zh-TW" sz="2400" b="1" dirty="0" smtClean="0">
                <a:latin typeface="Calibri" panose="020F0502020204030204" pitchFamily="34" charset="0"/>
              </a:rPr>
              <a:t>CTDP-TB Format : </a:t>
            </a:r>
            <a:endParaRPr lang="zh-TW" altLang="en-US" sz="2400" b="1" dirty="0">
              <a:latin typeface="Calibri" panose="020F0502020204030204" pitchFamily="34" charset="0"/>
            </a:endParaRPr>
          </a:p>
        </p:txBody>
      </p:sp>
      <p:sp>
        <p:nvSpPr>
          <p:cNvPr id="20" name="文字方塊 19"/>
          <p:cNvSpPr txBox="1"/>
          <p:nvPr/>
        </p:nvSpPr>
        <p:spPr>
          <a:xfrm rot="16200000">
            <a:off x="230069" y="5487552"/>
            <a:ext cx="1461618" cy="433340"/>
          </a:xfrm>
          <a:prstGeom prst="rect">
            <a:avLst/>
          </a:prstGeom>
          <a:noFill/>
        </p:spPr>
        <p:txBody>
          <a:bodyPr wrap="square" rtlCol="0">
            <a:spAutoFit/>
          </a:bodyPr>
          <a:lstStyle/>
          <a:p>
            <a:r>
              <a:rPr lang="en-US" altLang="zh-TW" sz="2000" b="1" dirty="0" smtClean="0"/>
              <a:t>60</a:t>
            </a:r>
            <a:endParaRPr lang="zh-TW" altLang="en-US" sz="2000" b="1" dirty="0"/>
          </a:p>
        </p:txBody>
      </p:sp>
      <p:pic>
        <p:nvPicPr>
          <p:cNvPr id="21" name="圖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9034" y="2291675"/>
            <a:ext cx="6726048" cy="3834940"/>
          </a:xfrm>
          <a:prstGeom prst="rect">
            <a:avLst/>
          </a:prstGeom>
        </p:spPr>
      </p:pic>
      <p:sp>
        <p:nvSpPr>
          <p:cNvPr id="22" name="文字方塊 21"/>
          <p:cNvSpPr txBox="1"/>
          <p:nvPr/>
        </p:nvSpPr>
        <p:spPr>
          <a:xfrm rot="16200000">
            <a:off x="-168800" y="3594195"/>
            <a:ext cx="1717242" cy="433340"/>
          </a:xfrm>
          <a:prstGeom prst="rect">
            <a:avLst/>
          </a:prstGeom>
          <a:noFill/>
        </p:spPr>
        <p:txBody>
          <a:bodyPr wrap="square" rtlCol="0">
            <a:spAutoFit/>
          </a:bodyPr>
          <a:lstStyle/>
          <a:p>
            <a:r>
              <a:rPr lang="en-US" altLang="zh-TW" sz="2000" b="1" dirty="0"/>
              <a:t> </a:t>
            </a:r>
            <a:r>
              <a:rPr lang="en-US" altLang="zh-TW" sz="2000" b="1" dirty="0" smtClean="0"/>
              <a:t>960</a:t>
            </a:r>
            <a:endParaRPr lang="zh-TW" altLang="en-US" sz="2000" b="1" dirty="0"/>
          </a:p>
        </p:txBody>
      </p:sp>
      <p:sp>
        <p:nvSpPr>
          <p:cNvPr id="25" name="左大括弧 24"/>
          <p:cNvSpPr/>
          <p:nvPr/>
        </p:nvSpPr>
        <p:spPr>
          <a:xfrm>
            <a:off x="921785" y="2579523"/>
            <a:ext cx="307248" cy="332391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27" name="文字方塊 26"/>
          <p:cNvSpPr txBox="1"/>
          <p:nvPr/>
        </p:nvSpPr>
        <p:spPr>
          <a:xfrm>
            <a:off x="3374136" y="1466479"/>
            <a:ext cx="2455203" cy="463553"/>
          </a:xfrm>
          <a:prstGeom prst="rect">
            <a:avLst/>
          </a:prstGeom>
          <a:noFill/>
        </p:spPr>
        <p:txBody>
          <a:bodyPr wrap="square" rtlCol="0">
            <a:spAutoFit/>
          </a:bodyPr>
          <a:lstStyle/>
          <a:p>
            <a:pPr algn="ctr"/>
            <a:r>
              <a:rPr lang="en-US" altLang="zh-TW" sz="2000" b="1" dirty="0"/>
              <a:t> </a:t>
            </a:r>
            <a:r>
              <a:rPr lang="en-US" altLang="zh-TW" sz="2000" b="1" dirty="0" smtClean="0"/>
              <a:t>1920</a:t>
            </a:r>
            <a:endParaRPr lang="zh-TW" altLang="en-US" sz="2000" b="1" dirty="0"/>
          </a:p>
        </p:txBody>
      </p:sp>
      <p:sp>
        <p:nvSpPr>
          <p:cNvPr id="28" name="文字方塊 27"/>
          <p:cNvSpPr txBox="1"/>
          <p:nvPr/>
        </p:nvSpPr>
        <p:spPr>
          <a:xfrm rot="16200000">
            <a:off x="666000" y="2079313"/>
            <a:ext cx="730810" cy="433340"/>
          </a:xfrm>
          <a:prstGeom prst="rect">
            <a:avLst/>
          </a:prstGeom>
          <a:noFill/>
        </p:spPr>
        <p:txBody>
          <a:bodyPr wrap="square" rtlCol="0">
            <a:spAutoFit/>
          </a:bodyPr>
          <a:lstStyle/>
          <a:p>
            <a:r>
              <a:rPr lang="en-US" altLang="zh-TW" sz="2000" dirty="0" smtClean="0"/>
              <a:t>60</a:t>
            </a:r>
            <a:endParaRPr lang="zh-TW" altLang="en-US" sz="2000" dirty="0"/>
          </a:p>
        </p:txBody>
      </p:sp>
      <p:sp>
        <p:nvSpPr>
          <p:cNvPr id="29" name="文字方塊 28"/>
          <p:cNvSpPr txBox="1"/>
          <p:nvPr/>
        </p:nvSpPr>
        <p:spPr>
          <a:xfrm rot="16200000">
            <a:off x="7313132" y="4024807"/>
            <a:ext cx="1717242" cy="433340"/>
          </a:xfrm>
          <a:prstGeom prst="rect">
            <a:avLst/>
          </a:prstGeom>
          <a:noFill/>
        </p:spPr>
        <p:txBody>
          <a:bodyPr wrap="square" rtlCol="0">
            <a:spAutoFit/>
          </a:bodyPr>
          <a:lstStyle/>
          <a:p>
            <a:pPr algn="ctr"/>
            <a:r>
              <a:rPr lang="en-US" altLang="zh-TW" sz="2000" b="1" dirty="0"/>
              <a:t> </a:t>
            </a:r>
            <a:r>
              <a:rPr lang="en-US" altLang="zh-TW" sz="2000" b="1" dirty="0" smtClean="0"/>
              <a:t>1080</a:t>
            </a:r>
            <a:endParaRPr lang="zh-TW" altLang="en-US" sz="2000" b="1" dirty="0"/>
          </a:p>
        </p:txBody>
      </p:sp>
      <p:sp>
        <p:nvSpPr>
          <p:cNvPr id="15" name="左大括弧 14"/>
          <p:cNvSpPr/>
          <p:nvPr/>
        </p:nvSpPr>
        <p:spPr>
          <a:xfrm rot="5400000">
            <a:off x="4431666" y="-1253015"/>
            <a:ext cx="339822" cy="670700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22638928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188640"/>
            <a:ext cx="7528977" cy="576064"/>
          </a:xfrm>
        </p:spPr>
        <p:txBody>
          <a:bodyPr>
            <a:normAutofit/>
          </a:bodyPr>
          <a:lstStyle/>
          <a:p>
            <a:r>
              <a:rPr lang="en-US" altLang="zh-TW" sz="3100" b="1" dirty="0" smtClean="0">
                <a:latin typeface="Calibri" panose="020F0502020204030204" pitchFamily="34" charset="0"/>
              </a:rPr>
              <a:t>CTDP-TB Video</a:t>
            </a:r>
            <a:endParaRPr lang="zh-TW" altLang="en-US" sz="3100" b="1" dirty="0">
              <a:latin typeface="Calibri" panose="020F0502020204030204" pitchFamily="34" charset="0"/>
            </a:endParaRPr>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4" name="TB_S10_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09836"/>
            <a:ext cx="9144000" cy="5143500"/>
          </a:xfrm>
          <a:prstGeom prst="rect">
            <a:avLst/>
          </a:prstGeom>
        </p:spPr>
      </p:pic>
    </p:spTree>
    <p:extLst>
      <p:ext uri="{BB962C8B-B14F-4D97-AF65-F5344CB8AC3E}">
        <p14:creationId xmlns:p14="http://schemas.microsoft.com/office/powerpoint/2010/main" val="30118658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4"/>
                                        </p:tgtEl>
                                      </p:cBhvr>
                                    </p:cmd>
                                  </p:childTnLst>
                                </p:cTn>
                              </p:par>
                            </p:childTnLst>
                          </p:cTn>
                        </p:par>
                      </p:childTnLst>
                    </p:cTn>
                  </p:par>
                </p:childTnLst>
              </p:cTn>
              <p:nextCondLst>
                <p:cond evt="onClick" delay="0">
                  <p:tgtEl>
                    <p:spTgt spid="14"/>
                  </p:tgtEl>
                </p:cond>
              </p:nextCondLst>
            </p:seq>
            <p:video>
              <p:cMediaNode vol="80000">
                <p:cTn id="7" fill="hold" display="0">
                  <p:stCondLst>
                    <p:cond delay="indefinite"/>
                  </p:stCondLst>
                </p:cTn>
                <p:tgtEl>
                  <p:spTgt spid="1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=0</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3098119271"/>
              </p:ext>
            </p:extLst>
          </p:nvPr>
        </p:nvGraphicFramePr>
        <p:xfrm>
          <a:off x="215008" y="2204864"/>
          <a:ext cx="8786638" cy="3700636"/>
        </p:xfrm>
        <a:graphic>
          <a:graphicData uri="http://schemas.openxmlformats.org/presentationml/2006/ole">
            <mc:AlternateContent xmlns:mc="http://schemas.openxmlformats.org/markup-compatibility/2006">
              <mc:Choice xmlns:v="urn:schemas-microsoft-com:vml" Requires="v">
                <p:oleObj spid="_x0000_s148493" name="投影片" r:id="rId3" imgW="5047382" imgH="2078650" progId="PowerPoint.Slide.12">
                  <p:embed/>
                </p:oleObj>
              </mc:Choice>
              <mc:Fallback>
                <p:oleObj name="投影片" r:id="rId3" imgW="5047382" imgH="2078650" progId="PowerPoint.Slide.12">
                  <p:embed/>
                  <p:pic>
                    <p:nvPicPr>
                      <p:cNvPr id="0" name="Object 4"/>
                      <p:cNvPicPr>
                        <a:picLocks noChangeAspect="1" noChangeArrowheads="1"/>
                      </p:cNvPicPr>
                      <p:nvPr/>
                    </p:nvPicPr>
                    <p:blipFill>
                      <a:blip r:embed="rId4"/>
                      <a:srcRect/>
                      <a:stretch>
                        <a:fillRect/>
                      </a:stretch>
                    </p:blipFill>
                    <p:spPr bwMode="auto">
                      <a:xfrm>
                        <a:off x="215008" y="2204864"/>
                        <a:ext cx="8786638" cy="3700636"/>
                      </a:xfrm>
                      <a:prstGeom prst="rect">
                        <a:avLst/>
                      </a:prstGeom>
                      <a:noFill/>
                    </p:spPr>
                  </p:pic>
                </p:oleObj>
              </mc:Fallback>
            </mc:AlternateContent>
          </a:graphicData>
        </a:graphic>
      </p:graphicFrame>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CTDP-TB 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0</a:t>
            </a:r>
            <a:r>
              <a:rPr lang="en-CA" altLang="zh-TW" sz="2400" dirty="0" smtClean="0">
                <a:latin typeface="Calibri" panose="020F0502020204030204" pitchFamily="34" charset="0"/>
                <a:cs typeface="Calibri" panose="020F0502020204030204" pitchFamily="34" charset="0"/>
              </a:rPr>
              <a:t>):</a:t>
            </a:r>
            <a:endParaRPr lang="zh-TW" altLang="en-US" sz="2400" dirty="0">
              <a:latin typeface="Calibri" panose="020F0502020204030204" pitchFamily="34" charset="0"/>
              <a:cs typeface="Calibri" panose="020F0502020204030204" pitchFamily="34" charset="0"/>
            </a:endParaRPr>
          </a:p>
        </p:txBody>
      </p:sp>
      <p:sp>
        <p:nvSpPr>
          <p:cNvPr id="9" name="橢圓 8"/>
          <p:cNvSpPr/>
          <p:nvPr/>
        </p:nvSpPr>
        <p:spPr bwMode="auto">
          <a:xfrm>
            <a:off x="2555776" y="4221088"/>
            <a:ext cx="6395991" cy="1656000"/>
          </a:xfrm>
          <a:prstGeom prst="ellipse">
            <a:avLst/>
          </a:prstGeom>
          <a:noFill/>
          <a:ln w="28575"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 name="文字方塊 10"/>
          <p:cNvSpPr txBox="1"/>
          <p:nvPr/>
        </p:nvSpPr>
        <p:spPr>
          <a:xfrm>
            <a:off x="1187624" y="4653136"/>
            <a:ext cx="1569660" cy="646331"/>
          </a:xfrm>
          <a:prstGeom prst="rect">
            <a:avLst/>
          </a:prstGeom>
          <a:noFill/>
        </p:spPr>
        <p:txBody>
          <a:bodyPr wrap="none" rtlCol="0">
            <a:spAutoFit/>
          </a:bodyPr>
          <a:lstStyle/>
          <a:p>
            <a:pPr algn="ctr"/>
            <a:r>
              <a:rPr lang="en-US" altLang="zh-TW" b="1" dirty="0" smtClean="0">
                <a:solidFill>
                  <a:srgbClr val="FF0000"/>
                </a:solidFill>
              </a:rPr>
              <a:t>Color Depth </a:t>
            </a:r>
          </a:p>
          <a:p>
            <a:pPr algn="ctr"/>
            <a:r>
              <a:rPr lang="en-US" altLang="zh-TW" b="1" dirty="0" err="1" smtClean="0">
                <a:solidFill>
                  <a:srgbClr val="FF0000"/>
                </a:solidFill>
              </a:rPr>
              <a:t>Depacking</a:t>
            </a:r>
            <a:endParaRPr lang="en-US" altLang="zh-TW" b="1" dirty="0" smtClean="0">
              <a:solidFill>
                <a:srgbClr val="FF0000"/>
              </a:solidFill>
            </a:endParaRPr>
          </a:p>
        </p:txBody>
      </p:sp>
    </p:spTree>
    <p:extLst>
      <p:ext uri="{BB962C8B-B14F-4D97-AF65-F5344CB8AC3E}">
        <p14:creationId xmlns:p14="http://schemas.microsoft.com/office/powerpoint/2010/main" val="243530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837917" y="30778"/>
            <a:ext cx="8229600" cy="859930"/>
          </a:xfrm>
        </p:spPr>
        <p:txBody>
          <a:bodyPr>
            <a:normAutofit/>
          </a:bodyPr>
          <a:lstStyle/>
          <a:p>
            <a:r>
              <a:rPr lang="en-US" altLang="zh-TW" sz="3200" dirty="0" smtClean="0">
                <a:latin typeface="Calibri" pitchFamily="34" charset="0"/>
              </a:rPr>
              <a:t> CTDP-LR </a:t>
            </a:r>
            <a:r>
              <a:rPr lang="en-US" altLang="zh-TW" sz="3200" dirty="0" smtClean="0">
                <a:latin typeface="Calibri" pitchFamily="34" charset="0"/>
              </a:rPr>
              <a:t>Packing Procedure</a:t>
            </a:r>
            <a:endParaRPr lang="zh-TW" altLang="en-US" sz="3200" dirty="0">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852401" y="3097198"/>
            <a:ext cx="2433792"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853070" y="3953233"/>
            <a:ext cx="2432695" cy="584775"/>
            <a:chOff x="5199360" y="3933056"/>
            <a:chExt cx="2468984" cy="498801"/>
          </a:xfrm>
        </p:grpSpPr>
        <p:sp>
          <p:nvSpPr>
            <p:cNvPr id="51" name="矩形 50"/>
            <p:cNvSpPr/>
            <p:nvPr/>
          </p:nvSpPr>
          <p:spPr bwMode="auto">
            <a:xfrm>
              <a:off x="5199360" y="3933056"/>
              <a:ext cx="2468984" cy="498801"/>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364088" y="3933056"/>
              <a:ext cx="2160240" cy="498801"/>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Horizontal Splitting</a:t>
              </a:r>
            </a:p>
            <a:p>
              <a:pPr algn="ctr"/>
              <a:r>
                <a:rPr lang="en-US" altLang="zh-TW" sz="1600" b="1" dirty="0" smtClean="0">
                  <a:latin typeface="Calibri" panose="020F0502020204030204" pitchFamily="34" charset="0"/>
                  <a:cs typeface="Arial" pitchFamily="34" charset="0"/>
                </a:rPr>
                <a:t>&amp; Flipping</a:t>
              </a:r>
              <a:endParaRPr lang="en-US" altLang="zh-TW" sz="1600" b="1" dirty="0">
                <a:latin typeface="Calibri" panose="020F0502020204030204" pitchFamily="34" charset="0"/>
                <a:cs typeface="Arial" pitchFamily="34" charset="0"/>
              </a:endParaRPr>
            </a:p>
          </p:txBody>
        </p:sp>
      </p:grpSp>
      <p:sp>
        <p:nvSpPr>
          <p:cNvPr id="55" name="矩形 54"/>
          <p:cNvSpPr/>
          <p:nvPr/>
        </p:nvSpPr>
        <p:spPr bwMode="auto">
          <a:xfrm>
            <a:off x="4853070" y="2253003"/>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852401" y="2264373"/>
            <a:ext cx="2432695"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Horizontal </a:t>
            </a:r>
            <a:r>
              <a:rPr lang="en-US" altLang="zh-TW" sz="1600" b="1" dirty="0">
                <a:latin typeface="Calibri" panose="020F0502020204030204" pitchFamily="34" charset="0"/>
                <a:cs typeface="Arial" pitchFamily="34" charset="0"/>
              </a:rPr>
              <a:t>Direction</a:t>
            </a:r>
          </a:p>
        </p:txBody>
      </p:sp>
      <p:sp>
        <p:nvSpPr>
          <p:cNvPr id="60" name="矩形 59"/>
          <p:cNvSpPr/>
          <p:nvPr/>
        </p:nvSpPr>
        <p:spPr bwMode="auto">
          <a:xfrm>
            <a:off x="2242371" y="2258073"/>
            <a:ext cx="2453548"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244481" y="2226785"/>
            <a:ext cx="2425462"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Horizontal Subsample </a:t>
            </a:r>
            <a:r>
              <a:rPr lang="en-US" altLang="zh-TW" sz="1600" b="1" dirty="0">
                <a:latin typeface="Calibri" panose="020F0502020204030204" pitchFamily="34" charset="0"/>
                <a:cs typeface="Arial" pitchFamily="34" charset="0"/>
              </a:rPr>
              <a:t>or</a:t>
            </a:r>
          </a:p>
          <a:p>
            <a:pPr algn="ctr"/>
            <a:r>
              <a:rPr lang="en-US" altLang="zh-TW" sz="1600" b="1" dirty="0" smtClean="0">
                <a:latin typeface="Calibri" panose="020F0502020204030204" pitchFamily="34" charset="0"/>
                <a:cs typeface="Arial" pitchFamily="34" charset="0"/>
              </a:rPr>
              <a:t>Original Texture Frame</a:t>
            </a:r>
            <a:endParaRPr lang="en-US" altLang="zh-TW" sz="1600" b="1" dirty="0">
              <a:latin typeface="Calibri" panose="020F0502020204030204" pitchFamily="34" charset="0"/>
              <a:cs typeface="Arial" pitchFamily="34" charset="0"/>
            </a:endParaRPr>
          </a:p>
        </p:txBody>
      </p:sp>
      <p:cxnSp>
        <p:nvCxnSpPr>
          <p:cNvPr id="66" name="肘形接點 65"/>
          <p:cNvCxnSpPr>
            <a:stCxn id="60" idx="2"/>
            <a:endCxn id="80" idx="1"/>
          </p:cNvCxnSpPr>
          <p:nvPr/>
        </p:nvCxnSpPr>
        <p:spPr bwMode="auto">
          <a:xfrm rot="16200000" flipH="1">
            <a:off x="3037623" y="3274368"/>
            <a:ext cx="2246968" cy="138392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33372" y="1251110"/>
            <a:ext cx="1250653" cy="760476"/>
          </a:xfrm>
          <a:prstGeom prst="rect">
            <a:avLst/>
          </a:prstGeom>
        </p:spPr>
      </p:pic>
      <p:pic>
        <p:nvPicPr>
          <p:cNvPr id="73" name="圖片 7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844299" y="1251175"/>
            <a:ext cx="1250544" cy="760410"/>
          </a:xfrm>
          <a:prstGeom prst="rect">
            <a:avLst/>
          </a:prstGeom>
        </p:spPr>
      </p:pic>
      <p:sp>
        <p:nvSpPr>
          <p:cNvPr id="80" name="矩形 79"/>
          <p:cNvSpPr/>
          <p:nvPr/>
        </p:nvSpPr>
        <p:spPr bwMode="auto">
          <a:xfrm>
            <a:off x="4853070" y="4797427"/>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930641" y="4923845"/>
            <a:ext cx="2347221" cy="338554"/>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8" name="直線單箭頭接點 87"/>
          <p:cNvCxnSpPr/>
          <p:nvPr/>
        </p:nvCxnSpPr>
        <p:spPr bwMode="auto">
          <a:xfrm>
            <a:off x="6104252" y="2885860"/>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p:nvPr/>
        </p:nvCxnSpPr>
        <p:spPr bwMode="auto">
          <a:xfrm>
            <a:off x="6104252" y="3713579"/>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6104252" y="456663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6104252" y="537321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42" name="文字方塊 41"/>
          <p:cNvSpPr txBox="1"/>
          <p:nvPr/>
        </p:nvSpPr>
        <p:spPr>
          <a:xfrm>
            <a:off x="3254313" y="98072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43" name="文字方塊 42"/>
          <p:cNvSpPr txBox="1"/>
          <p:nvPr/>
        </p:nvSpPr>
        <p:spPr>
          <a:xfrm>
            <a:off x="5885909" y="98248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9" name="文字方塊 58"/>
          <p:cNvSpPr txBox="1"/>
          <p:nvPr/>
        </p:nvSpPr>
        <p:spPr>
          <a:xfrm>
            <a:off x="4617679" y="3110598"/>
            <a:ext cx="2894906" cy="584775"/>
          </a:xfrm>
          <a:prstGeom prst="rect">
            <a:avLst/>
          </a:prstGeom>
          <a:noFill/>
        </p:spPr>
        <p:txBody>
          <a:bodyPr wrap="square" rtlCol="0">
            <a:spAutoFit/>
          </a:bodyPr>
          <a:lstStyle/>
          <a:p>
            <a:pPr algn="ctr"/>
            <a:r>
              <a:rPr lang="en-US" altLang="zh-TW" sz="1600" b="1" dirty="0">
                <a:latin typeface="Calibri" panose="020F0502020204030204" pitchFamily="34" charset="0"/>
                <a:cs typeface="Arial" pitchFamily="34" charset="0"/>
              </a:rPr>
              <a:t>Gray Depth </a:t>
            </a:r>
            <a:r>
              <a:rPr lang="en-US" altLang="zh-TW" sz="1600" b="1" dirty="0" smtClean="0">
                <a:latin typeface="Calibri" panose="020F0502020204030204" pitchFamily="34" charset="0"/>
                <a:cs typeface="Arial" pitchFamily="34" charset="0"/>
              </a:rPr>
              <a:t> to </a:t>
            </a:r>
            <a:r>
              <a:rPr lang="en-US" altLang="zh-TW" sz="1600" b="1" dirty="0">
                <a:latin typeface="Calibri" panose="020F0502020204030204" pitchFamily="34" charset="0"/>
                <a:cs typeface="Arial" pitchFamily="34" charset="0"/>
              </a:rPr>
              <a:t>Color </a:t>
            </a:r>
            <a:r>
              <a:rPr lang="en-US" altLang="zh-TW" sz="1600" b="1" dirty="0" smtClean="0">
                <a:latin typeface="Calibri" panose="020F0502020204030204" pitchFamily="34" charset="0"/>
                <a:cs typeface="Arial" pitchFamily="34" charset="0"/>
              </a:rPr>
              <a:t>Depth</a:t>
            </a:r>
          </a:p>
          <a:p>
            <a:pPr algn="ctr"/>
            <a:r>
              <a:rPr lang="en-US" altLang="zh-TW" sz="1600" b="1" dirty="0" smtClean="0">
                <a:latin typeface="Calibri" panose="020F0502020204030204" pitchFamily="34" charset="0"/>
                <a:cs typeface="Arial" pitchFamily="34" charset="0"/>
              </a:rPr>
              <a:t>Horizontal Packing</a:t>
            </a:r>
            <a:endParaRPr lang="en-US" altLang="zh-TW" sz="1600" b="1" dirty="0">
              <a:latin typeface="Calibri" panose="020F0502020204030204" pitchFamily="34" charset="0"/>
              <a:cs typeface="Arial" pitchFamily="34" charset="0"/>
            </a:endParaRPr>
          </a:p>
        </p:txBody>
      </p:sp>
      <p:sp>
        <p:nvSpPr>
          <p:cNvPr id="63" name="文字方塊 62"/>
          <p:cNvSpPr txBox="1"/>
          <p:nvPr/>
        </p:nvSpPr>
        <p:spPr>
          <a:xfrm>
            <a:off x="7668344" y="2874422"/>
            <a:ext cx="729861" cy="338554"/>
          </a:xfrm>
          <a:prstGeom prst="rect">
            <a:avLst/>
          </a:prstGeom>
          <a:noFill/>
        </p:spPr>
        <p:txBody>
          <a:bodyPr wrap="square" rtlCol="0">
            <a:spAutoFit/>
          </a:bodyPr>
          <a:lstStyle/>
          <a:p>
            <a:r>
              <a:rPr lang="en-US" altLang="zh-TW" sz="1600" dirty="0" smtClean="0">
                <a:latin typeface="Calibri" panose="020F0502020204030204" pitchFamily="34" charset="0"/>
              </a:rPr>
              <a:t>2W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68" name="文字方塊 67"/>
          <p:cNvSpPr txBox="1"/>
          <p:nvPr/>
        </p:nvSpPr>
        <p:spPr>
          <a:xfrm>
            <a:off x="5211473" y="6320557"/>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pic>
        <p:nvPicPr>
          <p:cNvPr id="71" name="圖片 7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62124" y="2105996"/>
            <a:ext cx="1250544" cy="760410"/>
          </a:xfrm>
          <a:prstGeom prst="rect">
            <a:avLst/>
          </a:prstGeom>
        </p:spPr>
      </p:pic>
      <p:pic>
        <p:nvPicPr>
          <p:cNvPr id="74" name="圖片 7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747377" y="2065881"/>
            <a:ext cx="533606" cy="760476"/>
          </a:xfrm>
          <a:prstGeom prst="rect">
            <a:avLst/>
          </a:prstGeom>
        </p:spPr>
      </p:pic>
      <p:pic>
        <p:nvPicPr>
          <p:cNvPr id="77" name="圖片 76"/>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890128" y="3200626"/>
            <a:ext cx="171787" cy="759691"/>
          </a:xfrm>
          <a:prstGeom prst="rect">
            <a:avLst/>
          </a:prstGeom>
        </p:spPr>
      </p:pic>
      <p:cxnSp>
        <p:nvCxnSpPr>
          <p:cNvPr id="79" name="直線單箭頭接點 78"/>
          <p:cNvCxnSpPr/>
          <p:nvPr/>
        </p:nvCxnSpPr>
        <p:spPr bwMode="auto">
          <a:xfrm>
            <a:off x="6058699" y="2034053"/>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2" name="直線單箭頭接點 81"/>
          <p:cNvCxnSpPr/>
          <p:nvPr/>
        </p:nvCxnSpPr>
        <p:spPr bwMode="auto">
          <a:xfrm>
            <a:off x="3469146" y="201158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50" name="文字方塊 49"/>
          <p:cNvSpPr txBox="1"/>
          <p:nvPr/>
        </p:nvSpPr>
        <p:spPr>
          <a:xfrm>
            <a:off x="1086619" y="1799295"/>
            <a:ext cx="527709" cy="338554"/>
          </a:xfrm>
          <a:prstGeom prst="rect">
            <a:avLst/>
          </a:prstGeom>
          <a:noFill/>
        </p:spPr>
        <p:txBody>
          <a:bodyPr wrap="none" rtlCol="0">
            <a:spAutoFit/>
          </a:bodyPr>
          <a:lstStyle/>
          <a:p>
            <a:r>
              <a:rPr lang="en-US" altLang="zh-TW" sz="1600" dirty="0">
                <a:latin typeface="Calibri" panose="020F0502020204030204" pitchFamily="34" charset="0"/>
              </a:rPr>
              <a:t> </a:t>
            </a:r>
            <a:r>
              <a:rPr lang="en-US" altLang="zh-TW" sz="1600" dirty="0" smtClean="0">
                <a:latin typeface="Calibri" panose="020F0502020204030204" pitchFamily="34" charset="0"/>
              </a:rPr>
              <a:t> </a:t>
            </a:r>
            <a:r>
              <a:rPr lang="en-US" altLang="zh-TW" sz="1600" dirty="0" smtClean="0">
                <a:latin typeface="Calibri" panose="020F0502020204030204" pitchFamily="34" charset="0"/>
              </a:rPr>
              <a:t>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53" name="文字方塊 52"/>
          <p:cNvSpPr txBox="1"/>
          <p:nvPr/>
        </p:nvSpPr>
        <p:spPr>
          <a:xfrm>
            <a:off x="6628564" y="6323328"/>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0" name="文字方塊 69"/>
          <p:cNvSpPr txBox="1"/>
          <p:nvPr/>
        </p:nvSpPr>
        <p:spPr>
          <a:xfrm>
            <a:off x="5964396" y="6297826"/>
            <a:ext cx="507127"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smtClean="0">
                <a:latin typeface="Calibri" panose="020F0502020204030204" pitchFamily="34" charset="0"/>
              </a:rPr>
              <a:t>RT</a:t>
            </a:r>
            <a:endParaRPr lang="zh-TW" altLang="en-US" sz="1600" dirty="0">
              <a:latin typeface="Calibri" panose="020F0502020204030204" pitchFamily="34" charset="0"/>
            </a:endParaRPr>
          </a:p>
        </p:txBody>
      </p:sp>
      <p:sp>
        <p:nvSpPr>
          <p:cNvPr id="94" name="文字方塊 93"/>
          <p:cNvSpPr txBox="1"/>
          <p:nvPr/>
        </p:nvSpPr>
        <p:spPr>
          <a:xfrm>
            <a:off x="7668344" y="1748366"/>
            <a:ext cx="787142" cy="338554"/>
          </a:xfrm>
          <a:prstGeom prst="rect">
            <a:avLst/>
          </a:prstGeom>
          <a:noFill/>
        </p:spPr>
        <p:txBody>
          <a:bodyPr wrap="square" rtlCol="0">
            <a:spAutoFit/>
          </a:bodyPr>
          <a:lstStyle/>
          <a:p>
            <a:r>
              <a:rPr lang="en-US" altLang="zh-TW" sz="1600" dirty="0" smtClean="0">
                <a:latin typeface="Calibri" panose="020F0502020204030204" pitchFamily="34" charset="0"/>
              </a:rPr>
              <a:t>6W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96" name="文字方塊 95"/>
          <p:cNvSpPr txBox="1"/>
          <p:nvPr/>
        </p:nvSpPr>
        <p:spPr>
          <a:xfrm>
            <a:off x="4062125" y="143358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97" name="文字方塊 96"/>
          <p:cNvSpPr txBox="1"/>
          <p:nvPr/>
        </p:nvSpPr>
        <p:spPr>
          <a:xfrm>
            <a:off x="6684025" y="146897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99" name="文字方塊 98"/>
          <p:cNvSpPr txBox="1"/>
          <p:nvPr/>
        </p:nvSpPr>
        <p:spPr>
          <a:xfrm>
            <a:off x="8244408" y="229293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102" name="文字方塊 101"/>
          <p:cNvSpPr txBox="1"/>
          <p:nvPr/>
        </p:nvSpPr>
        <p:spPr>
          <a:xfrm>
            <a:off x="8028384" y="3403952"/>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nvGrpSpPr>
          <p:cNvPr id="7" name="群組 6"/>
          <p:cNvGrpSpPr/>
          <p:nvPr/>
        </p:nvGrpSpPr>
        <p:grpSpPr>
          <a:xfrm>
            <a:off x="7524328" y="4509120"/>
            <a:ext cx="792088" cy="1092912"/>
            <a:chOff x="6895986" y="4551252"/>
            <a:chExt cx="1842812" cy="1092912"/>
          </a:xfrm>
        </p:grpSpPr>
        <p:pic>
          <p:nvPicPr>
            <p:cNvPr id="83" name="圖片 82"/>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398571" y="4884473"/>
              <a:ext cx="136907" cy="759691"/>
            </a:xfrm>
            <a:prstGeom prst="rect">
              <a:avLst/>
            </a:prstGeom>
          </p:spPr>
        </p:pic>
        <p:pic>
          <p:nvPicPr>
            <p:cNvPr id="100" name="圖片 99"/>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8434363" y="4881847"/>
              <a:ext cx="136907" cy="759691"/>
            </a:xfrm>
            <a:prstGeom prst="rect">
              <a:avLst/>
            </a:prstGeom>
          </p:spPr>
        </p:pic>
        <p:sp>
          <p:nvSpPr>
            <p:cNvPr id="84" name="文字方塊 83"/>
            <p:cNvSpPr txBox="1"/>
            <p:nvPr/>
          </p:nvSpPr>
          <p:spPr>
            <a:xfrm>
              <a:off x="6895986"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86" name="文字方塊 85"/>
            <p:cNvSpPr txBox="1"/>
            <p:nvPr/>
          </p:nvSpPr>
          <p:spPr>
            <a:xfrm>
              <a:off x="7901159"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103" name="文字方塊 102"/>
            <p:cNvSpPr txBox="1"/>
            <p:nvPr/>
          </p:nvSpPr>
          <p:spPr>
            <a:xfrm>
              <a:off x="8425892" y="513956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104" name="文字方塊 103"/>
            <p:cNvSpPr txBox="1"/>
            <p:nvPr/>
          </p:nvSpPr>
          <p:spPr>
            <a:xfrm>
              <a:off x="7398573"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
        <p:nvSpPr>
          <p:cNvPr id="105" name="文字方塊 104"/>
          <p:cNvSpPr txBox="1"/>
          <p:nvPr/>
        </p:nvSpPr>
        <p:spPr>
          <a:xfrm>
            <a:off x="6715100" y="5869867"/>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54" name="文字方塊 53"/>
          <p:cNvSpPr txBox="1"/>
          <p:nvPr/>
        </p:nvSpPr>
        <p:spPr>
          <a:xfrm>
            <a:off x="539552" y="2305788"/>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3287616124"/>
              </p:ext>
            </p:extLst>
          </p:nvPr>
        </p:nvGraphicFramePr>
        <p:xfrm>
          <a:off x="1086618" y="5157193"/>
          <a:ext cx="1778871" cy="370390"/>
        </p:xfrm>
        <a:graphic>
          <a:graphicData uri="http://schemas.openxmlformats.org/presentationml/2006/ole">
            <mc:AlternateContent xmlns:mc="http://schemas.openxmlformats.org/markup-compatibility/2006">
              <mc:Choice xmlns:v="urn:schemas-microsoft-com:vml" Requires="v">
                <p:oleObj spid="_x0000_s147478" name="方程式" r:id="rId5" imgW="1117440" imgH="215640" progId="Equation.3">
                  <p:embed/>
                </p:oleObj>
              </mc:Choice>
              <mc:Fallback>
                <p:oleObj name="方程式" r:id="rId5" imgW="1117440" imgH="215640" progId="Equation.3">
                  <p:embed/>
                  <p:pic>
                    <p:nvPicPr>
                      <p:cNvPr id="0" name=""/>
                      <p:cNvPicPr>
                        <a:picLocks noChangeAspect="1" noChangeArrowheads="1"/>
                      </p:cNvPicPr>
                      <p:nvPr/>
                    </p:nvPicPr>
                    <p:blipFill>
                      <a:blip r:embed="rId6"/>
                      <a:srcRect/>
                      <a:stretch>
                        <a:fillRect/>
                      </a:stretch>
                    </p:blipFill>
                    <p:spPr bwMode="auto">
                      <a:xfrm>
                        <a:off x="1086618" y="5157193"/>
                        <a:ext cx="1778871" cy="370390"/>
                      </a:xfrm>
                      <a:prstGeom prst="rect">
                        <a:avLst/>
                      </a:prstGeom>
                      <a:solidFill>
                        <a:srgbClr val="FFFF00"/>
                      </a:solidFill>
                      <a:ln>
                        <a:noFill/>
                      </a:ln>
                      <a:extLst/>
                    </p:spPr>
                  </p:pic>
                </p:oleObj>
              </mc:Fallback>
            </mc:AlternateContent>
          </a:graphicData>
        </a:graphic>
      </p:graphicFrame>
      <p:graphicFrame>
        <p:nvGraphicFramePr>
          <p:cNvPr id="5" name="物件 4"/>
          <p:cNvGraphicFramePr>
            <a:graphicFrameLocks noChangeAspect="1"/>
          </p:cNvGraphicFramePr>
          <p:nvPr>
            <p:extLst>
              <p:ext uri="{D42A27DB-BD31-4B8C-83A1-F6EECF244321}">
                <p14:modId xmlns:p14="http://schemas.microsoft.com/office/powerpoint/2010/main" val="967544118"/>
              </p:ext>
            </p:extLst>
          </p:nvPr>
        </p:nvGraphicFramePr>
        <p:xfrm>
          <a:off x="1052513" y="5908675"/>
          <a:ext cx="1843087" cy="366713"/>
        </p:xfrm>
        <a:graphic>
          <a:graphicData uri="http://schemas.openxmlformats.org/presentationml/2006/ole">
            <mc:AlternateContent xmlns:mc="http://schemas.openxmlformats.org/markup-compatibility/2006">
              <mc:Choice xmlns:v="urn:schemas-microsoft-com:vml" Requires="v">
                <p:oleObj spid="_x0000_s147479" name="方程式" r:id="rId7" imgW="1028520" imgH="190440" progId="Equation.3">
                  <p:embed/>
                </p:oleObj>
              </mc:Choice>
              <mc:Fallback>
                <p:oleObj name="方程式" r:id="rId7" imgW="1028520" imgH="190440" progId="Equation.3">
                  <p:embed/>
                  <p:pic>
                    <p:nvPicPr>
                      <p:cNvPr id="0" name=""/>
                      <p:cNvPicPr>
                        <a:picLocks noChangeAspect="1" noChangeArrowheads="1"/>
                      </p:cNvPicPr>
                      <p:nvPr/>
                    </p:nvPicPr>
                    <p:blipFill>
                      <a:blip r:embed="rId8"/>
                      <a:srcRect/>
                      <a:stretch>
                        <a:fillRect/>
                      </a:stretch>
                    </p:blipFill>
                    <p:spPr bwMode="auto">
                      <a:xfrm>
                        <a:off x="1052513" y="5908675"/>
                        <a:ext cx="1843087" cy="366713"/>
                      </a:xfrm>
                      <a:prstGeom prst="rect">
                        <a:avLst/>
                      </a:prstGeom>
                      <a:solidFill>
                        <a:schemeClr val="accent1">
                          <a:lumMod val="40000"/>
                          <a:lumOff val="60000"/>
                        </a:schemeClr>
                      </a:solidFill>
                      <a:ln>
                        <a:noFill/>
                      </a:ln>
                      <a:extLst/>
                    </p:spPr>
                  </p:pic>
                </p:oleObj>
              </mc:Fallback>
            </mc:AlternateContent>
          </a:graphicData>
        </a:graphic>
      </p:graphicFrame>
      <p:pic>
        <p:nvPicPr>
          <p:cNvPr id="57" name="圖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59106" y="5597578"/>
            <a:ext cx="1308920" cy="749481"/>
          </a:xfrm>
          <a:prstGeom prst="rect">
            <a:avLst/>
          </a:prstGeom>
        </p:spPr>
      </p:pic>
    </p:spTree>
    <p:extLst>
      <p:ext uri="{BB962C8B-B14F-4D97-AF65-F5344CB8AC3E}">
        <p14:creationId xmlns:p14="http://schemas.microsoft.com/office/powerpoint/2010/main" val="9583840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648072"/>
          </a:xfrm>
        </p:spPr>
        <p:txBody>
          <a:bodyPr>
            <a:normAutofit/>
          </a:bodyPr>
          <a:lstStyle/>
          <a:p>
            <a:r>
              <a:rPr lang="en-US" altLang="zh-TW" sz="3200" dirty="0" smtClean="0">
                <a:latin typeface="Calibri" panose="020F0502020204030204" pitchFamily="34" charset="0"/>
              </a:rPr>
              <a:t>CTDP-LR Format </a:t>
            </a:r>
            <a:r>
              <a:rPr lang="en-US" altLang="zh-TW" sz="3200" dirty="0" smtClean="0">
                <a:latin typeface="Calibri" panose="020F0502020204030204" pitchFamily="34" charset="0"/>
              </a:rPr>
              <a:t>for HD Video (1920x1080)</a:t>
            </a:r>
            <a:endParaRPr lang="en-US" altLang="zh-TW" sz="3200" dirty="0">
              <a:latin typeface="Calibri" panose="020F0502020204030204" pitchFamily="34" charset="0"/>
            </a:endParaRPr>
          </a:p>
        </p:txBody>
      </p:sp>
      <p:sp>
        <p:nvSpPr>
          <p:cNvPr id="52" name="文字方塊 51"/>
          <p:cNvSpPr txBox="1"/>
          <p:nvPr/>
        </p:nvSpPr>
        <p:spPr>
          <a:xfrm>
            <a:off x="905201" y="1412776"/>
            <a:ext cx="2466957" cy="461665"/>
          </a:xfrm>
          <a:prstGeom prst="rect">
            <a:avLst/>
          </a:prstGeom>
          <a:noFill/>
        </p:spPr>
        <p:txBody>
          <a:bodyPr wrap="none" rtlCol="0">
            <a:spAutoFit/>
          </a:bodyPr>
          <a:lstStyle/>
          <a:p>
            <a:r>
              <a:rPr lang="en-US" altLang="zh-TW" sz="2400" b="1" dirty="0" smtClean="0">
                <a:latin typeface="Calibri" panose="020F0502020204030204" pitchFamily="34" charset="0"/>
              </a:rPr>
              <a:t>CTDP-LR Format : </a:t>
            </a:r>
            <a:endParaRPr lang="zh-TW" altLang="en-US" sz="2400" b="1" dirty="0">
              <a:latin typeface="Calibri" panose="020F0502020204030204" pitchFamily="34" charset="0"/>
            </a:endParaRPr>
          </a:p>
        </p:txBody>
      </p:sp>
      <p:sp>
        <p:nvSpPr>
          <p:cNvPr id="18" name="文字方塊 17"/>
          <p:cNvSpPr txBox="1"/>
          <p:nvPr/>
        </p:nvSpPr>
        <p:spPr>
          <a:xfrm>
            <a:off x="4418728" y="1567190"/>
            <a:ext cx="934370" cy="455898"/>
          </a:xfrm>
          <a:prstGeom prst="rect">
            <a:avLst/>
          </a:prstGeom>
          <a:noFill/>
        </p:spPr>
        <p:txBody>
          <a:bodyPr wrap="square" rtlCol="0">
            <a:spAutoFit/>
          </a:bodyPr>
          <a:lstStyle/>
          <a:p>
            <a:r>
              <a:rPr lang="en-US" altLang="zh-TW" sz="2000" b="1" dirty="0" smtClean="0"/>
              <a:t>1760</a:t>
            </a:r>
            <a:endParaRPr lang="zh-TW" altLang="en-US" sz="2000" b="1" dirty="0"/>
          </a:p>
        </p:txBody>
      </p:sp>
      <p:sp>
        <p:nvSpPr>
          <p:cNvPr id="19" name="文字方塊 18"/>
          <p:cNvSpPr txBox="1"/>
          <p:nvPr/>
        </p:nvSpPr>
        <p:spPr>
          <a:xfrm>
            <a:off x="7801071" y="1895383"/>
            <a:ext cx="711761" cy="455898"/>
          </a:xfrm>
          <a:prstGeom prst="rect">
            <a:avLst/>
          </a:prstGeom>
          <a:noFill/>
        </p:spPr>
        <p:txBody>
          <a:bodyPr wrap="square" rtlCol="0">
            <a:spAutoFit/>
          </a:bodyPr>
          <a:lstStyle/>
          <a:p>
            <a:r>
              <a:rPr lang="en-US" altLang="zh-TW" sz="2000" b="1" dirty="0" smtClean="0"/>
              <a:t>80</a:t>
            </a:r>
            <a:endParaRPr lang="zh-TW" altLang="en-US" sz="2000" b="1" dirty="0"/>
          </a:p>
        </p:txBody>
      </p:sp>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671" y="2288462"/>
            <a:ext cx="6664834" cy="3816251"/>
          </a:xfrm>
          <a:prstGeom prst="rect">
            <a:avLst/>
          </a:prstGeom>
        </p:spPr>
      </p:pic>
      <p:sp>
        <p:nvSpPr>
          <p:cNvPr id="24" name="文字方塊 23"/>
          <p:cNvSpPr txBox="1"/>
          <p:nvPr/>
        </p:nvSpPr>
        <p:spPr>
          <a:xfrm>
            <a:off x="1327468" y="1895383"/>
            <a:ext cx="1636562" cy="455898"/>
          </a:xfrm>
          <a:prstGeom prst="rect">
            <a:avLst/>
          </a:prstGeom>
          <a:noFill/>
        </p:spPr>
        <p:txBody>
          <a:bodyPr wrap="square" rtlCol="0">
            <a:spAutoFit/>
          </a:bodyPr>
          <a:lstStyle/>
          <a:p>
            <a:r>
              <a:rPr lang="en-US" altLang="zh-TW" sz="2000" b="1" dirty="0" smtClean="0"/>
              <a:t>80</a:t>
            </a:r>
            <a:endParaRPr lang="zh-TW" altLang="en-US" sz="2000" b="1" dirty="0"/>
          </a:p>
        </p:txBody>
      </p:sp>
      <p:sp>
        <p:nvSpPr>
          <p:cNvPr id="30" name="文字方塊 29"/>
          <p:cNvSpPr txBox="1"/>
          <p:nvPr/>
        </p:nvSpPr>
        <p:spPr>
          <a:xfrm rot="16200000">
            <a:off x="11429" y="3733362"/>
            <a:ext cx="1708873" cy="428219"/>
          </a:xfrm>
          <a:prstGeom prst="rect">
            <a:avLst/>
          </a:prstGeom>
          <a:noFill/>
        </p:spPr>
        <p:txBody>
          <a:bodyPr wrap="square" rtlCol="0">
            <a:spAutoFit/>
          </a:bodyPr>
          <a:lstStyle/>
          <a:p>
            <a:r>
              <a:rPr lang="en-US" altLang="zh-TW" sz="2000" b="1" dirty="0"/>
              <a:t> </a:t>
            </a:r>
            <a:r>
              <a:rPr lang="en-US" altLang="zh-TW" sz="2000" b="1" dirty="0" smtClean="0"/>
              <a:t>1080</a:t>
            </a:r>
            <a:endParaRPr lang="zh-TW" altLang="en-US" sz="2000" b="1" dirty="0"/>
          </a:p>
        </p:txBody>
      </p:sp>
      <p:sp>
        <p:nvSpPr>
          <p:cNvPr id="31" name="左大括弧 30"/>
          <p:cNvSpPr/>
          <p:nvPr/>
        </p:nvSpPr>
        <p:spPr>
          <a:xfrm>
            <a:off x="1118224" y="2260414"/>
            <a:ext cx="301732" cy="38162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33" name="文字方塊 32"/>
          <p:cNvSpPr txBox="1"/>
          <p:nvPr/>
        </p:nvSpPr>
        <p:spPr>
          <a:xfrm>
            <a:off x="4495795" y="6079844"/>
            <a:ext cx="2475704" cy="455898"/>
          </a:xfrm>
          <a:prstGeom prst="rect">
            <a:avLst/>
          </a:prstGeom>
          <a:noFill/>
        </p:spPr>
        <p:txBody>
          <a:bodyPr wrap="square" rtlCol="0">
            <a:spAutoFit/>
          </a:bodyPr>
          <a:lstStyle/>
          <a:p>
            <a:r>
              <a:rPr lang="en-US" altLang="zh-TW" sz="2000" b="1" dirty="0" smtClean="0"/>
              <a:t>1920</a:t>
            </a:r>
            <a:endParaRPr lang="zh-TW" altLang="en-US" sz="2000" b="1" dirty="0"/>
          </a:p>
        </p:txBody>
      </p:sp>
      <p:sp>
        <p:nvSpPr>
          <p:cNvPr id="15" name="左大括弧 14"/>
          <p:cNvSpPr/>
          <p:nvPr/>
        </p:nvSpPr>
        <p:spPr>
          <a:xfrm rot="5400000">
            <a:off x="4608778" y="-936240"/>
            <a:ext cx="409707" cy="61653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3503877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307404"/>
            <a:ext cx="8079581" cy="961356"/>
          </a:xfrm>
        </p:spPr>
        <p:txBody>
          <a:bodyPr>
            <a:normAutofit/>
          </a:bodyPr>
          <a:lstStyle/>
          <a:p>
            <a:pPr algn="ctr"/>
            <a:r>
              <a:rPr lang="en-US" altLang="zh-TW" sz="3100" b="1" dirty="0" smtClean="0">
                <a:latin typeface="Calibri" panose="020F0502020204030204" pitchFamily="34" charset="0"/>
              </a:rPr>
              <a:t>CTDP-LR Video</a:t>
            </a:r>
            <a:endParaRPr lang="zh-TW" altLang="en-US" sz="3100" b="1" dirty="0">
              <a:latin typeface="Calibri" panose="020F0502020204030204" pitchFamily="34" charset="0"/>
            </a:endParaRPr>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3" name="LR_S10_1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40768"/>
            <a:ext cx="9144000" cy="5143500"/>
          </a:xfrm>
          <a:prstGeom prst="rect">
            <a:avLst/>
          </a:prstGeom>
        </p:spPr>
      </p:pic>
    </p:spTree>
    <p:extLst>
      <p:ext uri="{BB962C8B-B14F-4D97-AF65-F5344CB8AC3E}">
        <p14:creationId xmlns:p14="http://schemas.microsoft.com/office/powerpoint/2010/main" val="30534949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a:t>
            </a:r>
            <a:r>
              <a:rPr kumimoji="0" lang="en-US" altLang="zh-TW" sz="3200" dirty="0" smtClean="0">
                <a:solidFill>
                  <a:schemeClr val="tx1"/>
                </a:solidFill>
                <a:latin typeface="Calibri" panose="020F0502020204030204" pitchFamily="34" charset="0"/>
              </a:rPr>
              <a:t>=1</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a:t>
            </a:r>
            <a:r>
              <a:rPr lang="en-CA" altLang="zh-TW" sz="2400" dirty="0" smtClean="0">
                <a:latin typeface="Calibri" panose="020F0502020204030204" pitchFamily="34" charset="0"/>
                <a:cs typeface="Calibri" panose="020F0502020204030204" pitchFamily="34" charset="0"/>
              </a:rPr>
              <a:t>CTDP-LR </a:t>
            </a:r>
            <a:r>
              <a:rPr lang="en-CA" altLang="zh-TW" sz="2400" dirty="0">
                <a:latin typeface="Calibri" panose="020F0502020204030204" pitchFamily="34" charset="0"/>
                <a:cs typeface="Calibri" panose="020F0502020204030204" pitchFamily="34" charset="0"/>
              </a:rPr>
              <a:t>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a:t>
            </a:r>
            <a:r>
              <a:rPr lang="en-CA" altLang="zh-TW" sz="2400" dirty="0" smtClean="0">
                <a:latin typeface="Calibri" panose="020F0502020204030204" pitchFamily="34" charset="0"/>
                <a:cs typeface="Calibri" panose="020F0502020204030204" pitchFamily="34" charset="0"/>
              </a:rPr>
              <a:t>1):</a:t>
            </a:r>
            <a:endParaRPr lang="zh-TW" altLang="en-US" sz="2400" dirty="0">
              <a:latin typeface="Calibri" panose="020F0502020204030204" pitchFamily="34" charset="0"/>
              <a:cs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 name="物件 8"/>
          <p:cNvGraphicFramePr>
            <a:graphicFrameLocks noChangeAspect="1"/>
          </p:cNvGraphicFramePr>
          <p:nvPr>
            <p:extLst>
              <p:ext uri="{D42A27DB-BD31-4B8C-83A1-F6EECF244321}">
                <p14:modId xmlns:p14="http://schemas.microsoft.com/office/powerpoint/2010/main" val="1054239876"/>
              </p:ext>
            </p:extLst>
          </p:nvPr>
        </p:nvGraphicFramePr>
        <p:xfrm>
          <a:off x="556792" y="2132856"/>
          <a:ext cx="8245424" cy="4396363"/>
        </p:xfrm>
        <a:graphic>
          <a:graphicData uri="http://schemas.openxmlformats.org/presentationml/2006/ole">
            <mc:AlternateContent xmlns:mc="http://schemas.openxmlformats.org/markup-compatibility/2006">
              <mc:Choice xmlns:v="urn:schemas-microsoft-com:vml" Requires="v">
                <p:oleObj spid="_x0000_s163850" name="投影片" r:id="rId3" imgW="4724543" imgH="2511701" progId="PowerPoint.Slide.12">
                  <p:embed/>
                </p:oleObj>
              </mc:Choice>
              <mc:Fallback>
                <p:oleObj name="投影片" r:id="rId3" imgW="4724543" imgH="2511701" progId="PowerPoint.Slide.12">
                  <p:embed/>
                  <p:pic>
                    <p:nvPicPr>
                      <p:cNvPr id="0" name="Object 1"/>
                      <p:cNvPicPr>
                        <a:picLocks noChangeAspect="1" noChangeArrowheads="1"/>
                      </p:cNvPicPr>
                      <p:nvPr/>
                    </p:nvPicPr>
                    <p:blipFill>
                      <a:blip r:embed="rId4"/>
                      <a:srcRect/>
                      <a:stretch>
                        <a:fillRect/>
                      </a:stretch>
                    </p:blipFill>
                    <p:spPr bwMode="auto">
                      <a:xfrm>
                        <a:off x="556792" y="2132856"/>
                        <a:ext cx="8245424" cy="4396363"/>
                      </a:xfrm>
                      <a:prstGeom prst="rect">
                        <a:avLst/>
                      </a:prstGeom>
                      <a:noFill/>
                    </p:spPr>
                  </p:pic>
                </p:oleObj>
              </mc:Fallback>
            </mc:AlternateContent>
          </a:graphicData>
        </a:graphic>
      </p:graphicFrame>
      <p:sp>
        <p:nvSpPr>
          <p:cNvPr id="11" name="橢圓 10"/>
          <p:cNvSpPr/>
          <p:nvPr/>
        </p:nvSpPr>
        <p:spPr bwMode="auto">
          <a:xfrm>
            <a:off x="2267744" y="4437112"/>
            <a:ext cx="6588224" cy="2016000"/>
          </a:xfrm>
          <a:prstGeom prst="ellipse">
            <a:avLst/>
          </a:prstGeom>
          <a:noFill/>
          <a:ln w="28575"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0" name="文字方塊 9"/>
          <p:cNvSpPr txBox="1"/>
          <p:nvPr/>
        </p:nvSpPr>
        <p:spPr>
          <a:xfrm>
            <a:off x="906220" y="4941168"/>
            <a:ext cx="1505540" cy="646331"/>
          </a:xfrm>
          <a:prstGeom prst="rect">
            <a:avLst/>
          </a:prstGeom>
          <a:noFill/>
        </p:spPr>
        <p:txBody>
          <a:bodyPr wrap="none" rtlCol="0">
            <a:spAutoFit/>
          </a:bodyPr>
          <a:lstStyle/>
          <a:p>
            <a:pPr algn="ctr"/>
            <a:r>
              <a:rPr lang="en-US" altLang="zh-TW" b="1" dirty="0">
                <a:solidFill>
                  <a:srgbClr val="FF0000"/>
                </a:solidFill>
              </a:rPr>
              <a:t>Color Depth</a:t>
            </a:r>
          </a:p>
          <a:p>
            <a:pPr algn="ctr"/>
            <a:r>
              <a:rPr lang="en-US" altLang="zh-TW" b="1" dirty="0" err="1" smtClean="0">
                <a:solidFill>
                  <a:srgbClr val="FF0000"/>
                </a:solidFill>
              </a:rPr>
              <a:t>Depacking</a:t>
            </a:r>
            <a:endParaRPr lang="en-US" altLang="zh-TW" b="1" dirty="0" smtClean="0">
              <a:solidFill>
                <a:srgbClr val="FF0000"/>
              </a:solidFill>
            </a:endParaRPr>
          </a:p>
        </p:txBody>
      </p:sp>
    </p:spTree>
    <p:extLst>
      <p:ext uri="{BB962C8B-B14F-4D97-AF65-F5344CB8AC3E}">
        <p14:creationId xmlns:p14="http://schemas.microsoft.com/office/powerpoint/2010/main" val="91691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827584" y="3645024"/>
            <a:ext cx="7345561" cy="1193304"/>
          </a:xfrm>
        </p:spPr>
        <p:txBody>
          <a:bodyPr>
            <a:noAutofit/>
          </a:bodyPr>
          <a:lstStyle/>
          <a:p>
            <a:pPr marL="342900" indent="-342900"/>
            <a:r>
              <a:rPr lang="en-US" altLang="zh-TW" sz="4000" dirty="0" smtClean="0">
                <a:latin typeface="Calibri" pitchFamily="34" charset="0"/>
              </a:rPr>
              <a:t>Color Depth </a:t>
            </a:r>
            <a:r>
              <a:rPr lang="en-US" altLang="zh-TW" sz="4000" dirty="0" err="1" smtClean="0">
                <a:latin typeface="Calibri" pitchFamily="34" charset="0"/>
              </a:rPr>
              <a:t>Depacking</a:t>
            </a:r>
            <a:r>
              <a:rPr lang="en-US" altLang="zh-TW" sz="4000" dirty="0" smtClean="0">
                <a:latin typeface="Calibri" pitchFamily="34" charset="0"/>
              </a:rPr>
              <a:t> to Depth </a:t>
            </a:r>
            <a:endParaRPr lang="en-US" altLang="zh-TW" sz="3200" dirty="0" smtClean="0">
              <a:latin typeface="Calibri" pitchFamily="34" charset="0"/>
            </a:endParaRPr>
          </a:p>
        </p:txBody>
      </p:sp>
    </p:spTree>
    <p:extLst>
      <p:ext uri="{BB962C8B-B14F-4D97-AF65-F5344CB8AC3E}">
        <p14:creationId xmlns:p14="http://schemas.microsoft.com/office/powerpoint/2010/main" val="31681380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7504" y="0"/>
            <a:ext cx="8856984" cy="817340"/>
          </a:xfrm>
        </p:spPr>
        <p:txBody>
          <a:bodyPr>
            <a:normAutofit/>
          </a:bodyPr>
          <a:lstStyle/>
          <a:p>
            <a:pPr algn="ctr"/>
            <a:r>
              <a:rPr lang="en-US" altLang="zh-TW" sz="3200" b="1" dirty="0" smtClean="0">
                <a:latin typeface="Calibri" panose="020F0502020204030204" pitchFamily="34" charset="0"/>
              </a:rPr>
              <a:t>Concept </a:t>
            </a:r>
            <a:r>
              <a:rPr lang="en-US" altLang="zh-TW" sz="3200" b="1" dirty="0" smtClean="0">
                <a:latin typeface="Calibri" panose="020F0502020204030204" pitchFamily="34" charset="0"/>
              </a:rPr>
              <a:t>of Color Depth </a:t>
            </a:r>
            <a:r>
              <a:rPr lang="en-US" altLang="zh-TW" sz="3200" b="1" dirty="0" smtClean="0">
                <a:latin typeface="Calibri" panose="020F0502020204030204" pitchFamily="34" charset="0"/>
              </a:rPr>
              <a:t>and Depth Pixels</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2708716010"/>
              </p:ext>
            </p:extLst>
          </p:nvPr>
        </p:nvGraphicFramePr>
        <p:xfrm>
          <a:off x="107504" y="1973565"/>
          <a:ext cx="9036495" cy="4119731"/>
        </p:xfrm>
        <a:graphic>
          <a:graphicData uri="http://schemas.openxmlformats.org/presentationml/2006/ole">
            <mc:AlternateContent xmlns:mc="http://schemas.openxmlformats.org/markup-compatibility/2006">
              <mc:Choice xmlns:v="urn:schemas-microsoft-com:vml" Requires="v">
                <p:oleObj spid="_x0000_s150540" name="投影片" r:id="rId3" imgW="4710506" imgH="2144416" progId="PowerPoint.Slide.12">
                  <p:embed/>
                </p:oleObj>
              </mc:Choice>
              <mc:Fallback>
                <p:oleObj name="投影片" r:id="rId3" imgW="4710506" imgH="2144416"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973565"/>
                        <a:ext cx="9036495" cy="4119731"/>
                      </a:xfrm>
                      <a:prstGeom prst="rect">
                        <a:avLst/>
                      </a:prstGeom>
                      <a:noFill/>
                    </p:spPr>
                  </p:pic>
                </p:oleObj>
              </mc:Fallback>
            </mc:AlternateContent>
          </a:graphicData>
        </a:graphic>
      </p:graphicFrame>
      <p:sp>
        <p:nvSpPr>
          <p:cNvPr id="5" name="文字方塊 4"/>
          <p:cNvSpPr txBox="1"/>
          <p:nvPr/>
        </p:nvSpPr>
        <p:spPr>
          <a:xfrm>
            <a:off x="467544" y="1154614"/>
            <a:ext cx="8352928" cy="707886"/>
          </a:xfrm>
          <a:prstGeom prst="rect">
            <a:avLst/>
          </a:prstGeom>
          <a:noFill/>
        </p:spPr>
        <p:txBody>
          <a:bodyPr wrap="square" rtlCol="0">
            <a:spAutoFit/>
          </a:bodyPr>
          <a:lstStyle/>
          <a:p>
            <a:pPr marL="1876425" indent="-1876425"/>
            <a:r>
              <a:rPr lang="en-US" altLang="zh-TW" sz="2000" b="1" dirty="0" smtClean="0"/>
              <a:t>Basic Concept: 1</a:t>
            </a:r>
            <a:r>
              <a:rPr lang="en-US" altLang="zh-TW" sz="2000" dirty="0" smtClean="0"/>
              <a:t> color depth pixel  in </a:t>
            </a:r>
            <a:r>
              <a:rPr lang="en-US" altLang="zh-TW" sz="2000" dirty="0" err="1" smtClean="0"/>
              <a:t>YCbCr</a:t>
            </a:r>
            <a:r>
              <a:rPr lang="en-US" altLang="zh-TW" sz="2000" dirty="0" smtClean="0"/>
              <a:t> subpixels or RGB subpixels can carry the information of  </a:t>
            </a:r>
            <a:r>
              <a:rPr lang="en-US" altLang="zh-TW" sz="2000" b="1" dirty="0" smtClean="0"/>
              <a:t>3 </a:t>
            </a:r>
            <a:r>
              <a:rPr lang="en-US" altLang="zh-TW" sz="2000" dirty="0" smtClean="0"/>
              <a:t>depth pixels</a:t>
            </a:r>
            <a:endParaRPr lang="zh-TW" altLang="en-US" sz="2000" dirty="0"/>
          </a:p>
        </p:txBody>
      </p:sp>
      <p:sp>
        <p:nvSpPr>
          <p:cNvPr id="9" name="文字方塊 8"/>
          <p:cNvSpPr txBox="1"/>
          <p:nvPr/>
        </p:nvSpPr>
        <p:spPr>
          <a:xfrm>
            <a:off x="1547664" y="6002704"/>
            <a:ext cx="3096344" cy="769441"/>
          </a:xfrm>
          <a:prstGeom prst="rect">
            <a:avLst/>
          </a:prstGeom>
          <a:solidFill>
            <a:schemeClr val="accent5">
              <a:lumMod val="40000"/>
              <a:lumOff val="60000"/>
            </a:schemeClr>
          </a:solidFill>
          <a:ln>
            <a:solidFill>
              <a:srgbClr val="FF0000"/>
            </a:solidFill>
          </a:ln>
        </p:spPr>
        <p:txBody>
          <a:bodyPr wrap="square" rtlCol="0">
            <a:spAutoFit/>
          </a:bodyPr>
          <a:lstStyle/>
          <a:p>
            <a:pPr algn="ctr"/>
            <a:r>
              <a:rPr lang="en-US" altLang="zh-TW" sz="1400" dirty="0" smtClean="0"/>
              <a:t>CTDP-TB type </a:t>
            </a:r>
            <a:r>
              <a:rPr lang="en-US" altLang="zh-TW" sz="1400" dirty="0" err="1" smtClean="0"/>
              <a:t>YCbCr</a:t>
            </a:r>
            <a:r>
              <a:rPr lang="en-US" altLang="zh-TW" sz="1400" dirty="0" smtClean="0"/>
              <a:t>/RGB subpixels arranged in 3 </a:t>
            </a:r>
          </a:p>
          <a:p>
            <a:pPr algn="ctr"/>
            <a:r>
              <a:rPr lang="en-US" altLang="zh-TW" sz="1400" dirty="0" smtClean="0"/>
              <a:t>consecutive </a:t>
            </a:r>
            <a:r>
              <a:rPr lang="en-US" altLang="zh-TW" sz="1600" b="1" dirty="0" smtClean="0">
                <a:solidFill>
                  <a:srgbClr val="FF0000"/>
                </a:solidFill>
              </a:rPr>
              <a:t>vertical </a:t>
            </a:r>
            <a:r>
              <a:rPr lang="en-US" altLang="zh-TW" sz="1400" dirty="0" smtClean="0"/>
              <a:t>depth pixels</a:t>
            </a:r>
            <a:endParaRPr lang="zh-TW" altLang="en-US" sz="1400" dirty="0"/>
          </a:p>
        </p:txBody>
      </p:sp>
      <p:sp>
        <p:nvSpPr>
          <p:cNvPr id="10" name="文字方塊 9"/>
          <p:cNvSpPr txBox="1"/>
          <p:nvPr/>
        </p:nvSpPr>
        <p:spPr>
          <a:xfrm>
            <a:off x="5364088" y="6002704"/>
            <a:ext cx="3240360" cy="769441"/>
          </a:xfrm>
          <a:prstGeom prst="rect">
            <a:avLst/>
          </a:prstGeom>
          <a:solidFill>
            <a:schemeClr val="accent5">
              <a:lumMod val="40000"/>
              <a:lumOff val="60000"/>
            </a:schemeClr>
          </a:solidFill>
          <a:ln>
            <a:solidFill>
              <a:srgbClr val="FF0000"/>
            </a:solidFill>
          </a:ln>
        </p:spPr>
        <p:txBody>
          <a:bodyPr wrap="square" rtlCol="0">
            <a:spAutoFit/>
          </a:bodyPr>
          <a:lstStyle/>
          <a:p>
            <a:pPr algn="ctr"/>
            <a:r>
              <a:rPr lang="en-US" altLang="zh-TW" sz="1400" dirty="0" smtClean="0"/>
              <a:t>CTDP-TB type </a:t>
            </a:r>
            <a:r>
              <a:rPr lang="en-US" altLang="zh-TW" sz="1400" dirty="0" err="1" smtClean="0"/>
              <a:t>YCbCr</a:t>
            </a:r>
            <a:r>
              <a:rPr lang="en-US" altLang="zh-TW" sz="1400" dirty="0" smtClean="0"/>
              <a:t>/RGB </a:t>
            </a:r>
          </a:p>
          <a:p>
            <a:pPr algn="ctr"/>
            <a:r>
              <a:rPr lang="en-US" altLang="zh-TW" sz="1400" dirty="0" smtClean="0"/>
              <a:t>subpixels arranged in 3 </a:t>
            </a:r>
          </a:p>
          <a:p>
            <a:pPr algn="ctr"/>
            <a:r>
              <a:rPr lang="en-US" altLang="zh-TW" sz="1400" dirty="0" smtClean="0"/>
              <a:t>consecutive </a:t>
            </a:r>
            <a:r>
              <a:rPr lang="en-US" altLang="zh-TW" sz="1600" b="1" dirty="0" smtClean="0">
                <a:solidFill>
                  <a:srgbClr val="FF0000"/>
                </a:solidFill>
              </a:rPr>
              <a:t>horizontal </a:t>
            </a:r>
            <a:r>
              <a:rPr lang="en-US" altLang="zh-TW" sz="1400" b="1" dirty="0" smtClean="0"/>
              <a:t> </a:t>
            </a:r>
            <a:r>
              <a:rPr lang="en-US" altLang="zh-TW" sz="1400" dirty="0" smtClean="0"/>
              <a:t>depth pixels</a:t>
            </a:r>
            <a:endParaRPr lang="zh-TW" altLang="en-US" sz="1400" dirty="0"/>
          </a:p>
        </p:txBody>
      </p:sp>
      <p:sp>
        <p:nvSpPr>
          <p:cNvPr id="11" name="文字方塊 10"/>
          <p:cNvSpPr txBox="1"/>
          <p:nvPr/>
        </p:nvSpPr>
        <p:spPr>
          <a:xfrm>
            <a:off x="395536" y="1000725"/>
            <a:ext cx="8352928" cy="1015663"/>
          </a:xfrm>
          <a:prstGeom prst="rect">
            <a:avLst/>
          </a:prstGeom>
          <a:solidFill>
            <a:srgbClr val="FFFFFF"/>
          </a:solidFill>
        </p:spPr>
        <p:txBody>
          <a:bodyPr wrap="square" rtlCol="0">
            <a:spAutoFit/>
          </a:bodyPr>
          <a:lstStyle/>
          <a:p>
            <a:pPr marL="1876425" indent="-1876425"/>
            <a:r>
              <a:rPr lang="en-US" altLang="zh-TW" sz="2000" b="1" dirty="0" smtClean="0"/>
              <a:t>Based on Coding System: </a:t>
            </a:r>
          </a:p>
          <a:p>
            <a:pPr marL="1876425" indent="-1876425"/>
            <a:r>
              <a:rPr lang="en-US" altLang="zh-TW" sz="2000" b="1" dirty="0"/>
              <a:t> </a:t>
            </a:r>
            <a:r>
              <a:rPr lang="en-US" altLang="zh-TW" sz="2000" b="1" dirty="0" smtClean="0"/>
              <a:t>       4</a:t>
            </a:r>
            <a:r>
              <a:rPr lang="en-US" altLang="zh-TW" sz="2000" dirty="0" smtClean="0"/>
              <a:t> color depth pixel  in </a:t>
            </a:r>
            <a:r>
              <a:rPr lang="en-US" altLang="zh-TW" sz="2000" dirty="0" err="1" smtClean="0"/>
              <a:t>YCbCr</a:t>
            </a:r>
            <a:r>
              <a:rPr lang="en-US" altLang="zh-TW" sz="2000" dirty="0" smtClean="0"/>
              <a:t> subpixels or RGB subpixels </a:t>
            </a:r>
          </a:p>
          <a:p>
            <a:pPr marL="1876425" indent="-1876425"/>
            <a:r>
              <a:rPr lang="en-US" altLang="zh-TW" sz="2000" dirty="0"/>
              <a:t> </a:t>
            </a:r>
            <a:r>
              <a:rPr lang="en-US" altLang="zh-TW" sz="2000" dirty="0" smtClean="0"/>
              <a:t>      can carry the information of  </a:t>
            </a:r>
            <a:r>
              <a:rPr lang="en-US" altLang="zh-TW" sz="2000" b="1" dirty="0" smtClean="0"/>
              <a:t>12 </a:t>
            </a:r>
            <a:r>
              <a:rPr lang="en-US" altLang="zh-TW" sz="2000" dirty="0" smtClean="0"/>
              <a:t>depth pixels</a:t>
            </a:r>
            <a:endParaRPr lang="zh-TW" altLang="en-US" sz="2000" dirty="0"/>
          </a:p>
        </p:txBody>
      </p:sp>
    </p:spTree>
    <p:extLst>
      <p:ext uri="{BB962C8B-B14F-4D97-AF65-F5344CB8AC3E}">
        <p14:creationId xmlns:p14="http://schemas.microsoft.com/office/powerpoint/2010/main" val="306614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99592" y="116632"/>
            <a:ext cx="8568952" cy="817340"/>
          </a:xfrm>
        </p:spPr>
        <p:txBody>
          <a:bodyPr>
            <a:normAutofit/>
          </a:bodyPr>
          <a:lstStyle/>
          <a:p>
            <a:r>
              <a:rPr lang="en-US" altLang="zh-TW" sz="3200" b="1" dirty="0" smtClean="0">
                <a:latin typeface="Calibri" panose="020F0502020204030204" pitchFamily="34" charset="0"/>
              </a:rPr>
              <a:t> </a:t>
            </a:r>
            <a:r>
              <a:rPr lang="en-US" altLang="zh-TW" sz="3200" b="1" dirty="0" smtClean="0">
                <a:latin typeface="Calibri" panose="020F0502020204030204" pitchFamily="34" charset="0"/>
              </a:rPr>
              <a:t>Color </a:t>
            </a:r>
            <a:r>
              <a:rPr lang="en-US" altLang="zh-TW" sz="3200" b="1" dirty="0" smtClean="0">
                <a:latin typeface="Calibri" panose="020F0502020204030204" pitchFamily="34" charset="0"/>
              </a:rPr>
              <a:t>Depth </a:t>
            </a:r>
            <a:r>
              <a:rPr lang="en-US" altLang="zh-TW" sz="3200" b="1" dirty="0" err="1" smtClean="0">
                <a:latin typeface="Calibri" panose="020F0502020204030204" pitchFamily="34" charset="0"/>
              </a:rPr>
              <a:t>Depacking</a:t>
            </a:r>
            <a:r>
              <a:rPr lang="en-US" altLang="zh-TW" sz="3200" b="1" dirty="0" smtClean="0">
                <a:latin typeface="Calibri" panose="020F0502020204030204" pitchFamily="34" charset="0"/>
              </a:rPr>
              <a:t> in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a:t>
            </a:r>
            <a:r>
              <a:rPr lang="en-US" altLang="zh-TW" sz="3200" b="1" dirty="0" smtClean="0">
                <a:latin typeface="Calibri" panose="020F0502020204030204" pitchFamily="34" charset="0"/>
              </a:rPr>
              <a:t>Color Space</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1949571017"/>
              </p:ext>
            </p:extLst>
          </p:nvPr>
        </p:nvGraphicFramePr>
        <p:xfrm>
          <a:off x="27831" y="2420888"/>
          <a:ext cx="9155062" cy="4175993"/>
        </p:xfrm>
        <a:graphic>
          <a:graphicData uri="http://schemas.openxmlformats.org/presentationml/2006/ole">
            <mc:AlternateContent xmlns:mc="http://schemas.openxmlformats.org/markup-compatibility/2006">
              <mc:Choice xmlns:v="urn:schemas-microsoft-com:vml" Requires="v">
                <p:oleObj spid="_x0000_s151565" name="投影片" r:id="rId3" imgW="4706187" imgH="2142619" progId="PowerPoint.Slide.12">
                  <p:embed/>
                </p:oleObj>
              </mc:Choice>
              <mc:Fallback>
                <p:oleObj name="投影片" r:id="rId3" imgW="4706187" imgH="2142619"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1" y="2420888"/>
                        <a:ext cx="9155062" cy="4175993"/>
                      </a:xfrm>
                      <a:prstGeom prst="rect">
                        <a:avLst/>
                      </a:prstGeom>
                      <a:noFill/>
                    </p:spPr>
                  </p:pic>
                </p:oleObj>
              </mc:Fallback>
            </mc:AlternateContent>
          </a:graphicData>
        </a:graphic>
      </p:graphicFrame>
      <p:sp>
        <p:nvSpPr>
          <p:cNvPr id="9" name="文字方塊 8"/>
          <p:cNvSpPr txBox="1"/>
          <p:nvPr/>
        </p:nvSpPr>
        <p:spPr>
          <a:xfrm>
            <a:off x="407636" y="1196752"/>
            <a:ext cx="8628860" cy="1200329"/>
          </a:xfrm>
          <a:prstGeom prst="rect">
            <a:avLst/>
          </a:prstGeom>
          <a:noFill/>
        </p:spPr>
        <p:txBody>
          <a:bodyPr wrap="square" rtlCol="0">
            <a:spAutoFit/>
          </a:bodyPr>
          <a:lstStyle/>
          <a:p>
            <a:r>
              <a:rPr lang="en-US" altLang="zh-TW" dirty="0" smtClean="0"/>
              <a:t>        For </a:t>
            </a:r>
            <a:r>
              <a:rPr lang="en-US" altLang="zh-TW" dirty="0" smtClean="0"/>
              <a:t>each 4 color pixels, in </a:t>
            </a:r>
            <a:r>
              <a:rPr lang="en-US" altLang="zh-TW" dirty="0" err="1" smtClean="0"/>
              <a:t>YCbCr</a:t>
            </a:r>
            <a:r>
              <a:rPr lang="en-US" altLang="zh-TW" dirty="0" smtClean="0"/>
              <a:t> </a:t>
            </a:r>
            <a:r>
              <a:rPr lang="en-US" altLang="zh-TW" dirty="0" smtClean="0"/>
              <a:t>4:2:0 coding system, there are </a:t>
            </a:r>
            <a:r>
              <a:rPr lang="en-US" altLang="zh-TW" dirty="0" smtClean="0"/>
              <a:t>6 Color Components {</a:t>
            </a:r>
            <a:r>
              <a:rPr lang="en-US" altLang="zh-TW" dirty="0" err="1" smtClean="0"/>
              <a:t>Y</a:t>
            </a:r>
            <a:r>
              <a:rPr lang="en-US" altLang="zh-TW" baseline="-25000" dirty="0" err="1" smtClean="0"/>
              <a:t>i,j</a:t>
            </a:r>
            <a:r>
              <a:rPr lang="en-US" altLang="zh-TW" dirty="0" smtClean="0"/>
              <a:t>, Y</a:t>
            </a:r>
            <a:r>
              <a:rPr lang="en-US" altLang="zh-TW" baseline="-25000" dirty="0" smtClean="0"/>
              <a:t>i,j+1</a:t>
            </a:r>
            <a:r>
              <a:rPr lang="en-US" altLang="zh-TW" dirty="0" smtClean="0"/>
              <a:t>, Y</a:t>
            </a:r>
            <a:r>
              <a:rPr lang="en-US" altLang="zh-TW" baseline="-25000" dirty="0" smtClean="0"/>
              <a:t>i+1,j</a:t>
            </a:r>
            <a:r>
              <a:rPr lang="en-US" altLang="zh-TW" dirty="0" smtClean="0"/>
              <a:t>, Y</a:t>
            </a:r>
            <a:r>
              <a:rPr lang="en-US" altLang="zh-TW" baseline="-25000" dirty="0" smtClean="0"/>
              <a:t>i+1,j+1</a:t>
            </a:r>
            <a:r>
              <a:rPr lang="en-US" altLang="zh-TW" dirty="0" smtClean="0"/>
              <a:t>, </a:t>
            </a:r>
            <a:r>
              <a:rPr lang="en-US" altLang="zh-TW" dirty="0" err="1" smtClean="0"/>
              <a:t>Cb</a:t>
            </a:r>
            <a:r>
              <a:rPr lang="en-US" altLang="zh-TW" baseline="-25000" dirty="0" err="1" smtClean="0"/>
              <a:t>i,j</a:t>
            </a:r>
            <a:r>
              <a:rPr lang="en-US" altLang="zh-TW" dirty="0" smtClean="0"/>
              <a:t>, and </a:t>
            </a:r>
            <a:r>
              <a:rPr lang="en-US" altLang="zh-TW" dirty="0" err="1" smtClean="0"/>
              <a:t>Cr</a:t>
            </a:r>
            <a:r>
              <a:rPr lang="en-US" altLang="zh-TW" baseline="-25000" dirty="0" err="1" smtClean="0"/>
              <a:t>i,j</a:t>
            </a:r>
            <a:r>
              <a:rPr lang="en-US" altLang="zh-TW" dirty="0" smtClean="0"/>
              <a:t>) can be </a:t>
            </a:r>
            <a:r>
              <a:rPr lang="en-US" altLang="zh-TW" dirty="0" err="1" smtClean="0"/>
              <a:t>depacked</a:t>
            </a:r>
            <a:r>
              <a:rPr lang="en-US" altLang="zh-TW" dirty="0" smtClean="0"/>
              <a:t> to 6 correct depth pixels </a:t>
            </a:r>
            <a:r>
              <a:rPr lang="en-CA" altLang="zh-TW" dirty="0"/>
              <a:t>{</a:t>
            </a:r>
            <a:r>
              <a:rPr lang="en-US" altLang="zh-TW" dirty="0"/>
              <a:t>D</a:t>
            </a:r>
            <a:r>
              <a:rPr lang="en-US" altLang="zh-TW" baseline="-25000" dirty="0"/>
              <a:t>3i,j</a:t>
            </a:r>
            <a:r>
              <a:rPr lang="en-US" altLang="zh-TW" dirty="0"/>
              <a:t>, D</a:t>
            </a:r>
            <a:r>
              <a:rPr lang="en-US" altLang="zh-TW" baseline="-25000" dirty="0"/>
              <a:t>3i+1,j+1</a:t>
            </a:r>
            <a:r>
              <a:rPr lang="en-US" altLang="zh-TW" dirty="0"/>
              <a:t>, D</a:t>
            </a:r>
            <a:r>
              <a:rPr lang="en-US" altLang="zh-TW" baseline="-25000" dirty="0"/>
              <a:t>3i+4, j</a:t>
            </a:r>
            <a:r>
              <a:rPr lang="en-US" altLang="zh-TW" dirty="0"/>
              <a:t>, D</a:t>
            </a:r>
            <a:r>
              <a:rPr lang="en-US" altLang="zh-TW" baseline="-25000" dirty="0"/>
              <a:t>3i+5, </a:t>
            </a:r>
            <a:r>
              <a:rPr lang="en-US" altLang="zh-TW" baseline="-25000" dirty="0" smtClean="0"/>
              <a:t>j+1</a:t>
            </a:r>
            <a:r>
              <a:rPr lang="en-CA" altLang="zh-TW" dirty="0" smtClean="0"/>
              <a:t>, D</a:t>
            </a:r>
            <a:r>
              <a:rPr lang="en-CA" altLang="zh-TW" baseline="-25000" dirty="0" smtClean="0"/>
              <a:t>3i+2,j</a:t>
            </a:r>
            <a:r>
              <a:rPr lang="en-CA" altLang="zh-TW" dirty="0"/>
              <a:t>, D</a:t>
            </a:r>
            <a:r>
              <a:rPr lang="en-CA" altLang="zh-TW" baseline="-25000" dirty="0"/>
              <a:t>3i+3, j+</a:t>
            </a:r>
            <a:r>
              <a:rPr lang="en-US" altLang="zh-TW" baseline="-25000" dirty="0" smtClean="0"/>
              <a:t>1</a:t>
            </a:r>
            <a:r>
              <a:rPr lang="en-US" altLang="zh-TW" dirty="0" smtClean="0"/>
              <a:t>} for </a:t>
            </a:r>
            <a:r>
              <a:rPr lang="en-US" altLang="zh-TW" dirty="0" err="1" smtClean="0"/>
              <a:t>ctdp_packing</a:t>
            </a:r>
            <a:r>
              <a:rPr lang="en-US" altLang="zh-TW" dirty="0" smtClean="0"/>
              <a:t> type =0 and  </a:t>
            </a:r>
            <a:r>
              <a:rPr lang="en-CA" altLang="zh-TW" dirty="0"/>
              <a:t>{</a:t>
            </a:r>
            <a:r>
              <a:rPr lang="en-US" altLang="zh-TW" dirty="0"/>
              <a:t>D</a:t>
            </a:r>
            <a:r>
              <a:rPr lang="en-US" altLang="zh-TW" baseline="-25000" dirty="0"/>
              <a:t>i,3j</a:t>
            </a:r>
            <a:r>
              <a:rPr lang="en-US" altLang="zh-TW" dirty="0"/>
              <a:t>,</a:t>
            </a:r>
            <a:r>
              <a:rPr lang="en-US" altLang="zh-TW" baseline="-25000" dirty="0"/>
              <a:t> </a:t>
            </a:r>
            <a:r>
              <a:rPr lang="en-US" altLang="zh-TW" dirty="0"/>
              <a:t>D</a:t>
            </a:r>
            <a:r>
              <a:rPr lang="en-US" altLang="zh-TW" baseline="-25000" dirty="0"/>
              <a:t>i+1,3j+1</a:t>
            </a:r>
            <a:r>
              <a:rPr lang="en-US" altLang="zh-TW" dirty="0"/>
              <a:t>, D</a:t>
            </a:r>
            <a:r>
              <a:rPr lang="en-US" altLang="zh-TW" baseline="-25000" dirty="0"/>
              <a:t>i,3 j+4</a:t>
            </a:r>
            <a:r>
              <a:rPr lang="en-US" altLang="zh-TW" dirty="0"/>
              <a:t>, D</a:t>
            </a:r>
            <a:r>
              <a:rPr lang="en-US" altLang="zh-TW" baseline="-25000" dirty="0"/>
              <a:t>i+1, </a:t>
            </a:r>
            <a:r>
              <a:rPr lang="en-US" altLang="zh-TW" baseline="-25000" dirty="0" smtClean="0"/>
              <a:t>3j+5</a:t>
            </a:r>
            <a:r>
              <a:rPr lang="en-CA" altLang="zh-TW" dirty="0" smtClean="0"/>
              <a:t>, D</a:t>
            </a:r>
            <a:r>
              <a:rPr lang="en-CA" altLang="zh-TW" baseline="-25000" dirty="0" smtClean="0"/>
              <a:t>i,3j+2</a:t>
            </a:r>
            <a:r>
              <a:rPr lang="en-CA" altLang="zh-TW" dirty="0"/>
              <a:t>, D</a:t>
            </a:r>
            <a:r>
              <a:rPr lang="en-CA" altLang="zh-TW" baseline="-25000" dirty="0"/>
              <a:t>i+</a:t>
            </a:r>
            <a:r>
              <a:rPr lang="en-US" altLang="zh-TW" baseline="-25000" dirty="0"/>
              <a:t>1</a:t>
            </a:r>
            <a:r>
              <a:rPr lang="en-CA" altLang="zh-TW" baseline="-25000" dirty="0"/>
              <a:t>,3j+</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8" name="矩形 7"/>
          <p:cNvSpPr/>
          <p:nvPr/>
        </p:nvSpPr>
        <p:spPr bwMode="auto">
          <a:xfrm>
            <a:off x="2627784" y="2564904"/>
            <a:ext cx="1224136" cy="3312368"/>
          </a:xfrm>
          <a:prstGeom prst="rect">
            <a:avLst/>
          </a:prstGeom>
          <a:solidFill>
            <a:srgbClr val="FFFFFF"/>
          </a:soli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0" name="矩形 9"/>
          <p:cNvSpPr/>
          <p:nvPr/>
        </p:nvSpPr>
        <p:spPr bwMode="auto">
          <a:xfrm>
            <a:off x="5232172" y="3717032"/>
            <a:ext cx="3672408" cy="972000"/>
          </a:xfrm>
          <a:prstGeom prst="rect">
            <a:avLst/>
          </a:prstGeom>
          <a:solidFill>
            <a:srgbClr val="FFFFFF"/>
          </a:soli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cxnSp>
        <p:nvCxnSpPr>
          <p:cNvPr id="12" name="直線單箭頭接點 11"/>
          <p:cNvCxnSpPr/>
          <p:nvPr/>
        </p:nvCxnSpPr>
        <p:spPr bwMode="auto">
          <a:xfrm>
            <a:off x="2483768" y="2924944"/>
            <a:ext cx="2088232" cy="288032"/>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15" name="直線單箭頭接點 14"/>
          <p:cNvCxnSpPr/>
          <p:nvPr/>
        </p:nvCxnSpPr>
        <p:spPr bwMode="auto">
          <a:xfrm>
            <a:off x="1979712" y="2852936"/>
            <a:ext cx="1944216" cy="72008"/>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18" name="直線單箭頭接點 17"/>
          <p:cNvCxnSpPr/>
          <p:nvPr/>
        </p:nvCxnSpPr>
        <p:spPr bwMode="auto">
          <a:xfrm>
            <a:off x="1907704" y="4293096"/>
            <a:ext cx="2088232" cy="432048"/>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22" name="直線單箭頭接點 21"/>
          <p:cNvCxnSpPr/>
          <p:nvPr/>
        </p:nvCxnSpPr>
        <p:spPr bwMode="auto">
          <a:xfrm>
            <a:off x="2483768" y="4530005"/>
            <a:ext cx="2088232" cy="627187"/>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25" name="直線單箭頭接點 24"/>
          <p:cNvCxnSpPr/>
          <p:nvPr/>
        </p:nvCxnSpPr>
        <p:spPr bwMode="auto">
          <a:xfrm>
            <a:off x="1907704" y="3356992"/>
            <a:ext cx="2088232" cy="483171"/>
          </a:xfrm>
          <a:prstGeom prst="straightConnector1">
            <a:avLst/>
          </a:prstGeom>
          <a:solidFill>
            <a:schemeClr val="accent1"/>
          </a:solidFill>
          <a:ln w="12700" cap="flat" cmpd="sng" algn="ctr">
            <a:solidFill>
              <a:srgbClr val="002060"/>
            </a:solidFill>
            <a:prstDash val="dash"/>
            <a:round/>
            <a:headEnd type="none" w="med" len="med"/>
            <a:tailEnd type="arrow"/>
          </a:ln>
          <a:effectLst/>
        </p:spPr>
      </p:cxnSp>
      <p:cxnSp>
        <p:nvCxnSpPr>
          <p:cNvPr id="28" name="直線單箭頭接點 27"/>
          <p:cNvCxnSpPr/>
          <p:nvPr/>
        </p:nvCxnSpPr>
        <p:spPr bwMode="auto">
          <a:xfrm>
            <a:off x="1907704" y="3816582"/>
            <a:ext cx="2664296" cy="386450"/>
          </a:xfrm>
          <a:prstGeom prst="straightConnector1">
            <a:avLst/>
          </a:prstGeom>
          <a:solidFill>
            <a:schemeClr val="accent1"/>
          </a:solidFill>
          <a:ln w="12700" cap="flat" cmpd="sng" algn="ctr">
            <a:solidFill>
              <a:srgbClr val="FF0000"/>
            </a:solidFill>
            <a:prstDash val="dash"/>
            <a:round/>
            <a:headEnd type="none" w="med" len="med"/>
            <a:tailEnd type="arrow"/>
          </a:ln>
          <a:effectLst/>
        </p:spPr>
      </p:cxnSp>
      <p:cxnSp>
        <p:nvCxnSpPr>
          <p:cNvPr id="31" name="直線單箭頭接點 30"/>
          <p:cNvCxnSpPr/>
          <p:nvPr/>
        </p:nvCxnSpPr>
        <p:spPr bwMode="auto">
          <a:xfrm>
            <a:off x="5508104" y="3068960"/>
            <a:ext cx="0" cy="1774638"/>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34" name="直線單箭頭接點 33"/>
          <p:cNvCxnSpPr/>
          <p:nvPr/>
        </p:nvCxnSpPr>
        <p:spPr bwMode="auto">
          <a:xfrm>
            <a:off x="5724128" y="3598577"/>
            <a:ext cx="180020" cy="1846647"/>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38" name="直線單箭頭接點 37"/>
          <p:cNvCxnSpPr/>
          <p:nvPr/>
        </p:nvCxnSpPr>
        <p:spPr bwMode="auto">
          <a:xfrm>
            <a:off x="6978366" y="3196513"/>
            <a:ext cx="401946" cy="1647085"/>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40" name="直線單箭頭接點 39"/>
          <p:cNvCxnSpPr/>
          <p:nvPr/>
        </p:nvCxnSpPr>
        <p:spPr bwMode="auto">
          <a:xfrm>
            <a:off x="7179339" y="3501008"/>
            <a:ext cx="633021" cy="1872208"/>
          </a:xfrm>
          <a:prstGeom prst="straightConnector1">
            <a:avLst/>
          </a:prstGeom>
          <a:solidFill>
            <a:schemeClr val="accent1"/>
          </a:solidFill>
          <a:ln w="12700" cap="flat" cmpd="sng" algn="ctr">
            <a:solidFill>
              <a:schemeClr val="tx1"/>
            </a:solidFill>
            <a:prstDash val="dash"/>
            <a:round/>
            <a:headEnd type="none" w="med" len="med"/>
            <a:tailEnd type="arrow"/>
          </a:ln>
          <a:effectLst/>
        </p:spPr>
      </p:cxnSp>
      <p:cxnSp>
        <p:nvCxnSpPr>
          <p:cNvPr id="45" name="直線單箭頭接點 44"/>
          <p:cNvCxnSpPr/>
          <p:nvPr/>
        </p:nvCxnSpPr>
        <p:spPr bwMode="auto">
          <a:xfrm>
            <a:off x="6084168" y="3068960"/>
            <a:ext cx="432048" cy="1774638"/>
          </a:xfrm>
          <a:prstGeom prst="straightConnector1">
            <a:avLst/>
          </a:prstGeom>
          <a:solidFill>
            <a:schemeClr val="accent1"/>
          </a:solidFill>
          <a:ln w="12700" cap="flat" cmpd="sng" algn="ctr">
            <a:solidFill>
              <a:srgbClr val="002060"/>
            </a:solidFill>
            <a:prstDash val="dash"/>
            <a:round/>
            <a:headEnd type="none" w="med" len="med"/>
            <a:tailEnd type="arrow"/>
          </a:ln>
          <a:effectLst/>
        </p:spPr>
      </p:cxnSp>
      <p:cxnSp>
        <p:nvCxnSpPr>
          <p:cNvPr id="48" name="直線單箭頭接點 47"/>
          <p:cNvCxnSpPr/>
          <p:nvPr/>
        </p:nvCxnSpPr>
        <p:spPr bwMode="auto">
          <a:xfrm>
            <a:off x="6516216" y="3068960"/>
            <a:ext cx="552160" cy="2304256"/>
          </a:xfrm>
          <a:prstGeom prst="straightConnector1">
            <a:avLst/>
          </a:prstGeom>
          <a:solidFill>
            <a:schemeClr val="accent1"/>
          </a:solidFill>
          <a:ln w="12700" cap="flat" cmpd="sng" algn="ctr">
            <a:solidFill>
              <a:srgbClr val="FF0000"/>
            </a:solidFill>
            <a:prstDash val="dash"/>
            <a:round/>
            <a:headEnd type="none" w="med" len="med"/>
            <a:tailEnd type="arrow"/>
          </a:ln>
          <a:effectLst/>
        </p:spPr>
      </p:cxnSp>
    </p:spTree>
    <p:extLst>
      <p:ext uri="{BB962C8B-B14F-4D97-AF65-F5344CB8AC3E}">
        <p14:creationId xmlns:p14="http://schemas.microsoft.com/office/powerpoint/2010/main" val="379111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8"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500"/>
                                        <p:tgtEl>
                                          <p:spTgt spid="38"/>
                                        </p:tgtEl>
                                      </p:cBhvr>
                                    </p:animEffect>
                                  </p:childTnLst>
                                </p:cTn>
                              </p:par>
                            </p:childTnLst>
                          </p:cTn>
                        </p:par>
                        <p:par>
                          <p:cTn id="49" fill="hold">
                            <p:stCondLst>
                              <p:cond delay="1500"/>
                            </p:stCondLst>
                            <p:childTnLst>
                              <p:par>
                                <p:cTn id="50" presetID="22" presetClass="entr" presetSubtype="8"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par>
                          <p:cTn id="58" fill="hold">
                            <p:stCondLst>
                              <p:cond delay="500"/>
                            </p:stCondLst>
                            <p:childTnLst>
                              <p:par>
                                <p:cTn id="59" presetID="22" presetClass="entr" presetSubtype="8"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1043608" y="188640"/>
            <a:ext cx="5249452" cy="576263"/>
          </a:xfrm>
        </p:spPr>
        <p:txBody>
          <a:bodyPr lIns="91431" tIns="45716" rIns="91431" bIns="45716"/>
          <a:lstStyle/>
          <a:p>
            <a:pPr eaLnBrk="1" hangingPunct="1"/>
            <a:r>
              <a:rPr lang="en-US" altLang="zh-TW" sz="3600" dirty="0" smtClean="0">
                <a:latin typeface="Calibri" pitchFamily="34" charset="0"/>
              </a:rPr>
              <a:t>Contents</a:t>
            </a:r>
          </a:p>
        </p:txBody>
      </p:sp>
      <p:sp>
        <p:nvSpPr>
          <p:cNvPr id="20483" name="Text Box 5"/>
          <p:cNvSpPr txBox="1">
            <a:spLocks noChangeArrowheads="1"/>
          </p:cNvSpPr>
          <p:nvPr/>
        </p:nvSpPr>
        <p:spPr bwMode="auto">
          <a:xfrm>
            <a:off x="539552" y="1628800"/>
            <a:ext cx="8093260" cy="4031865"/>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800" b="1" dirty="0" smtClean="0">
                <a:latin typeface="Calibri" pitchFamily="34" charset="0"/>
              </a:rPr>
              <a:t>SEI </a:t>
            </a:r>
            <a:r>
              <a:rPr lang="en-US" altLang="zh-TW" sz="2800" b="1" dirty="0">
                <a:latin typeface="Calibri" pitchFamily="34" charset="0"/>
              </a:rPr>
              <a:t>Message </a:t>
            </a:r>
            <a:r>
              <a:rPr lang="en-US" altLang="zh-TW" sz="2800" b="1" dirty="0" smtClean="0">
                <a:latin typeface="Calibri" pitchFamily="34" charset="0"/>
              </a:rPr>
              <a:t>Syntax in </a:t>
            </a:r>
            <a:r>
              <a:rPr lang="en-US" altLang="zh-TW" sz="2800" b="1" dirty="0" smtClean="0">
                <a:latin typeface="Calibri" pitchFamily="34" charset="0"/>
              </a:rPr>
              <a:t>JCTVC-AC0027 </a:t>
            </a:r>
            <a:r>
              <a:rPr lang="en-US" altLang="zh-TW" sz="2800" dirty="0" smtClean="0">
                <a:latin typeface="Calibri" pitchFamily="34" charset="0"/>
              </a:rPr>
              <a:t>(one renamed)</a:t>
            </a:r>
            <a:endParaRPr lang="en-US" altLang="zh-TW" sz="2800" dirty="0" smtClean="0">
              <a:latin typeface="Calibri" pitchFamily="34" charset="0"/>
            </a:endParaRPr>
          </a:p>
          <a:p>
            <a:pPr marL="355600" indent="-355600">
              <a:spcBef>
                <a:spcPts val="1200"/>
              </a:spcBef>
              <a:buClr>
                <a:srgbClr val="000066"/>
              </a:buClr>
              <a:buSzPct val="85000"/>
              <a:buFont typeface="Wingdings" pitchFamily="2" charset="2"/>
              <a:buChar char="n"/>
            </a:pPr>
            <a:r>
              <a:rPr lang="en-US" altLang="zh-TW" sz="2800" b="1" dirty="0" smtClean="0">
                <a:latin typeface="Calibri" pitchFamily="34" charset="0"/>
              </a:rPr>
              <a:t>Centralized </a:t>
            </a:r>
            <a:r>
              <a:rPr lang="en-US" altLang="zh-TW" sz="2800" b="1" dirty="0">
                <a:latin typeface="Calibri" pitchFamily="34" charset="0"/>
              </a:rPr>
              <a:t>Texture-Depth Packing Formats</a:t>
            </a:r>
          </a:p>
          <a:p>
            <a:pPr marL="355600" indent="-355600">
              <a:spcBef>
                <a:spcPts val="1200"/>
              </a:spcBef>
              <a:buClr>
                <a:srgbClr val="000066"/>
              </a:buClr>
              <a:buSzPct val="85000"/>
              <a:buFont typeface="Wingdings" pitchFamily="2" charset="2"/>
              <a:buChar char="n"/>
            </a:pPr>
            <a:r>
              <a:rPr lang="en-US" altLang="zh-TW" sz="2800" b="1" dirty="0" smtClean="0">
                <a:latin typeface="Calibri" pitchFamily="34" charset="0"/>
              </a:rPr>
              <a:t>Color Packing </a:t>
            </a:r>
            <a:r>
              <a:rPr lang="en-US" altLang="zh-TW" sz="2800" b="1" dirty="0" smtClean="0">
                <a:latin typeface="Calibri" pitchFamily="34" charset="0"/>
              </a:rPr>
              <a:t>in </a:t>
            </a:r>
            <a:r>
              <a:rPr lang="en-US" altLang="zh-TW" sz="2800" b="1" dirty="0" err="1" smtClean="0">
                <a:latin typeface="Calibri" pitchFamily="34" charset="0"/>
              </a:rPr>
              <a:t>YCbCr</a:t>
            </a:r>
            <a:r>
              <a:rPr lang="en-US" altLang="zh-TW" sz="2800" b="1" dirty="0" smtClean="0">
                <a:latin typeface="Calibri" pitchFamily="34" charset="0"/>
              </a:rPr>
              <a:t> or RGB Space</a:t>
            </a:r>
            <a:endParaRPr lang="en-US" altLang="zh-TW" sz="2800" b="1" dirty="0" smtClean="0">
              <a:latin typeface="Calibri" pitchFamily="34" charset="0"/>
            </a:endParaRPr>
          </a:p>
          <a:p>
            <a:pPr marL="355600" indent="-355600">
              <a:spcBef>
                <a:spcPts val="1200"/>
              </a:spcBef>
              <a:buClr>
                <a:srgbClr val="000066"/>
              </a:buClr>
              <a:buSzPct val="85000"/>
              <a:buFont typeface="Wingdings" pitchFamily="2" charset="2"/>
              <a:buChar char="n"/>
            </a:pPr>
            <a:r>
              <a:rPr lang="en-US" altLang="zh-TW" sz="2800" b="1" dirty="0" smtClean="0">
                <a:latin typeface="Calibri" pitchFamily="34" charset="0"/>
              </a:rPr>
              <a:t>Experimental </a:t>
            </a:r>
            <a:r>
              <a:rPr lang="en-US" altLang="zh-TW" sz="2800" b="1" dirty="0">
                <a:latin typeface="Calibri" pitchFamily="34" charset="0"/>
              </a:rPr>
              <a:t>Results </a:t>
            </a:r>
          </a:p>
          <a:p>
            <a:pPr marL="355600" indent="-355600">
              <a:spcBef>
                <a:spcPts val="1200"/>
              </a:spcBef>
              <a:buClr>
                <a:srgbClr val="000066"/>
              </a:buClr>
              <a:buSzPct val="85000"/>
              <a:buFont typeface="Wingdings" pitchFamily="2" charset="2"/>
              <a:buChar char="n"/>
            </a:pPr>
            <a:r>
              <a:rPr lang="en-US" altLang="zh-TW" sz="2800" b="1" dirty="0" smtClean="0">
                <a:latin typeface="Calibri" pitchFamily="34" charset="0"/>
              </a:rPr>
              <a:t>Conclusions</a:t>
            </a:r>
          </a:p>
          <a:p>
            <a:pPr marL="355600" indent="-355600">
              <a:spcBef>
                <a:spcPts val="1200"/>
              </a:spcBef>
              <a:buClr>
                <a:srgbClr val="000066"/>
              </a:buClr>
              <a:buSzPct val="85000"/>
              <a:buFont typeface="Wingdings" pitchFamily="2" charset="2"/>
              <a:buChar char="n"/>
            </a:pPr>
            <a:r>
              <a:rPr lang="en-US" altLang="zh-TW" sz="2800" b="1" dirty="0" smtClean="0">
                <a:latin typeface="Calibri" pitchFamily="34" charset="0"/>
              </a:rPr>
              <a:t>Adaptation in Taiwan</a:t>
            </a:r>
            <a:endParaRPr lang="en-US" altLang="zh-TW" sz="2800" b="1" dirty="0">
              <a:latin typeface="Calibri" pitchFamily="34" charset="0"/>
            </a:endParaRPr>
          </a:p>
          <a:p>
            <a:pPr marL="355600" indent="-355600">
              <a:spcBef>
                <a:spcPts val="1200"/>
              </a:spcBef>
              <a:buClr>
                <a:srgbClr val="000066"/>
              </a:buClr>
              <a:buSzPct val="85000"/>
              <a:buFont typeface="Wingdings" pitchFamily="2" charset="2"/>
              <a:buChar char="n"/>
            </a:pPr>
            <a:endParaRPr lang="en-US" altLang="zh-TW" sz="2800" b="1" dirty="0">
              <a:latin typeface="Calibri" pitchFamily="34" charset="0"/>
            </a:endParaRPr>
          </a:p>
        </p:txBody>
      </p:sp>
    </p:spTree>
    <p:extLst>
      <p:ext uri="{BB962C8B-B14F-4D97-AF65-F5344CB8AC3E}">
        <p14:creationId xmlns:p14="http://schemas.microsoft.com/office/powerpoint/2010/main" val="23341702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188640"/>
            <a:ext cx="7528977" cy="576064"/>
          </a:xfrm>
        </p:spPr>
        <p:txBody>
          <a:bodyPr>
            <a:noAutofit/>
          </a:bodyPr>
          <a:lstStyle/>
          <a:p>
            <a:r>
              <a:rPr lang="en-US" altLang="zh-TW" b="1" dirty="0" smtClean="0">
                <a:latin typeface="Calibri" panose="020F0502020204030204" pitchFamily="34" charset="0"/>
              </a:rPr>
              <a:t>Linear Mapping of Y Component</a:t>
            </a:r>
            <a:endParaRPr lang="zh-TW" altLang="en-US" b="1" dirty="0">
              <a:latin typeface="Calibri" panose="020F0502020204030204" pitchFamily="34" charset="0"/>
            </a:endParaRPr>
          </a:p>
        </p:txBody>
      </p:sp>
      <p:sp>
        <p:nvSpPr>
          <p:cNvPr id="30" name="文字方塊 29"/>
          <p:cNvSpPr txBox="1"/>
          <p:nvPr/>
        </p:nvSpPr>
        <p:spPr>
          <a:xfrm>
            <a:off x="1043609" y="1352962"/>
            <a:ext cx="6870292" cy="707886"/>
          </a:xfrm>
          <a:prstGeom prst="rect">
            <a:avLst/>
          </a:prstGeom>
          <a:noFill/>
        </p:spPr>
        <p:txBody>
          <a:bodyPr wrap="square" rtlCol="0">
            <a:spAutoFit/>
          </a:bodyPr>
          <a:lstStyle/>
          <a:p>
            <a:r>
              <a:rPr lang="en-US" altLang="zh-TW" sz="2000" dirty="0" smtClean="0"/>
              <a:t>In </a:t>
            </a:r>
            <a:r>
              <a:rPr lang="en-US" altLang="zh-TW" sz="2000" dirty="0"/>
              <a:t>PCM </a:t>
            </a:r>
            <a:r>
              <a:rPr lang="en-US" altLang="zh-TW" sz="2000" dirty="0" smtClean="0"/>
              <a:t>approach, four </a:t>
            </a:r>
            <a:r>
              <a:rPr lang="en-US" altLang="zh-TW" sz="2000" dirty="0"/>
              <a:t>Y </a:t>
            </a:r>
            <a:r>
              <a:rPr lang="en-US" altLang="zh-TW" sz="2000" dirty="0" smtClean="0"/>
              <a:t>components are linearly mapped to four selected depth values.</a:t>
            </a:r>
            <a:endParaRPr lang="zh-TW" altLang="en-US" sz="2000" dirty="0"/>
          </a:p>
        </p:txBody>
      </p:sp>
      <p:grpSp>
        <p:nvGrpSpPr>
          <p:cNvPr id="5" name="群組 4"/>
          <p:cNvGrpSpPr/>
          <p:nvPr/>
        </p:nvGrpSpPr>
        <p:grpSpPr>
          <a:xfrm>
            <a:off x="1665999" y="2228638"/>
            <a:ext cx="4702365" cy="3216586"/>
            <a:chOff x="1343581" y="1916832"/>
            <a:chExt cx="5979486" cy="4680520"/>
          </a:xfrm>
        </p:grpSpPr>
        <p:cxnSp>
          <p:nvCxnSpPr>
            <p:cNvPr id="40" name="直線單箭頭接點 39"/>
            <p:cNvCxnSpPr/>
            <p:nvPr/>
          </p:nvCxnSpPr>
          <p:spPr>
            <a:xfrm flipV="1">
              <a:off x="2147566" y="2123325"/>
              <a:ext cx="2239" cy="447402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1834060" y="6031286"/>
              <a:ext cx="287258"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0</a:t>
              </a:r>
              <a:endParaRPr lang="zh-TW" altLang="en-US" sz="1600" dirty="0">
                <a:latin typeface="Times New Roman" panose="02020603050405020304" pitchFamily="18" charset="0"/>
                <a:cs typeface="Times New Roman" panose="02020603050405020304" pitchFamily="18" charset="0"/>
              </a:endParaRPr>
            </a:p>
          </p:txBody>
        </p:sp>
        <p:cxnSp>
          <p:nvCxnSpPr>
            <p:cNvPr id="9" name="直線單箭頭接點 8"/>
            <p:cNvCxnSpPr/>
            <p:nvPr/>
          </p:nvCxnSpPr>
          <p:spPr>
            <a:xfrm>
              <a:off x="1343581" y="6074384"/>
              <a:ext cx="5788487"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2495919" y="2907095"/>
              <a:ext cx="3474090" cy="2851671"/>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43" name="文字方塊 42"/>
            <p:cNvSpPr txBox="1"/>
            <p:nvPr/>
          </p:nvSpPr>
          <p:spPr>
            <a:xfrm>
              <a:off x="1742496" y="1916832"/>
              <a:ext cx="446809" cy="449126"/>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Y</a:t>
              </a:r>
              <a:endParaRPr lang="zh-TW" altLang="en-US" dirty="0">
                <a:latin typeface="Times New Roman" panose="02020603050405020304" pitchFamily="18" charset="0"/>
                <a:cs typeface="Times New Roman" panose="02020603050405020304" pitchFamily="18" charset="0"/>
              </a:endParaRPr>
            </a:p>
          </p:txBody>
        </p:sp>
        <p:sp>
          <p:nvSpPr>
            <p:cNvPr id="44" name="文字方塊 43"/>
            <p:cNvSpPr txBox="1"/>
            <p:nvPr/>
          </p:nvSpPr>
          <p:spPr>
            <a:xfrm>
              <a:off x="6876258" y="6074384"/>
              <a:ext cx="446809" cy="449126"/>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endParaRPr lang="zh-TW" altLang="en-US" dirty="0">
                <a:latin typeface="Times New Roman" panose="02020603050405020304" pitchFamily="18" charset="0"/>
                <a:cs typeface="Times New Roman" panose="02020603050405020304" pitchFamily="18" charset="0"/>
              </a:endParaRPr>
            </a:p>
          </p:txBody>
        </p:sp>
        <p:cxnSp>
          <p:nvCxnSpPr>
            <p:cNvPr id="67" name="直線接點 66"/>
            <p:cNvCxnSpPr/>
            <p:nvPr/>
          </p:nvCxnSpPr>
          <p:spPr>
            <a:xfrm>
              <a:off x="2177510" y="5791037"/>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0" name="文字方塊 79"/>
            <p:cNvSpPr txBox="1"/>
            <p:nvPr/>
          </p:nvSpPr>
          <p:spPr>
            <a:xfrm>
              <a:off x="1742496" y="5604877"/>
              <a:ext cx="389850"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16</a:t>
              </a:r>
              <a:endParaRPr lang="zh-TW" altLang="en-US" sz="1600" dirty="0">
                <a:latin typeface="Times New Roman" panose="02020603050405020304" pitchFamily="18" charset="0"/>
                <a:cs typeface="Times New Roman" panose="02020603050405020304" pitchFamily="18" charset="0"/>
              </a:endParaRPr>
            </a:p>
          </p:txBody>
        </p:sp>
        <p:cxnSp>
          <p:nvCxnSpPr>
            <p:cNvPr id="90" name="直線接點 89"/>
            <p:cNvCxnSpPr/>
            <p:nvPr/>
          </p:nvCxnSpPr>
          <p:spPr>
            <a:xfrm>
              <a:off x="2149805" y="2546307"/>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1" name="文字方塊 80"/>
            <p:cNvSpPr txBox="1"/>
            <p:nvPr/>
          </p:nvSpPr>
          <p:spPr>
            <a:xfrm>
              <a:off x="1559366" y="2760973"/>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235</a:t>
              </a:r>
              <a:endParaRPr lang="zh-TW" altLang="en-US" sz="1600" dirty="0">
                <a:latin typeface="Times New Roman" panose="02020603050405020304" pitchFamily="18" charset="0"/>
                <a:cs typeface="Times New Roman" panose="02020603050405020304" pitchFamily="18" charset="0"/>
              </a:endParaRPr>
            </a:p>
          </p:txBody>
        </p:sp>
        <p:cxnSp>
          <p:nvCxnSpPr>
            <p:cNvPr id="84" name="直線接點 83"/>
            <p:cNvCxnSpPr>
              <a:stCxn id="80" idx="3"/>
            </p:cNvCxnSpPr>
            <p:nvPr/>
          </p:nvCxnSpPr>
          <p:spPr>
            <a:xfrm flipV="1">
              <a:off x="2132345" y="2914865"/>
              <a:ext cx="4249028" cy="28592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接點 97"/>
            <p:cNvCxnSpPr/>
            <p:nvPr/>
          </p:nvCxnSpPr>
          <p:spPr>
            <a:xfrm>
              <a:off x="2156901" y="2914862"/>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9" name="文字方塊 98"/>
            <p:cNvSpPr txBox="1"/>
            <p:nvPr/>
          </p:nvSpPr>
          <p:spPr>
            <a:xfrm>
              <a:off x="1559366" y="2361896"/>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255</a:t>
              </a:r>
              <a:endParaRPr lang="zh-TW" altLang="en-US" sz="1600" dirty="0">
                <a:latin typeface="Times New Roman" panose="02020603050405020304" pitchFamily="18" charset="0"/>
                <a:cs typeface="Times New Roman" panose="02020603050405020304" pitchFamily="18" charset="0"/>
              </a:endParaRPr>
            </a:p>
          </p:txBody>
        </p:sp>
        <p:cxnSp>
          <p:nvCxnSpPr>
            <p:cNvPr id="91" name="直線接點 90"/>
            <p:cNvCxnSpPr/>
            <p:nvPr/>
          </p:nvCxnSpPr>
          <p:spPr>
            <a:xfrm>
              <a:off x="6448981" y="2264447"/>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6" name="文字方塊 105"/>
            <p:cNvSpPr txBox="1"/>
            <p:nvPr/>
          </p:nvSpPr>
          <p:spPr>
            <a:xfrm>
              <a:off x="6181119" y="6074384"/>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255</a:t>
              </a:r>
              <a:endParaRPr lang="zh-TW" altLang="en-US" sz="1600" dirty="0">
                <a:latin typeface="Times New Roman" panose="02020603050405020304" pitchFamily="18" charset="0"/>
                <a:cs typeface="Times New Roman" panose="02020603050405020304" pitchFamily="18" charset="0"/>
              </a:endParaRPr>
            </a:p>
          </p:txBody>
        </p:sp>
        <p:cxnSp>
          <p:nvCxnSpPr>
            <p:cNvPr id="107" name="直線接點 106"/>
            <p:cNvCxnSpPr/>
            <p:nvPr/>
          </p:nvCxnSpPr>
          <p:spPr>
            <a:xfrm>
              <a:off x="5970009" y="2264051"/>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8" name="文字方塊 107"/>
            <p:cNvSpPr txBox="1"/>
            <p:nvPr/>
          </p:nvSpPr>
          <p:spPr>
            <a:xfrm>
              <a:off x="5702147" y="6070478"/>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235</a:t>
              </a:r>
              <a:endParaRPr lang="zh-TW" altLang="en-US" sz="1600" dirty="0">
                <a:latin typeface="Times New Roman" panose="02020603050405020304" pitchFamily="18" charset="0"/>
                <a:cs typeface="Times New Roman" panose="02020603050405020304" pitchFamily="18" charset="0"/>
              </a:endParaRPr>
            </a:p>
          </p:txBody>
        </p:sp>
        <p:sp>
          <p:nvSpPr>
            <p:cNvPr id="111" name="文字方塊 110"/>
            <p:cNvSpPr txBox="1"/>
            <p:nvPr/>
          </p:nvSpPr>
          <p:spPr>
            <a:xfrm rot="19734981">
              <a:off x="2584644" y="4621071"/>
              <a:ext cx="1188146" cy="307777"/>
            </a:xfrm>
            <a:prstGeom prst="rect">
              <a:avLst/>
            </a:prstGeom>
            <a:no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Slope=0.8588</a:t>
              </a:r>
              <a:endParaRPr lang="zh-TW" altLang="en-US" sz="1400" dirty="0">
                <a:latin typeface="Times New Roman" panose="02020603050405020304" pitchFamily="18" charset="0"/>
                <a:cs typeface="Times New Roman" panose="02020603050405020304" pitchFamily="18" charset="0"/>
              </a:endParaRPr>
            </a:p>
          </p:txBody>
        </p:sp>
        <p:cxnSp>
          <p:nvCxnSpPr>
            <p:cNvPr id="123" name="直線接點 122"/>
            <p:cNvCxnSpPr/>
            <p:nvPr/>
          </p:nvCxnSpPr>
          <p:spPr>
            <a:xfrm>
              <a:off x="5931537" y="2914863"/>
              <a:ext cx="5174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直線接點 123"/>
            <p:cNvCxnSpPr>
              <a:stCxn id="80" idx="3"/>
            </p:cNvCxnSpPr>
            <p:nvPr/>
          </p:nvCxnSpPr>
          <p:spPr>
            <a:xfrm flipV="1">
              <a:off x="2132345" y="5758765"/>
              <a:ext cx="323032" cy="153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文字方塊 2"/>
            <p:cNvSpPr txBox="1"/>
            <p:nvPr/>
          </p:nvSpPr>
          <p:spPr>
            <a:xfrm>
              <a:off x="2749708" y="3212975"/>
              <a:ext cx="1826226" cy="785972"/>
            </a:xfrm>
            <a:prstGeom prst="rect">
              <a:avLst/>
            </a:prstGeom>
            <a:solidFill>
              <a:srgbClr val="FFFF00"/>
            </a:solidFill>
          </p:spPr>
          <p:txBody>
            <a:bodyPr wrap="square" rtlCol="0">
              <a:spAutoFit/>
            </a:bodyPr>
            <a:lstStyle/>
            <a:p>
              <a:r>
                <a:rPr lang="en-US" altLang="zh-TW" dirty="0" smtClean="0">
                  <a:latin typeface="Times New Roman" panose="02020603050405020304" pitchFamily="18" charset="0"/>
                  <a:cs typeface="Times New Roman" panose="02020603050405020304" pitchFamily="18" charset="0"/>
                </a:rPr>
                <a:t>Y= [16, 235]</a:t>
              </a:r>
            </a:p>
            <a:p>
              <a:r>
                <a:rPr lang="en-US" altLang="zh-TW" dirty="0" smtClean="0">
                  <a:latin typeface="Times New Roman" panose="02020603050405020304" pitchFamily="18" charset="0"/>
                  <a:cs typeface="Times New Roman" panose="02020603050405020304" pitchFamily="18" charset="0"/>
                </a:rPr>
                <a:t>D= [0, 255]</a:t>
              </a:r>
              <a:endParaRPr lang="zh-TW" altLang="en-US" dirty="0">
                <a:latin typeface="Times New Roman" panose="02020603050405020304" pitchFamily="18" charset="0"/>
                <a:cs typeface="Times New Roman" panose="02020603050405020304" pitchFamily="18" charset="0"/>
              </a:endParaRPr>
            </a:p>
          </p:txBody>
        </p:sp>
      </p:grpSp>
      <p:sp>
        <p:nvSpPr>
          <p:cNvPr id="25" name="文字方塊 24"/>
          <p:cNvSpPr txBox="1"/>
          <p:nvPr/>
        </p:nvSpPr>
        <p:spPr>
          <a:xfrm>
            <a:off x="5868726" y="3524781"/>
            <a:ext cx="2080441"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Y</a:t>
            </a:r>
            <a:r>
              <a:rPr lang="en-US" altLang="zh-TW" baseline="-25000"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0.8588 * D + 16</a:t>
            </a:r>
            <a:endParaRPr lang="zh-TW" altLang="en-US" dirty="0">
              <a:latin typeface="Times New Roman" panose="02020603050405020304" pitchFamily="18" charset="0"/>
              <a:cs typeface="Times New Roman" panose="02020603050405020304" pitchFamily="18" charset="0"/>
            </a:endParaRPr>
          </a:p>
        </p:txBody>
      </p:sp>
      <p:sp>
        <p:nvSpPr>
          <p:cNvPr id="27" name="文字方塊 26"/>
          <p:cNvSpPr txBox="1"/>
          <p:nvPr/>
        </p:nvSpPr>
        <p:spPr>
          <a:xfrm>
            <a:off x="5868726" y="4252634"/>
            <a:ext cx="2045175"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1.1644 (Y – 16)</a:t>
            </a:r>
            <a:endParaRPr lang="zh-TW" altLang="en-US" dirty="0">
              <a:latin typeface="Times New Roman" panose="02020603050405020304" pitchFamily="18" charset="0"/>
              <a:cs typeface="Times New Roman" panose="02020603050405020304" pitchFamily="18" charset="0"/>
            </a:endParaRPr>
          </a:p>
        </p:txBody>
      </p:sp>
      <p:grpSp>
        <p:nvGrpSpPr>
          <p:cNvPr id="11" name="群組 10"/>
          <p:cNvGrpSpPr/>
          <p:nvPr/>
        </p:nvGrpSpPr>
        <p:grpSpPr>
          <a:xfrm>
            <a:off x="2425122" y="5740687"/>
            <a:ext cx="4176464" cy="400110"/>
            <a:chOff x="2096503" y="6093296"/>
            <a:chExt cx="4176464" cy="400110"/>
          </a:xfrm>
        </p:grpSpPr>
        <p:sp>
          <p:nvSpPr>
            <p:cNvPr id="6" name="矩形 5"/>
            <p:cNvSpPr/>
            <p:nvPr/>
          </p:nvSpPr>
          <p:spPr>
            <a:xfrm>
              <a:off x="2096503" y="6093296"/>
              <a:ext cx="4176464" cy="400110"/>
            </a:xfrm>
            <a:prstGeom prst="rect">
              <a:avLst/>
            </a:prstGeom>
            <a:solidFill>
              <a:srgbClr val="FFFF00"/>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b="1" dirty="0" smtClean="0">
                <a:ea typeface="+mj-ea"/>
              </a:endParaRPr>
            </a:p>
          </p:txBody>
        </p:sp>
        <p:sp>
          <p:nvSpPr>
            <p:cNvPr id="32" name="文字方塊 31"/>
            <p:cNvSpPr txBox="1"/>
            <p:nvPr/>
          </p:nvSpPr>
          <p:spPr>
            <a:xfrm>
              <a:off x="2470900" y="6093296"/>
              <a:ext cx="3427670" cy="400110"/>
            </a:xfrm>
            <a:prstGeom prst="rect">
              <a:avLst/>
            </a:prstGeom>
            <a:noFill/>
          </p:spPr>
          <p:txBody>
            <a:bodyPr wrap="none" rtlCol="0">
              <a:spAutoFit/>
            </a:bodyPr>
            <a:lstStyle/>
            <a:p>
              <a:r>
                <a:rPr lang="en-US" altLang="zh-TW" sz="2000" dirty="0" smtClean="0">
                  <a:latin typeface="Times New Roman" panose="02020603050405020304" pitchFamily="18" charset="0"/>
                  <a:cs typeface="Times New Roman" panose="02020603050405020304" pitchFamily="18" charset="0"/>
                </a:rPr>
                <a:t>D</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(19078* (Y – 16) + 2</a:t>
              </a:r>
              <a:r>
                <a:rPr lang="en-US" altLang="zh-TW" sz="2000" baseline="30000" dirty="0" smtClean="0">
                  <a:latin typeface="Times New Roman" panose="02020603050405020304" pitchFamily="18" charset="0"/>
                  <a:cs typeface="Times New Roman" panose="02020603050405020304" pitchFamily="18" charset="0"/>
                </a:rPr>
                <a:t>13</a:t>
              </a:r>
              <a:r>
                <a:rPr lang="en-US" altLang="zh-TW" sz="2000" dirty="0" smtClean="0">
                  <a:latin typeface="Times New Roman" panose="02020603050405020304" pitchFamily="18" charset="0"/>
                  <a:cs typeface="Times New Roman" panose="02020603050405020304" pitchFamily="18" charset="0"/>
                </a:rPr>
                <a:t>)/2</a:t>
              </a:r>
              <a:r>
                <a:rPr lang="en-US" altLang="zh-TW" sz="2000" baseline="30000" dirty="0" smtClean="0">
                  <a:latin typeface="Times New Roman" panose="02020603050405020304" pitchFamily="18" charset="0"/>
                  <a:cs typeface="Times New Roman" panose="02020603050405020304" pitchFamily="18" charset="0"/>
                </a:rPr>
                <a:t>14</a:t>
              </a:r>
              <a:endParaRPr lang="zh-TW" altLang="en-US" sz="2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945316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84907" y="116632"/>
            <a:ext cx="8079581" cy="720080"/>
          </a:xfrm>
        </p:spPr>
        <p:txBody>
          <a:bodyPr>
            <a:normAutofit/>
          </a:bodyPr>
          <a:lstStyle/>
          <a:p>
            <a:r>
              <a:rPr lang="en-US" altLang="zh-TW" sz="3100" b="1" dirty="0" err="1" smtClean="0">
                <a:latin typeface="Calibri" panose="020F0502020204030204" pitchFamily="34" charset="0"/>
              </a:rPr>
              <a:t>Cb</a:t>
            </a:r>
            <a:r>
              <a:rPr lang="en-US" altLang="zh-TW" sz="3100" b="1" dirty="0" smtClean="0">
                <a:latin typeface="Calibri" panose="020F0502020204030204" pitchFamily="34" charset="0"/>
              </a:rPr>
              <a:t>/Cr to Depth Value Conversion</a:t>
            </a:r>
            <a:endParaRPr lang="zh-TW" altLang="en-US" sz="3100" b="1" dirty="0">
              <a:latin typeface="Calibri" panose="020F0502020204030204" pitchFamily="34" charset="0"/>
            </a:endParaRPr>
          </a:p>
        </p:txBody>
      </p:sp>
      <p:sp>
        <p:nvSpPr>
          <p:cNvPr id="28" name="文字方塊 27"/>
          <p:cNvSpPr txBox="1"/>
          <p:nvPr/>
        </p:nvSpPr>
        <p:spPr>
          <a:xfrm>
            <a:off x="296586" y="1158009"/>
            <a:ext cx="8496944" cy="707886"/>
          </a:xfrm>
          <a:prstGeom prst="rect">
            <a:avLst/>
          </a:prstGeom>
          <a:noFill/>
        </p:spPr>
        <p:txBody>
          <a:bodyPr wrap="square" rtlCol="0">
            <a:spAutoFit/>
          </a:bodyPr>
          <a:lstStyle/>
          <a:p>
            <a:r>
              <a:rPr lang="en-US" altLang="zh-TW" sz="2000" dirty="0" smtClean="0">
                <a:latin typeface="Calibri" panose="020F0502020204030204" pitchFamily="34" charset="0"/>
                <a:cs typeface="Calibri" panose="020F0502020204030204" pitchFamily="34" charset="0"/>
              </a:rPr>
              <a:t>In piece-wise </a:t>
            </a:r>
            <a:r>
              <a:rPr lang="en-US" altLang="zh-TW" sz="2000" dirty="0">
                <a:latin typeface="Calibri" panose="020F0502020204030204" pitchFamily="34" charset="0"/>
                <a:cs typeface="Calibri" panose="020F0502020204030204" pitchFamily="34" charset="0"/>
              </a:rPr>
              <a:t>DPCM </a:t>
            </a:r>
            <a:r>
              <a:rPr lang="en-US" altLang="zh-TW" sz="2000" dirty="0" smtClean="0">
                <a:latin typeface="Calibri" panose="020F0502020204030204" pitchFamily="34" charset="0"/>
                <a:cs typeface="Calibri" panose="020F0502020204030204" pitchFamily="34" charset="0"/>
              </a:rPr>
              <a:t>approach, </a:t>
            </a:r>
            <a:r>
              <a:rPr lang="en-US" altLang="zh-TW" sz="2000" dirty="0" err="1" smtClean="0">
                <a:latin typeface="Calibri" panose="020F0502020204030204" pitchFamily="34" charset="0"/>
                <a:cs typeface="Calibri" panose="020F0502020204030204" pitchFamily="34" charset="0"/>
              </a:rPr>
              <a:t>Cb</a:t>
            </a:r>
            <a:r>
              <a:rPr lang="en-US" altLang="zh-TW" sz="2000" dirty="0" smtClean="0">
                <a:latin typeface="Calibri" panose="020F0502020204030204" pitchFamily="34" charset="0"/>
                <a:cs typeface="Calibri" panose="020F0502020204030204" pitchFamily="34" charset="0"/>
              </a:rPr>
              <a:t>/Cr component is mapped to the residual of the selected depth values with the prediction, which is the average of D</a:t>
            </a:r>
            <a:r>
              <a:rPr lang="en-US" altLang="zh-TW" sz="2000" baseline="-25000" dirty="0" smtClean="0">
                <a:latin typeface="Calibri" panose="020F0502020204030204" pitchFamily="34" charset="0"/>
                <a:cs typeface="Calibri" panose="020F0502020204030204" pitchFamily="34" charset="0"/>
              </a:rPr>
              <a:t>1</a:t>
            </a:r>
            <a:r>
              <a:rPr lang="en-US" altLang="zh-TW" sz="2000" dirty="0" smtClean="0">
                <a:latin typeface="Calibri" panose="020F0502020204030204" pitchFamily="34" charset="0"/>
                <a:cs typeface="Calibri" panose="020F0502020204030204" pitchFamily="34" charset="0"/>
              </a:rPr>
              <a:t> and D</a:t>
            </a:r>
            <a:r>
              <a:rPr lang="en-US" altLang="zh-TW" sz="2000" baseline="-25000" dirty="0" smtClean="0">
                <a:latin typeface="Calibri" panose="020F0502020204030204" pitchFamily="34" charset="0"/>
                <a:cs typeface="Calibri" panose="020F0502020204030204" pitchFamily="34" charset="0"/>
              </a:rPr>
              <a:t>2</a:t>
            </a:r>
            <a:r>
              <a:rPr lang="en-US" altLang="zh-TW" sz="2000" dirty="0" smtClean="0">
                <a:latin typeface="Calibri" panose="020F0502020204030204" pitchFamily="34" charset="0"/>
                <a:cs typeface="Calibri" panose="020F0502020204030204" pitchFamily="34" charset="0"/>
              </a:rPr>
              <a:t>. </a:t>
            </a:r>
            <a:endParaRPr lang="zh-TW" altLang="en-US" sz="2000" dirty="0">
              <a:latin typeface="Calibri" panose="020F0502020204030204" pitchFamily="34" charset="0"/>
              <a:cs typeface="Calibri" panose="020F0502020204030204" pitchFamily="34" charset="0"/>
            </a:endParaRPr>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4" name="群組 3"/>
          <p:cNvGrpSpPr/>
          <p:nvPr/>
        </p:nvGrpSpPr>
        <p:grpSpPr>
          <a:xfrm>
            <a:off x="1111229" y="1806082"/>
            <a:ext cx="6867657" cy="3567134"/>
            <a:chOff x="626553" y="1951045"/>
            <a:chExt cx="7385070" cy="3231646"/>
          </a:xfrm>
        </p:grpSpPr>
        <p:sp>
          <p:nvSpPr>
            <p:cNvPr id="30" name="文字方塊 29"/>
            <p:cNvSpPr txBox="1"/>
            <p:nvPr/>
          </p:nvSpPr>
          <p:spPr>
            <a:xfrm>
              <a:off x="2171500" y="2559233"/>
              <a:ext cx="1606607" cy="607737"/>
            </a:xfrm>
            <a:prstGeom prst="rect">
              <a:avLst/>
            </a:prstGeom>
            <a:solidFill>
              <a:srgbClr val="FFFF00"/>
            </a:solid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Cb</a:t>
              </a:r>
              <a:r>
                <a:rPr lang="en-US" altLang="zh-TW" sz="1400" dirty="0" smtClean="0">
                  <a:latin typeface="Times New Roman" panose="02020603050405020304" pitchFamily="18" charset="0"/>
                  <a:cs typeface="Times New Roman" panose="02020603050405020304" pitchFamily="18" charset="0"/>
                </a:rPr>
                <a:t>/Cr=[16, 240]</a:t>
              </a:r>
            </a:p>
            <a:p>
              <a:pPr algn="ctr"/>
              <a:r>
                <a:rPr lang="en-US" altLang="zh-TW" sz="1400" dirty="0" smtClean="0">
                  <a:latin typeface="Symbol" panose="05050102010706020507" pitchFamily="18" charset="2"/>
                  <a:cs typeface="Times New Roman" panose="02020603050405020304" pitchFamily="18" charset="0"/>
                </a:rPr>
                <a:t>D</a:t>
              </a:r>
              <a:r>
                <a:rPr lang="en-US" altLang="zh-TW" sz="1400" dirty="0" smtClean="0">
                  <a:latin typeface="Times New Roman" panose="02020603050405020304" pitchFamily="18" charset="0"/>
                  <a:cs typeface="Times New Roman" panose="02020603050405020304" pitchFamily="18" charset="0"/>
                </a:rPr>
                <a:t>D  =[-255, 255]</a:t>
              </a:r>
              <a:endParaRPr lang="zh-TW" altLang="en-US" sz="1400" dirty="0">
                <a:latin typeface="Times New Roman" panose="02020603050405020304" pitchFamily="18" charset="0"/>
                <a:cs typeface="Times New Roman" panose="02020603050405020304" pitchFamily="18" charset="0"/>
              </a:endParaRPr>
            </a:p>
          </p:txBody>
        </p:sp>
        <p:grpSp>
          <p:nvGrpSpPr>
            <p:cNvPr id="24" name="群組 23"/>
            <p:cNvGrpSpPr/>
            <p:nvPr/>
          </p:nvGrpSpPr>
          <p:grpSpPr>
            <a:xfrm>
              <a:off x="626553" y="1951045"/>
              <a:ext cx="7385070" cy="3231646"/>
              <a:chOff x="1539607" y="2601185"/>
              <a:chExt cx="6190850" cy="4336785"/>
            </a:xfrm>
          </p:grpSpPr>
          <p:cxnSp>
            <p:nvCxnSpPr>
              <p:cNvPr id="3" name="直線單箭頭接點 2"/>
              <p:cNvCxnSpPr/>
              <p:nvPr/>
            </p:nvCxnSpPr>
            <p:spPr>
              <a:xfrm flipH="1" flipV="1">
                <a:off x="4485760" y="2844822"/>
                <a:ext cx="23512" cy="360949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flipV="1">
                <a:off x="1539607" y="6454317"/>
                <a:ext cx="5815738" cy="390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691944" y="3290934"/>
                <a:ext cx="3539399" cy="2851671"/>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 name="文字方塊 7"/>
              <p:cNvSpPr txBox="1"/>
              <p:nvPr/>
            </p:nvSpPr>
            <p:spPr>
              <a:xfrm>
                <a:off x="4481989" y="2601185"/>
                <a:ext cx="628773" cy="479747"/>
              </a:xfrm>
              <a:prstGeom prst="rect">
                <a:avLst/>
              </a:prstGeom>
              <a:noFill/>
            </p:spPr>
            <p:txBody>
              <a:bodyPr wrap="none" rtlCol="0">
                <a:spAutoFit/>
              </a:bodyPr>
              <a:lstStyle/>
              <a:p>
                <a:r>
                  <a:rPr lang="en-US" altLang="zh-TW" sz="1400" dirty="0" err="1" smtClean="0">
                    <a:latin typeface="Times New Roman" panose="02020603050405020304" pitchFamily="18" charset="0"/>
                    <a:cs typeface="Times New Roman" panose="02020603050405020304" pitchFamily="18" charset="0"/>
                  </a:rPr>
                  <a:t>Cb</a:t>
                </a:r>
                <a:r>
                  <a:rPr lang="en-US" altLang="zh-TW" sz="1400" dirty="0" smtClean="0">
                    <a:latin typeface="Times New Roman" panose="02020603050405020304" pitchFamily="18" charset="0"/>
                    <a:cs typeface="Times New Roman" panose="02020603050405020304" pitchFamily="18" charset="0"/>
                  </a:rPr>
                  <a:t>, Cr</a:t>
                </a:r>
                <a:endParaRPr lang="zh-TW" altLang="en-US" sz="1400" dirty="0">
                  <a:latin typeface="Times New Roman" panose="02020603050405020304" pitchFamily="18" charset="0"/>
                  <a:cs typeface="Times New Roman" panose="02020603050405020304" pitchFamily="18" charset="0"/>
                </a:endParaRPr>
              </a:p>
            </p:txBody>
          </p:sp>
          <p:sp>
            <p:nvSpPr>
              <p:cNvPr id="9" name="文字方塊 8"/>
              <p:cNvSpPr txBox="1"/>
              <p:nvPr/>
            </p:nvSpPr>
            <p:spPr>
              <a:xfrm>
                <a:off x="7327873" y="6244397"/>
                <a:ext cx="402584" cy="479747"/>
              </a:xfrm>
              <a:prstGeom prst="rect">
                <a:avLst/>
              </a:prstGeom>
              <a:noFill/>
            </p:spPr>
            <p:txBody>
              <a:bodyPr wrap="none" rtlCol="0">
                <a:spAutoFit/>
              </a:bodyPr>
              <a:lstStyle/>
              <a:p>
                <a:r>
                  <a:rPr lang="en-US" altLang="zh-TW" sz="1400" b="1" dirty="0" smtClean="0">
                    <a:latin typeface="Symbol" panose="05050102010706020507" pitchFamily="18" charset="2"/>
                  </a:rPr>
                  <a:t>D</a:t>
                </a:r>
                <a:r>
                  <a:rPr lang="en-US" altLang="zh-TW" sz="1400" dirty="0" smtClean="0">
                    <a:latin typeface="Times New Roman" panose="02020603050405020304" pitchFamily="18" charset="0"/>
                    <a:cs typeface="Times New Roman" panose="02020603050405020304" pitchFamily="18" charset="0"/>
                  </a:rPr>
                  <a:t>D</a:t>
                </a:r>
                <a:endParaRPr lang="zh-TW" altLang="en-US" sz="1400" dirty="0">
                  <a:latin typeface="Times New Roman" panose="02020603050405020304" pitchFamily="18" charset="0"/>
                  <a:cs typeface="Times New Roman" panose="02020603050405020304" pitchFamily="18" charset="0"/>
                </a:endParaRPr>
              </a:p>
            </p:txBody>
          </p:sp>
          <p:cxnSp>
            <p:nvCxnSpPr>
              <p:cNvPr id="10" name="直線接點 9"/>
              <p:cNvCxnSpPr/>
              <p:nvPr/>
            </p:nvCxnSpPr>
            <p:spPr>
              <a:xfrm>
                <a:off x="2343592" y="6142605"/>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文字方塊 10"/>
              <p:cNvSpPr txBox="1"/>
              <p:nvPr/>
            </p:nvSpPr>
            <p:spPr>
              <a:xfrm>
                <a:off x="2006128" y="5988715"/>
                <a:ext cx="363115" cy="479747"/>
              </a:xfrm>
              <a:prstGeom prst="rect">
                <a:avLst/>
              </a:prstGeom>
              <a:noFill/>
            </p:spPr>
            <p:txBody>
              <a:bodyPr wrap="none" rtlCol="0">
                <a:spAutoFit/>
              </a:bodyPr>
              <a:lstStyle/>
              <a:p>
                <a:r>
                  <a:rPr lang="en-US" altLang="zh-TW" sz="1400" dirty="0" smtClean="0"/>
                  <a:t>16</a:t>
                </a:r>
                <a:endParaRPr lang="zh-TW" altLang="en-US" sz="1400" dirty="0"/>
              </a:p>
            </p:txBody>
          </p:sp>
          <p:cxnSp>
            <p:nvCxnSpPr>
              <p:cNvPr id="12" name="直線接點 11"/>
              <p:cNvCxnSpPr>
                <a:endCxn id="7" idx="3"/>
              </p:cNvCxnSpPr>
              <p:nvPr/>
            </p:nvCxnSpPr>
            <p:spPr>
              <a:xfrm>
                <a:off x="2400787" y="4716769"/>
                <a:ext cx="383055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1913143" y="3144813"/>
                <a:ext cx="457234" cy="479747"/>
              </a:xfrm>
              <a:prstGeom prst="rect">
                <a:avLst/>
              </a:prstGeom>
              <a:noFill/>
            </p:spPr>
            <p:txBody>
              <a:bodyPr wrap="none" rtlCol="0">
                <a:spAutoFit/>
              </a:bodyPr>
              <a:lstStyle/>
              <a:p>
                <a:r>
                  <a:rPr lang="en-US" altLang="zh-TW" sz="1400" dirty="0" smtClean="0"/>
                  <a:t>240</a:t>
                </a:r>
                <a:endParaRPr lang="zh-TW" altLang="en-US" sz="1400" dirty="0"/>
              </a:p>
            </p:txBody>
          </p:sp>
          <p:cxnSp>
            <p:nvCxnSpPr>
              <p:cNvPr id="15" name="直線接點 14"/>
              <p:cNvCxnSpPr/>
              <p:nvPr/>
            </p:nvCxnSpPr>
            <p:spPr>
              <a:xfrm>
                <a:off x="2352927" y="3298701"/>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文字方塊 15"/>
              <p:cNvSpPr txBox="1"/>
              <p:nvPr/>
            </p:nvSpPr>
            <p:spPr>
              <a:xfrm>
                <a:off x="1913143" y="2745736"/>
                <a:ext cx="457234" cy="479747"/>
              </a:xfrm>
              <a:prstGeom prst="rect">
                <a:avLst/>
              </a:prstGeom>
              <a:noFill/>
            </p:spPr>
            <p:txBody>
              <a:bodyPr wrap="none" rtlCol="0">
                <a:spAutoFit/>
              </a:bodyPr>
              <a:lstStyle/>
              <a:p>
                <a:r>
                  <a:rPr lang="en-US" altLang="zh-TW" sz="1400" dirty="0" smtClean="0"/>
                  <a:t>255</a:t>
                </a:r>
                <a:endParaRPr lang="zh-TW" altLang="en-US" sz="1400" dirty="0"/>
              </a:p>
            </p:txBody>
          </p:sp>
          <p:cxnSp>
            <p:nvCxnSpPr>
              <p:cNvPr id="17" name="直線接點 16"/>
              <p:cNvCxnSpPr/>
              <p:nvPr/>
            </p:nvCxnSpPr>
            <p:spPr>
              <a:xfrm>
                <a:off x="6645007" y="2648286"/>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文字方塊 17"/>
              <p:cNvSpPr txBox="1"/>
              <p:nvPr/>
            </p:nvSpPr>
            <p:spPr>
              <a:xfrm>
                <a:off x="6377145" y="6458223"/>
                <a:ext cx="457234" cy="479747"/>
              </a:xfrm>
              <a:prstGeom prst="rect">
                <a:avLst/>
              </a:prstGeom>
              <a:noFill/>
            </p:spPr>
            <p:txBody>
              <a:bodyPr wrap="none" rtlCol="0">
                <a:spAutoFit/>
              </a:bodyPr>
              <a:lstStyle/>
              <a:p>
                <a:r>
                  <a:rPr lang="en-US" altLang="zh-TW" sz="1400" dirty="0" smtClean="0"/>
                  <a:t>255</a:t>
                </a:r>
                <a:endParaRPr lang="zh-TW" altLang="en-US" sz="1400" dirty="0"/>
              </a:p>
            </p:txBody>
          </p:sp>
          <p:cxnSp>
            <p:nvCxnSpPr>
              <p:cNvPr id="19" name="直線接點 18"/>
              <p:cNvCxnSpPr/>
              <p:nvPr/>
            </p:nvCxnSpPr>
            <p:spPr>
              <a:xfrm>
                <a:off x="6231344" y="2664146"/>
                <a:ext cx="0" cy="347845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5898173" y="6454316"/>
                <a:ext cx="457234" cy="479747"/>
              </a:xfrm>
              <a:prstGeom prst="rect">
                <a:avLst/>
              </a:prstGeom>
              <a:noFill/>
            </p:spPr>
            <p:txBody>
              <a:bodyPr wrap="none" rtlCol="0">
                <a:spAutoFit/>
              </a:bodyPr>
              <a:lstStyle/>
              <a:p>
                <a:r>
                  <a:rPr lang="en-US" altLang="zh-TW" sz="1400" dirty="0" smtClean="0"/>
                  <a:t>235</a:t>
                </a:r>
                <a:endParaRPr lang="zh-TW" altLang="en-US" sz="1400" dirty="0"/>
              </a:p>
            </p:txBody>
          </p:sp>
          <p:cxnSp>
            <p:nvCxnSpPr>
              <p:cNvPr id="25" name="直線接點 24"/>
              <p:cNvCxnSpPr/>
              <p:nvPr/>
            </p:nvCxnSpPr>
            <p:spPr>
              <a:xfrm>
                <a:off x="6274893" y="3298702"/>
                <a:ext cx="37011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線接點 25"/>
              <p:cNvCxnSpPr>
                <a:stCxn id="11" idx="3"/>
              </p:cNvCxnSpPr>
              <p:nvPr/>
            </p:nvCxnSpPr>
            <p:spPr>
              <a:xfrm flipV="1">
                <a:off x="2369243" y="6142606"/>
                <a:ext cx="349766" cy="859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8" name="文字方塊 77"/>
              <p:cNvSpPr txBox="1"/>
              <p:nvPr/>
            </p:nvSpPr>
            <p:spPr>
              <a:xfrm>
                <a:off x="2144146" y="6453336"/>
                <a:ext cx="513402" cy="479747"/>
              </a:xfrm>
              <a:prstGeom prst="rect">
                <a:avLst/>
              </a:prstGeom>
              <a:noFill/>
            </p:spPr>
            <p:txBody>
              <a:bodyPr wrap="none" rtlCol="0">
                <a:spAutoFit/>
              </a:bodyPr>
              <a:lstStyle/>
              <a:p>
                <a:r>
                  <a:rPr lang="en-US" altLang="zh-TW" sz="1400" dirty="0" smtClean="0"/>
                  <a:t>-255</a:t>
                </a:r>
                <a:endParaRPr lang="zh-TW" altLang="en-US" sz="1400" dirty="0"/>
              </a:p>
            </p:txBody>
          </p:sp>
          <p:sp>
            <p:nvSpPr>
              <p:cNvPr id="5" name="文字方塊 4"/>
              <p:cNvSpPr txBox="1"/>
              <p:nvPr/>
            </p:nvSpPr>
            <p:spPr>
              <a:xfrm>
                <a:off x="4407039" y="6453336"/>
                <a:ext cx="268997" cy="479747"/>
              </a:xfrm>
              <a:prstGeom prst="rect">
                <a:avLst/>
              </a:prstGeom>
              <a:noFill/>
            </p:spPr>
            <p:txBody>
              <a:bodyPr wrap="none" rtlCol="0">
                <a:spAutoFit/>
              </a:bodyPr>
              <a:lstStyle/>
              <a:p>
                <a:r>
                  <a:rPr lang="en-US" altLang="zh-TW" sz="1400" dirty="0" smtClean="0"/>
                  <a:t>0</a:t>
                </a:r>
                <a:endParaRPr lang="zh-TW" altLang="en-US" sz="1400" dirty="0"/>
              </a:p>
            </p:txBody>
          </p:sp>
          <p:sp>
            <p:nvSpPr>
              <p:cNvPr id="81" name="文字方塊 80"/>
              <p:cNvSpPr txBox="1"/>
              <p:nvPr/>
            </p:nvSpPr>
            <p:spPr>
              <a:xfrm>
                <a:off x="1913143" y="4437777"/>
                <a:ext cx="457234" cy="479746"/>
              </a:xfrm>
              <a:prstGeom prst="rect">
                <a:avLst/>
              </a:prstGeom>
              <a:noFill/>
            </p:spPr>
            <p:txBody>
              <a:bodyPr wrap="none" rtlCol="0">
                <a:spAutoFit/>
              </a:bodyPr>
              <a:lstStyle/>
              <a:p>
                <a:r>
                  <a:rPr lang="en-US" altLang="zh-TW" sz="1400" dirty="0" smtClean="0"/>
                  <a:t>128</a:t>
                </a:r>
                <a:endParaRPr lang="zh-TW" altLang="en-US" sz="1400" dirty="0"/>
              </a:p>
            </p:txBody>
          </p:sp>
          <p:cxnSp>
            <p:nvCxnSpPr>
              <p:cNvPr id="82" name="直線接點 81"/>
              <p:cNvCxnSpPr/>
              <p:nvPr/>
            </p:nvCxnSpPr>
            <p:spPr>
              <a:xfrm>
                <a:off x="2342324" y="2664146"/>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3" name="直線接點 82"/>
              <p:cNvCxnSpPr/>
              <p:nvPr/>
            </p:nvCxnSpPr>
            <p:spPr>
              <a:xfrm>
                <a:off x="2345807" y="2964354"/>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22" name="直線接點 21"/>
            <p:cNvCxnSpPr/>
            <p:nvPr/>
          </p:nvCxnSpPr>
          <p:spPr>
            <a:xfrm flipV="1">
              <a:off x="3938921" y="3293985"/>
              <a:ext cx="437480" cy="4580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接點 35"/>
            <p:cNvCxnSpPr/>
            <p:nvPr/>
          </p:nvCxnSpPr>
          <p:spPr>
            <a:xfrm>
              <a:off x="4376401" y="2470814"/>
              <a:ext cx="0" cy="2344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a:off x="3938921" y="2462255"/>
              <a:ext cx="0" cy="2344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1" name="文字方塊 40"/>
            <p:cNvSpPr txBox="1"/>
            <p:nvPr/>
          </p:nvSpPr>
          <p:spPr>
            <a:xfrm>
              <a:off x="4314169" y="4818774"/>
              <a:ext cx="320887" cy="357493"/>
            </a:xfrm>
            <a:prstGeom prst="rect">
              <a:avLst/>
            </a:prstGeom>
            <a:noFill/>
          </p:spPr>
          <p:txBody>
            <a:bodyPr wrap="none" rtlCol="0">
              <a:spAutoFit/>
            </a:bodyPr>
            <a:lstStyle/>
            <a:p>
              <a:r>
                <a:rPr lang="en-US" altLang="zh-TW" sz="1400" dirty="0" smtClean="0"/>
                <a:t>5</a:t>
              </a:r>
              <a:endParaRPr lang="zh-TW" altLang="en-US" sz="1400" dirty="0"/>
            </a:p>
          </p:txBody>
        </p:sp>
        <p:sp>
          <p:nvSpPr>
            <p:cNvPr id="42" name="文字方塊 41"/>
            <p:cNvSpPr txBox="1"/>
            <p:nvPr/>
          </p:nvSpPr>
          <p:spPr>
            <a:xfrm>
              <a:off x="3722896" y="4818774"/>
              <a:ext cx="387890" cy="357493"/>
            </a:xfrm>
            <a:prstGeom prst="rect">
              <a:avLst/>
            </a:prstGeom>
            <a:noFill/>
          </p:spPr>
          <p:txBody>
            <a:bodyPr wrap="none" rtlCol="0">
              <a:spAutoFit/>
            </a:bodyPr>
            <a:lstStyle/>
            <a:p>
              <a:r>
                <a:rPr lang="en-US" altLang="zh-TW" sz="1400" dirty="0" smtClean="0"/>
                <a:t>-5</a:t>
              </a:r>
              <a:endParaRPr lang="zh-TW" altLang="en-US" sz="1400" dirty="0"/>
            </a:p>
          </p:txBody>
        </p:sp>
        <p:cxnSp>
          <p:nvCxnSpPr>
            <p:cNvPr id="37" name="直線接點 36"/>
            <p:cNvCxnSpPr/>
            <p:nvPr/>
          </p:nvCxnSpPr>
          <p:spPr>
            <a:xfrm flipV="1">
              <a:off x="4376401" y="2470814"/>
              <a:ext cx="2294493" cy="8231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接點 44"/>
            <p:cNvCxnSpPr>
              <a:stCxn id="11" idx="3"/>
            </p:cNvCxnSpPr>
            <p:nvPr/>
          </p:nvCxnSpPr>
          <p:spPr>
            <a:xfrm flipV="1">
              <a:off x="1616227" y="3752074"/>
              <a:ext cx="2322694" cy="9020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字方塊 50"/>
            <p:cNvSpPr txBox="1"/>
            <p:nvPr/>
          </p:nvSpPr>
          <p:spPr>
            <a:xfrm rot="20457911">
              <a:off x="4356459" y="2688271"/>
              <a:ext cx="1675420" cy="357493"/>
            </a:xfrm>
            <a:prstGeom prst="rect">
              <a:avLst/>
            </a:prstGeom>
            <a:noFill/>
          </p:spPr>
          <p:txBody>
            <a:bodyPr wrap="none" rtlCol="0">
              <a:spAutoFit/>
            </a:bodyPr>
            <a:lstStyle/>
            <a:p>
              <a:r>
                <a:rPr lang="en-US" altLang="zh-TW" sz="1400" dirty="0" smtClean="0">
                  <a:solidFill>
                    <a:srgbClr val="FF0000"/>
                  </a:solidFill>
                </a:rPr>
                <a:t>1/Slope’=2.3364</a:t>
              </a:r>
              <a:endParaRPr lang="zh-TW" altLang="en-US" sz="1400" dirty="0">
                <a:solidFill>
                  <a:srgbClr val="FF0000"/>
                </a:solidFill>
              </a:endParaRPr>
            </a:p>
          </p:txBody>
        </p:sp>
        <p:cxnSp>
          <p:nvCxnSpPr>
            <p:cNvPr id="48" name="直線接點 47"/>
            <p:cNvCxnSpPr/>
            <p:nvPr/>
          </p:nvCxnSpPr>
          <p:spPr>
            <a:xfrm>
              <a:off x="4211758" y="3560934"/>
              <a:ext cx="489406" cy="341481"/>
            </a:xfrm>
            <a:prstGeom prst="line">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4351747" y="3858215"/>
              <a:ext cx="1001775" cy="357493"/>
            </a:xfrm>
            <a:prstGeom prst="rect">
              <a:avLst/>
            </a:prstGeom>
            <a:noFill/>
          </p:spPr>
          <p:txBody>
            <a:bodyPr wrap="none" rtlCol="0">
              <a:spAutoFit/>
            </a:bodyPr>
            <a:lstStyle/>
            <a:p>
              <a:r>
                <a:rPr lang="en-US" altLang="zh-TW" sz="1400" dirty="0" smtClean="0">
                  <a:solidFill>
                    <a:srgbClr val="FF0000"/>
                  </a:solidFill>
                </a:rPr>
                <a:t>Slope’=1</a:t>
              </a:r>
              <a:endParaRPr lang="zh-TW" altLang="en-US" sz="1400" dirty="0">
                <a:solidFill>
                  <a:srgbClr val="FF0000"/>
                </a:solidFill>
              </a:endParaRPr>
            </a:p>
          </p:txBody>
        </p:sp>
        <p:cxnSp>
          <p:nvCxnSpPr>
            <p:cNvPr id="58" name="直線接點 57"/>
            <p:cNvCxnSpPr/>
            <p:nvPr/>
          </p:nvCxnSpPr>
          <p:spPr>
            <a:xfrm>
              <a:off x="1596763" y="3293985"/>
              <a:ext cx="4678516" cy="3236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9" name="直線接點 58"/>
            <p:cNvCxnSpPr/>
            <p:nvPr/>
          </p:nvCxnSpPr>
          <p:spPr>
            <a:xfrm>
              <a:off x="1588270" y="3731674"/>
              <a:ext cx="4687009" cy="267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5" name="文字方塊 64"/>
            <p:cNvSpPr txBox="1"/>
            <p:nvPr/>
          </p:nvSpPr>
          <p:spPr>
            <a:xfrm>
              <a:off x="1072144" y="3110327"/>
              <a:ext cx="545434" cy="357493"/>
            </a:xfrm>
            <a:prstGeom prst="rect">
              <a:avLst/>
            </a:prstGeom>
            <a:noFill/>
          </p:spPr>
          <p:txBody>
            <a:bodyPr wrap="none" rtlCol="0">
              <a:spAutoFit/>
            </a:bodyPr>
            <a:lstStyle/>
            <a:p>
              <a:r>
                <a:rPr lang="en-US" altLang="zh-TW" sz="1400" dirty="0" smtClean="0"/>
                <a:t>133</a:t>
              </a:r>
              <a:endParaRPr lang="zh-TW" altLang="en-US" sz="1400" dirty="0"/>
            </a:p>
          </p:txBody>
        </p:sp>
        <p:sp>
          <p:nvSpPr>
            <p:cNvPr id="66" name="文字方塊 65"/>
            <p:cNvSpPr txBox="1"/>
            <p:nvPr/>
          </p:nvSpPr>
          <p:spPr>
            <a:xfrm>
              <a:off x="1072144" y="3570538"/>
              <a:ext cx="545434" cy="357493"/>
            </a:xfrm>
            <a:prstGeom prst="rect">
              <a:avLst/>
            </a:prstGeom>
            <a:noFill/>
          </p:spPr>
          <p:txBody>
            <a:bodyPr wrap="none" rtlCol="0">
              <a:spAutoFit/>
            </a:bodyPr>
            <a:lstStyle/>
            <a:p>
              <a:r>
                <a:rPr lang="en-US" altLang="zh-TW" sz="1400" dirty="0" smtClean="0"/>
                <a:t>123</a:t>
              </a:r>
              <a:endParaRPr lang="zh-TW" altLang="en-US" sz="1400" dirty="0"/>
            </a:p>
          </p:txBody>
        </p:sp>
        <p:sp>
          <p:nvSpPr>
            <p:cNvPr id="49" name="文字方塊 48"/>
            <p:cNvSpPr txBox="1"/>
            <p:nvPr/>
          </p:nvSpPr>
          <p:spPr>
            <a:xfrm rot="20457911">
              <a:off x="2310366" y="4066792"/>
              <a:ext cx="1675420" cy="357493"/>
            </a:xfrm>
            <a:prstGeom prst="rect">
              <a:avLst/>
            </a:prstGeom>
            <a:noFill/>
          </p:spPr>
          <p:txBody>
            <a:bodyPr wrap="none" rtlCol="0">
              <a:spAutoFit/>
            </a:bodyPr>
            <a:lstStyle/>
            <a:p>
              <a:r>
                <a:rPr lang="en-US" altLang="zh-TW" sz="1400" dirty="0" smtClean="0">
                  <a:solidFill>
                    <a:srgbClr val="FF0000"/>
                  </a:solidFill>
                </a:rPr>
                <a:t>1/Slope’=2.3364</a:t>
              </a:r>
              <a:endParaRPr lang="zh-TW" altLang="en-US" sz="1400" dirty="0">
                <a:solidFill>
                  <a:srgbClr val="FF0000"/>
                </a:solidFill>
              </a:endParaRPr>
            </a:p>
          </p:txBody>
        </p:sp>
      </p:gr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35" name="群組 34"/>
          <p:cNvGrpSpPr/>
          <p:nvPr/>
        </p:nvGrpSpPr>
        <p:grpSpPr>
          <a:xfrm>
            <a:off x="655735" y="5373216"/>
            <a:ext cx="8020721" cy="1188939"/>
            <a:chOff x="323529" y="5670540"/>
            <a:chExt cx="7704856" cy="1021588"/>
          </a:xfrm>
        </p:grpSpPr>
        <p:sp>
          <p:nvSpPr>
            <p:cNvPr id="34" name="矩形 33"/>
            <p:cNvSpPr/>
            <p:nvPr/>
          </p:nvSpPr>
          <p:spPr>
            <a:xfrm>
              <a:off x="323529" y="5670540"/>
              <a:ext cx="7704856" cy="998820"/>
            </a:xfrm>
            <a:prstGeom prst="rect">
              <a:avLst/>
            </a:prstGeom>
            <a:solidFill>
              <a:srgbClr val="FFFF00"/>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graphicFrame>
          <p:nvGraphicFramePr>
            <p:cNvPr id="33" name="物件 32"/>
            <p:cNvGraphicFramePr>
              <a:graphicFrameLocks noChangeAspect="1"/>
            </p:cNvGraphicFramePr>
            <p:nvPr>
              <p:extLst>
                <p:ext uri="{D42A27DB-BD31-4B8C-83A1-F6EECF244321}">
                  <p14:modId xmlns:p14="http://schemas.microsoft.com/office/powerpoint/2010/main" val="550088745"/>
                </p:ext>
              </p:extLst>
            </p:nvPr>
          </p:nvGraphicFramePr>
          <p:xfrm>
            <a:off x="447105" y="5682478"/>
            <a:ext cx="7556500" cy="1009650"/>
          </p:xfrm>
          <a:graphic>
            <a:graphicData uri="http://schemas.openxmlformats.org/presentationml/2006/ole">
              <mc:AlternateContent xmlns:mc="http://schemas.openxmlformats.org/markup-compatibility/2006">
                <mc:Choice xmlns:v="urn:schemas-microsoft-com:vml" Requires="v">
                  <p:oleObj spid="_x0000_s152585" name="方程式" r:id="rId4" imgW="5460840" imgH="736560" progId="Equation.3">
                    <p:embed/>
                  </p:oleObj>
                </mc:Choice>
                <mc:Fallback>
                  <p:oleObj name="方程式" r:id="rId4" imgW="5460840" imgH="736560" progId="Equation.3">
                    <p:embed/>
                    <p:pic>
                      <p:nvPicPr>
                        <p:cNvPr id="0" name=""/>
                        <p:cNvPicPr>
                          <a:picLocks noChangeAspect="1" noChangeArrowheads="1"/>
                        </p:cNvPicPr>
                        <p:nvPr/>
                      </p:nvPicPr>
                      <p:blipFill>
                        <a:blip r:embed="rId5"/>
                        <a:srcRect/>
                        <a:stretch>
                          <a:fillRect/>
                        </a:stretch>
                      </p:blipFill>
                      <p:spPr bwMode="auto">
                        <a:xfrm>
                          <a:off x="447105" y="5682478"/>
                          <a:ext cx="7556500" cy="1009650"/>
                        </a:xfrm>
                        <a:prstGeom prst="rect">
                          <a:avLst/>
                        </a:prstGeom>
                        <a:noFill/>
                      </p:spPr>
                    </p:pic>
                  </p:oleObj>
                </mc:Fallback>
              </mc:AlternateContent>
            </a:graphicData>
          </a:graphic>
        </p:graphicFrame>
      </p:grpSp>
    </p:spTree>
    <p:extLst>
      <p:ext uri="{BB962C8B-B14F-4D97-AF65-F5344CB8AC3E}">
        <p14:creationId xmlns:p14="http://schemas.microsoft.com/office/powerpoint/2010/main" val="1793237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0" name="文字方塊 9"/>
          <p:cNvSpPr txBox="1"/>
          <p:nvPr/>
        </p:nvSpPr>
        <p:spPr>
          <a:xfrm>
            <a:off x="1259632" y="4777115"/>
            <a:ext cx="7632848" cy="2108269"/>
          </a:xfrm>
          <a:prstGeom prst="rect">
            <a:avLst/>
          </a:prstGeom>
          <a:noFill/>
        </p:spPr>
        <p:txBody>
          <a:bodyPr wrap="square" rtlCol="0">
            <a:spAutoFit/>
          </a:bodyPr>
          <a:lstStyle/>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3i,j </a:t>
            </a:r>
            <a:r>
              <a:rPr lang="en-CA" altLang="zh-TW" dirty="0">
                <a:latin typeface="Times New Roman" panose="02020603050405020304" pitchFamily="18" charset="0"/>
                <a:cs typeface="Times New Roman" panose="02020603050405020304" pitchFamily="18" charset="0"/>
              </a:rPr>
              <a:t>= (19078* </a:t>
            </a:r>
            <a:r>
              <a:rPr lang="en-CA" altLang="zh-TW" dirty="0" smtClean="0">
                <a:latin typeface="Times New Roman" panose="02020603050405020304" pitchFamily="18" charset="0"/>
                <a:cs typeface="Times New Roman" panose="02020603050405020304" pitchFamily="18" charset="0"/>
              </a:rPr>
              <a:t>((Y</a:t>
            </a:r>
            <a:r>
              <a:rPr lang="en-CA" altLang="zh-TW" baseline="-25000" dirty="0" smtClean="0">
                <a:latin typeface="Times New Roman" panose="02020603050405020304" pitchFamily="18" charset="0"/>
                <a:cs typeface="Times New Roman" panose="02020603050405020304" pitchFamily="18" charset="0"/>
              </a:rPr>
              <a:t>i</a:t>
            </a:r>
            <a:r>
              <a:rPr lang="en-CA" altLang="zh-TW" baseline="-25000" dirty="0">
                <a:latin typeface="Times New Roman" panose="02020603050405020304" pitchFamily="18" charset="0"/>
                <a:cs typeface="Times New Roman" panose="02020603050405020304" pitchFamily="18" charset="0"/>
              </a:rPr>
              <a:t>, </a:t>
            </a:r>
            <a:r>
              <a:rPr lang="en-CA" altLang="zh-TW" baseline="-25000" dirty="0" smtClean="0">
                <a:latin typeface="Times New Roman" panose="02020603050405020304" pitchFamily="18" charset="0"/>
                <a:cs typeface="Times New Roman" panose="02020603050405020304" pitchFamily="18" charset="0"/>
              </a:rPr>
              <a:t>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2</a:t>
            </a:r>
            <a:r>
              <a:rPr lang="en-CA" altLang="zh-TW" baseline="30000" dirty="0">
                <a:latin typeface="Times New Roman" panose="02020603050405020304" pitchFamily="18" charset="0"/>
                <a:cs typeface="Times New Roman" panose="02020603050405020304" pitchFamily="18" charset="0"/>
              </a:rPr>
              <a:t>14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D-X7)</a:t>
            </a:r>
            <a:endParaRPr lang="zh-TW" altLang="zh-TW" dirty="0">
              <a:latin typeface="Times New Roman" panose="02020603050405020304" pitchFamily="18" charset="0"/>
              <a:cs typeface="Times New Roman" panose="02020603050405020304" pitchFamily="18" charset="0"/>
            </a:endParaRPr>
          </a:p>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(19078 *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j+1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2</a:t>
            </a:r>
            <a:r>
              <a:rPr lang="en-CA" altLang="zh-TW" baseline="30000" dirty="0">
                <a:latin typeface="Times New Roman" panose="02020603050405020304" pitchFamily="18" charset="0"/>
                <a:cs typeface="Times New Roman" panose="02020603050405020304" pitchFamily="18" charset="0"/>
              </a:rPr>
              <a:t>14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D-X8)</a:t>
            </a:r>
            <a:endParaRPr lang="zh-TW" altLang="zh-TW" dirty="0">
              <a:latin typeface="Times New Roman" panose="02020603050405020304" pitchFamily="18" charset="0"/>
              <a:cs typeface="Times New Roman" panose="02020603050405020304" pitchFamily="18" charset="0"/>
            </a:endParaRPr>
          </a:p>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(19078 * (</a:t>
            </a:r>
            <a:r>
              <a:rPr lang="en-US" altLang="zh-TW" dirty="0" smtClean="0">
                <a:latin typeface="Times New Roman" panose="02020603050405020304" pitchFamily="18" charset="0"/>
                <a:cs typeface="Times New Roman" panose="02020603050405020304" pitchFamily="18" charset="0"/>
              </a:rPr>
              <a:t>Y (</a:t>
            </a:r>
            <a:r>
              <a:rPr lang="en-US" altLang="zh-TW" baseline="-25000" dirty="0" smtClean="0">
                <a:latin typeface="Times New Roman" panose="02020603050405020304" pitchFamily="18" charset="0"/>
                <a:cs typeface="Times New Roman" panose="02020603050405020304" pitchFamily="18" charset="0"/>
              </a:rPr>
              <a:t>i+1, j</a:t>
            </a:r>
            <a:r>
              <a:rPr lang="en-US"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2</a:t>
            </a:r>
            <a:r>
              <a:rPr lang="en-CA" altLang="zh-TW" baseline="30000" dirty="0">
                <a:latin typeface="Times New Roman" panose="02020603050405020304" pitchFamily="18" charset="0"/>
                <a:cs typeface="Times New Roman" panose="02020603050405020304" pitchFamily="18" charset="0"/>
              </a:rPr>
              <a:t>14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D-X9)</a:t>
            </a:r>
            <a:endParaRPr lang="zh-TW" altLang="zh-TW" dirty="0">
              <a:latin typeface="Times New Roman" panose="02020603050405020304" pitchFamily="18" charset="0"/>
              <a:cs typeface="Times New Roman" panose="02020603050405020304" pitchFamily="18" charset="0"/>
            </a:endParaRPr>
          </a:p>
          <a:p>
            <a:pPr hangingPunct="0"/>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a:t>
            </a:r>
            <a:r>
              <a:rPr lang="en-CA" altLang="zh-TW" baseline="-25000" dirty="0">
                <a:latin typeface="Times New Roman" panose="02020603050405020304" pitchFamily="18" charset="0"/>
                <a:cs typeface="Times New Roman" panose="02020603050405020304" pitchFamily="18" charset="0"/>
              </a:rPr>
              <a:t>, </a:t>
            </a:r>
            <a:r>
              <a:rPr lang="en-CA" altLang="zh-TW" baseline="-25000" dirty="0" smtClean="0">
                <a:latin typeface="Times New Roman" panose="02020603050405020304" pitchFamily="18" charset="0"/>
                <a:cs typeface="Times New Roman" panose="02020603050405020304" pitchFamily="18" charset="0"/>
              </a:rPr>
              <a:t>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(19078 * </a:t>
            </a:r>
            <a:r>
              <a:rPr lang="en-CA" altLang="zh-TW" dirty="0" smtClean="0">
                <a:latin typeface="Times New Roman" panose="02020603050405020304" pitchFamily="18" charset="0"/>
                <a:cs typeface="Times New Roman" panose="02020603050405020304" pitchFamily="18" charset="0"/>
              </a:rPr>
              <a:t>(</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a:t>
            </a:r>
            <a:r>
              <a:rPr lang="en-CA" altLang="zh-TW" dirty="0" smtClean="0">
                <a:latin typeface="Times New Roman" panose="02020603050405020304" pitchFamily="18" charset="0"/>
                <a:cs typeface="Times New Roman" panose="02020603050405020304" pitchFamily="18" charset="0"/>
              </a:rPr>
              <a:t>2</a:t>
            </a:r>
            <a:r>
              <a:rPr lang="en-CA" altLang="zh-TW" baseline="30000" dirty="0" smtClean="0">
                <a:latin typeface="Times New Roman" panose="02020603050405020304" pitchFamily="18" charset="0"/>
                <a:cs typeface="Times New Roman" panose="02020603050405020304" pitchFamily="18" charset="0"/>
              </a:rPr>
              <a:t>14</a:t>
            </a:r>
            <a:r>
              <a:rPr lang="en-CA" altLang="zh-TW" dirty="0" smtClean="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D-X10)</a:t>
            </a:r>
            <a:endParaRPr lang="en-CA" altLang="zh-TW" dirty="0" smtClean="0">
              <a:latin typeface="Times New Roman" panose="02020603050405020304" pitchFamily="18" charset="0"/>
              <a:cs typeface="Times New Roman" panose="02020603050405020304" pitchFamily="18" charset="0"/>
            </a:endParaRPr>
          </a:p>
          <a:p>
            <a:pPr hangingPunct="0"/>
            <a:endParaRPr lang="en-CA" altLang="zh-TW" dirty="0">
              <a:latin typeface="Times New Roman" panose="02020603050405020304" pitchFamily="18" charset="0"/>
              <a:cs typeface="Times New Roman" panose="02020603050405020304" pitchFamily="18" charset="0"/>
            </a:endParaRPr>
          </a:p>
          <a:p>
            <a:pPr hangingPunct="0">
              <a:spcBef>
                <a:spcPts val="600"/>
              </a:spcBef>
            </a:pP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3i+2,j </a:t>
            </a:r>
            <a:r>
              <a:rPr lang="en-US" altLang="zh-TW" dirty="0" smtClean="0">
                <a:latin typeface="Times New Roman" panose="02020603050405020304" pitchFamily="18" charset="0"/>
                <a:cs typeface="Times New Roman" panose="02020603050405020304" pitchFamily="18" charset="0"/>
              </a:rPr>
              <a:t>= f(</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3i+4,j</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a:t>
            </a:r>
            <a:r>
              <a:rPr lang="en-US" altLang="zh-TW" baseline="-25000" dirty="0">
                <a:latin typeface="Times New Roman" panose="02020603050405020304" pitchFamily="18" charset="0"/>
                <a:cs typeface="Times New Roman" panose="02020603050405020304" pitchFamily="18" charset="0"/>
              </a:rPr>
              <a:t>, j+1</a:t>
            </a:r>
            <a:r>
              <a:rPr lang="en-US" altLang="zh-TW" dirty="0" smtClean="0">
                <a:latin typeface="Times New Roman" panose="02020603050405020304" pitchFamily="18" charset="0"/>
                <a:cs typeface="Times New Roman" panose="02020603050405020304" pitchFamily="18" charset="0"/>
              </a:rPr>
              <a:t>)= f(</a:t>
            </a:r>
            <a:r>
              <a:rPr lang="en-US" altLang="zh-TW" dirty="0" err="1" smtClean="0">
                <a:latin typeface="Times New Roman" panose="02020603050405020304" pitchFamily="18" charset="0"/>
                <a:cs typeface="Times New Roman" panose="02020603050405020304" pitchFamily="18" charset="0"/>
              </a:rPr>
              <a:t>Cr</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3i+1,j+1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3i+5</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sp>
        <p:nvSpPr>
          <p:cNvPr id="11" name="文字方塊 10"/>
          <p:cNvSpPr txBox="1"/>
          <p:nvPr/>
        </p:nvSpPr>
        <p:spPr>
          <a:xfrm>
            <a:off x="983385" y="4489083"/>
            <a:ext cx="5964197" cy="369332"/>
          </a:xfrm>
          <a:prstGeom prst="rect">
            <a:avLst/>
          </a:prstGeom>
          <a:noFill/>
        </p:spPr>
        <p:txBody>
          <a:bodyPr wrap="none" rtlCol="0">
            <a:spAutoFit/>
          </a:bodyPr>
          <a:lstStyle/>
          <a:p>
            <a:r>
              <a:rPr lang="en-US" altLang="zh-TW" b="1" dirty="0" smtClean="0"/>
              <a:t>Linear Mapping for Y components in PCM</a:t>
            </a:r>
            <a:r>
              <a:rPr lang="zh-TW" altLang="en-US" b="1" dirty="0" smtClean="0"/>
              <a:t> </a:t>
            </a:r>
            <a:r>
              <a:rPr lang="en-US" altLang="zh-TW" b="1" dirty="0" smtClean="0"/>
              <a:t>Approach:</a:t>
            </a:r>
            <a:endParaRPr lang="zh-TW" altLang="en-US" b="1" dirty="0"/>
          </a:p>
        </p:txBody>
      </p:sp>
      <p:sp>
        <p:nvSpPr>
          <p:cNvPr id="74" name="文字方塊 73"/>
          <p:cNvSpPr txBox="1"/>
          <p:nvPr/>
        </p:nvSpPr>
        <p:spPr>
          <a:xfrm>
            <a:off x="899592" y="5919951"/>
            <a:ext cx="7780720" cy="369332"/>
          </a:xfrm>
          <a:prstGeom prst="rect">
            <a:avLst/>
          </a:prstGeom>
          <a:noFill/>
        </p:spPr>
        <p:txBody>
          <a:bodyPr wrap="none" rtlCol="0">
            <a:spAutoFit/>
          </a:bodyPr>
          <a:lstStyle/>
          <a:p>
            <a:r>
              <a:rPr lang="en-US" altLang="zh-TW" b="1" dirty="0" smtClean="0"/>
              <a:t>Piecewise Linear Mapping for </a:t>
            </a:r>
            <a:r>
              <a:rPr lang="en-US" altLang="zh-TW" b="1" dirty="0" err="1" smtClean="0"/>
              <a:t>Cb</a:t>
            </a:r>
            <a:r>
              <a:rPr lang="en-US" altLang="zh-TW" b="1" dirty="0" smtClean="0"/>
              <a:t>/Cr components in DPCM Approach:</a:t>
            </a:r>
            <a:endParaRPr lang="zh-TW" altLang="en-US" b="1" dirty="0"/>
          </a:p>
        </p:txBody>
      </p:sp>
      <p:sp>
        <p:nvSpPr>
          <p:cNvPr id="2" name="標題 1"/>
          <p:cNvSpPr>
            <a:spLocks noGrp="1"/>
          </p:cNvSpPr>
          <p:nvPr>
            <p:ph type="title"/>
          </p:nvPr>
        </p:nvSpPr>
        <p:spPr>
          <a:xfrm>
            <a:off x="846188" y="0"/>
            <a:ext cx="8079581" cy="921347"/>
          </a:xfrm>
        </p:spPr>
        <p:txBody>
          <a:bodyPr>
            <a:normAutofit/>
          </a:bodyPr>
          <a:lstStyle/>
          <a:p>
            <a:r>
              <a:rPr lang="en-US" altLang="zh-TW" sz="3200" b="1" dirty="0" smtClean="0">
                <a:latin typeface="Calibri" panose="020F0502020204030204" pitchFamily="34" charset="0"/>
              </a:rPr>
              <a:t>Color Depth </a:t>
            </a:r>
            <a:r>
              <a:rPr lang="en-US" altLang="zh-TW" sz="3200" b="1" dirty="0" smtClean="0">
                <a:latin typeface="Calibri" panose="020F0502020204030204" pitchFamily="34" charset="0"/>
              </a:rPr>
              <a:t>to </a:t>
            </a:r>
            <a:r>
              <a:rPr lang="en-US" altLang="zh-TW" sz="3200" b="1" dirty="0" smtClean="0">
                <a:latin typeface="Calibri" panose="020F0502020204030204" pitchFamily="34" charset="0"/>
              </a:rPr>
              <a:t>Depth </a:t>
            </a:r>
            <a:r>
              <a:rPr lang="en-US" altLang="zh-TW" sz="3200" b="1" dirty="0" smtClean="0">
                <a:latin typeface="Calibri" panose="020F0502020204030204" pitchFamily="34" charset="0"/>
              </a:rPr>
              <a:t>Mapping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a:t>
            </a:r>
            <a:endParaRPr lang="zh-TW" altLang="en-US" sz="2000" dirty="0">
              <a:solidFill>
                <a:srgbClr val="FF0000"/>
              </a:solidFill>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2229113394"/>
              </p:ext>
            </p:extLst>
          </p:nvPr>
        </p:nvGraphicFramePr>
        <p:xfrm>
          <a:off x="354888" y="980728"/>
          <a:ext cx="7891871" cy="3600400"/>
        </p:xfrm>
        <a:graphic>
          <a:graphicData uri="http://schemas.openxmlformats.org/presentationml/2006/ole">
            <mc:AlternateContent xmlns:mc="http://schemas.openxmlformats.org/markup-compatibility/2006">
              <mc:Choice xmlns:v="urn:schemas-microsoft-com:vml" Requires="v">
                <p:oleObj spid="_x0000_s153609" name="投影片" r:id="rId4" imgW="4706187" imgH="2142619" progId="PowerPoint.Slide.12">
                  <p:embed/>
                </p:oleObj>
              </mc:Choice>
              <mc:Fallback>
                <p:oleObj name="投影片" r:id="rId4" imgW="4706187" imgH="2142619" progId="PowerPoint.Slide.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888" y="980728"/>
                        <a:ext cx="7891871" cy="3600400"/>
                      </a:xfrm>
                      <a:prstGeom prst="rect">
                        <a:avLst/>
                      </a:prstGeom>
                      <a:noFill/>
                      <a:ln>
                        <a:noFill/>
                      </a:ln>
                    </p:spPr>
                  </p:pic>
                </p:oleObj>
              </mc:Fallback>
            </mc:AlternateContent>
          </a:graphicData>
        </a:graphic>
      </p:graphicFrame>
      <p:sp>
        <p:nvSpPr>
          <p:cNvPr id="5" name="矩形 4"/>
          <p:cNvSpPr/>
          <p:nvPr/>
        </p:nvSpPr>
        <p:spPr bwMode="auto">
          <a:xfrm>
            <a:off x="4815468" y="1041110"/>
            <a:ext cx="3456384" cy="3420000"/>
          </a:xfrm>
          <a:prstGeom prst="rect">
            <a:avLst/>
          </a:prstGeom>
          <a:solidFill>
            <a:srgbClr val="FFFFFF"/>
          </a:soli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2" name="矩形 11"/>
          <p:cNvSpPr/>
          <p:nvPr/>
        </p:nvSpPr>
        <p:spPr bwMode="auto">
          <a:xfrm>
            <a:off x="2555776" y="1124744"/>
            <a:ext cx="1047739" cy="2844000"/>
          </a:xfrm>
          <a:prstGeom prst="rect">
            <a:avLst/>
          </a:prstGeom>
          <a:solidFill>
            <a:srgbClr val="FFFFFF"/>
          </a:soli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4" name="矩形 3"/>
          <p:cNvSpPr/>
          <p:nvPr/>
        </p:nvSpPr>
        <p:spPr>
          <a:xfrm>
            <a:off x="5004048" y="2233646"/>
            <a:ext cx="3528392" cy="830997"/>
          </a:xfrm>
          <a:prstGeom prst="rect">
            <a:avLst/>
          </a:prstGeom>
        </p:spPr>
        <p:txBody>
          <a:bodyPr wrap="square">
            <a:spAutoFit/>
          </a:bodyPr>
          <a:lstStyle/>
          <a:p>
            <a:pPr lvl="0" fontAlgn="base">
              <a:spcBef>
                <a:spcPct val="0"/>
              </a:spcBef>
              <a:spcAft>
                <a:spcPct val="0"/>
              </a:spcAft>
            </a:pPr>
            <a:r>
              <a:rPr kumimoji="1" lang="en-US" altLang="zh-TW" sz="2400" b="1" kern="0" dirty="0" err="1">
                <a:solidFill>
                  <a:srgbClr val="FF0000"/>
                </a:solidFill>
                <a:latin typeface="Calibri" panose="020F0502020204030204" pitchFamily="34" charset="0"/>
                <a:ea typeface="微軟正黑體" panose="020B0604030504040204" pitchFamily="34" charset="-120"/>
                <a:cs typeface="+mj-cs"/>
              </a:rPr>
              <a:t>ctdp_packing_type</a:t>
            </a:r>
            <a:r>
              <a:rPr kumimoji="1" lang="en-US" altLang="zh-TW" sz="2400" b="1" kern="0" dirty="0">
                <a:solidFill>
                  <a:srgbClr val="FF0000"/>
                </a:solidFill>
                <a:latin typeface="Calibri" panose="020F0502020204030204" pitchFamily="34" charset="0"/>
                <a:ea typeface="微軟正黑體" panose="020B0604030504040204" pitchFamily="34" charset="-120"/>
                <a:cs typeface="+mj-cs"/>
              </a:rPr>
              <a:t>=0, </a:t>
            </a:r>
            <a:r>
              <a:rPr kumimoji="1" lang="en-US" altLang="zh-TW" sz="2400" b="1" kern="0" dirty="0" err="1" smtClean="0">
                <a:solidFill>
                  <a:srgbClr val="FF0000"/>
                </a:solidFill>
                <a:latin typeface="Calibri" panose="020F0502020204030204" pitchFamily="34" charset="0"/>
                <a:ea typeface="微軟正黑體" panose="020B0604030504040204" pitchFamily="34" charset="-120"/>
                <a:cs typeface="+mj-cs"/>
              </a:rPr>
              <a:t>color_packing_space</a:t>
            </a:r>
            <a:r>
              <a:rPr kumimoji="1" lang="en-US" altLang="zh-TW" sz="2400" b="1" kern="0" dirty="0" smtClean="0">
                <a:solidFill>
                  <a:srgbClr val="FF0000"/>
                </a:solidFill>
                <a:latin typeface="Calibri" panose="020F0502020204030204" pitchFamily="34" charset="0"/>
                <a:ea typeface="微軟正黑體" panose="020B0604030504040204" pitchFamily="34" charset="-120"/>
                <a:cs typeface="+mj-cs"/>
              </a:rPr>
              <a:t>=1</a:t>
            </a:r>
            <a:endParaRPr kumimoji="1" lang="zh-TW" altLang="en-US" sz="2400" b="1" kern="0" dirty="0">
              <a:solidFill>
                <a:srgbClr val="FF0000"/>
              </a:solidFill>
              <a:latin typeface="Calibri" panose="020F0502020204030204" pitchFamily="34" charset="0"/>
              <a:ea typeface="微軟正黑體" panose="020B0604030504040204" pitchFamily="34" charset="-120"/>
              <a:cs typeface="+mj-cs"/>
            </a:endParaRPr>
          </a:p>
        </p:txBody>
      </p:sp>
    </p:spTree>
    <p:extLst>
      <p:ext uri="{BB962C8B-B14F-4D97-AF65-F5344CB8AC3E}">
        <p14:creationId xmlns:p14="http://schemas.microsoft.com/office/powerpoint/2010/main" val="383557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683568" y="3068960"/>
            <a:ext cx="7920880" cy="2304256"/>
          </a:xfrm>
        </p:spPr>
        <p:txBody>
          <a:bodyPr/>
          <a:lstStyle/>
          <a:p>
            <a:r>
              <a:rPr lang="en-US" altLang="zh-TW" sz="4000" dirty="0" smtClean="0">
                <a:cs typeface="Calibri" panose="020F0502020204030204" pitchFamily="34" charset="0"/>
              </a:rPr>
              <a:t/>
            </a:r>
            <a:br>
              <a:rPr lang="en-US" altLang="zh-TW" sz="4000" dirty="0" smtClean="0">
                <a:cs typeface="Calibri" panose="020F0502020204030204" pitchFamily="34" charset="0"/>
              </a:rPr>
            </a:br>
            <a:r>
              <a:rPr lang="en-US" altLang="zh-TW" sz="4000" dirty="0" smtClean="0">
                <a:cs typeface="Calibri" panose="020F0502020204030204" pitchFamily="34" charset="0"/>
              </a:rPr>
              <a:t>RGB</a:t>
            </a:r>
            <a:r>
              <a:rPr lang="zh-TW" altLang="en-US" sz="4000" dirty="0" smtClean="0">
                <a:cs typeface="Calibri" panose="020F0502020204030204" pitchFamily="34" charset="0"/>
              </a:rPr>
              <a:t> </a:t>
            </a:r>
            <a:r>
              <a:rPr lang="en-US" altLang="zh-TW" sz="4000" dirty="0" smtClean="0">
                <a:cs typeface="Calibri" panose="020F0502020204030204" pitchFamily="34" charset="0"/>
              </a:rPr>
              <a:t>to </a:t>
            </a:r>
            <a:r>
              <a:rPr lang="en-US" altLang="zh-TW" sz="4000" dirty="0" smtClean="0">
                <a:cs typeface="Calibri" panose="020F0502020204030204" pitchFamily="34" charset="0"/>
              </a:rPr>
              <a:t>YUV </a:t>
            </a:r>
            <a:r>
              <a:rPr lang="en-US" altLang="zh-TW" sz="4000" dirty="0" smtClean="0">
                <a:cs typeface="Calibri" panose="020F0502020204030204" pitchFamily="34" charset="0"/>
              </a:rPr>
              <a:t>Transform</a:t>
            </a:r>
            <a:br>
              <a:rPr lang="en-US" altLang="zh-TW" sz="4000" dirty="0" smtClean="0">
                <a:cs typeface="Calibri" panose="020F0502020204030204" pitchFamily="34" charset="0"/>
              </a:rPr>
            </a:br>
            <a:r>
              <a:rPr lang="en-US" altLang="zh-TW" sz="4000" dirty="0" smtClean="0">
                <a:cs typeface="Calibri" panose="020F0502020204030204" pitchFamily="34" charset="0"/>
              </a:rPr>
              <a:t>but </a:t>
            </a:r>
            <a:r>
              <a:rPr lang="en-US" altLang="zh-TW" sz="4000" dirty="0" err="1" smtClean="0">
                <a:cs typeface="Calibri" panose="020F0502020204030204" pitchFamily="34" charset="0"/>
              </a:rPr>
              <a:t>depacked</a:t>
            </a:r>
            <a:r>
              <a:rPr lang="en-US" altLang="zh-TW" sz="4000" dirty="0" smtClean="0">
                <a:cs typeface="Calibri" panose="020F0502020204030204" pitchFamily="34" charset="0"/>
              </a:rPr>
              <a:t> after</a:t>
            </a:r>
            <a:br>
              <a:rPr lang="en-US" altLang="zh-TW" sz="4000" dirty="0" smtClean="0">
                <a:cs typeface="Calibri" panose="020F0502020204030204" pitchFamily="34" charset="0"/>
              </a:rPr>
            </a:br>
            <a:r>
              <a:rPr lang="en-US" altLang="zh-TW" sz="4000" dirty="0" smtClean="0">
                <a:cs typeface="Calibri" panose="020F0502020204030204" pitchFamily="34" charset="0"/>
              </a:rPr>
              <a:t>YUV420 to RGB Transform</a:t>
            </a:r>
            <a:r>
              <a:rPr lang="en-US" altLang="zh-TW" sz="4000" dirty="0">
                <a:cs typeface="Calibri" panose="020F0502020204030204" pitchFamily="34" charset="0"/>
              </a:rPr>
              <a:t/>
            </a:r>
            <a:br>
              <a:rPr lang="en-US" altLang="zh-TW" sz="4000" dirty="0">
                <a:cs typeface="Calibri" panose="020F0502020204030204" pitchFamily="34" charset="0"/>
              </a:rPr>
            </a:br>
            <a:r>
              <a:rPr lang="en-US" altLang="zh-TW" sz="4000" dirty="0">
                <a:cs typeface="Calibri" panose="020F0502020204030204" pitchFamily="34" charset="0"/>
              </a:rPr>
              <a:t/>
            </a:r>
            <a:br>
              <a:rPr lang="en-US" altLang="zh-TW" sz="4000" dirty="0">
                <a:cs typeface="Calibri" panose="020F0502020204030204" pitchFamily="34" charset="0"/>
              </a:rPr>
            </a:br>
            <a:endParaRPr lang="en-US" altLang="zh-TW" sz="4000" dirty="0">
              <a:solidFill>
                <a:schemeClr val="bg1"/>
              </a:solidFill>
              <a:cs typeface="Calibri" panose="020F0502020204030204" pitchFamily="34" charset="0"/>
            </a:endParaRPr>
          </a:p>
        </p:txBody>
      </p:sp>
    </p:spTree>
    <p:extLst>
      <p:ext uri="{BB962C8B-B14F-4D97-AF65-F5344CB8AC3E}">
        <p14:creationId xmlns:p14="http://schemas.microsoft.com/office/powerpoint/2010/main" val="33212843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auto">
          <a:xfrm>
            <a:off x="5457732" y="5780859"/>
            <a:ext cx="1584176" cy="37977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5" name="矩形 24"/>
          <p:cNvSpPr/>
          <p:nvPr/>
        </p:nvSpPr>
        <p:spPr bwMode="auto">
          <a:xfrm>
            <a:off x="5468364" y="5065454"/>
            <a:ext cx="1584176" cy="37977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4" name="矩形 3"/>
          <p:cNvSpPr/>
          <p:nvPr/>
        </p:nvSpPr>
        <p:spPr bwMode="auto">
          <a:xfrm>
            <a:off x="5509057" y="4361762"/>
            <a:ext cx="1584176" cy="37977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 name="標題 1"/>
          <p:cNvSpPr>
            <a:spLocks noGrp="1"/>
          </p:cNvSpPr>
          <p:nvPr>
            <p:ph type="title"/>
          </p:nvPr>
        </p:nvSpPr>
        <p:spPr>
          <a:xfrm>
            <a:off x="899592" y="116632"/>
            <a:ext cx="8208912" cy="649288"/>
          </a:xfrm>
        </p:spPr>
        <p:txBody>
          <a:bodyPr/>
          <a:lstStyle/>
          <a:p>
            <a:r>
              <a:rPr lang="en-US" altLang="zh-TW" dirty="0" smtClean="0">
                <a:cs typeface="Calibri" panose="020F0502020204030204" pitchFamily="34" charset="0"/>
              </a:rPr>
              <a:t>Traditional RGB-YUV and YUV420 to RGB</a:t>
            </a:r>
            <a:endParaRPr lang="zh-TW" altLang="en-US" dirty="0">
              <a:cs typeface="Calibri" panose="020F0502020204030204" pitchFamily="34" charset="0"/>
            </a:endParaRPr>
          </a:p>
        </p:txBody>
      </p:sp>
      <p:sp>
        <p:nvSpPr>
          <p:cNvPr id="5" name="投影片編號版面配置區 22"/>
          <p:cNvSpPr>
            <a:spLocks noGrp="1"/>
          </p:cNvSpPr>
          <p:nvPr>
            <p:ph type="sldNum" sz="quarter" idx="4"/>
          </p:nvPr>
        </p:nvSpPr>
        <p:spPr>
          <a:xfrm>
            <a:off x="35496" y="6736283"/>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24</a:t>
            </a:fld>
            <a:endParaRPr lang="zh-TW" altLang="en-US" dirty="0"/>
          </a:p>
        </p:txBody>
      </p:sp>
      <p:graphicFrame>
        <p:nvGraphicFramePr>
          <p:cNvPr id="13" name="表格 12"/>
          <p:cNvGraphicFramePr>
            <a:graphicFrameLocks noGrp="1"/>
          </p:cNvGraphicFramePr>
          <p:nvPr>
            <p:extLst>
              <p:ext uri="{D42A27DB-BD31-4B8C-83A1-F6EECF244321}">
                <p14:modId xmlns:p14="http://schemas.microsoft.com/office/powerpoint/2010/main" val="2177078628"/>
              </p:ext>
            </p:extLst>
          </p:nvPr>
        </p:nvGraphicFramePr>
        <p:xfrm>
          <a:off x="344075" y="1266259"/>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23" name="直線單箭頭接點 22"/>
          <p:cNvCxnSpPr/>
          <p:nvPr/>
        </p:nvCxnSpPr>
        <p:spPr bwMode="auto">
          <a:xfrm>
            <a:off x="3635896" y="2492896"/>
            <a:ext cx="1656184" cy="0"/>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51" name="矩形 50"/>
          <p:cNvSpPr/>
          <p:nvPr/>
        </p:nvSpPr>
        <p:spPr>
          <a:xfrm>
            <a:off x="2923579" y="1846565"/>
            <a:ext cx="2934072" cy="646331"/>
          </a:xfrm>
          <a:prstGeom prst="rect">
            <a:avLst/>
          </a:prstGeom>
        </p:spPr>
        <p:txBody>
          <a:bodyPr wrap="square">
            <a:spAutoFit/>
          </a:bodyPr>
          <a:lstStyle/>
          <a:p>
            <a:pPr algn="ctr" fontAlgn="base">
              <a:spcBef>
                <a:spcPct val="0"/>
              </a:spcBef>
              <a:spcAft>
                <a:spcPct val="0"/>
              </a:spcAft>
            </a:pPr>
            <a:r>
              <a:rPr kumimoji="1" lang="en-US" altLang="zh-TW" dirty="0">
                <a:latin typeface="Tahoma" pitchFamily="34" charset="0"/>
                <a:ea typeface="新細明體" pitchFamily="18" charset="-120"/>
              </a:rPr>
              <a:t>RGB to YUV</a:t>
            </a:r>
          </a:p>
          <a:p>
            <a:pPr algn="ctr" fontAlgn="base">
              <a:spcBef>
                <a:spcPct val="0"/>
              </a:spcBef>
              <a:spcAft>
                <a:spcPct val="0"/>
              </a:spcAft>
            </a:pPr>
            <a:r>
              <a:rPr kumimoji="1" lang="en-US" altLang="zh-TW" dirty="0">
                <a:latin typeface="Tahoma" pitchFamily="34" charset="0"/>
                <a:ea typeface="新細明體" pitchFamily="18" charset="-120"/>
              </a:rPr>
              <a:t>Transform</a:t>
            </a:r>
            <a:endParaRPr kumimoji="1" lang="zh-TW" altLang="en-US" dirty="0">
              <a:latin typeface="Tahoma" pitchFamily="34" charset="0"/>
              <a:ea typeface="新細明體" pitchFamily="18" charset="-120"/>
            </a:endParaRPr>
          </a:p>
        </p:txBody>
      </p:sp>
      <p:cxnSp>
        <p:nvCxnSpPr>
          <p:cNvPr id="52" name="直線單箭頭接點 51"/>
          <p:cNvCxnSpPr/>
          <p:nvPr/>
        </p:nvCxnSpPr>
        <p:spPr bwMode="auto">
          <a:xfrm>
            <a:off x="7020272" y="3645024"/>
            <a:ext cx="0" cy="623789"/>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aphicFrame>
        <p:nvGraphicFramePr>
          <p:cNvPr id="53" name="表格 52"/>
          <p:cNvGraphicFramePr>
            <a:graphicFrameLocks noGrp="1"/>
          </p:cNvGraphicFramePr>
          <p:nvPr>
            <p:extLst>
              <p:ext uri="{D42A27DB-BD31-4B8C-83A1-F6EECF244321}">
                <p14:modId xmlns:p14="http://schemas.microsoft.com/office/powerpoint/2010/main" val="476229210"/>
              </p:ext>
            </p:extLst>
          </p:nvPr>
        </p:nvGraphicFramePr>
        <p:xfrm>
          <a:off x="5507235" y="1266259"/>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480923">
                  <a:extLst>
                    <a:ext uri="{9D8B030D-6E8A-4147-A177-3AD203B41FA5}">
                      <a16:colId xmlns:a16="http://schemas.microsoft.com/office/drawing/2014/main" xmlns="" val="2208654179"/>
                    </a:ext>
                  </a:extLst>
                </a:gridCol>
                <a:gridCol w="551191">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a:solidFill>
                            <a:schemeClr val="dk1"/>
                          </a:solidFill>
                          <a:effectLst/>
                          <a:latin typeface="+mn-lt"/>
                          <a:ea typeface="+mn-ea"/>
                          <a:cs typeface="+mn-cs"/>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2025273714"/>
                  </a:ext>
                </a:extLst>
              </a:tr>
            </a:tbl>
          </a:graphicData>
        </a:graphic>
      </p:graphicFrame>
      <p:sp>
        <p:nvSpPr>
          <p:cNvPr id="54" name="矩形 53"/>
          <p:cNvSpPr/>
          <p:nvPr/>
        </p:nvSpPr>
        <p:spPr>
          <a:xfrm>
            <a:off x="6444208" y="3604093"/>
            <a:ext cx="2934072" cy="646331"/>
          </a:xfrm>
          <a:prstGeom prst="rect">
            <a:avLst/>
          </a:prstGeom>
        </p:spPr>
        <p:txBody>
          <a:bodyPr wrap="square">
            <a:spAutoFit/>
          </a:bodyPr>
          <a:lstStyle/>
          <a:p>
            <a:pPr algn="ctr" fontAlgn="base">
              <a:spcBef>
                <a:spcPct val="0"/>
              </a:spcBef>
              <a:spcAft>
                <a:spcPct val="0"/>
              </a:spcAft>
            </a:pPr>
            <a:r>
              <a:rPr kumimoji="1" lang="en-US" altLang="zh-TW" dirty="0" smtClean="0">
                <a:latin typeface="Tahoma" pitchFamily="34" charset="0"/>
                <a:ea typeface="新細明體" pitchFamily="18" charset="-120"/>
              </a:rPr>
              <a:t>YUV420 </a:t>
            </a:r>
            <a:r>
              <a:rPr kumimoji="1" lang="en-US" altLang="zh-TW" dirty="0">
                <a:latin typeface="Tahoma" pitchFamily="34" charset="0"/>
                <a:ea typeface="新細明體" pitchFamily="18" charset="-120"/>
              </a:rPr>
              <a:t>to </a:t>
            </a:r>
            <a:r>
              <a:rPr kumimoji="1" lang="en-US" altLang="zh-TW" dirty="0" smtClean="0">
                <a:latin typeface="Tahoma" pitchFamily="34" charset="0"/>
                <a:ea typeface="新細明體" pitchFamily="18" charset="-120"/>
              </a:rPr>
              <a:t>RGB</a:t>
            </a:r>
            <a:endParaRPr kumimoji="1" lang="en-US" altLang="zh-TW" dirty="0">
              <a:latin typeface="Tahoma" pitchFamily="34" charset="0"/>
              <a:ea typeface="新細明體" pitchFamily="18" charset="-120"/>
            </a:endParaRPr>
          </a:p>
          <a:p>
            <a:pPr algn="ctr" fontAlgn="base">
              <a:spcBef>
                <a:spcPct val="0"/>
              </a:spcBef>
              <a:spcAft>
                <a:spcPct val="0"/>
              </a:spcAft>
            </a:pPr>
            <a:r>
              <a:rPr kumimoji="1" lang="en-US" altLang="zh-TW" dirty="0">
                <a:latin typeface="Tahoma" pitchFamily="34" charset="0"/>
                <a:ea typeface="新細明體" pitchFamily="18" charset="-120"/>
              </a:rPr>
              <a:t>Transform</a:t>
            </a:r>
            <a:endParaRPr kumimoji="1" lang="zh-TW" altLang="en-US" dirty="0">
              <a:latin typeface="Tahoma" pitchFamily="34" charset="0"/>
              <a:ea typeface="新細明體" pitchFamily="18" charset="-120"/>
            </a:endParaRPr>
          </a:p>
        </p:txBody>
      </p:sp>
      <p:graphicFrame>
        <p:nvGraphicFramePr>
          <p:cNvPr id="55" name="表格 54"/>
          <p:cNvGraphicFramePr>
            <a:graphicFrameLocks noGrp="1"/>
          </p:cNvGraphicFramePr>
          <p:nvPr>
            <p:extLst>
              <p:ext uri="{D42A27DB-BD31-4B8C-83A1-F6EECF244321}">
                <p14:modId xmlns:p14="http://schemas.microsoft.com/office/powerpoint/2010/main" val="657403165"/>
              </p:ext>
            </p:extLst>
          </p:nvPr>
        </p:nvGraphicFramePr>
        <p:xfrm>
          <a:off x="5513541" y="4389589"/>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55460509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400" b="1" u="none" strike="noStrike" kern="1200" dirty="0">
                          <a:solidFill>
                            <a:srgbClr val="FF0000"/>
                          </a:solidFill>
                          <a:effectLst/>
                          <a:latin typeface="+mn-lt"/>
                          <a:ea typeface="+mn-ea"/>
                          <a:cs typeface="+mn-cs"/>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81516199"/>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5481364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74012336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400" b="1" u="none" strike="noStrike" kern="1200" dirty="0">
                          <a:solidFill>
                            <a:srgbClr val="FF0000"/>
                          </a:solidFill>
                          <a:effectLst/>
                          <a:latin typeface="+mn-lt"/>
                          <a:ea typeface="+mn-ea"/>
                          <a:cs typeface="+mn-cs"/>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24578234"/>
                  </a:ext>
                </a:extLst>
              </a:tr>
              <a:tr h="360040">
                <a:tc>
                  <a:txBody>
                    <a:bodyPr/>
                    <a:lstStyle/>
                    <a:p>
                      <a:pPr marL="0" algn="ctr" defTabSz="914400" rtl="0" eaLnBrk="1" fontAlgn="ctr" latinLnBrk="0" hangingPunct="1"/>
                      <a:r>
                        <a:rPr lang="en-US" altLang="zh-TW" sz="1400" b="1" u="none" strike="noStrike" kern="1200" dirty="0">
                          <a:solidFill>
                            <a:srgbClr val="FF0000"/>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600" b="1" u="none" strike="noStrike" kern="1200" dirty="0">
                          <a:solidFill>
                            <a:srgbClr val="FF0000"/>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200" u="none" strike="noStrike" kern="1200" dirty="0">
                          <a:solidFill>
                            <a:srgbClr val="FF0000"/>
                          </a:solidFill>
                          <a:effectLst/>
                          <a:latin typeface="+mn-lt"/>
                          <a:ea typeface="+mn-ea"/>
                          <a:cs typeface="+mn-cs"/>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en-US" altLang="zh-TW" sz="1400" b="1" u="none" strike="noStrike" kern="1200" dirty="0">
                          <a:solidFill>
                            <a:srgbClr val="FF0000"/>
                          </a:solidFill>
                          <a:effectLst/>
                          <a:latin typeface="+mn-lt"/>
                          <a:ea typeface="+mn-ea"/>
                          <a:cs typeface="+mn-cs"/>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025273714"/>
                  </a:ext>
                </a:extLst>
              </a:tr>
            </a:tbl>
          </a:graphicData>
        </a:graphic>
      </p:graphicFrame>
      <p:cxnSp>
        <p:nvCxnSpPr>
          <p:cNvPr id="57" name="直線接點 56"/>
          <p:cNvCxnSpPr/>
          <p:nvPr/>
        </p:nvCxnSpPr>
        <p:spPr bwMode="auto">
          <a:xfrm flipH="1">
            <a:off x="467544" y="1071125"/>
            <a:ext cx="3168352" cy="2664296"/>
          </a:xfrm>
          <a:prstGeom prst="line">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sp>
        <p:nvSpPr>
          <p:cNvPr id="59" name="矩形 58"/>
          <p:cNvSpPr/>
          <p:nvPr/>
        </p:nvSpPr>
        <p:spPr>
          <a:xfrm>
            <a:off x="539997" y="3584644"/>
            <a:ext cx="2934072" cy="369332"/>
          </a:xfrm>
          <a:prstGeom prst="rect">
            <a:avLst/>
          </a:prstGeom>
        </p:spPr>
        <p:txBody>
          <a:bodyPr wrap="square">
            <a:spAutoFit/>
          </a:bodyPr>
          <a:lstStyle/>
          <a:p>
            <a:pPr algn="ctr" fontAlgn="base">
              <a:spcBef>
                <a:spcPct val="0"/>
              </a:spcBef>
              <a:spcAft>
                <a:spcPct val="0"/>
              </a:spcAft>
            </a:pPr>
            <a:r>
              <a:rPr kumimoji="1" lang="en-US" altLang="zh-TW" dirty="0" smtClean="0">
                <a:latin typeface="Tahoma" pitchFamily="34" charset="0"/>
                <a:ea typeface="新細明體" pitchFamily="18" charset="-120"/>
              </a:rPr>
              <a:t>Input </a:t>
            </a:r>
            <a:r>
              <a:rPr kumimoji="1" lang="en-US" altLang="zh-TW" dirty="0" smtClean="0">
                <a:latin typeface="Tahoma" pitchFamily="34" charset="0"/>
                <a:ea typeface="新細明體" pitchFamily="18" charset="-120"/>
              </a:rPr>
              <a:t>Depth </a:t>
            </a:r>
            <a:r>
              <a:rPr kumimoji="1" lang="en-US" altLang="zh-TW" dirty="0" smtClean="0">
                <a:latin typeface="Tahoma" pitchFamily="34" charset="0"/>
                <a:ea typeface="新細明體" pitchFamily="18" charset="-120"/>
              </a:rPr>
              <a:t>with </a:t>
            </a:r>
            <a:r>
              <a:rPr kumimoji="1" lang="en-US" altLang="zh-TW" dirty="0" smtClean="0">
                <a:latin typeface="Tahoma" pitchFamily="34" charset="0"/>
                <a:ea typeface="新細明體" pitchFamily="18" charset="-120"/>
              </a:rPr>
              <a:t>Edge </a:t>
            </a:r>
            <a:endParaRPr kumimoji="1" lang="zh-TW" altLang="en-US" dirty="0">
              <a:latin typeface="Tahoma" pitchFamily="34" charset="0"/>
              <a:ea typeface="新細明體" pitchFamily="18" charset="-120"/>
            </a:endParaRPr>
          </a:p>
        </p:txBody>
      </p:sp>
      <p:sp>
        <p:nvSpPr>
          <p:cNvPr id="60" name="矩形 59"/>
          <p:cNvSpPr/>
          <p:nvPr/>
        </p:nvSpPr>
        <p:spPr>
          <a:xfrm>
            <a:off x="3337088" y="5086830"/>
            <a:ext cx="2141984" cy="923330"/>
          </a:xfrm>
          <a:prstGeom prst="rect">
            <a:avLst/>
          </a:prstGeom>
        </p:spPr>
        <p:txBody>
          <a:bodyPr wrap="square">
            <a:spAutoFit/>
          </a:bodyPr>
          <a:lstStyle/>
          <a:p>
            <a:pPr algn="ctr" fontAlgn="base">
              <a:spcBef>
                <a:spcPct val="0"/>
              </a:spcBef>
              <a:spcAft>
                <a:spcPct val="0"/>
              </a:spcAft>
            </a:pPr>
            <a:r>
              <a:rPr kumimoji="1" lang="en-US" altLang="zh-TW" dirty="0" smtClean="0">
                <a:latin typeface="Tahoma" pitchFamily="34" charset="0"/>
                <a:ea typeface="新細明體" pitchFamily="18" charset="-120"/>
              </a:rPr>
              <a:t>Many </a:t>
            </a:r>
            <a:r>
              <a:rPr kumimoji="1" lang="en-US" altLang="zh-TW" dirty="0" smtClean="0">
                <a:latin typeface="Tahoma" pitchFamily="34" charset="0"/>
                <a:ea typeface="新細明體" pitchFamily="18" charset="-120"/>
              </a:rPr>
              <a:t>wrong depth pixels after YUV420 </a:t>
            </a:r>
            <a:r>
              <a:rPr kumimoji="1" lang="en-US" altLang="zh-TW" dirty="0" err="1" smtClean="0">
                <a:latin typeface="Tahoma" pitchFamily="34" charset="0"/>
                <a:ea typeface="新細明體" pitchFamily="18" charset="-120"/>
              </a:rPr>
              <a:t>chroma</a:t>
            </a:r>
            <a:endParaRPr kumimoji="1" lang="zh-TW" altLang="en-US" dirty="0">
              <a:latin typeface="Tahoma" pitchFamily="34" charset="0"/>
              <a:ea typeface="新細明體" pitchFamily="18" charset="-120"/>
            </a:endParaRPr>
          </a:p>
        </p:txBody>
      </p:sp>
      <p:sp>
        <p:nvSpPr>
          <p:cNvPr id="3" name="矩形 2"/>
          <p:cNvSpPr/>
          <p:nvPr/>
        </p:nvSpPr>
        <p:spPr bwMode="auto">
          <a:xfrm>
            <a:off x="311308" y="1268760"/>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5" name="矩形 14"/>
          <p:cNvSpPr/>
          <p:nvPr/>
        </p:nvSpPr>
        <p:spPr bwMode="auto">
          <a:xfrm>
            <a:off x="316493" y="1988840"/>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6" name="矩形 15"/>
          <p:cNvSpPr/>
          <p:nvPr/>
        </p:nvSpPr>
        <p:spPr bwMode="auto">
          <a:xfrm>
            <a:off x="316493" y="2708920"/>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8" name="矩形 17"/>
          <p:cNvSpPr/>
          <p:nvPr/>
        </p:nvSpPr>
        <p:spPr bwMode="auto">
          <a:xfrm>
            <a:off x="5472608" y="1268760"/>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9" name="矩形 18"/>
          <p:cNvSpPr/>
          <p:nvPr/>
        </p:nvSpPr>
        <p:spPr bwMode="auto">
          <a:xfrm>
            <a:off x="5472608" y="1988840"/>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20" name="矩形 19"/>
          <p:cNvSpPr/>
          <p:nvPr/>
        </p:nvSpPr>
        <p:spPr bwMode="auto">
          <a:xfrm>
            <a:off x="5472608" y="2708920"/>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21" name="矩形 20"/>
          <p:cNvSpPr/>
          <p:nvPr/>
        </p:nvSpPr>
        <p:spPr bwMode="auto">
          <a:xfrm>
            <a:off x="5472608" y="4365104"/>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22" name="矩形 21"/>
          <p:cNvSpPr/>
          <p:nvPr/>
        </p:nvSpPr>
        <p:spPr bwMode="auto">
          <a:xfrm>
            <a:off x="5472608" y="5085184"/>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24" name="矩形 23"/>
          <p:cNvSpPr/>
          <p:nvPr/>
        </p:nvSpPr>
        <p:spPr bwMode="auto">
          <a:xfrm>
            <a:off x="5472608" y="5805264"/>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Tree>
    <p:extLst>
      <p:ext uri="{BB962C8B-B14F-4D97-AF65-F5344CB8AC3E}">
        <p14:creationId xmlns:p14="http://schemas.microsoft.com/office/powerpoint/2010/main" val="292629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4" grpId="0" animBg="1"/>
      <p:bldP spid="3" grpId="0" animBg="1"/>
      <p:bldP spid="15" grpId="0" animBg="1"/>
      <p:bldP spid="16" grpId="0" animBg="1"/>
      <p:bldP spid="18" grpId="0" animBg="1"/>
      <p:bldP spid="19" grpId="0" animBg="1"/>
      <p:bldP spid="20" grpId="0" animBg="1"/>
      <p:bldP spid="21" grpId="0" animBg="1"/>
      <p:bldP spid="22"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bwMode="auto">
          <a:xfrm>
            <a:off x="5600795" y="5860043"/>
            <a:ext cx="1584176" cy="37977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8" name="矩形 27"/>
          <p:cNvSpPr/>
          <p:nvPr/>
        </p:nvSpPr>
        <p:spPr bwMode="auto">
          <a:xfrm>
            <a:off x="5611427" y="5144638"/>
            <a:ext cx="1584176" cy="37977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9" name="矩形 28"/>
          <p:cNvSpPr/>
          <p:nvPr/>
        </p:nvSpPr>
        <p:spPr bwMode="auto">
          <a:xfrm>
            <a:off x="5652120" y="4440946"/>
            <a:ext cx="1584176" cy="37977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 name="標題 1"/>
          <p:cNvSpPr>
            <a:spLocks noGrp="1"/>
          </p:cNvSpPr>
          <p:nvPr>
            <p:ph type="title"/>
          </p:nvPr>
        </p:nvSpPr>
        <p:spPr>
          <a:xfrm>
            <a:off x="899592" y="116632"/>
            <a:ext cx="8208912" cy="649288"/>
          </a:xfrm>
        </p:spPr>
        <p:txBody>
          <a:bodyPr/>
          <a:lstStyle/>
          <a:p>
            <a:r>
              <a:rPr lang="en-US" altLang="zh-TW" dirty="0" smtClean="0">
                <a:cs typeface="Calibri" panose="020F0502020204030204" pitchFamily="34" charset="0"/>
              </a:rPr>
              <a:t>Adjusted RGB befor</a:t>
            </a:r>
            <a:r>
              <a:rPr lang="en-US" altLang="zh-TW" dirty="0" smtClean="0">
                <a:cs typeface="Calibri" panose="020F0502020204030204" pitchFamily="34" charset="0"/>
              </a:rPr>
              <a:t>e YUV Transform</a:t>
            </a:r>
            <a:endParaRPr lang="zh-TW" altLang="en-US" dirty="0">
              <a:cs typeface="Calibri" panose="020F0502020204030204" pitchFamily="34" charset="0"/>
            </a:endParaRPr>
          </a:p>
        </p:txBody>
      </p:sp>
      <p:sp>
        <p:nvSpPr>
          <p:cNvPr id="5" name="投影片編號版面配置區 22"/>
          <p:cNvSpPr>
            <a:spLocks noGrp="1"/>
          </p:cNvSpPr>
          <p:nvPr>
            <p:ph type="sldNum" sz="quarter" idx="4"/>
          </p:nvPr>
        </p:nvSpPr>
        <p:spPr>
          <a:xfrm>
            <a:off x="10344" y="6752050"/>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25</a:t>
            </a:fld>
            <a:endParaRPr lang="zh-TW" altLang="en-US" dirty="0"/>
          </a:p>
        </p:txBody>
      </p:sp>
      <p:graphicFrame>
        <p:nvGraphicFramePr>
          <p:cNvPr id="13" name="表格 12"/>
          <p:cNvGraphicFramePr>
            <a:graphicFrameLocks noGrp="1"/>
          </p:cNvGraphicFramePr>
          <p:nvPr>
            <p:extLst>
              <p:ext uri="{D42A27DB-BD31-4B8C-83A1-F6EECF244321}">
                <p14:modId xmlns:p14="http://schemas.microsoft.com/office/powerpoint/2010/main" val="1156055289"/>
              </p:ext>
            </p:extLst>
          </p:nvPr>
        </p:nvGraphicFramePr>
        <p:xfrm>
          <a:off x="462962" y="1196752"/>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3781375306"/>
              </p:ext>
            </p:extLst>
          </p:nvPr>
        </p:nvGraphicFramePr>
        <p:xfrm>
          <a:off x="5652120" y="1196752"/>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400" b="1" u="none" strike="noStrike" kern="1200" dirty="0">
                          <a:solidFill>
                            <a:srgbClr val="FF0000"/>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400" b="1" u="none" strike="noStrike" kern="1200" dirty="0">
                          <a:solidFill>
                            <a:srgbClr val="FF0000"/>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400" b="1" u="none" strike="noStrike" kern="1200" dirty="0">
                          <a:solidFill>
                            <a:srgbClr val="FF0000"/>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b="1" u="none" strike="noStrike" kern="1200" dirty="0">
                          <a:solidFill>
                            <a:srgbClr val="3333FF"/>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1077744898"/>
              </p:ext>
            </p:extLst>
          </p:nvPr>
        </p:nvGraphicFramePr>
        <p:xfrm>
          <a:off x="467546" y="1196752"/>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16" name="直線單箭頭接點 15"/>
          <p:cNvCxnSpPr/>
          <p:nvPr/>
        </p:nvCxnSpPr>
        <p:spPr bwMode="auto">
          <a:xfrm flipH="1" flipV="1">
            <a:off x="1300738" y="1451330"/>
            <a:ext cx="749129" cy="184666"/>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graphicFrame>
        <p:nvGraphicFramePr>
          <p:cNvPr id="20" name="表格 19"/>
          <p:cNvGraphicFramePr>
            <a:graphicFrameLocks noGrp="1"/>
          </p:cNvGraphicFramePr>
          <p:nvPr>
            <p:extLst>
              <p:ext uri="{D42A27DB-BD31-4B8C-83A1-F6EECF244321}">
                <p14:modId xmlns:p14="http://schemas.microsoft.com/office/powerpoint/2010/main" val="172038137"/>
              </p:ext>
            </p:extLst>
          </p:nvPr>
        </p:nvGraphicFramePr>
        <p:xfrm>
          <a:off x="5652120" y="4439613"/>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a:solidFill>
                            <a:schemeClr val="dk1"/>
                          </a:solidFill>
                          <a:effectLst/>
                          <a:latin typeface="+mn-lt"/>
                          <a:ea typeface="+mn-ea"/>
                          <a:cs typeface="+mn-cs"/>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025273714"/>
                  </a:ext>
                </a:extLst>
              </a:tr>
            </a:tbl>
          </a:graphicData>
        </a:graphic>
      </p:graphicFrame>
      <p:graphicFrame>
        <p:nvGraphicFramePr>
          <p:cNvPr id="21" name="物件 20"/>
          <p:cNvGraphicFramePr>
            <a:graphicFrameLocks noChangeAspect="1"/>
          </p:cNvGraphicFramePr>
          <p:nvPr>
            <p:extLst>
              <p:ext uri="{D42A27DB-BD31-4B8C-83A1-F6EECF244321}">
                <p14:modId xmlns:p14="http://schemas.microsoft.com/office/powerpoint/2010/main" val="3935851695"/>
              </p:ext>
            </p:extLst>
          </p:nvPr>
        </p:nvGraphicFramePr>
        <p:xfrm>
          <a:off x="3871293" y="2272676"/>
          <a:ext cx="1294367" cy="366737"/>
        </p:xfrm>
        <a:graphic>
          <a:graphicData uri="http://schemas.openxmlformats.org/presentationml/2006/ole">
            <mc:AlternateContent xmlns:mc="http://schemas.openxmlformats.org/markup-compatibility/2006">
              <mc:Choice xmlns:v="urn:schemas-microsoft-com:vml" Requires="v">
                <p:oleObj spid="_x0000_s164872" name="方程式" r:id="rId3" imgW="761760" imgH="215640" progId="Equation.3">
                  <p:embed/>
                </p:oleObj>
              </mc:Choice>
              <mc:Fallback>
                <p:oleObj name="方程式" r:id="rId3" imgW="761760" imgH="215640" progId="Equation.3">
                  <p:embed/>
                  <p:pic>
                    <p:nvPicPr>
                      <p:cNvPr id="0" name=""/>
                      <p:cNvPicPr/>
                      <p:nvPr/>
                    </p:nvPicPr>
                    <p:blipFill>
                      <a:blip r:embed="rId4"/>
                      <a:stretch>
                        <a:fillRect/>
                      </a:stretch>
                    </p:blipFill>
                    <p:spPr>
                      <a:xfrm>
                        <a:off x="3871293" y="2272676"/>
                        <a:ext cx="1294367" cy="366737"/>
                      </a:xfrm>
                      <a:prstGeom prst="rect">
                        <a:avLst/>
                      </a:prstGeom>
                    </p:spPr>
                  </p:pic>
                </p:oleObj>
              </mc:Fallback>
            </mc:AlternateContent>
          </a:graphicData>
        </a:graphic>
      </p:graphicFrame>
      <p:cxnSp>
        <p:nvCxnSpPr>
          <p:cNvPr id="23" name="直線單箭頭接點 22"/>
          <p:cNvCxnSpPr/>
          <p:nvPr/>
        </p:nvCxnSpPr>
        <p:spPr bwMode="auto">
          <a:xfrm>
            <a:off x="3730008" y="2144032"/>
            <a:ext cx="1656184" cy="0"/>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4" name="文字方塊 23"/>
          <p:cNvSpPr txBox="1"/>
          <p:nvPr/>
        </p:nvSpPr>
        <p:spPr>
          <a:xfrm>
            <a:off x="3635896" y="1635379"/>
            <a:ext cx="2016223" cy="369332"/>
          </a:xfrm>
          <a:prstGeom prst="rect">
            <a:avLst/>
          </a:prstGeom>
          <a:noFill/>
        </p:spPr>
        <p:txBody>
          <a:bodyPr wrap="square" rtlCol="0">
            <a:spAutoFit/>
          </a:bodyPr>
          <a:lstStyle/>
          <a:p>
            <a:r>
              <a:rPr lang="en-US" altLang="zh-TW" dirty="0" smtClean="0"/>
              <a:t>Adjusted position </a:t>
            </a:r>
            <a:endParaRPr lang="zh-TW" altLang="en-US" dirty="0"/>
          </a:p>
        </p:txBody>
      </p:sp>
      <p:cxnSp>
        <p:nvCxnSpPr>
          <p:cNvPr id="25" name="直線單箭頭接點 24"/>
          <p:cNvCxnSpPr/>
          <p:nvPr/>
        </p:nvCxnSpPr>
        <p:spPr bwMode="auto">
          <a:xfrm>
            <a:off x="7812360" y="3507498"/>
            <a:ext cx="0" cy="706538"/>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42" name="圖片 41"/>
          <p:cNvPicPr>
            <a:picLocks noChangeAspect="1"/>
          </p:cNvPicPr>
          <p:nvPr/>
        </p:nvPicPr>
        <p:blipFill>
          <a:blip r:embed="rId5">
            <a:clrChange>
              <a:clrFrom>
                <a:srgbClr val="FFFFFF"/>
              </a:clrFrom>
              <a:clrTo>
                <a:srgbClr val="FFFFFF">
                  <a:alpha val="0"/>
                </a:srgbClr>
              </a:clrTo>
            </a:clrChange>
          </a:blip>
          <a:stretch>
            <a:fillRect/>
          </a:stretch>
        </p:blipFill>
        <p:spPr>
          <a:xfrm>
            <a:off x="2915816" y="3507498"/>
            <a:ext cx="4732143" cy="857606"/>
          </a:xfrm>
          <a:prstGeom prst="rect">
            <a:avLst/>
          </a:prstGeom>
          <a:solidFill>
            <a:schemeClr val="accent2">
              <a:lumMod val="20000"/>
              <a:lumOff val="80000"/>
            </a:schemeClr>
          </a:solidFill>
          <a:ln>
            <a:solidFill>
              <a:schemeClr val="tx1"/>
            </a:solidFill>
          </a:ln>
        </p:spPr>
      </p:pic>
      <p:cxnSp>
        <p:nvCxnSpPr>
          <p:cNvPr id="44" name="直線單箭頭接點 43"/>
          <p:cNvCxnSpPr/>
          <p:nvPr/>
        </p:nvCxnSpPr>
        <p:spPr bwMode="auto">
          <a:xfrm flipH="1">
            <a:off x="3275856" y="5516035"/>
            <a:ext cx="2268251" cy="3698"/>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7" name="雲朵形 46"/>
          <p:cNvSpPr/>
          <p:nvPr/>
        </p:nvSpPr>
        <p:spPr bwMode="auto">
          <a:xfrm>
            <a:off x="626594" y="5017557"/>
            <a:ext cx="2669647" cy="1077575"/>
          </a:xfrm>
          <a:prstGeom prst="cloud">
            <a:avLst/>
          </a:prstGeom>
          <a:no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chemeClr val="tx1"/>
                </a:solidFill>
                <a:effectLst/>
                <a:latin typeface="Tahoma" pitchFamily="34" charset="0"/>
                <a:ea typeface="新細明體" pitchFamily="18" charset="-120"/>
              </a:rPr>
              <a:t>RGB to YUV</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2000" b="1" dirty="0" smtClean="0">
                <a:latin typeface="Tahoma" pitchFamily="34" charset="0"/>
                <a:ea typeface="新細明體" pitchFamily="18" charset="-120"/>
              </a:rPr>
              <a:t>Transform</a:t>
            </a: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cxnSp>
        <p:nvCxnSpPr>
          <p:cNvPr id="49" name="直線單箭頭接點 48"/>
          <p:cNvCxnSpPr/>
          <p:nvPr/>
        </p:nvCxnSpPr>
        <p:spPr bwMode="auto">
          <a:xfrm flipH="1" flipV="1">
            <a:off x="1300738" y="2217227"/>
            <a:ext cx="749129" cy="184666"/>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50" name="直線單箭頭接點 49"/>
          <p:cNvCxnSpPr/>
          <p:nvPr/>
        </p:nvCxnSpPr>
        <p:spPr bwMode="auto">
          <a:xfrm flipH="1" flipV="1">
            <a:off x="1329787" y="2913615"/>
            <a:ext cx="749129" cy="184666"/>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sp>
        <p:nvSpPr>
          <p:cNvPr id="18" name="矩形 17"/>
          <p:cNvSpPr/>
          <p:nvPr/>
        </p:nvSpPr>
        <p:spPr bwMode="auto">
          <a:xfrm>
            <a:off x="5652120" y="1199253"/>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22" name="矩形 21"/>
          <p:cNvSpPr/>
          <p:nvPr/>
        </p:nvSpPr>
        <p:spPr bwMode="auto">
          <a:xfrm>
            <a:off x="5652120" y="1919333"/>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26" name="矩形 25"/>
          <p:cNvSpPr/>
          <p:nvPr/>
        </p:nvSpPr>
        <p:spPr bwMode="auto">
          <a:xfrm>
            <a:off x="5652120" y="2639413"/>
            <a:ext cx="3131840" cy="720080"/>
          </a:xfrm>
          <a:prstGeom prst="rect">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3" name="矩形 2"/>
          <p:cNvSpPr/>
          <p:nvPr/>
        </p:nvSpPr>
        <p:spPr>
          <a:xfrm>
            <a:off x="6403515" y="6603827"/>
            <a:ext cx="1813317" cy="369332"/>
          </a:xfrm>
          <a:prstGeom prst="rect">
            <a:avLst/>
          </a:prstGeom>
        </p:spPr>
        <p:txBody>
          <a:bodyPr wrap="none">
            <a:spAutoFit/>
          </a:bodyPr>
          <a:lstStyle/>
          <a:p>
            <a:r>
              <a:rPr lang="en-US" altLang="zh-TW" b="1" dirty="0">
                <a:solidFill>
                  <a:srgbClr val="3333FF"/>
                </a:solidFill>
                <a:cs typeface="Calibri" panose="020F0502020204030204" pitchFamily="34" charset="0"/>
              </a:rPr>
              <a:t>Adjusted RGB </a:t>
            </a:r>
            <a:endParaRPr lang="zh-TW" altLang="en-US" b="1" dirty="0">
              <a:solidFill>
                <a:srgbClr val="3333FF"/>
              </a:solidFill>
            </a:endParaRPr>
          </a:p>
        </p:txBody>
      </p:sp>
      <p:sp>
        <p:nvSpPr>
          <p:cNvPr id="30" name="矩形 29"/>
          <p:cNvSpPr/>
          <p:nvPr/>
        </p:nvSpPr>
        <p:spPr>
          <a:xfrm>
            <a:off x="1043608" y="3361238"/>
            <a:ext cx="1697901" cy="369332"/>
          </a:xfrm>
          <a:prstGeom prst="rect">
            <a:avLst/>
          </a:prstGeom>
        </p:spPr>
        <p:txBody>
          <a:bodyPr wrap="none">
            <a:spAutoFit/>
          </a:bodyPr>
          <a:lstStyle/>
          <a:p>
            <a:r>
              <a:rPr lang="en-US" altLang="zh-TW" b="1" dirty="0" smtClean="0">
                <a:solidFill>
                  <a:srgbClr val="3333FF"/>
                </a:solidFill>
                <a:cs typeface="Calibri" panose="020F0502020204030204" pitchFamily="34" charset="0"/>
              </a:rPr>
              <a:t>Original </a:t>
            </a:r>
            <a:r>
              <a:rPr lang="en-US" altLang="zh-TW" b="1" dirty="0">
                <a:solidFill>
                  <a:srgbClr val="3333FF"/>
                </a:solidFill>
                <a:cs typeface="Calibri" panose="020F0502020204030204" pitchFamily="34" charset="0"/>
              </a:rPr>
              <a:t>RGB </a:t>
            </a:r>
            <a:endParaRPr lang="zh-TW" altLang="en-US" b="1" dirty="0">
              <a:solidFill>
                <a:srgbClr val="3333FF"/>
              </a:solidFill>
            </a:endParaRPr>
          </a:p>
        </p:txBody>
      </p:sp>
      <p:sp>
        <p:nvSpPr>
          <p:cNvPr id="4" name="文字方塊 3"/>
          <p:cNvSpPr txBox="1"/>
          <p:nvPr/>
        </p:nvSpPr>
        <p:spPr>
          <a:xfrm>
            <a:off x="7940831" y="3507498"/>
            <a:ext cx="1147288" cy="646331"/>
          </a:xfrm>
          <a:prstGeom prst="rect">
            <a:avLst/>
          </a:prstGeom>
          <a:noFill/>
        </p:spPr>
        <p:txBody>
          <a:bodyPr wrap="square" rtlCol="0">
            <a:spAutoFit/>
          </a:bodyPr>
          <a:lstStyle/>
          <a:p>
            <a:r>
              <a:rPr lang="en-US" altLang="zh-TW" dirty="0" smtClean="0"/>
              <a:t>Adjusted Values</a:t>
            </a:r>
            <a:endParaRPr lang="zh-TW" altLang="en-US" dirty="0"/>
          </a:p>
        </p:txBody>
      </p:sp>
    </p:spTree>
    <p:extLst>
      <p:ext uri="{BB962C8B-B14F-4D97-AF65-F5344CB8AC3E}">
        <p14:creationId xmlns:p14="http://schemas.microsoft.com/office/powerpoint/2010/main" val="2454594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18" grpId="0" animBg="1"/>
      <p:bldP spid="22" grpId="0" animBg="1"/>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投影片編號版面配置區 22"/>
          <p:cNvSpPr>
            <a:spLocks noGrp="1"/>
          </p:cNvSpPr>
          <p:nvPr>
            <p:ph type="sldNum" sz="quarter" idx="4"/>
          </p:nvPr>
        </p:nvSpPr>
        <p:spPr>
          <a:xfrm>
            <a:off x="0" y="6741368"/>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26</a:t>
            </a:fld>
            <a:endParaRPr lang="zh-TW" altLang="en-US" dirty="0"/>
          </a:p>
        </p:txBody>
      </p:sp>
      <p:graphicFrame>
        <p:nvGraphicFramePr>
          <p:cNvPr id="20" name="表格 19"/>
          <p:cNvGraphicFramePr>
            <a:graphicFrameLocks noGrp="1"/>
          </p:cNvGraphicFramePr>
          <p:nvPr>
            <p:extLst>
              <p:ext uri="{D42A27DB-BD31-4B8C-83A1-F6EECF244321}">
                <p14:modId xmlns:p14="http://schemas.microsoft.com/office/powerpoint/2010/main" val="490832657"/>
              </p:ext>
            </p:extLst>
          </p:nvPr>
        </p:nvGraphicFramePr>
        <p:xfrm>
          <a:off x="539554" y="1169777"/>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a:solidFill>
                            <a:schemeClr val="dk1"/>
                          </a:solidFill>
                          <a:effectLst/>
                          <a:latin typeface="+mn-lt"/>
                          <a:ea typeface="+mn-ea"/>
                          <a:cs typeface="+mn-cs"/>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25" name="直線單箭頭接點 24"/>
          <p:cNvCxnSpPr/>
          <p:nvPr/>
        </p:nvCxnSpPr>
        <p:spPr bwMode="auto">
          <a:xfrm>
            <a:off x="3923928" y="2249897"/>
            <a:ext cx="1368405" cy="0"/>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直線單箭頭接點 43"/>
          <p:cNvCxnSpPr/>
          <p:nvPr/>
        </p:nvCxnSpPr>
        <p:spPr bwMode="auto">
          <a:xfrm>
            <a:off x="7077522" y="3484548"/>
            <a:ext cx="0" cy="657933"/>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aphicFrame>
        <p:nvGraphicFramePr>
          <p:cNvPr id="22" name="表格 21"/>
          <p:cNvGraphicFramePr>
            <a:graphicFrameLocks noGrp="1"/>
          </p:cNvGraphicFramePr>
          <p:nvPr>
            <p:extLst>
              <p:ext uri="{D42A27DB-BD31-4B8C-83A1-F6EECF244321}">
                <p14:modId xmlns:p14="http://schemas.microsoft.com/office/powerpoint/2010/main" val="3107374027"/>
              </p:ext>
            </p:extLst>
          </p:nvPr>
        </p:nvGraphicFramePr>
        <p:xfrm>
          <a:off x="5526360" y="1183588"/>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a:solidFill>
                            <a:schemeClr val="dk1"/>
                          </a:solidFill>
                          <a:effectLst/>
                          <a:latin typeface="+mn-lt"/>
                          <a:ea typeface="+mn-ea"/>
                          <a:cs typeface="+mn-cs"/>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TW" sz="1200" u="none" strike="noStrike" kern="1200" dirty="0">
                          <a:solidFill>
                            <a:schemeClr val="dk1"/>
                          </a:solidFill>
                          <a:effectLst/>
                          <a:latin typeface="+mn-lt"/>
                          <a:ea typeface="+mn-ea"/>
                          <a:cs typeface="+mn-cs"/>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xmlns="" val="2025273714"/>
                  </a:ext>
                </a:extLst>
              </a:tr>
            </a:tbl>
          </a:graphicData>
        </a:graphic>
      </p:graphicFrame>
      <p:sp>
        <p:nvSpPr>
          <p:cNvPr id="4" name="矩形 3"/>
          <p:cNvSpPr/>
          <p:nvPr/>
        </p:nvSpPr>
        <p:spPr>
          <a:xfrm>
            <a:off x="3078088" y="1558533"/>
            <a:ext cx="2934072" cy="646331"/>
          </a:xfrm>
          <a:prstGeom prst="rect">
            <a:avLst/>
          </a:prstGeom>
        </p:spPr>
        <p:txBody>
          <a:bodyPr wrap="square">
            <a:spAutoFit/>
          </a:bodyPr>
          <a:lstStyle/>
          <a:p>
            <a:pPr algn="ctr" fontAlgn="base">
              <a:spcBef>
                <a:spcPct val="0"/>
              </a:spcBef>
              <a:spcAft>
                <a:spcPct val="0"/>
              </a:spcAft>
            </a:pPr>
            <a:r>
              <a:rPr kumimoji="1" lang="en-US" altLang="zh-TW" dirty="0">
                <a:latin typeface="Tahoma" pitchFamily="34" charset="0"/>
                <a:ea typeface="新細明體" pitchFamily="18" charset="-120"/>
              </a:rPr>
              <a:t>RGB to YUV</a:t>
            </a:r>
          </a:p>
          <a:p>
            <a:pPr algn="ctr" fontAlgn="base">
              <a:spcBef>
                <a:spcPct val="0"/>
              </a:spcBef>
              <a:spcAft>
                <a:spcPct val="0"/>
              </a:spcAft>
            </a:pPr>
            <a:r>
              <a:rPr kumimoji="1" lang="en-US" altLang="zh-TW" dirty="0">
                <a:latin typeface="Tahoma" pitchFamily="34" charset="0"/>
                <a:ea typeface="新細明體" pitchFamily="18" charset="-120"/>
              </a:rPr>
              <a:t>Transform</a:t>
            </a:r>
            <a:endParaRPr kumimoji="1" lang="zh-TW" altLang="en-US" dirty="0">
              <a:latin typeface="Tahoma" pitchFamily="34" charset="0"/>
              <a:ea typeface="新細明體" pitchFamily="18" charset="-120"/>
            </a:endParaRPr>
          </a:p>
        </p:txBody>
      </p:sp>
      <p:sp>
        <p:nvSpPr>
          <p:cNvPr id="26" name="矩形 25"/>
          <p:cNvSpPr/>
          <p:nvPr/>
        </p:nvSpPr>
        <p:spPr>
          <a:xfrm>
            <a:off x="6462464" y="3502749"/>
            <a:ext cx="2934072" cy="646331"/>
          </a:xfrm>
          <a:prstGeom prst="rect">
            <a:avLst/>
          </a:prstGeom>
        </p:spPr>
        <p:txBody>
          <a:bodyPr wrap="square">
            <a:spAutoFit/>
          </a:bodyPr>
          <a:lstStyle/>
          <a:p>
            <a:pPr algn="ctr" fontAlgn="base">
              <a:spcBef>
                <a:spcPct val="0"/>
              </a:spcBef>
              <a:spcAft>
                <a:spcPct val="0"/>
              </a:spcAft>
            </a:pPr>
            <a:r>
              <a:rPr kumimoji="1" lang="en-US" altLang="zh-TW" dirty="0" smtClean="0">
                <a:latin typeface="Tahoma" pitchFamily="34" charset="0"/>
                <a:ea typeface="新細明體" pitchFamily="18" charset="-120"/>
              </a:rPr>
              <a:t>YUV420 </a:t>
            </a:r>
            <a:r>
              <a:rPr kumimoji="1" lang="en-US" altLang="zh-TW" dirty="0">
                <a:latin typeface="Tahoma" pitchFamily="34" charset="0"/>
                <a:ea typeface="新細明體" pitchFamily="18" charset="-120"/>
              </a:rPr>
              <a:t>to </a:t>
            </a:r>
            <a:r>
              <a:rPr kumimoji="1" lang="en-US" altLang="zh-TW" dirty="0" smtClean="0">
                <a:latin typeface="Tahoma" pitchFamily="34" charset="0"/>
                <a:ea typeface="新細明體" pitchFamily="18" charset="-120"/>
              </a:rPr>
              <a:t>RGB</a:t>
            </a:r>
            <a:endParaRPr kumimoji="1" lang="en-US" altLang="zh-TW" dirty="0">
              <a:latin typeface="Tahoma" pitchFamily="34" charset="0"/>
              <a:ea typeface="新細明體" pitchFamily="18" charset="-120"/>
            </a:endParaRPr>
          </a:p>
          <a:p>
            <a:pPr algn="ctr" fontAlgn="base">
              <a:spcBef>
                <a:spcPct val="0"/>
              </a:spcBef>
              <a:spcAft>
                <a:spcPct val="0"/>
              </a:spcAft>
            </a:pPr>
            <a:r>
              <a:rPr kumimoji="1" lang="en-US" altLang="zh-TW" dirty="0">
                <a:latin typeface="Tahoma" pitchFamily="34" charset="0"/>
                <a:ea typeface="新細明體" pitchFamily="18" charset="-120"/>
              </a:rPr>
              <a:t>Transform</a:t>
            </a:r>
            <a:endParaRPr kumimoji="1" lang="zh-TW" altLang="en-US" dirty="0">
              <a:latin typeface="Tahoma" pitchFamily="34" charset="0"/>
              <a:ea typeface="新細明體" pitchFamily="18" charset="-120"/>
            </a:endParaRPr>
          </a:p>
        </p:txBody>
      </p:sp>
      <p:graphicFrame>
        <p:nvGraphicFramePr>
          <p:cNvPr id="27" name="表格 26"/>
          <p:cNvGraphicFramePr>
            <a:graphicFrameLocks noGrp="1"/>
          </p:cNvGraphicFramePr>
          <p:nvPr>
            <p:extLst>
              <p:ext uri="{D42A27DB-BD31-4B8C-83A1-F6EECF244321}">
                <p14:modId xmlns:p14="http://schemas.microsoft.com/office/powerpoint/2010/main" val="865506943"/>
              </p:ext>
            </p:extLst>
          </p:nvPr>
        </p:nvGraphicFramePr>
        <p:xfrm>
          <a:off x="5540611" y="4293096"/>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dirty="0">
                          <a:solidFill>
                            <a:schemeClr val="dk1"/>
                          </a:solidFill>
                          <a:effectLst/>
                          <a:latin typeface="+mn-lt"/>
                          <a:ea typeface="+mn-ea"/>
                          <a:cs typeface="+mn-cs"/>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graphicFrame>
        <p:nvGraphicFramePr>
          <p:cNvPr id="28" name="表格 27"/>
          <p:cNvGraphicFramePr>
            <a:graphicFrameLocks noGrp="1"/>
          </p:cNvGraphicFramePr>
          <p:nvPr>
            <p:extLst>
              <p:ext uri="{D42A27DB-BD31-4B8C-83A1-F6EECF244321}">
                <p14:modId xmlns:p14="http://schemas.microsoft.com/office/powerpoint/2010/main" val="2933762239"/>
              </p:ext>
            </p:extLst>
          </p:nvPr>
        </p:nvGraphicFramePr>
        <p:xfrm>
          <a:off x="5543602" y="4293096"/>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kern="1200" dirty="0" smtClean="0">
                          <a:solidFill>
                            <a:schemeClr val="dk1"/>
                          </a:solidFill>
                          <a:effectLst/>
                          <a:latin typeface="+mn-lt"/>
                          <a:ea typeface="+mn-ea"/>
                          <a:cs typeface="+mn-cs"/>
                        </a:rPr>
                        <a:t>255</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smtClean="0">
                          <a:solidFill>
                            <a:schemeClr val="dk1"/>
                          </a:solidFill>
                          <a:effectLst/>
                          <a:latin typeface="+mn-lt"/>
                          <a:ea typeface="+mn-ea"/>
                          <a:cs typeface="+mn-cs"/>
                        </a:rPr>
                        <a:t>255</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kern="1200" dirty="0">
                          <a:solidFill>
                            <a:schemeClr val="dk1"/>
                          </a:solidFill>
                          <a:effectLst/>
                          <a:latin typeface="+mn-lt"/>
                          <a:ea typeface="+mn-ea"/>
                          <a:cs typeface="+mn-cs"/>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29" name="直線單箭頭接點 28"/>
          <p:cNvCxnSpPr/>
          <p:nvPr/>
        </p:nvCxnSpPr>
        <p:spPr bwMode="auto">
          <a:xfrm>
            <a:off x="6393917" y="4597376"/>
            <a:ext cx="802878" cy="188167"/>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32" name="直線單箭頭接點 31"/>
          <p:cNvCxnSpPr/>
          <p:nvPr/>
        </p:nvCxnSpPr>
        <p:spPr bwMode="auto">
          <a:xfrm flipH="1">
            <a:off x="4139952" y="5336668"/>
            <a:ext cx="1015240" cy="0"/>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aphicFrame>
        <p:nvGraphicFramePr>
          <p:cNvPr id="36" name="表格 35"/>
          <p:cNvGraphicFramePr>
            <a:graphicFrameLocks noGrp="1"/>
          </p:cNvGraphicFramePr>
          <p:nvPr>
            <p:extLst>
              <p:ext uri="{D42A27DB-BD31-4B8C-83A1-F6EECF244321}">
                <p14:modId xmlns:p14="http://schemas.microsoft.com/office/powerpoint/2010/main" val="3367196061"/>
              </p:ext>
            </p:extLst>
          </p:nvPr>
        </p:nvGraphicFramePr>
        <p:xfrm>
          <a:off x="683568" y="4221088"/>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255</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255</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38" name="直線單箭頭接點 37"/>
          <p:cNvCxnSpPr/>
          <p:nvPr/>
        </p:nvCxnSpPr>
        <p:spPr bwMode="auto">
          <a:xfrm>
            <a:off x="6393917" y="5373216"/>
            <a:ext cx="802878" cy="188167"/>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39" name="直線單箭頭接點 38"/>
          <p:cNvCxnSpPr/>
          <p:nvPr/>
        </p:nvCxnSpPr>
        <p:spPr bwMode="auto">
          <a:xfrm>
            <a:off x="6406794" y="6034352"/>
            <a:ext cx="802878" cy="188167"/>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sp>
        <p:nvSpPr>
          <p:cNvPr id="19" name="矩形 18"/>
          <p:cNvSpPr/>
          <p:nvPr/>
        </p:nvSpPr>
        <p:spPr>
          <a:xfrm>
            <a:off x="1290234" y="3318083"/>
            <a:ext cx="1813317" cy="369332"/>
          </a:xfrm>
          <a:prstGeom prst="rect">
            <a:avLst/>
          </a:prstGeom>
        </p:spPr>
        <p:txBody>
          <a:bodyPr wrap="none">
            <a:spAutoFit/>
          </a:bodyPr>
          <a:lstStyle/>
          <a:p>
            <a:r>
              <a:rPr lang="en-US" altLang="zh-TW" b="1" dirty="0">
                <a:solidFill>
                  <a:srgbClr val="3333FF"/>
                </a:solidFill>
                <a:cs typeface="Calibri" panose="020F0502020204030204" pitchFamily="34" charset="0"/>
              </a:rPr>
              <a:t>Adjusted RGB </a:t>
            </a:r>
            <a:endParaRPr lang="zh-TW" altLang="en-US" b="1" dirty="0">
              <a:solidFill>
                <a:srgbClr val="3333FF"/>
              </a:solidFill>
            </a:endParaRPr>
          </a:p>
        </p:txBody>
      </p:sp>
      <p:sp>
        <p:nvSpPr>
          <p:cNvPr id="23" name="文字方塊 22"/>
          <p:cNvSpPr txBox="1"/>
          <p:nvPr/>
        </p:nvSpPr>
        <p:spPr>
          <a:xfrm>
            <a:off x="3639460" y="4582869"/>
            <a:ext cx="2016223" cy="646331"/>
          </a:xfrm>
          <a:prstGeom prst="rect">
            <a:avLst/>
          </a:prstGeom>
          <a:noFill/>
        </p:spPr>
        <p:txBody>
          <a:bodyPr wrap="square" rtlCol="0">
            <a:spAutoFit/>
          </a:bodyPr>
          <a:lstStyle/>
          <a:p>
            <a:pPr algn="ctr"/>
            <a:r>
              <a:rPr lang="en-US" altLang="zh-TW" dirty="0" smtClean="0"/>
              <a:t>Recovered</a:t>
            </a:r>
          </a:p>
          <a:p>
            <a:pPr algn="ctr"/>
            <a:r>
              <a:rPr lang="en-US" altLang="zh-TW" dirty="0" smtClean="0"/>
              <a:t>positions </a:t>
            </a:r>
            <a:endParaRPr lang="zh-TW" altLang="en-US" dirty="0"/>
          </a:p>
        </p:txBody>
      </p:sp>
      <p:sp>
        <p:nvSpPr>
          <p:cNvPr id="30" name="矩形 29"/>
          <p:cNvSpPr/>
          <p:nvPr/>
        </p:nvSpPr>
        <p:spPr>
          <a:xfrm>
            <a:off x="1198171" y="6415736"/>
            <a:ext cx="2005677" cy="369332"/>
          </a:xfrm>
          <a:prstGeom prst="rect">
            <a:avLst/>
          </a:prstGeom>
        </p:spPr>
        <p:txBody>
          <a:bodyPr wrap="none">
            <a:spAutoFit/>
          </a:bodyPr>
          <a:lstStyle/>
          <a:p>
            <a:r>
              <a:rPr lang="en-US" altLang="zh-TW" b="1" dirty="0" smtClean="0">
                <a:solidFill>
                  <a:srgbClr val="3333FF"/>
                </a:solidFill>
                <a:cs typeface="Calibri" panose="020F0502020204030204" pitchFamily="34" charset="0"/>
              </a:rPr>
              <a:t>Recovered </a:t>
            </a:r>
            <a:r>
              <a:rPr lang="en-US" altLang="zh-TW" b="1" dirty="0">
                <a:solidFill>
                  <a:srgbClr val="3333FF"/>
                </a:solidFill>
                <a:cs typeface="Calibri" panose="020F0502020204030204" pitchFamily="34" charset="0"/>
              </a:rPr>
              <a:t>RGB </a:t>
            </a:r>
            <a:endParaRPr lang="zh-TW" altLang="en-US" b="1" dirty="0">
              <a:solidFill>
                <a:srgbClr val="3333FF"/>
              </a:solidFill>
            </a:endParaRPr>
          </a:p>
        </p:txBody>
      </p:sp>
      <p:sp>
        <p:nvSpPr>
          <p:cNvPr id="31" name="標題 1"/>
          <p:cNvSpPr>
            <a:spLocks noGrp="1"/>
          </p:cNvSpPr>
          <p:nvPr>
            <p:ph type="title"/>
          </p:nvPr>
        </p:nvSpPr>
        <p:spPr>
          <a:xfrm>
            <a:off x="899592" y="116632"/>
            <a:ext cx="8208912" cy="649288"/>
          </a:xfrm>
        </p:spPr>
        <p:txBody>
          <a:bodyPr/>
          <a:lstStyle/>
          <a:p>
            <a:r>
              <a:rPr lang="en-US" altLang="zh-TW" dirty="0" smtClean="0">
                <a:cs typeface="Calibri" panose="020F0502020204030204" pitchFamily="34" charset="0"/>
              </a:rPr>
              <a:t>Recovered RGB after</a:t>
            </a:r>
            <a:r>
              <a:rPr lang="en-US" altLang="zh-TW" dirty="0" smtClean="0">
                <a:cs typeface="Calibri" panose="020F0502020204030204" pitchFamily="34" charset="0"/>
              </a:rPr>
              <a:t> YUV420 Transform</a:t>
            </a:r>
            <a:endParaRPr lang="zh-TW" altLang="en-US" dirty="0">
              <a:cs typeface="Calibri" panose="020F0502020204030204" pitchFamily="34" charset="0"/>
            </a:endParaRPr>
          </a:p>
        </p:txBody>
      </p:sp>
    </p:spTree>
    <p:extLst>
      <p:ext uri="{BB962C8B-B14F-4D97-AF65-F5344CB8AC3E}">
        <p14:creationId xmlns:p14="http://schemas.microsoft.com/office/powerpoint/2010/main" val="68332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99592" y="116632"/>
            <a:ext cx="8208912" cy="649288"/>
          </a:xfrm>
        </p:spPr>
        <p:txBody>
          <a:bodyPr/>
          <a:lstStyle/>
          <a:p>
            <a:r>
              <a:rPr lang="en-US" altLang="zh-TW" dirty="0" smtClean="0">
                <a:cs typeface="Calibri" panose="020F0502020204030204" pitchFamily="34" charset="0"/>
              </a:rPr>
              <a:t>Interpolated RGB Values</a:t>
            </a:r>
            <a:endParaRPr lang="zh-TW" altLang="en-US" dirty="0">
              <a:cs typeface="Calibri" panose="020F0502020204030204" pitchFamily="34" charset="0"/>
            </a:endParaRPr>
          </a:p>
        </p:txBody>
      </p:sp>
      <p:sp>
        <p:nvSpPr>
          <p:cNvPr id="5" name="投影片編號版面配置區 22"/>
          <p:cNvSpPr>
            <a:spLocks noGrp="1"/>
          </p:cNvSpPr>
          <p:nvPr>
            <p:ph type="sldNum" sz="quarter" idx="4"/>
          </p:nvPr>
        </p:nvSpPr>
        <p:spPr>
          <a:xfrm>
            <a:off x="21929" y="6741368"/>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27</a:t>
            </a:fld>
            <a:endParaRPr lang="zh-TW" altLang="en-US" dirty="0"/>
          </a:p>
        </p:txBody>
      </p:sp>
      <p:graphicFrame>
        <p:nvGraphicFramePr>
          <p:cNvPr id="36" name="表格 35"/>
          <p:cNvGraphicFramePr>
            <a:graphicFrameLocks noGrp="1"/>
          </p:cNvGraphicFramePr>
          <p:nvPr>
            <p:extLst>
              <p:ext uri="{D42A27DB-BD31-4B8C-83A1-F6EECF244321}">
                <p14:modId xmlns:p14="http://schemas.microsoft.com/office/powerpoint/2010/main" val="3189872043"/>
              </p:ext>
            </p:extLst>
          </p:nvPr>
        </p:nvGraphicFramePr>
        <p:xfrm>
          <a:off x="611562" y="1167605"/>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255</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255</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40" name="直線單箭頭接點 39"/>
          <p:cNvCxnSpPr/>
          <p:nvPr/>
        </p:nvCxnSpPr>
        <p:spPr bwMode="auto">
          <a:xfrm>
            <a:off x="3868155" y="2266551"/>
            <a:ext cx="1295908" cy="0"/>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aphicFrame>
        <p:nvGraphicFramePr>
          <p:cNvPr id="21" name="表格 20"/>
          <p:cNvGraphicFramePr>
            <a:graphicFrameLocks noGrp="1"/>
          </p:cNvGraphicFramePr>
          <p:nvPr>
            <p:extLst>
              <p:ext uri="{D42A27DB-BD31-4B8C-83A1-F6EECF244321}">
                <p14:modId xmlns:p14="http://schemas.microsoft.com/office/powerpoint/2010/main" val="1685614109"/>
              </p:ext>
            </p:extLst>
          </p:nvPr>
        </p:nvGraphicFramePr>
        <p:xfrm>
          <a:off x="5436098" y="1186431"/>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200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cxnSp>
        <p:nvCxnSpPr>
          <p:cNvPr id="23" name="直線單箭頭接點 22"/>
          <p:cNvCxnSpPr/>
          <p:nvPr/>
        </p:nvCxnSpPr>
        <p:spPr bwMode="auto">
          <a:xfrm flipH="1">
            <a:off x="3850189" y="3467540"/>
            <a:ext cx="3099446" cy="1211736"/>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aphicFrame>
        <p:nvGraphicFramePr>
          <p:cNvPr id="24" name="表格 23"/>
          <p:cNvGraphicFramePr>
            <a:graphicFrameLocks noGrp="1"/>
          </p:cNvGraphicFramePr>
          <p:nvPr>
            <p:extLst>
              <p:ext uri="{D42A27DB-BD31-4B8C-83A1-F6EECF244321}">
                <p14:modId xmlns:p14="http://schemas.microsoft.com/office/powerpoint/2010/main" val="3757007948"/>
              </p:ext>
            </p:extLst>
          </p:nvPr>
        </p:nvGraphicFramePr>
        <p:xfrm>
          <a:off x="683568" y="4365104"/>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200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algn="ctr" fontAlgn="ctr"/>
                      <a:r>
                        <a:rPr lang="en-US" altLang="zh-TW" sz="1200" u="none" strike="noStrike">
                          <a:effectLst/>
                        </a:rPr>
                        <a:t>200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a:effectLst/>
                        </a:rPr>
                        <a:t>100</a:t>
                      </a:r>
                      <a:endParaRPr lang="en-US" altLang="zh-TW" sz="1200" b="0" i="0" u="none" strike="noStrike">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1200" u="none" strike="noStrike" dirty="0">
                          <a:effectLst/>
                        </a:rPr>
                        <a:t>100</a:t>
                      </a:r>
                      <a:endParaRPr lang="en-US" altLang="zh-TW" sz="1200" b="0" i="0" u="none" strike="noStrike" dirty="0">
                        <a:solidFill>
                          <a:srgbClr val="000000"/>
                        </a:solidFill>
                        <a:effectLst/>
                        <a:latin typeface="新細明體" panose="02020500000000000000" pitchFamily="18" charset="-12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sp>
        <p:nvSpPr>
          <p:cNvPr id="30" name="矩形 29"/>
          <p:cNvSpPr/>
          <p:nvPr/>
        </p:nvSpPr>
        <p:spPr>
          <a:xfrm>
            <a:off x="3508624" y="1278723"/>
            <a:ext cx="1904522" cy="923330"/>
          </a:xfrm>
          <a:prstGeom prst="rect">
            <a:avLst/>
          </a:prstGeom>
        </p:spPr>
        <p:txBody>
          <a:bodyPr wrap="square">
            <a:spAutoFit/>
          </a:bodyPr>
          <a:lstStyle/>
          <a:p>
            <a:pPr algn="ctr" fontAlgn="base">
              <a:spcBef>
                <a:spcPct val="0"/>
              </a:spcBef>
              <a:spcAft>
                <a:spcPct val="0"/>
              </a:spcAft>
            </a:pPr>
            <a:r>
              <a:rPr kumimoji="1" lang="en-US" altLang="zh-TW" dirty="0">
                <a:latin typeface="Tahoma" pitchFamily="34" charset="0"/>
                <a:ea typeface="新細明體" pitchFamily="18" charset="-120"/>
              </a:rPr>
              <a:t>T</a:t>
            </a:r>
            <a:r>
              <a:rPr kumimoji="1" lang="en-US" altLang="zh-TW" dirty="0" smtClean="0">
                <a:latin typeface="Tahoma" pitchFamily="34" charset="0"/>
                <a:ea typeface="新細明體" pitchFamily="18" charset="-120"/>
              </a:rPr>
              <a:t>ake the </a:t>
            </a:r>
            <a:r>
              <a:rPr kumimoji="1" lang="en-US" altLang="zh-TW" dirty="0" smtClean="0">
                <a:latin typeface="Tahoma" pitchFamily="34" charset="0"/>
                <a:ea typeface="新細明體" pitchFamily="18" charset="-120"/>
              </a:rPr>
              <a:t>designated </a:t>
            </a:r>
            <a:r>
              <a:rPr kumimoji="1" lang="en-US" altLang="zh-TW" dirty="0" smtClean="0">
                <a:latin typeface="Tahoma" pitchFamily="34" charset="0"/>
                <a:ea typeface="新細明體" pitchFamily="18" charset="-120"/>
              </a:rPr>
              <a:t>correct values</a:t>
            </a:r>
            <a:endParaRPr kumimoji="1" lang="zh-TW" altLang="en-US" dirty="0">
              <a:latin typeface="Tahoma" pitchFamily="34" charset="0"/>
              <a:ea typeface="新細明體" pitchFamily="18" charset="-120"/>
            </a:endParaRPr>
          </a:p>
        </p:txBody>
      </p:sp>
      <p:sp>
        <p:nvSpPr>
          <p:cNvPr id="31" name="矩形 30"/>
          <p:cNvSpPr/>
          <p:nvPr/>
        </p:nvSpPr>
        <p:spPr>
          <a:xfrm>
            <a:off x="3011046" y="3337138"/>
            <a:ext cx="2196750" cy="923330"/>
          </a:xfrm>
          <a:prstGeom prst="rect">
            <a:avLst/>
          </a:prstGeom>
        </p:spPr>
        <p:txBody>
          <a:bodyPr wrap="square">
            <a:spAutoFit/>
          </a:bodyPr>
          <a:lstStyle/>
          <a:p>
            <a:pPr algn="r" fontAlgn="base">
              <a:spcBef>
                <a:spcPct val="0"/>
              </a:spcBef>
              <a:spcAft>
                <a:spcPct val="0"/>
              </a:spcAft>
            </a:pPr>
            <a:r>
              <a:rPr kumimoji="1" lang="en-US" altLang="zh-TW" dirty="0" smtClean="0">
                <a:latin typeface="Tahoma" pitchFamily="34" charset="0"/>
                <a:ea typeface="新細明體" pitchFamily="18" charset="-120"/>
              </a:rPr>
              <a:t>Median filter interpolation guided by texture</a:t>
            </a:r>
            <a:endParaRPr kumimoji="1" lang="zh-TW" altLang="en-US" dirty="0">
              <a:latin typeface="Tahoma" pitchFamily="34" charset="0"/>
              <a:ea typeface="新細明體" pitchFamily="18" charset="-120"/>
            </a:endParaRPr>
          </a:p>
        </p:txBody>
      </p:sp>
      <p:sp>
        <p:nvSpPr>
          <p:cNvPr id="12" name="矩形 11"/>
          <p:cNvSpPr/>
          <p:nvPr/>
        </p:nvSpPr>
        <p:spPr>
          <a:xfrm>
            <a:off x="1009845" y="3322213"/>
            <a:ext cx="2005677" cy="369332"/>
          </a:xfrm>
          <a:prstGeom prst="rect">
            <a:avLst/>
          </a:prstGeom>
        </p:spPr>
        <p:txBody>
          <a:bodyPr wrap="none">
            <a:spAutoFit/>
          </a:bodyPr>
          <a:lstStyle/>
          <a:p>
            <a:r>
              <a:rPr lang="en-US" altLang="zh-TW" b="1" dirty="0" smtClean="0">
                <a:solidFill>
                  <a:srgbClr val="3333FF"/>
                </a:solidFill>
                <a:cs typeface="Calibri" panose="020F0502020204030204" pitchFamily="34" charset="0"/>
              </a:rPr>
              <a:t>Recovered </a:t>
            </a:r>
            <a:r>
              <a:rPr lang="en-US" altLang="zh-TW" b="1" dirty="0">
                <a:solidFill>
                  <a:srgbClr val="3333FF"/>
                </a:solidFill>
                <a:cs typeface="Calibri" panose="020F0502020204030204" pitchFamily="34" charset="0"/>
              </a:rPr>
              <a:t>RGB </a:t>
            </a:r>
            <a:endParaRPr lang="zh-TW" altLang="en-US" b="1" dirty="0">
              <a:solidFill>
                <a:srgbClr val="3333FF"/>
              </a:solidFill>
            </a:endParaRPr>
          </a:p>
        </p:txBody>
      </p:sp>
      <p:sp>
        <p:nvSpPr>
          <p:cNvPr id="16" name="矩形 15"/>
          <p:cNvSpPr/>
          <p:nvPr/>
        </p:nvSpPr>
        <p:spPr>
          <a:xfrm>
            <a:off x="6983762" y="3429000"/>
            <a:ext cx="2196750" cy="923330"/>
          </a:xfrm>
          <a:prstGeom prst="rect">
            <a:avLst/>
          </a:prstGeom>
        </p:spPr>
        <p:txBody>
          <a:bodyPr wrap="square">
            <a:spAutoFit/>
          </a:bodyPr>
          <a:lstStyle/>
          <a:p>
            <a:pPr algn="ctr" fontAlgn="base">
              <a:spcBef>
                <a:spcPct val="0"/>
              </a:spcBef>
              <a:spcAft>
                <a:spcPct val="0"/>
              </a:spcAft>
            </a:pPr>
            <a:r>
              <a:rPr kumimoji="1" lang="en-US" altLang="zh-TW" dirty="0" smtClean="0">
                <a:latin typeface="Tahoma" pitchFamily="34" charset="0"/>
                <a:ea typeface="新細明體" pitchFamily="18" charset="-120"/>
              </a:rPr>
              <a:t>Averaged interpolation</a:t>
            </a:r>
          </a:p>
          <a:p>
            <a:pPr algn="ctr" fontAlgn="base">
              <a:spcBef>
                <a:spcPct val="0"/>
              </a:spcBef>
              <a:spcAft>
                <a:spcPct val="0"/>
              </a:spcAft>
            </a:pPr>
            <a:r>
              <a:rPr kumimoji="1" lang="en-US" altLang="zh-TW" dirty="0" smtClean="0">
                <a:latin typeface="Tahoma" pitchFamily="34" charset="0"/>
                <a:ea typeface="新細明體" pitchFamily="18" charset="-120"/>
              </a:rPr>
              <a:t>of known values</a:t>
            </a:r>
            <a:endParaRPr kumimoji="1" lang="zh-TW" altLang="en-US" dirty="0">
              <a:latin typeface="Tahoma" pitchFamily="34" charset="0"/>
              <a:ea typeface="新細明體" pitchFamily="18" charset="-120"/>
            </a:endParaRPr>
          </a:p>
        </p:txBody>
      </p:sp>
      <p:cxnSp>
        <p:nvCxnSpPr>
          <p:cNvPr id="17" name="直線單箭頭接點 16"/>
          <p:cNvCxnSpPr/>
          <p:nvPr/>
        </p:nvCxnSpPr>
        <p:spPr bwMode="auto">
          <a:xfrm>
            <a:off x="7077522" y="3470520"/>
            <a:ext cx="0" cy="789948"/>
          </a:xfrm>
          <a:prstGeom prst="straightConnector1">
            <a:avLst/>
          </a:prstGeom>
          <a:ln w="3810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aphicFrame>
        <p:nvGraphicFramePr>
          <p:cNvPr id="19" name="表格 18"/>
          <p:cNvGraphicFramePr>
            <a:graphicFrameLocks noGrp="1"/>
          </p:cNvGraphicFramePr>
          <p:nvPr>
            <p:extLst>
              <p:ext uri="{D42A27DB-BD31-4B8C-83A1-F6EECF244321}">
                <p14:modId xmlns:p14="http://schemas.microsoft.com/office/powerpoint/2010/main" val="1519773930"/>
              </p:ext>
            </p:extLst>
          </p:nvPr>
        </p:nvGraphicFramePr>
        <p:xfrm>
          <a:off x="5439109" y="4365104"/>
          <a:ext cx="3096342" cy="2160240"/>
        </p:xfrm>
        <a:graphic>
          <a:graphicData uri="http://schemas.openxmlformats.org/drawingml/2006/table">
            <a:tbl>
              <a:tblPr>
                <a:tableStyleId>{5C22544A-7EE6-4342-B048-85BDC9FD1C3A}</a:tableStyleId>
              </a:tblPr>
              <a:tblGrid>
                <a:gridCol w="516057">
                  <a:extLst>
                    <a:ext uri="{9D8B030D-6E8A-4147-A177-3AD203B41FA5}">
                      <a16:colId xmlns:a16="http://schemas.microsoft.com/office/drawing/2014/main" xmlns="" val="516573338"/>
                    </a:ext>
                  </a:extLst>
                </a:gridCol>
                <a:gridCol w="516057">
                  <a:extLst>
                    <a:ext uri="{9D8B030D-6E8A-4147-A177-3AD203B41FA5}">
                      <a16:colId xmlns:a16="http://schemas.microsoft.com/office/drawing/2014/main" xmlns="" val="519524217"/>
                    </a:ext>
                  </a:extLst>
                </a:gridCol>
                <a:gridCol w="516057">
                  <a:extLst>
                    <a:ext uri="{9D8B030D-6E8A-4147-A177-3AD203B41FA5}">
                      <a16:colId xmlns:a16="http://schemas.microsoft.com/office/drawing/2014/main" xmlns="" val="2208654179"/>
                    </a:ext>
                  </a:extLst>
                </a:gridCol>
                <a:gridCol w="516057">
                  <a:extLst>
                    <a:ext uri="{9D8B030D-6E8A-4147-A177-3AD203B41FA5}">
                      <a16:colId xmlns:a16="http://schemas.microsoft.com/office/drawing/2014/main" xmlns="" val="411201878"/>
                    </a:ext>
                  </a:extLst>
                </a:gridCol>
                <a:gridCol w="516057">
                  <a:extLst>
                    <a:ext uri="{9D8B030D-6E8A-4147-A177-3AD203B41FA5}">
                      <a16:colId xmlns:a16="http://schemas.microsoft.com/office/drawing/2014/main" xmlns="" val="1767780312"/>
                    </a:ext>
                  </a:extLst>
                </a:gridCol>
                <a:gridCol w="516057">
                  <a:extLst>
                    <a:ext uri="{9D8B030D-6E8A-4147-A177-3AD203B41FA5}">
                      <a16:colId xmlns:a16="http://schemas.microsoft.com/office/drawing/2014/main" xmlns="" val="3643833840"/>
                    </a:ext>
                  </a:extLst>
                </a:gridCol>
              </a:tblGrid>
              <a:tr h="360040">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200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200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b="1" u="none" strike="noStrike" kern="1200" dirty="0" smtClean="0">
                          <a:solidFill>
                            <a:srgbClr val="FF0000"/>
                          </a:solidFill>
                          <a:effectLst/>
                          <a:latin typeface="+mn-lt"/>
                          <a:ea typeface="+mn-ea"/>
                          <a:cs typeface="+mn-cs"/>
                        </a:rPr>
                        <a:t>15</a:t>
                      </a:r>
                      <a:r>
                        <a:rPr lang="en-US" altLang="zh-TW" sz="1200" b="1" u="none" strike="noStrike" kern="1200" dirty="0" smtClean="0">
                          <a:solidFill>
                            <a:srgbClr val="3333FF"/>
                          </a:solidFill>
                          <a:effectLst/>
                          <a:latin typeface="+mn-lt"/>
                          <a:ea typeface="+mn-ea"/>
                          <a:cs typeface="+mn-cs"/>
                        </a:rPr>
                        <a:t>0</a:t>
                      </a:r>
                      <a:endParaRPr lang="en-US" altLang="zh-TW" sz="1200" b="1"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4605098"/>
                  </a:ext>
                </a:extLst>
              </a:tr>
              <a:tr h="360040">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200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200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b="1" u="none" strike="noStrike" kern="1200" dirty="0" smtClean="0">
                          <a:solidFill>
                            <a:srgbClr val="FF0000"/>
                          </a:solidFill>
                          <a:effectLst/>
                          <a:latin typeface="+mn-lt"/>
                          <a:ea typeface="+mn-ea"/>
                          <a:cs typeface="+mn-cs"/>
                        </a:rPr>
                        <a:t>150</a:t>
                      </a:r>
                      <a:endParaRPr lang="en-US" altLang="zh-TW" sz="1200" b="1" u="none" strike="noStrike" kern="1200" dirty="0">
                        <a:solidFill>
                          <a:srgbClr val="FF0000"/>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1516199"/>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200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150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100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54813648"/>
                  </a:ext>
                </a:extLst>
              </a:tr>
              <a:tr h="360040">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200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200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b="1" u="none" strike="noStrike" kern="1200" dirty="0" smtClean="0">
                          <a:solidFill>
                            <a:srgbClr val="FF0000"/>
                          </a:solidFill>
                          <a:effectLst/>
                          <a:latin typeface="+mn-lt"/>
                          <a:ea typeface="+mn-ea"/>
                          <a:cs typeface="+mn-cs"/>
                        </a:rPr>
                        <a:t>150</a:t>
                      </a:r>
                      <a:endParaRPr lang="en-US" altLang="zh-TW" sz="1200" b="1" u="none" strike="noStrike" kern="1200" dirty="0">
                        <a:solidFill>
                          <a:srgbClr val="FF0000"/>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100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40123368"/>
                  </a:ext>
                </a:extLst>
              </a:tr>
              <a:tr h="360040">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b="1" u="none" strike="noStrike" kern="1200" dirty="0" smtClean="0">
                          <a:solidFill>
                            <a:srgbClr val="FF0000"/>
                          </a:solidFill>
                          <a:effectLst/>
                          <a:latin typeface="+mn-lt"/>
                          <a:ea typeface="+mn-ea"/>
                          <a:cs typeface="+mn-cs"/>
                        </a:rPr>
                        <a:t>150</a:t>
                      </a:r>
                      <a:endParaRPr lang="en-US" altLang="zh-TW" sz="1200" b="1" u="none" strike="noStrike" kern="1200" dirty="0">
                        <a:solidFill>
                          <a:srgbClr val="FF0000"/>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24578234"/>
                  </a:ext>
                </a:extLst>
              </a:tr>
              <a:tr h="360040">
                <a:tc>
                  <a:txBody>
                    <a:bodyPr/>
                    <a:lstStyle/>
                    <a:p>
                      <a:pPr marL="0" algn="ctr" defTabSz="914400" rtl="0" eaLnBrk="1" fontAlgn="ctr" latinLnBrk="0" hangingPunct="1"/>
                      <a:r>
                        <a:rPr lang="en-US" altLang="zh-TW" sz="1200" b="1" u="none" strike="noStrike" kern="1200" dirty="0" smtClean="0">
                          <a:solidFill>
                            <a:srgbClr val="FF0000"/>
                          </a:solidFill>
                          <a:effectLst/>
                          <a:latin typeface="+mn-lt"/>
                          <a:ea typeface="+mn-ea"/>
                          <a:cs typeface="+mn-cs"/>
                        </a:rPr>
                        <a:t>150</a:t>
                      </a:r>
                      <a:endParaRPr lang="en-US" altLang="zh-TW" sz="1200" b="1" u="none" strike="noStrike" kern="1200" dirty="0">
                        <a:solidFill>
                          <a:srgbClr val="FF0000"/>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a:solidFill>
                            <a:schemeClr val="dk1"/>
                          </a:solidFill>
                          <a:effectLst/>
                          <a:latin typeface="+mn-lt"/>
                          <a:ea typeface="+mn-ea"/>
                          <a:cs typeface="+mn-cs"/>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100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rgbClr val="3333FF"/>
                          </a:solidFill>
                          <a:effectLst/>
                          <a:latin typeface="+mn-lt"/>
                          <a:ea typeface="+mn-ea"/>
                          <a:cs typeface="+mn-cs"/>
                        </a:rPr>
                        <a:t>100</a:t>
                      </a:r>
                      <a:endParaRPr lang="en-US" altLang="zh-TW" sz="1200" u="none" strike="noStrike" kern="1200" dirty="0">
                        <a:solidFill>
                          <a:srgbClr val="3333FF"/>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TW" sz="1200" u="none" strike="noStrike" kern="1200" dirty="0" smtClean="0">
                          <a:solidFill>
                            <a:schemeClr val="dk1"/>
                          </a:solidFill>
                          <a:effectLst/>
                          <a:latin typeface="+mn-lt"/>
                          <a:ea typeface="+mn-ea"/>
                          <a:cs typeface="+mn-cs"/>
                        </a:rPr>
                        <a:t>100</a:t>
                      </a:r>
                      <a:endParaRPr lang="en-US" altLang="zh-TW"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25273714"/>
                  </a:ext>
                </a:extLst>
              </a:tr>
            </a:tbl>
          </a:graphicData>
        </a:graphic>
      </p:graphicFrame>
      <p:sp>
        <p:nvSpPr>
          <p:cNvPr id="25" name="矩形 24"/>
          <p:cNvSpPr/>
          <p:nvPr/>
        </p:nvSpPr>
        <p:spPr>
          <a:xfrm>
            <a:off x="5220072" y="6488668"/>
            <a:ext cx="3728328" cy="369332"/>
          </a:xfrm>
          <a:prstGeom prst="rect">
            <a:avLst/>
          </a:prstGeom>
        </p:spPr>
        <p:txBody>
          <a:bodyPr wrap="none">
            <a:spAutoFit/>
          </a:bodyPr>
          <a:lstStyle/>
          <a:p>
            <a:r>
              <a:rPr lang="en-US" altLang="zh-TW" b="1" dirty="0" smtClean="0">
                <a:solidFill>
                  <a:srgbClr val="3333FF"/>
                </a:solidFill>
                <a:cs typeface="Calibri" panose="020F0502020204030204" pitchFamily="34" charset="0"/>
              </a:rPr>
              <a:t>Averaged and Interpolated </a:t>
            </a:r>
            <a:r>
              <a:rPr lang="en-US" altLang="zh-TW" b="1" dirty="0">
                <a:solidFill>
                  <a:srgbClr val="3333FF"/>
                </a:solidFill>
                <a:cs typeface="Calibri" panose="020F0502020204030204" pitchFamily="34" charset="0"/>
              </a:rPr>
              <a:t>RGB </a:t>
            </a:r>
            <a:endParaRPr lang="zh-TW" altLang="en-US" b="1" dirty="0">
              <a:solidFill>
                <a:srgbClr val="3333FF"/>
              </a:solidFill>
            </a:endParaRPr>
          </a:p>
        </p:txBody>
      </p:sp>
      <p:sp>
        <p:nvSpPr>
          <p:cNvPr id="26" name="矩形 25"/>
          <p:cNvSpPr/>
          <p:nvPr/>
        </p:nvSpPr>
        <p:spPr>
          <a:xfrm>
            <a:off x="539552" y="6481211"/>
            <a:ext cx="3480440" cy="369332"/>
          </a:xfrm>
          <a:prstGeom prst="rect">
            <a:avLst/>
          </a:prstGeom>
        </p:spPr>
        <p:txBody>
          <a:bodyPr wrap="none">
            <a:spAutoFit/>
          </a:bodyPr>
          <a:lstStyle/>
          <a:p>
            <a:r>
              <a:rPr lang="en-US" altLang="zh-TW" b="1" dirty="0" smtClean="0">
                <a:solidFill>
                  <a:srgbClr val="3333FF"/>
                </a:solidFill>
                <a:cs typeface="Calibri" panose="020F0502020204030204" pitchFamily="34" charset="0"/>
              </a:rPr>
              <a:t>Guided and Interpolated </a:t>
            </a:r>
            <a:r>
              <a:rPr lang="en-US" altLang="zh-TW" b="1" dirty="0">
                <a:solidFill>
                  <a:srgbClr val="3333FF"/>
                </a:solidFill>
                <a:cs typeface="Calibri" panose="020F0502020204030204" pitchFamily="34" charset="0"/>
              </a:rPr>
              <a:t>RGB </a:t>
            </a:r>
            <a:endParaRPr lang="zh-TW" altLang="en-US" b="1" dirty="0">
              <a:solidFill>
                <a:srgbClr val="3333FF"/>
              </a:solidFill>
            </a:endParaRPr>
          </a:p>
        </p:txBody>
      </p:sp>
    </p:spTree>
    <p:extLst>
      <p:ext uri="{BB962C8B-B14F-4D97-AF65-F5344CB8AC3E}">
        <p14:creationId xmlns:p14="http://schemas.microsoft.com/office/powerpoint/2010/main" val="27228404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3819872"/>
            <a:ext cx="7992888" cy="1193304"/>
          </a:xfrm>
        </p:spPr>
        <p:txBody>
          <a:bodyPr>
            <a:noAutofit/>
          </a:bodyPr>
          <a:lstStyle/>
          <a:p>
            <a:pPr marL="342900" indent="-342900"/>
            <a:r>
              <a:rPr lang="en-US" altLang="zh-TW" sz="4000" dirty="0" smtClean="0">
                <a:latin typeface="Calibri" pitchFamily="34" charset="0"/>
              </a:rPr>
              <a:t>Color </a:t>
            </a:r>
            <a:r>
              <a:rPr lang="en-US" altLang="zh-TW" sz="4000" dirty="0" err="1" smtClean="0">
                <a:latin typeface="Calibri" pitchFamily="34" charset="0"/>
              </a:rPr>
              <a:t>Depacking</a:t>
            </a:r>
            <a:r>
              <a:rPr lang="en-US" altLang="zh-TW" sz="4000" dirty="0" smtClean="0">
                <a:latin typeface="Calibri" pitchFamily="34" charset="0"/>
              </a:rPr>
              <a:t> </a:t>
            </a:r>
            <a:r>
              <a:rPr lang="en-US" altLang="zh-TW" sz="4000" dirty="0" smtClean="0">
                <a:latin typeface="Calibri" pitchFamily="34" charset="0"/>
              </a:rPr>
              <a:t>in RGB Space</a:t>
            </a:r>
            <a:br>
              <a:rPr lang="en-US" altLang="zh-TW" sz="4000" dirty="0" smtClean="0">
                <a:latin typeface="Calibri" pitchFamily="34" charset="0"/>
              </a:rPr>
            </a:br>
            <a:r>
              <a:rPr lang="en-US" altLang="zh-TW" sz="4000" dirty="0" smtClean="0">
                <a:latin typeface="Calibri" pitchFamily="34" charset="0"/>
              </a:rPr>
              <a:t/>
            </a:r>
            <a:br>
              <a:rPr lang="en-US" altLang="zh-TW" sz="4000" dirty="0" smtClean="0">
                <a:latin typeface="Calibri" pitchFamily="34" charset="0"/>
              </a:rPr>
            </a:br>
            <a:r>
              <a:rPr lang="en-US" altLang="zh-TW" dirty="0" smtClean="0">
                <a:solidFill>
                  <a:srgbClr val="FFFF00"/>
                </a:solidFill>
              </a:rPr>
              <a:t>(for Color Packing in RGB Space only)</a:t>
            </a:r>
            <a:endParaRPr lang="en-US" altLang="zh-TW" dirty="0" smtClean="0">
              <a:solidFill>
                <a:srgbClr val="FFFF00"/>
              </a:solidFill>
            </a:endParaRPr>
          </a:p>
        </p:txBody>
      </p:sp>
    </p:spTree>
    <p:extLst>
      <p:ext uri="{BB962C8B-B14F-4D97-AF65-F5344CB8AC3E}">
        <p14:creationId xmlns:p14="http://schemas.microsoft.com/office/powerpoint/2010/main" val="19681931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27722" y="116632"/>
            <a:ext cx="8079581" cy="1321396"/>
          </a:xfrm>
        </p:spPr>
        <p:txBody>
          <a:bodyPr>
            <a:normAutofit/>
          </a:bodyPr>
          <a:lstStyle/>
          <a:p>
            <a:pPr algn="ctr"/>
            <a:r>
              <a:rPr lang="en-US" altLang="zh-TW" sz="3600" b="1" dirty="0" smtClean="0">
                <a:latin typeface="Calibri" panose="020F0502020204030204" pitchFamily="34" charset="0"/>
                <a:cs typeface="Calibri" panose="020F0502020204030204" pitchFamily="34" charset="0"/>
              </a:rPr>
              <a:t>Traditional RGB to YUV Transform</a:t>
            </a:r>
            <a:r>
              <a:rPr lang="en-US" altLang="zh-TW" dirty="0" smtClean="0">
                <a:latin typeface="Calibri" panose="020F0502020204030204" pitchFamily="34" charset="0"/>
                <a:cs typeface="Calibri" panose="020F0502020204030204" pitchFamily="34" charset="0"/>
              </a:rPr>
              <a:t/>
            </a:r>
            <a:br>
              <a:rPr lang="en-US" altLang="zh-TW" dirty="0" smtClean="0">
                <a:latin typeface="Calibri" panose="020F0502020204030204" pitchFamily="34" charset="0"/>
                <a:cs typeface="Calibri" panose="020F0502020204030204" pitchFamily="34" charset="0"/>
              </a:rPr>
            </a:br>
            <a:r>
              <a:rPr lang="en-US" altLang="zh-TW" sz="2800" dirty="0" smtClean="0">
                <a:solidFill>
                  <a:srgbClr val="FF0000"/>
                </a:solidFill>
                <a:latin typeface="Calibri" panose="020F0502020204030204" pitchFamily="34" charset="0"/>
                <a:cs typeface="Calibri" panose="020F0502020204030204" pitchFamily="34" charset="0"/>
              </a:rPr>
              <a:t>(Vertical Color Packing - Based on 4 color pixels )</a:t>
            </a:r>
            <a:endParaRPr lang="zh-TW" altLang="en-US" sz="2800" dirty="0">
              <a:solidFill>
                <a:srgbClr val="FF0000"/>
              </a:solidFill>
              <a:latin typeface="Calibri" panose="020F0502020204030204" pitchFamily="34" charset="0"/>
              <a:cs typeface="Calibri" panose="020F0502020204030204" pitchFamily="34" charset="0"/>
            </a:endParaRPr>
          </a:p>
        </p:txBody>
      </p:sp>
      <p:grpSp>
        <p:nvGrpSpPr>
          <p:cNvPr id="15" name="群組 14"/>
          <p:cNvGrpSpPr/>
          <p:nvPr/>
        </p:nvGrpSpPr>
        <p:grpSpPr>
          <a:xfrm>
            <a:off x="270570" y="1772816"/>
            <a:ext cx="528639" cy="1406248"/>
            <a:chOff x="1178719" y="2222777"/>
            <a:chExt cx="528639" cy="1406248"/>
          </a:xfrm>
        </p:grpSpPr>
        <p:sp>
          <p:nvSpPr>
            <p:cNvPr id="4" name="橢圓 3"/>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5" name="橢圓 4"/>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橢圓 5"/>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smtClean="0"/>
                <a:t>1</a:t>
              </a:r>
              <a:endParaRPr lang="zh-TW" altLang="en-US" b="1" baseline="-25000" dirty="0"/>
            </a:p>
          </p:txBody>
        </p:sp>
        <p:sp>
          <p:nvSpPr>
            <p:cNvPr id="13" name="文字方塊 12"/>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smtClean="0"/>
                <a:t>1</a:t>
              </a:r>
              <a:endParaRPr lang="zh-TW" altLang="en-US" b="1" baseline="-25000" dirty="0"/>
            </a:p>
          </p:txBody>
        </p:sp>
        <p:sp>
          <p:nvSpPr>
            <p:cNvPr id="14" name="文字方塊 13"/>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smtClean="0"/>
                <a:t>1</a:t>
              </a:r>
              <a:endParaRPr lang="zh-TW" altLang="en-US" b="1" baseline="-25000" dirty="0"/>
            </a:p>
          </p:txBody>
        </p:sp>
      </p:grpSp>
      <p:grpSp>
        <p:nvGrpSpPr>
          <p:cNvPr id="16" name="群組 15"/>
          <p:cNvGrpSpPr/>
          <p:nvPr/>
        </p:nvGrpSpPr>
        <p:grpSpPr>
          <a:xfrm>
            <a:off x="251520" y="3337951"/>
            <a:ext cx="528639" cy="1406248"/>
            <a:chOff x="1178719" y="2222777"/>
            <a:chExt cx="528639" cy="1406248"/>
          </a:xfrm>
        </p:grpSpPr>
        <p:sp>
          <p:nvSpPr>
            <p:cNvPr id="17" name="橢圓 16"/>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18" name="橢圓 17"/>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橢圓 18"/>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文字方塊 19"/>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a:t>3</a:t>
              </a:r>
              <a:endParaRPr lang="zh-TW" altLang="en-US" b="1" baseline="-25000" dirty="0"/>
            </a:p>
          </p:txBody>
        </p:sp>
        <p:sp>
          <p:nvSpPr>
            <p:cNvPr id="21" name="文字方塊 20"/>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a:t>3</a:t>
              </a:r>
              <a:endParaRPr lang="zh-TW" altLang="en-US" b="1" baseline="-25000" dirty="0"/>
            </a:p>
          </p:txBody>
        </p:sp>
        <p:sp>
          <p:nvSpPr>
            <p:cNvPr id="22" name="文字方塊 21"/>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a:t>3</a:t>
              </a:r>
              <a:endParaRPr lang="zh-TW" altLang="en-US" b="1" baseline="-25000" dirty="0"/>
            </a:p>
          </p:txBody>
        </p:sp>
      </p:grpSp>
      <p:grpSp>
        <p:nvGrpSpPr>
          <p:cNvPr id="23" name="群組 22"/>
          <p:cNvGrpSpPr/>
          <p:nvPr/>
        </p:nvGrpSpPr>
        <p:grpSpPr>
          <a:xfrm>
            <a:off x="939701" y="1778889"/>
            <a:ext cx="528639" cy="1406248"/>
            <a:chOff x="1178719" y="2222777"/>
            <a:chExt cx="528639" cy="1406248"/>
          </a:xfrm>
        </p:grpSpPr>
        <p:sp>
          <p:nvSpPr>
            <p:cNvPr id="24" name="橢圓 23"/>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25" name="橢圓 24"/>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文字方塊 26"/>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a:t>2</a:t>
              </a:r>
              <a:endParaRPr lang="zh-TW" altLang="en-US" b="1" baseline="-25000" dirty="0"/>
            </a:p>
          </p:txBody>
        </p:sp>
        <p:sp>
          <p:nvSpPr>
            <p:cNvPr id="28" name="文字方塊 27"/>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a:t>2</a:t>
              </a:r>
              <a:endParaRPr lang="zh-TW" altLang="en-US" b="1" baseline="-25000" dirty="0"/>
            </a:p>
          </p:txBody>
        </p:sp>
        <p:sp>
          <p:nvSpPr>
            <p:cNvPr id="29" name="文字方塊 28"/>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a:t>2</a:t>
              </a:r>
              <a:endParaRPr lang="zh-TW" altLang="en-US" b="1" baseline="-25000" dirty="0"/>
            </a:p>
          </p:txBody>
        </p:sp>
      </p:grpSp>
      <p:grpSp>
        <p:nvGrpSpPr>
          <p:cNvPr id="30" name="群組 29"/>
          <p:cNvGrpSpPr/>
          <p:nvPr/>
        </p:nvGrpSpPr>
        <p:grpSpPr>
          <a:xfrm>
            <a:off x="889695" y="3337951"/>
            <a:ext cx="528639" cy="1406248"/>
            <a:chOff x="1178719" y="2222777"/>
            <a:chExt cx="528639" cy="1406248"/>
          </a:xfrm>
        </p:grpSpPr>
        <p:sp>
          <p:nvSpPr>
            <p:cNvPr id="31" name="橢圓 30"/>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32" name="橢圓 31"/>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文字方塊 33"/>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a:t>4</a:t>
              </a:r>
              <a:endParaRPr lang="zh-TW" altLang="en-US" b="1" baseline="-25000" dirty="0"/>
            </a:p>
          </p:txBody>
        </p:sp>
        <p:sp>
          <p:nvSpPr>
            <p:cNvPr id="35" name="文字方塊 34"/>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a:t>4</a:t>
              </a:r>
              <a:endParaRPr lang="zh-TW" altLang="en-US" b="1" baseline="-25000" dirty="0"/>
            </a:p>
          </p:txBody>
        </p:sp>
        <p:sp>
          <p:nvSpPr>
            <p:cNvPr id="36" name="文字方塊 35"/>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smtClean="0"/>
                <a:t>4</a:t>
              </a:r>
              <a:endParaRPr lang="zh-TW" altLang="en-US" b="1" baseline="-25000" dirty="0"/>
            </a:p>
          </p:txBody>
        </p:sp>
      </p:grpSp>
      <p:sp>
        <p:nvSpPr>
          <p:cNvPr id="38" name="文字方塊 37"/>
          <p:cNvSpPr txBox="1"/>
          <p:nvPr/>
        </p:nvSpPr>
        <p:spPr>
          <a:xfrm>
            <a:off x="1422141" y="2142148"/>
            <a:ext cx="1119922" cy="923330"/>
          </a:xfrm>
          <a:prstGeom prst="rect">
            <a:avLst/>
          </a:prstGeom>
          <a:noFill/>
        </p:spPr>
        <p:txBody>
          <a:bodyPr wrap="none" rtlCol="0">
            <a:spAutoFit/>
          </a:bodyPr>
          <a:lstStyle/>
          <a:p>
            <a:pPr algn="ctr"/>
            <a:endParaRPr lang="en-US" altLang="zh-TW" b="1" dirty="0" smtClean="0">
              <a:solidFill>
                <a:srgbClr val="FF0000"/>
              </a:solidFill>
            </a:endParaRPr>
          </a:p>
          <a:p>
            <a:pPr algn="ctr"/>
            <a:r>
              <a:rPr lang="en-US" altLang="zh-TW" b="1" dirty="0" smtClean="0">
                <a:solidFill>
                  <a:srgbClr val="FF0000"/>
                </a:solidFill>
              </a:rPr>
              <a:t>RGB/YUV</a:t>
            </a:r>
          </a:p>
          <a:p>
            <a:pPr algn="ctr"/>
            <a:r>
              <a:rPr lang="en-US" altLang="zh-TW" b="1" dirty="0" smtClean="0">
                <a:solidFill>
                  <a:srgbClr val="FF0000"/>
                </a:solidFill>
              </a:rPr>
              <a:t>Transform</a:t>
            </a:r>
            <a:endParaRPr lang="zh-TW" altLang="en-US" b="1" dirty="0">
              <a:solidFill>
                <a:srgbClr val="FF0000"/>
              </a:solidFill>
            </a:endParaRPr>
          </a:p>
        </p:txBody>
      </p:sp>
      <p:grpSp>
        <p:nvGrpSpPr>
          <p:cNvPr id="10" name="群組 9"/>
          <p:cNvGrpSpPr/>
          <p:nvPr/>
        </p:nvGrpSpPr>
        <p:grpSpPr>
          <a:xfrm>
            <a:off x="2612778" y="1807850"/>
            <a:ext cx="1216820" cy="2971383"/>
            <a:chOff x="2761963" y="2286387"/>
            <a:chExt cx="1216820" cy="2971383"/>
          </a:xfrm>
        </p:grpSpPr>
        <p:sp>
          <p:nvSpPr>
            <p:cNvPr id="47" name="橢圓 46"/>
            <p:cNvSpPr/>
            <p:nvPr/>
          </p:nvSpPr>
          <p:spPr>
            <a:xfrm>
              <a:off x="2781013" y="2292460"/>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48" name="橢圓 47"/>
            <p:cNvSpPr/>
            <p:nvPr/>
          </p:nvSpPr>
          <p:spPr>
            <a:xfrm>
              <a:off x="2781013" y="2775853"/>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9" name="橢圓 48"/>
            <p:cNvSpPr/>
            <p:nvPr/>
          </p:nvSpPr>
          <p:spPr>
            <a:xfrm>
              <a:off x="2781013" y="3292585"/>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文字方塊 49"/>
            <p:cNvSpPr txBox="1"/>
            <p:nvPr/>
          </p:nvSpPr>
          <p:spPr>
            <a:xfrm>
              <a:off x="2838165" y="2286387"/>
              <a:ext cx="471487" cy="369332"/>
            </a:xfrm>
            <a:prstGeom prst="rect">
              <a:avLst/>
            </a:prstGeom>
            <a:noFill/>
          </p:spPr>
          <p:txBody>
            <a:bodyPr wrap="square" rtlCol="0">
              <a:spAutoFit/>
            </a:bodyPr>
            <a:lstStyle/>
            <a:p>
              <a:r>
                <a:rPr lang="en-US" altLang="zh-TW" b="1" dirty="0" smtClean="0"/>
                <a:t>Y</a:t>
              </a:r>
              <a:r>
                <a:rPr lang="en-US" altLang="zh-TW" b="1" baseline="-25000" dirty="0" smtClean="0"/>
                <a:t>1</a:t>
              </a:r>
              <a:endParaRPr lang="zh-TW" altLang="en-US" b="1" baseline="-25000" dirty="0"/>
            </a:p>
          </p:txBody>
        </p:sp>
        <p:sp>
          <p:nvSpPr>
            <p:cNvPr id="51" name="文字方塊 50"/>
            <p:cNvSpPr txBox="1"/>
            <p:nvPr/>
          </p:nvSpPr>
          <p:spPr>
            <a:xfrm>
              <a:off x="2816733" y="2791212"/>
              <a:ext cx="471487" cy="369332"/>
            </a:xfrm>
            <a:prstGeom prst="rect">
              <a:avLst/>
            </a:prstGeom>
            <a:noFill/>
          </p:spPr>
          <p:txBody>
            <a:bodyPr wrap="square" rtlCol="0">
              <a:spAutoFit/>
            </a:bodyPr>
            <a:lstStyle/>
            <a:p>
              <a:r>
                <a:rPr lang="en-US" altLang="zh-TW" b="1" dirty="0" smtClean="0"/>
                <a:t>U</a:t>
              </a:r>
              <a:r>
                <a:rPr lang="en-US" altLang="zh-TW" b="1" baseline="-25000" dirty="0" smtClean="0"/>
                <a:t>1</a:t>
              </a:r>
              <a:endParaRPr lang="zh-TW" altLang="en-US" b="1" baseline="-25000" dirty="0"/>
            </a:p>
          </p:txBody>
        </p:sp>
        <p:sp>
          <p:nvSpPr>
            <p:cNvPr id="52" name="文字方塊 51"/>
            <p:cNvSpPr txBox="1"/>
            <p:nvPr/>
          </p:nvSpPr>
          <p:spPr>
            <a:xfrm>
              <a:off x="2816733" y="3294727"/>
              <a:ext cx="471487" cy="369332"/>
            </a:xfrm>
            <a:prstGeom prst="rect">
              <a:avLst/>
            </a:prstGeom>
            <a:noFill/>
          </p:spPr>
          <p:txBody>
            <a:bodyPr wrap="square" rtlCol="0">
              <a:spAutoFit/>
            </a:bodyPr>
            <a:lstStyle/>
            <a:p>
              <a:r>
                <a:rPr lang="en-US" altLang="zh-TW" b="1" dirty="0" smtClean="0"/>
                <a:t>V</a:t>
              </a:r>
              <a:r>
                <a:rPr lang="en-US" altLang="zh-TW" b="1" baseline="-25000" dirty="0" smtClean="0"/>
                <a:t>1</a:t>
              </a:r>
              <a:endParaRPr lang="zh-TW" altLang="en-US" b="1" baseline="-25000" dirty="0"/>
            </a:p>
          </p:txBody>
        </p:sp>
        <p:sp>
          <p:nvSpPr>
            <p:cNvPr id="54" name="橢圓 53"/>
            <p:cNvSpPr/>
            <p:nvPr/>
          </p:nvSpPr>
          <p:spPr>
            <a:xfrm>
              <a:off x="2761963"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55" name="橢圓 54"/>
            <p:cNvSpPr/>
            <p:nvPr/>
          </p:nvSpPr>
          <p:spPr>
            <a:xfrm>
              <a:off x="2761963" y="4340988"/>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橢圓 55"/>
            <p:cNvSpPr/>
            <p:nvPr/>
          </p:nvSpPr>
          <p:spPr>
            <a:xfrm>
              <a:off x="2761963" y="4857720"/>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7" name="文字方塊 56"/>
            <p:cNvSpPr txBox="1"/>
            <p:nvPr/>
          </p:nvSpPr>
          <p:spPr>
            <a:xfrm>
              <a:off x="2819115" y="3851522"/>
              <a:ext cx="471487" cy="369332"/>
            </a:xfrm>
            <a:prstGeom prst="rect">
              <a:avLst/>
            </a:prstGeom>
            <a:noFill/>
          </p:spPr>
          <p:txBody>
            <a:bodyPr wrap="square" rtlCol="0">
              <a:spAutoFit/>
            </a:bodyPr>
            <a:lstStyle/>
            <a:p>
              <a:r>
                <a:rPr lang="en-US" altLang="zh-TW" b="1" dirty="0" smtClean="0"/>
                <a:t>Y</a:t>
              </a:r>
              <a:r>
                <a:rPr lang="en-US" altLang="zh-TW" b="1" baseline="-25000" dirty="0" smtClean="0"/>
                <a:t>3</a:t>
              </a:r>
              <a:endParaRPr lang="zh-TW" altLang="en-US" b="1" baseline="-25000" dirty="0"/>
            </a:p>
          </p:txBody>
        </p:sp>
        <p:sp>
          <p:nvSpPr>
            <p:cNvPr id="58" name="文字方塊 57"/>
            <p:cNvSpPr txBox="1"/>
            <p:nvPr/>
          </p:nvSpPr>
          <p:spPr>
            <a:xfrm>
              <a:off x="2797683" y="4356347"/>
              <a:ext cx="471487" cy="369332"/>
            </a:xfrm>
            <a:prstGeom prst="rect">
              <a:avLst/>
            </a:prstGeom>
            <a:noFill/>
          </p:spPr>
          <p:txBody>
            <a:bodyPr wrap="square" rtlCol="0">
              <a:spAutoFit/>
            </a:bodyPr>
            <a:lstStyle/>
            <a:p>
              <a:r>
                <a:rPr lang="en-US" altLang="zh-TW" b="1" dirty="0" smtClean="0"/>
                <a:t>U</a:t>
              </a:r>
              <a:r>
                <a:rPr lang="en-US" altLang="zh-TW" b="1" baseline="-25000" dirty="0" smtClean="0"/>
                <a:t>3</a:t>
              </a:r>
              <a:endParaRPr lang="zh-TW" altLang="en-US" b="1" baseline="-25000" dirty="0"/>
            </a:p>
          </p:txBody>
        </p:sp>
        <p:sp>
          <p:nvSpPr>
            <p:cNvPr id="59" name="文字方塊 58"/>
            <p:cNvSpPr txBox="1"/>
            <p:nvPr/>
          </p:nvSpPr>
          <p:spPr>
            <a:xfrm>
              <a:off x="2797683" y="4859862"/>
              <a:ext cx="471487" cy="369332"/>
            </a:xfrm>
            <a:prstGeom prst="rect">
              <a:avLst/>
            </a:prstGeom>
            <a:noFill/>
          </p:spPr>
          <p:txBody>
            <a:bodyPr wrap="square" rtlCol="0">
              <a:spAutoFit/>
            </a:bodyPr>
            <a:lstStyle/>
            <a:p>
              <a:r>
                <a:rPr lang="en-US" altLang="zh-TW" b="1" dirty="0" smtClean="0"/>
                <a:t>V</a:t>
              </a:r>
              <a:r>
                <a:rPr lang="en-US" altLang="zh-TW" b="1" baseline="-25000" dirty="0" smtClean="0"/>
                <a:t>3</a:t>
              </a:r>
              <a:endParaRPr lang="zh-TW" altLang="en-US" b="1" baseline="-25000" dirty="0"/>
            </a:p>
          </p:txBody>
        </p:sp>
        <p:sp>
          <p:nvSpPr>
            <p:cNvPr id="61" name="橢圓 60"/>
            <p:cNvSpPr/>
            <p:nvPr/>
          </p:nvSpPr>
          <p:spPr>
            <a:xfrm>
              <a:off x="3450144" y="2298533"/>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62" name="橢圓 61"/>
            <p:cNvSpPr/>
            <p:nvPr/>
          </p:nvSpPr>
          <p:spPr>
            <a:xfrm>
              <a:off x="3450144" y="2781926"/>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3450144" y="3298658"/>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3507296" y="2292460"/>
              <a:ext cx="471487" cy="369332"/>
            </a:xfrm>
            <a:prstGeom prst="rect">
              <a:avLst/>
            </a:prstGeom>
            <a:noFill/>
          </p:spPr>
          <p:txBody>
            <a:bodyPr wrap="square" rtlCol="0">
              <a:spAutoFit/>
            </a:bodyPr>
            <a:lstStyle/>
            <a:p>
              <a:r>
                <a:rPr lang="en-US" altLang="zh-TW" b="1" dirty="0" smtClean="0"/>
                <a:t>Y</a:t>
              </a:r>
              <a:r>
                <a:rPr lang="en-US" altLang="zh-TW" b="1" baseline="-25000" dirty="0" smtClean="0"/>
                <a:t>2</a:t>
              </a:r>
              <a:endParaRPr lang="zh-TW" altLang="en-US" b="1" baseline="-25000" dirty="0"/>
            </a:p>
          </p:txBody>
        </p:sp>
        <p:sp>
          <p:nvSpPr>
            <p:cNvPr id="65" name="文字方塊 64"/>
            <p:cNvSpPr txBox="1"/>
            <p:nvPr/>
          </p:nvSpPr>
          <p:spPr>
            <a:xfrm>
              <a:off x="3485864" y="2797285"/>
              <a:ext cx="471487" cy="369332"/>
            </a:xfrm>
            <a:prstGeom prst="rect">
              <a:avLst/>
            </a:prstGeom>
            <a:noFill/>
          </p:spPr>
          <p:txBody>
            <a:bodyPr wrap="square" rtlCol="0">
              <a:spAutoFit/>
            </a:bodyPr>
            <a:lstStyle/>
            <a:p>
              <a:r>
                <a:rPr lang="en-US" altLang="zh-TW" b="1" dirty="0" smtClean="0"/>
                <a:t>U</a:t>
              </a:r>
              <a:r>
                <a:rPr lang="en-US" altLang="zh-TW" b="1" baseline="-25000" dirty="0" smtClean="0"/>
                <a:t>2</a:t>
              </a:r>
              <a:endParaRPr lang="zh-TW" altLang="en-US" b="1" baseline="-25000" dirty="0"/>
            </a:p>
          </p:txBody>
        </p:sp>
        <p:sp>
          <p:nvSpPr>
            <p:cNvPr id="66" name="文字方塊 65"/>
            <p:cNvSpPr txBox="1"/>
            <p:nvPr/>
          </p:nvSpPr>
          <p:spPr>
            <a:xfrm>
              <a:off x="3485864" y="3300800"/>
              <a:ext cx="471487" cy="369332"/>
            </a:xfrm>
            <a:prstGeom prst="rect">
              <a:avLst/>
            </a:prstGeom>
            <a:noFill/>
          </p:spPr>
          <p:txBody>
            <a:bodyPr wrap="square" rtlCol="0">
              <a:spAutoFit/>
            </a:bodyPr>
            <a:lstStyle/>
            <a:p>
              <a:r>
                <a:rPr lang="en-US" altLang="zh-TW" b="1" dirty="0"/>
                <a:t>V</a:t>
              </a:r>
              <a:r>
                <a:rPr lang="en-US" altLang="zh-TW" b="1" baseline="-25000" dirty="0" smtClean="0"/>
                <a:t>2</a:t>
              </a:r>
              <a:endParaRPr lang="zh-TW" altLang="en-US" b="1" baseline="-25000" dirty="0"/>
            </a:p>
          </p:txBody>
        </p:sp>
        <p:sp>
          <p:nvSpPr>
            <p:cNvPr id="68" name="橢圓 67"/>
            <p:cNvSpPr/>
            <p:nvPr/>
          </p:nvSpPr>
          <p:spPr>
            <a:xfrm>
              <a:off x="3400138"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69" name="橢圓 68"/>
            <p:cNvSpPr/>
            <p:nvPr/>
          </p:nvSpPr>
          <p:spPr>
            <a:xfrm>
              <a:off x="3400138" y="4340988"/>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0" name="橢圓 69"/>
            <p:cNvSpPr/>
            <p:nvPr/>
          </p:nvSpPr>
          <p:spPr>
            <a:xfrm>
              <a:off x="3400138" y="4857720"/>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文字方塊 70"/>
            <p:cNvSpPr txBox="1"/>
            <p:nvPr/>
          </p:nvSpPr>
          <p:spPr>
            <a:xfrm>
              <a:off x="3457290" y="3851522"/>
              <a:ext cx="471487" cy="369332"/>
            </a:xfrm>
            <a:prstGeom prst="rect">
              <a:avLst/>
            </a:prstGeom>
            <a:noFill/>
          </p:spPr>
          <p:txBody>
            <a:bodyPr wrap="square" rtlCol="0">
              <a:spAutoFit/>
            </a:bodyPr>
            <a:lstStyle/>
            <a:p>
              <a:r>
                <a:rPr lang="en-US" altLang="zh-TW" b="1" dirty="0" smtClean="0"/>
                <a:t>Y</a:t>
              </a:r>
              <a:r>
                <a:rPr lang="en-US" altLang="zh-TW" b="1" baseline="-25000" dirty="0" smtClean="0"/>
                <a:t>4</a:t>
              </a:r>
              <a:endParaRPr lang="zh-TW" altLang="en-US" b="1" baseline="-25000" dirty="0"/>
            </a:p>
          </p:txBody>
        </p:sp>
        <p:sp>
          <p:nvSpPr>
            <p:cNvPr id="72" name="文字方塊 71"/>
            <p:cNvSpPr txBox="1"/>
            <p:nvPr/>
          </p:nvSpPr>
          <p:spPr>
            <a:xfrm>
              <a:off x="3435858" y="4356347"/>
              <a:ext cx="471487" cy="369332"/>
            </a:xfrm>
            <a:prstGeom prst="rect">
              <a:avLst/>
            </a:prstGeom>
            <a:noFill/>
          </p:spPr>
          <p:txBody>
            <a:bodyPr wrap="square" rtlCol="0">
              <a:spAutoFit/>
            </a:bodyPr>
            <a:lstStyle/>
            <a:p>
              <a:r>
                <a:rPr lang="en-US" altLang="zh-TW" b="1" dirty="0" smtClean="0"/>
                <a:t>U</a:t>
              </a:r>
              <a:r>
                <a:rPr lang="en-US" altLang="zh-TW" b="1" baseline="-25000" dirty="0" smtClean="0"/>
                <a:t>4</a:t>
              </a:r>
              <a:endParaRPr lang="zh-TW" altLang="en-US" b="1" baseline="-25000" dirty="0"/>
            </a:p>
          </p:txBody>
        </p:sp>
        <p:sp>
          <p:nvSpPr>
            <p:cNvPr id="73" name="文字方塊 72"/>
            <p:cNvSpPr txBox="1"/>
            <p:nvPr/>
          </p:nvSpPr>
          <p:spPr>
            <a:xfrm>
              <a:off x="3435858" y="4859862"/>
              <a:ext cx="471487" cy="369332"/>
            </a:xfrm>
            <a:prstGeom prst="rect">
              <a:avLst/>
            </a:prstGeom>
            <a:noFill/>
          </p:spPr>
          <p:txBody>
            <a:bodyPr wrap="square" rtlCol="0">
              <a:spAutoFit/>
            </a:bodyPr>
            <a:lstStyle/>
            <a:p>
              <a:r>
                <a:rPr lang="en-US" altLang="zh-TW" b="1" dirty="0" smtClean="0"/>
                <a:t>V</a:t>
              </a:r>
              <a:r>
                <a:rPr lang="en-US" altLang="zh-TW" b="1" baseline="-25000" dirty="0" smtClean="0"/>
                <a:t>4</a:t>
              </a:r>
              <a:endParaRPr lang="zh-TW" altLang="en-US" b="1" baseline="-25000" dirty="0"/>
            </a:p>
          </p:txBody>
        </p:sp>
      </p:grpSp>
      <p:sp>
        <p:nvSpPr>
          <p:cNvPr id="3" name="左-右雙向箭號 2"/>
          <p:cNvSpPr/>
          <p:nvPr/>
        </p:nvSpPr>
        <p:spPr>
          <a:xfrm>
            <a:off x="1468340" y="3179064"/>
            <a:ext cx="1027525" cy="49119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6372200" y="4535502"/>
            <a:ext cx="1446028" cy="338554"/>
          </a:xfrm>
          <a:prstGeom prst="rect">
            <a:avLst/>
          </a:prstGeom>
          <a:noFill/>
        </p:spPr>
        <p:txBody>
          <a:bodyPr wrap="square" rtlCol="0">
            <a:spAutoFit/>
          </a:bodyPr>
          <a:lstStyle/>
          <a:p>
            <a:r>
              <a:rPr lang="en-US" altLang="zh-TW" sz="1600" dirty="0" err="1" smtClean="0">
                <a:latin typeface="Times New Roman" panose="02020603050405020304" pitchFamily="18" charset="0"/>
                <a:cs typeface="Times New Roman" panose="02020603050405020304" pitchFamily="18" charset="0"/>
              </a:rPr>
              <a:t>i</a:t>
            </a:r>
            <a:r>
              <a:rPr lang="en-US" altLang="zh-TW" sz="1600" dirty="0" smtClean="0">
                <a:latin typeface="Times New Roman" panose="02020603050405020304" pitchFamily="18" charset="0"/>
                <a:cs typeface="Times New Roman" panose="02020603050405020304" pitchFamily="18" charset="0"/>
              </a:rPr>
              <a:t> = 1, 2, 3, 4</a:t>
            </a:r>
            <a:endParaRPr lang="zh-TW" altLang="en-US" sz="1600" dirty="0">
              <a:latin typeface="Times New Roman" panose="02020603050405020304" pitchFamily="18" charset="0"/>
              <a:cs typeface="Times New Roman" panose="02020603050405020304" pitchFamily="18" charset="0"/>
            </a:endParaRPr>
          </a:p>
        </p:txBody>
      </p:sp>
      <p:graphicFrame>
        <p:nvGraphicFramePr>
          <p:cNvPr id="37" name="物件 36"/>
          <p:cNvGraphicFramePr>
            <a:graphicFrameLocks noChangeAspect="1"/>
          </p:cNvGraphicFramePr>
          <p:nvPr>
            <p:extLst>
              <p:ext uri="{D42A27DB-BD31-4B8C-83A1-F6EECF244321}">
                <p14:modId xmlns:p14="http://schemas.microsoft.com/office/powerpoint/2010/main" val="1871641471"/>
              </p:ext>
            </p:extLst>
          </p:nvPr>
        </p:nvGraphicFramePr>
        <p:xfrm>
          <a:off x="3923928" y="2026936"/>
          <a:ext cx="5057876" cy="1096119"/>
        </p:xfrm>
        <a:graphic>
          <a:graphicData uri="http://schemas.openxmlformats.org/presentationml/2006/ole">
            <mc:AlternateContent xmlns:mc="http://schemas.openxmlformats.org/markup-compatibility/2006">
              <mc:Choice xmlns:v="urn:schemas-microsoft-com:vml" Requires="v">
                <p:oleObj spid="_x0000_s154640" name="方程式" r:id="rId4" imgW="3263760" imgH="711000" progId="Equation.3">
                  <p:embed/>
                </p:oleObj>
              </mc:Choice>
              <mc:Fallback>
                <p:oleObj name="方程式" r:id="rId4" imgW="3263760" imgH="711000" progId="Equation.3">
                  <p:embed/>
                  <p:pic>
                    <p:nvPicPr>
                      <p:cNvPr id="0" name=""/>
                      <p:cNvPicPr>
                        <a:picLocks noChangeAspect="1" noChangeArrowheads="1"/>
                      </p:cNvPicPr>
                      <p:nvPr/>
                    </p:nvPicPr>
                    <p:blipFill>
                      <a:blip r:embed="rId5"/>
                      <a:srcRect/>
                      <a:stretch>
                        <a:fillRect/>
                      </a:stretch>
                    </p:blipFill>
                    <p:spPr bwMode="auto">
                      <a:xfrm>
                        <a:off x="3923928" y="2026936"/>
                        <a:ext cx="5057876" cy="1096119"/>
                      </a:xfrm>
                      <a:prstGeom prst="rect">
                        <a:avLst/>
                      </a:prstGeom>
                      <a:noFill/>
                    </p:spPr>
                  </p:pic>
                </p:oleObj>
              </mc:Fallback>
            </mc:AlternateContent>
          </a:graphicData>
        </a:graphic>
      </p:graphicFrame>
      <p:graphicFrame>
        <p:nvGraphicFramePr>
          <p:cNvPr id="40" name="物件 39"/>
          <p:cNvGraphicFramePr>
            <a:graphicFrameLocks noChangeAspect="1"/>
          </p:cNvGraphicFramePr>
          <p:nvPr>
            <p:extLst>
              <p:ext uri="{D42A27DB-BD31-4B8C-83A1-F6EECF244321}">
                <p14:modId xmlns:p14="http://schemas.microsoft.com/office/powerpoint/2010/main" val="3260937648"/>
              </p:ext>
            </p:extLst>
          </p:nvPr>
        </p:nvGraphicFramePr>
        <p:xfrm>
          <a:off x="3912170" y="3337951"/>
          <a:ext cx="4980310" cy="1115021"/>
        </p:xfrm>
        <a:graphic>
          <a:graphicData uri="http://schemas.openxmlformats.org/presentationml/2006/ole">
            <mc:AlternateContent xmlns:mc="http://schemas.openxmlformats.org/markup-compatibility/2006">
              <mc:Choice xmlns:v="urn:schemas-microsoft-com:vml" Requires="v">
                <p:oleObj spid="_x0000_s154641" name="方程式" r:id="rId6" imgW="2654280" imgH="596880" progId="Equation.3">
                  <p:embed/>
                </p:oleObj>
              </mc:Choice>
              <mc:Fallback>
                <p:oleObj name="方程式" r:id="rId6" imgW="2654280" imgH="596880" progId="Equation.3">
                  <p:embed/>
                  <p:pic>
                    <p:nvPicPr>
                      <p:cNvPr id="0" name=""/>
                      <p:cNvPicPr>
                        <a:picLocks noChangeAspect="1" noChangeArrowheads="1"/>
                      </p:cNvPicPr>
                      <p:nvPr/>
                    </p:nvPicPr>
                    <p:blipFill>
                      <a:blip r:embed="rId7"/>
                      <a:srcRect/>
                      <a:stretch>
                        <a:fillRect/>
                      </a:stretch>
                    </p:blipFill>
                    <p:spPr bwMode="auto">
                      <a:xfrm>
                        <a:off x="3912170" y="3337951"/>
                        <a:ext cx="4980310" cy="1115021"/>
                      </a:xfrm>
                      <a:prstGeom prst="rect">
                        <a:avLst/>
                      </a:prstGeom>
                      <a:noFill/>
                    </p:spPr>
                  </p:pic>
                </p:oleObj>
              </mc:Fallback>
            </mc:AlternateContent>
          </a:graphicData>
        </a:graphic>
      </p:graphicFrame>
      <p:grpSp>
        <p:nvGrpSpPr>
          <p:cNvPr id="67" name="群組 66"/>
          <p:cNvGrpSpPr/>
          <p:nvPr/>
        </p:nvGrpSpPr>
        <p:grpSpPr>
          <a:xfrm>
            <a:off x="2612778" y="1807856"/>
            <a:ext cx="1216820" cy="2971383"/>
            <a:chOff x="2761963" y="2286387"/>
            <a:chExt cx="1216820" cy="2971383"/>
          </a:xfrm>
        </p:grpSpPr>
        <p:sp>
          <p:nvSpPr>
            <p:cNvPr id="74" name="橢圓 73"/>
            <p:cNvSpPr/>
            <p:nvPr/>
          </p:nvSpPr>
          <p:spPr>
            <a:xfrm>
              <a:off x="2781013" y="2292460"/>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75" name="橢圓 74"/>
            <p:cNvSpPr/>
            <p:nvPr/>
          </p:nvSpPr>
          <p:spPr>
            <a:xfrm>
              <a:off x="2781013" y="2775853"/>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6" name="橢圓 75"/>
            <p:cNvSpPr/>
            <p:nvPr/>
          </p:nvSpPr>
          <p:spPr>
            <a:xfrm>
              <a:off x="2781013" y="3292585"/>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7" name="文字方塊 76"/>
            <p:cNvSpPr txBox="1"/>
            <p:nvPr/>
          </p:nvSpPr>
          <p:spPr>
            <a:xfrm>
              <a:off x="2838165" y="2286387"/>
              <a:ext cx="471487" cy="369332"/>
            </a:xfrm>
            <a:prstGeom prst="rect">
              <a:avLst/>
            </a:prstGeom>
            <a:noFill/>
          </p:spPr>
          <p:txBody>
            <a:bodyPr wrap="square" rtlCol="0">
              <a:spAutoFit/>
            </a:bodyPr>
            <a:lstStyle/>
            <a:p>
              <a:r>
                <a:rPr lang="en-US" altLang="zh-TW" b="1" dirty="0" smtClean="0"/>
                <a:t>Y</a:t>
              </a:r>
              <a:r>
                <a:rPr lang="en-US" altLang="zh-TW" b="1" baseline="-25000" dirty="0" smtClean="0"/>
                <a:t>1</a:t>
              </a:r>
              <a:endParaRPr lang="zh-TW" altLang="en-US" b="1" baseline="-25000" dirty="0"/>
            </a:p>
          </p:txBody>
        </p:sp>
        <p:sp>
          <p:nvSpPr>
            <p:cNvPr id="78" name="文字方塊 77"/>
            <p:cNvSpPr txBox="1"/>
            <p:nvPr/>
          </p:nvSpPr>
          <p:spPr>
            <a:xfrm>
              <a:off x="2816733" y="2791212"/>
              <a:ext cx="471487" cy="369332"/>
            </a:xfrm>
            <a:prstGeom prst="rect">
              <a:avLst/>
            </a:prstGeom>
            <a:noFill/>
          </p:spPr>
          <p:txBody>
            <a:bodyPr wrap="square" rtlCol="0">
              <a:spAutoFit/>
            </a:bodyPr>
            <a:lstStyle/>
            <a:p>
              <a:r>
                <a:rPr lang="en-US" altLang="zh-TW" b="1" dirty="0" smtClean="0"/>
                <a:t>U</a:t>
              </a:r>
              <a:r>
                <a:rPr lang="en-US" altLang="zh-TW" b="1" baseline="-25000" dirty="0" smtClean="0"/>
                <a:t>1</a:t>
              </a:r>
              <a:endParaRPr lang="zh-TW" altLang="en-US" b="1" baseline="-25000" dirty="0"/>
            </a:p>
          </p:txBody>
        </p:sp>
        <p:sp>
          <p:nvSpPr>
            <p:cNvPr id="79" name="文字方塊 78"/>
            <p:cNvSpPr txBox="1"/>
            <p:nvPr/>
          </p:nvSpPr>
          <p:spPr>
            <a:xfrm>
              <a:off x="2816733" y="3294727"/>
              <a:ext cx="471487" cy="369332"/>
            </a:xfrm>
            <a:prstGeom prst="rect">
              <a:avLst/>
            </a:prstGeom>
            <a:noFill/>
          </p:spPr>
          <p:txBody>
            <a:bodyPr wrap="square" rtlCol="0">
              <a:spAutoFit/>
            </a:bodyPr>
            <a:lstStyle/>
            <a:p>
              <a:r>
                <a:rPr lang="en-US" altLang="zh-TW" b="1" dirty="0" smtClean="0"/>
                <a:t>V</a:t>
              </a:r>
              <a:r>
                <a:rPr lang="en-US" altLang="zh-TW" b="1" baseline="-25000" dirty="0" smtClean="0"/>
                <a:t>1</a:t>
              </a:r>
              <a:endParaRPr lang="zh-TW" altLang="en-US" b="1" baseline="-25000" dirty="0"/>
            </a:p>
          </p:txBody>
        </p:sp>
        <p:sp>
          <p:nvSpPr>
            <p:cNvPr id="80" name="橢圓 79"/>
            <p:cNvSpPr/>
            <p:nvPr/>
          </p:nvSpPr>
          <p:spPr>
            <a:xfrm>
              <a:off x="2761963"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81" name="橢圓 80"/>
            <p:cNvSpPr/>
            <p:nvPr/>
          </p:nvSpPr>
          <p:spPr>
            <a:xfrm>
              <a:off x="2761963" y="4340988"/>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2" name="橢圓 81"/>
            <p:cNvSpPr/>
            <p:nvPr/>
          </p:nvSpPr>
          <p:spPr>
            <a:xfrm>
              <a:off x="2761963" y="4857720"/>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3" name="文字方塊 82"/>
            <p:cNvSpPr txBox="1"/>
            <p:nvPr/>
          </p:nvSpPr>
          <p:spPr>
            <a:xfrm>
              <a:off x="2819115" y="3851522"/>
              <a:ext cx="471487" cy="369332"/>
            </a:xfrm>
            <a:prstGeom prst="rect">
              <a:avLst/>
            </a:prstGeom>
            <a:noFill/>
          </p:spPr>
          <p:txBody>
            <a:bodyPr wrap="square" rtlCol="0">
              <a:spAutoFit/>
            </a:bodyPr>
            <a:lstStyle/>
            <a:p>
              <a:r>
                <a:rPr lang="en-US" altLang="zh-TW" b="1" dirty="0" smtClean="0"/>
                <a:t>Y</a:t>
              </a:r>
              <a:r>
                <a:rPr lang="en-US" altLang="zh-TW" b="1" baseline="-25000" dirty="0" smtClean="0"/>
                <a:t>3</a:t>
              </a:r>
              <a:endParaRPr lang="zh-TW" altLang="en-US" b="1" baseline="-25000" dirty="0"/>
            </a:p>
          </p:txBody>
        </p:sp>
        <p:sp>
          <p:nvSpPr>
            <p:cNvPr id="84" name="文字方塊 83"/>
            <p:cNvSpPr txBox="1"/>
            <p:nvPr/>
          </p:nvSpPr>
          <p:spPr>
            <a:xfrm>
              <a:off x="2797683" y="4356347"/>
              <a:ext cx="471487" cy="369332"/>
            </a:xfrm>
            <a:prstGeom prst="rect">
              <a:avLst/>
            </a:prstGeom>
            <a:noFill/>
          </p:spPr>
          <p:txBody>
            <a:bodyPr wrap="square" rtlCol="0">
              <a:spAutoFit/>
            </a:bodyPr>
            <a:lstStyle/>
            <a:p>
              <a:r>
                <a:rPr lang="en-US" altLang="zh-TW" b="1" dirty="0" smtClean="0">
                  <a:solidFill>
                    <a:schemeClr val="bg1"/>
                  </a:solidFill>
                </a:rPr>
                <a:t>U</a:t>
              </a:r>
              <a:r>
                <a:rPr lang="en-US" altLang="zh-TW" b="1" baseline="-25000" dirty="0">
                  <a:solidFill>
                    <a:schemeClr val="bg1"/>
                  </a:solidFill>
                </a:rPr>
                <a:t>1</a:t>
              </a:r>
              <a:endParaRPr lang="zh-TW" altLang="en-US" b="1" baseline="-25000" dirty="0">
                <a:solidFill>
                  <a:schemeClr val="bg1"/>
                </a:solidFill>
              </a:endParaRPr>
            </a:p>
          </p:txBody>
        </p:sp>
        <p:sp>
          <p:nvSpPr>
            <p:cNvPr id="85" name="文字方塊 84"/>
            <p:cNvSpPr txBox="1"/>
            <p:nvPr/>
          </p:nvSpPr>
          <p:spPr>
            <a:xfrm>
              <a:off x="2797683" y="4859862"/>
              <a:ext cx="471487" cy="369332"/>
            </a:xfrm>
            <a:prstGeom prst="rect">
              <a:avLst/>
            </a:prstGeom>
            <a:noFill/>
          </p:spPr>
          <p:txBody>
            <a:bodyPr wrap="square" rtlCol="0">
              <a:spAutoFit/>
            </a:bodyPr>
            <a:lstStyle/>
            <a:p>
              <a:r>
                <a:rPr lang="en-US" altLang="zh-TW" b="1" dirty="0" smtClean="0">
                  <a:solidFill>
                    <a:schemeClr val="bg1"/>
                  </a:solidFill>
                </a:rPr>
                <a:t>V</a:t>
              </a:r>
              <a:r>
                <a:rPr lang="en-US" altLang="zh-TW" b="1" baseline="-25000" dirty="0">
                  <a:solidFill>
                    <a:schemeClr val="bg1"/>
                  </a:solidFill>
                </a:rPr>
                <a:t>1</a:t>
              </a:r>
              <a:endParaRPr lang="zh-TW" altLang="en-US" b="1" baseline="-25000" dirty="0">
                <a:solidFill>
                  <a:schemeClr val="bg1"/>
                </a:solidFill>
              </a:endParaRPr>
            </a:p>
          </p:txBody>
        </p:sp>
        <p:sp>
          <p:nvSpPr>
            <p:cNvPr id="86" name="橢圓 85"/>
            <p:cNvSpPr/>
            <p:nvPr/>
          </p:nvSpPr>
          <p:spPr>
            <a:xfrm>
              <a:off x="3450144" y="2298533"/>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87" name="橢圓 86"/>
            <p:cNvSpPr/>
            <p:nvPr/>
          </p:nvSpPr>
          <p:spPr>
            <a:xfrm>
              <a:off x="3450144" y="2781926"/>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8" name="橢圓 87"/>
            <p:cNvSpPr/>
            <p:nvPr/>
          </p:nvSpPr>
          <p:spPr>
            <a:xfrm>
              <a:off x="3450144" y="3298658"/>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9" name="文字方塊 88"/>
            <p:cNvSpPr txBox="1"/>
            <p:nvPr/>
          </p:nvSpPr>
          <p:spPr>
            <a:xfrm>
              <a:off x="3507296" y="2292460"/>
              <a:ext cx="471487" cy="369332"/>
            </a:xfrm>
            <a:prstGeom prst="rect">
              <a:avLst/>
            </a:prstGeom>
            <a:noFill/>
          </p:spPr>
          <p:txBody>
            <a:bodyPr wrap="square" rtlCol="0">
              <a:spAutoFit/>
            </a:bodyPr>
            <a:lstStyle/>
            <a:p>
              <a:r>
                <a:rPr lang="en-US" altLang="zh-TW" b="1" dirty="0" smtClean="0"/>
                <a:t>Y</a:t>
              </a:r>
              <a:r>
                <a:rPr lang="en-US" altLang="zh-TW" b="1" baseline="-25000" dirty="0" smtClean="0"/>
                <a:t>2</a:t>
              </a:r>
              <a:endParaRPr lang="zh-TW" altLang="en-US" b="1" baseline="-25000" dirty="0"/>
            </a:p>
          </p:txBody>
        </p:sp>
        <p:sp>
          <p:nvSpPr>
            <p:cNvPr id="90" name="文字方塊 89"/>
            <p:cNvSpPr txBox="1"/>
            <p:nvPr/>
          </p:nvSpPr>
          <p:spPr>
            <a:xfrm>
              <a:off x="3485864" y="2797285"/>
              <a:ext cx="471487" cy="369332"/>
            </a:xfrm>
            <a:prstGeom prst="rect">
              <a:avLst/>
            </a:prstGeom>
            <a:noFill/>
          </p:spPr>
          <p:txBody>
            <a:bodyPr wrap="square" rtlCol="0">
              <a:spAutoFit/>
            </a:bodyPr>
            <a:lstStyle/>
            <a:p>
              <a:r>
                <a:rPr lang="en-US" altLang="zh-TW" b="1" dirty="0" smtClean="0">
                  <a:solidFill>
                    <a:schemeClr val="bg1"/>
                  </a:solidFill>
                </a:rPr>
                <a:t>U</a:t>
              </a:r>
              <a:r>
                <a:rPr lang="en-US" altLang="zh-TW" b="1" baseline="-25000" dirty="0" smtClean="0">
                  <a:solidFill>
                    <a:schemeClr val="bg1"/>
                  </a:solidFill>
                </a:rPr>
                <a:t>1</a:t>
              </a:r>
              <a:endParaRPr lang="zh-TW" altLang="en-US" b="1" baseline="-25000" dirty="0">
                <a:solidFill>
                  <a:schemeClr val="bg1"/>
                </a:solidFill>
              </a:endParaRPr>
            </a:p>
          </p:txBody>
        </p:sp>
        <p:sp>
          <p:nvSpPr>
            <p:cNvPr id="91" name="文字方塊 90"/>
            <p:cNvSpPr txBox="1"/>
            <p:nvPr/>
          </p:nvSpPr>
          <p:spPr>
            <a:xfrm>
              <a:off x="3485864" y="3300800"/>
              <a:ext cx="471487" cy="369332"/>
            </a:xfrm>
            <a:prstGeom prst="rect">
              <a:avLst/>
            </a:prstGeom>
            <a:noFill/>
          </p:spPr>
          <p:txBody>
            <a:bodyPr wrap="square" rtlCol="0">
              <a:spAutoFit/>
            </a:bodyPr>
            <a:lstStyle/>
            <a:p>
              <a:r>
                <a:rPr lang="en-US" altLang="zh-TW" b="1" dirty="0" smtClean="0">
                  <a:solidFill>
                    <a:schemeClr val="bg1"/>
                  </a:solidFill>
                </a:rPr>
                <a:t>V</a:t>
              </a:r>
              <a:r>
                <a:rPr lang="en-US" altLang="zh-TW" b="1" baseline="-25000" dirty="0" smtClean="0">
                  <a:solidFill>
                    <a:schemeClr val="bg1"/>
                  </a:solidFill>
                </a:rPr>
                <a:t>1</a:t>
              </a:r>
              <a:endParaRPr lang="zh-TW" altLang="en-US" b="1" baseline="-25000" dirty="0">
                <a:solidFill>
                  <a:schemeClr val="bg1"/>
                </a:solidFill>
              </a:endParaRPr>
            </a:p>
          </p:txBody>
        </p:sp>
        <p:sp>
          <p:nvSpPr>
            <p:cNvPr id="92" name="橢圓 91"/>
            <p:cNvSpPr/>
            <p:nvPr/>
          </p:nvSpPr>
          <p:spPr>
            <a:xfrm>
              <a:off x="3400138"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93" name="橢圓 92"/>
            <p:cNvSpPr/>
            <p:nvPr/>
          </p:nvSpPr>
          <p:spPr>
            <a:xfrm>
              <a:off x="3400138" y="4340988"/>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4" name="橢圓 93"/>
            <p:cNvSpPr/>
            <p:nvPr/>
          </p:nvSpPr>
          <p:spPr>
            <a:xfrm>
              <a:off x="3400138" y="4857720"/>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5" name="文字方塊 94"/>
            <p:cNvSpPr txBox="1"/>
            <p:nvPr/>
          </p:nvSpPr>
          <p:spPr>
            <a:xfrm>
              <a:off x="3457290" y="3851522"/>
              <a:ext cx="471487" cy="369332"/>
            </a:xfrm>
            <a:prstGeom prst="rect">
              <a:avLst/>
            </a:prstGeom>
            <a:noFill/>
          </p:spPr>
          <p:txBody>
            <a:bodyPr wrap="square" rtlCol="0">
              <a:spAutoFit/>
            </a:bodyPr>
            <a:lstStyle/>
            <a:p>
              <a:r>
                <a:rPr lang="en-US" altLang="zh-TW" b="1" dirty="0" smtClean="0"/>
                <a:t>Y</a:t>
              </a:r>
              <a:r>
                <a:rPr lang="en-US" altLang="zh-TW" b="1" baseline="-25000" dirty="0" smtClean="0"/>
                <a:t>4</a:t>
              </a:r>
              <a:endParaRPr lang="zh-TW" altLang="en-US" b="1" baseline="-25000" dirty="0"/>
            </a:p>
          </p:txBody>
        </p:sp>
        <p:sp>
          <p:nvSpPr>
            <p:cNvPr id="96" name="文字方塊 95"/>
            <p:cNvSpPr txBox="1"/>
            <p:nvPr/>
          </p:nvSpPr>
          <p:spPr>
            <a:xfrm>
              <a:off x="3435858" y="4356347"/>
              <a:ext cx="471487" cy="369332"/>
            </a:xfrm>
            <a:prstGeom prst="rect">
              <a:avLst/>
            </a:prstGeom>
            <a:noFill/>
          </p:spPr>
          <p:txBody>
            <a:bodyPr wrap="square" rtlCol="0">
              <a:spAutoFit/>
            </a:bodyPr>
            <a:lstStyle/>
            <a:p>
              <a:r>
                <a:rPr lang="en-US" altLang="zh-TW" b="1" dirty="0" smtClean="0">
                  <a:solidFill>
                    <a:schemeClr val="bg1"/>
                  </a:solidFill>
                </a:rPr>
                <a:t>U</a:t>
              </a:r>
              <a:r>
                <a:rPr lang="en-US" altLang="zh-TW" b="1" baseline="-25000" dirty="0" smtClean="0">
                  <a:solidFill>
                    <a:schemeClr val="bg1"/>
                  </a:solidFill>
                </a:rPr>
                <a:t>1</a:t>
              </a:r>
              <a:endParaRPr lang="zh-TW" altLang="en-US" b="1" baseline="-25000" dirty="0">
                <a:solidFill>
                  <a:schemeClr val="bg1"/>
                </a:solidFill>
              </a:endParaRPr>
            </a:p>
          </p:txBody>
        </p:sp>
        <p:sp>
          <p:nvSpPr>
            <p:cNvPr id="97" name="文字方塊 96"/>
            <p:cNvSpPr txBox="1"/>
            <p:nvPr/>
          </p:nvSpPr>
          <p:spPr>
            <a:xfrm>
              <a:off x="3435858" y="4859862"/>
              <a:ext cx="471487" cy="369332"/>
            </a:xfrm>
            <a:prstGeom prst="rect">
              <a:avLst/>
            </a:prstGeom>
            <a:noFill/>
          </p:spPr>
          <p:txBody>
            <a:bodyPr wrap="square" rtlCol="0">
              <a:spAutoFit/>
            </a:bodyPr>
            <a:lstStyle/>
            <a:p>
              <a:r>
                <a:rPr lang="en-US" altLang="zh-TW" b="1" dirty="0" smtClean="0">
                  <a:solidFill>
                    <a:schemeClr val="bg1"/>
                  </a:solidFill>
                </a:rPr>
                <a:t>V</a:t>
              </a:r>
              <a:r>
                <a:rPr lang="en-US" altLang="zh-TW" b="1" baseline="-25000" dirty="0">
                  <a:solidFill>
                    <a:schemeClr val="bg1"/>
                  </a:solidFill>
                </a:rPr>
                <a:t>1</a:t>
              </a:r>
              <a:endParaRPr lang="zh-TW" altLang="en-US" b="1" baseline="-25000" dirty="0">
                <a:solidFill>
                  <a:schemeClr val="bg1"/>
                </a:solidFill>
              </a:endParaRPr>
            </a:p>
          </p:txBody>
        </p:sp>
      </p:grpSp>
      <p:sp>
        <p:nvSpPr>
          <p:cNvPr id="7" name="文字方塊 6"/>
          <p:cNvSpPr txBox="1"/>
          <p:nvPr/>
        </p:nvSpPr>
        <p:spPr>
          <a:xfrm>
            <a:off x="1881784" y="4941168"/>
            <a:ext cx="5426519" cy="707886"/>
          </a:xfrm>
          <a:prstGeom prst="rect">
            <a:avLst/>
          </a:prstGeom>
          <a:solidFill>
            <a:srgbClr val="FFFF00"/>
          </a:solidFill>
          <a:ln>
            <a:solidFill>
              <a:schemeClr val="accent1"/>
            </a:solidFill>
          </a:ln>
        </p:spPr>
        <p:txBody>
          <a:bodyPr wrap="square" rtlCol="0">
            <a:spAutoFit/>
          </a:bodyPr>
          <a:lstStyle/>
          <a:p>
            <a:pPr algn="ctr"/>
            <a:r>
              <a:rPr lang="en-US" altLang="zh-TW" sz="2000" b="1" dirty="0" smtClean="0">
                <a:latin typeface="Calibri" panose="020F0502020204030204" pitchFamily="34" charset="0"/>
                <a:cs typeface="Calibri" panose="020F0502020204030204" pitchFamily="34" charset="0"/>
              </a:rPr>
              <a:t>Only R</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G</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B</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can be correctly </a:t>
            </a:r>
            <a:r>
              <a:rPr lang="en-US" altLang="zh-TW" sz="2000" b="1" dirty="0" err="1" smtClean="0">
                <a:latin typeface="Calibri" panose="020F0502020204030204" pitchFamily="34" charset="0"/>
                <a:cs typeface="Calibri" panose="020F0502020204030204" pitchFamily="34" charset="0"/>
              </a:rPr>
              <a:t>depacked</a:t>
            </a:r>
            <a:r>
              <a:rPr lang="en-US" altLang="zh-TW" sz="2000" b="1" dirty="0" smtClean="0">
                <a:latin typeface="Calibri" panose="020F0502020204030204" pitchFamily="34" charset="0"/>
                <a:cs typeface="Calibri" panose="020F0502020204030204" pitchFamily="34" charset="0"/>
              </a:rPr>
              <a:t> from </a:t>
            </a:r>
          </a:p>
          <a:p>
            <a:pPr algn="ctr"/>
            <a:r>
              <a:rPr lang="en-US" altLang="zh-TW" sz="2000" b="1" dirty="0" smtClean="0">
                <a:latin typeface="Calibri" panose="020F0502020204030204" pitchFamily="34" charset="0"/>
                <a:cs typeface="Calibri" panose="020F0502020204030204" pitchFamily="34" charset="0"/>
              </a:rPr>
              <a:t>Y</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U</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V</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without any adjustments!</a:t>
            </a:r>
            <a:endParaRPr lang="zh-TW" altLang="en-US" sz="2000" b="1" dirty="0">
              <a:latin typeface="Calibri" panose="020F0502020204030204" pitchFamily="34" charset="0"/>
              <a:cs typeface="Calibri" panose="020F0502020204030204" pitchFamily="34" charset="0"/>
            </a:endParaRPr>
          </a:p>
        </p:txBody>
      </p:sp>
      <p:sp>
        <p:nvSpPr>
          <p:cNvPr id="98" name="文字方塊 97"/>
          <p:cNvSpPr txBox="1"/>
          <p:nvPr/>
        </p:nvSpPr>
        <p:spPr>
          <a:xfrm>
            <a:off x="1835696" y="5805264"/>
            <a:ext cx="5544615" cy="707886"/>
          </a:xfrm>
          <a:prstGeom prst="rect">
            <a:avLst/>
          </a:prstGeom>
          <a:solidFill>
            <a:schemeClr val="accent2">
              <a:lumMod val="20000"/>
              <a:lumOff val="80000"/>
            </a:schemeClr>
          </a:solidFill>
          <a:ln>
            <a:solidFill>
              <a:schemeClr val="accent1"/>
            </a:solidFill>
          </a:ln>
        </p:spPr>
        <p:txBody>
          <a:bodyPr wrap="square" rtlCol="0">
            <a:spAutoFit/>
          </a:bodyPr>
          <a:lstStyle/>
          <a:p>
            <a:pPr algn="ctr"/>
            <a:r>
              <a:rPr lang="en-US" altLang="zh-TW" sz="2000" b="1" dirty="0" smtClean="0">
                <a:latin typeface="Calibri" panose="020F0502020204030204" pitchFamily="34" charset="0"/>
                <a:cs typeface="Calibri" panose="020F0502020204030204" pitchFamily="34" charset="0"/>
              </a:rPr>
              <a:t>How to effectively use information of Y</a:t>
            </a:r>
            <a:r>
              <a:rPr lang="en-US" altLang="zh-TW" sz="2000" b="1" baseline="-25000" dirty="0" smtClean="0">
                <a:latin typeface="Calibri" panose="020F0502020204030204" pitchFamily="34" charset="0"/>
                <a:cs typeface="Calibri" panose="020F0502020204030204" pitchFamily="34" charset="0"/>
              </a:rPr>
              <a:t>2</a:t>
            </a:r>
            <a:r>
              <a:rPr lang="en-US" altLang="zh-TW" sz="2000" b="1" dirty="0" smtClean="0">
                <a:latin typeface="Calibri" panose="020F0502020204030204" pitchFamily="34" charset="0"/>
                <a:cs typeface="Calibri" panose="020F0502020204030204" pitchFamily="34" charset="0"/>
              </a:rPr>
              <a:t>, Y</a:t>
            </a:r>
            <a:r>
              <a:rPr lang="en-US" altLang="zh-TW" sz="2000" b="1" baseline="-25000" dirty="0" smtClean="0">
                <a:latin typeface="Calibri" panose="020F0502020204030204" pitchFamily="34" charset="0"/>
                <a:cs typeface="Calibri" panose="020F0502020204030204" pitchFamily="34" charset="0"/>
              </a:rPr>
              <a:t>3</a:t>
            </a:r>
            <a:r>
              <a:rPr lang="en-US" altLang="zh-TW" sz="2000" b="1" dirty="0" smtClean="0">
                <a:latin typeface="Calibri" panose="020F0502020204030204" pitchFamily="34" charset="0"/>
                <a:cs typeface="Calibri" panose="020F0502020204030204" pitchFamily="34" charset="0"/>
              </a:rPr>
              <a:t>, Y</a:t>
            </a:r>
            <a:r>
              <a:rPr lang="en-US" altLang="zh-TW" sz="2000" b="1" baseline="-25000" dirty="0" smtClean="0">
                <a:latin typeface="Calibri" panose="020F0502020204030204" pitchFamily="34" charset="0"/>
                <a:cs typeface="Calibri" panose="020F0502020204030204" pitchFamily="34" charset="0"/>
              </a:rPr>
              <a:t>4</a:t>
            </a:r>
            <a:r>
              <a:rPr lang="en-US" altLang="zh-TW" sz="2000" b="1" dirty="0" smtClean="0">
                <a:latin typeface="Calibri" panose="020F0502020204030204" pitchFamily="34" charset="0"/>
                <a:cs typeface="Calibri" panose="020F0502020204030204" pitchFamily="34" charset="0"/>
              </a:rPr>
              <a:t>  becomes a mathematical problem!</a:t>
            </a:r>
            <a:endParaRPr lang="zh-TW" altLang="en-US"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0514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additive="base">
                                        <p:cTn id="17" dur="500" fill="hold"/>
                                        <p:tgtEl>
                                          <p:spTgt spid="98"/>
                                        </p:tgtEl>
                                        <p:attrNameLst>
                                          <p:attrName>ppt_x</p:attrName>
                                        </p:attrNameLst>
                                      </p:cBhvr>
                                      <p:tavLst>
                                        <p:tav tm="0">
                                          <p:val>
                                            <p:strVal val="#ppt_x"/>
                                          </p:val>
                                        </p:tav>
                                        <p:tav tm="100000">
                                          <p:val>
                                            <p:strVal val="#ppt_x"/>
                                          </p:val>
                                        </p:tav>
                                      </p:tavLst>
                                    </p:anim>
                                    <p:anim calcmode="lin" valueType="num">
                                      <p:cBhvr additive="base">
                                        <p:cTn id="18"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284984"/>
            <a:ext cx="7310200" cy="1121296"/>
          </a:xfrm>
        </p:spPr>
        <p:txBody>
          <a:bodyPr>
            <a:noAutofit/>
          </a:bodyPr>
          <a:lstStyle/>
          <a:p>
            <a:pPr marL="355600" indent="-355600">
              <a:spcBef>
                <a:spcPts val="1200"/>
              </a:spcBef>
            </a:pPr>
            <a:r>
              <a:rPr lang="en-US" altLang="zh-TW" sz="3600" dirty="0">
                <a:latin typeface="Calibri" pitchFamily="34" charset="0"/>
              </a:rPr>
              <a:t>Centralized Texture-Depth Packing </a:t>
            </a:r>
            <a:r>
              <a:rPr lang="en-US" altLang="zh-TW" sz="3600" dirty="0" smtClean="0">
                <a:latin typeface="Calibri" pitchFamily="34" charset="0"/>
              </a:rPr>
              <a:t>SEI </a:t>
            </a:r>
            <a:r>
              <a:rPr lang="en-US" altLang="zh-TW" sz="3600" dirty="0">
                <a:latin typeface="Calibri" pitchFamily="34" charset="0"/>
              </a:rPr>
              <a:t>Message Syntax</a:t>
            </a:r>
            <a:endParaRPr lang="en-US" altLang="zh-TW" sz="3600" dirty="0" smtClean="0">
              <a:latin typeface="Calibri" pitchFamily="34" charset="0"/>
            </a:endParaRPr>
          </a:p>
        </p:txBody>
      </p:sp>
    </p:spTree>
    <p:extLst>
      <p:ext uri="{BB962C8B-B14F-4D97-AF65-F5344CB8AC3E}">
        <p14:creationId xmlns:p14="http://schemas.microsoft.com/office/powerpoint/2010/main" val="20190978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16632"/>
            <a:ext cx="8079581" cy="1321396"/>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Adjusted RGB to YUV Transform</a:t>
            </a:r>
            <a:r>
              <a:rPr lang="en-US" altLang="zh-TW" sz="3200" dirty="0" smtClean="0">
                <a:latin typeface="Calibri" panose="020F0502020204030204" pitchFamily="34" charset="0"/>
                <a:cs typeface="Calibri" panose="020F0502020204030204" pitchFamily="34" charset="0"/>
              </a:rPr>
              <a:t/>
            </a:r>
            <a:br>
              <a:rPr lang="en-US" altLang="zh-TW" sz="3200" dirty="0" smtClean="0">
                <a:latin typeface="Calibri" panose="020F0502020204030204" pitchFamily="34" charset="0"/>
                <a:cs typeface="Calibri" panose="020F0502020204030204" pitchFamily="34" charset="0"/>
              </a:rPr>
            </a:br>
            <a:r>
              <a:rPr lang="en-US" altLang="zh-TW" sz="1800" dirty="0" smtClean="0">
                <a:solidFill>
                  <a:srgbClr val="FF0000"/>
                </a:solidFill>
                <a:latin typeface="Calibri" panose="020F0502020204030204" pitchFamily="34" charset="0"/>
                <a:cs typeface="Calibri" panose="020F0502020204030204" pitchFamily="34" charset="0"/>
              </a:rPr>
              <a:t>(Vertical Color Packing - Based on 4 color pixels )</a:t>
            </a:r>
            <a:endParaRPr lang="zh-TW" altLang="en-US" sz="1800" dirty="0">
              <a:solidFill>
                <a:srgbClr val="FF0000"/>
              </a:solidFill>
              <a:latin typeface="Calibri" panose="020F0502020204030204" pitchFamily="34" charset="0"/>
              <a:cs typeface="Calibri" panose="020F0502020204030204" pitchFamily="34" charset="0"/>
            </a:endParaRPr>
          </a:p>
        </p:txBody>
      </p:sp>
      <p:sp>
        <p:nvSpPr>
          <p:cNvPr id="60" name="文字方塊 59"/>
          <p:cNvSpPr txBox="1"/>
          <p:nvPr/>
        </p:nvSpPr>
        <p:spPr>
          <a:xfrm>
            <a:off x="7524328" y="3312496"/>
            <a:ext cx="1446028" cy="338554"/>
          </a:xfrm>
          <a:prstGeom prst="rect">
            <a:avLst/>
          </a:prstGeom>
          <a:noFill/>
        </p:spPr>
        <p:txBody>
          <a:bodyPr wrap="square" rtlCol="0">
            <a:spAutoFit/>
          </a:bodyPr>
          <a:lstStyle/>
          <a:p>
            <a:r>
              <a:rPr lang="en-US" altLang="zh-TW" sz="1600" dirty="0" err="1" smtClean="0">
                <a:latin typeface="Times New Roman" panose="02020603050405020304" pitchFamily="18" charset="0"/>
                <a:cs typeface="Times New Roman" panose="02020603050405020304" pitchFamily="18" charset="0"/>
              </a:rPr>
              <a:t>i</a:t>
            </a:r>
            <a:r>
              <a:rPr lang="en-US" altLang="zh-TW" sz="1600" dirty="0" smtClean="0">
                <a:latin typeface="Times New Roman" panose="02020603050405020304" pitchFamily="18" charset="0"/>
                <a:cs typeface="Times New Roman" panose="02020603050405020304" pitchFamily="18" charset="0"/>
              </a:rPr>
              <a:t> = 1, 2, 3, 4</a:t>
            </a:r>
            <a:endParaRPr lang="zh-TW" altLang="en-US" sz="1600" dirty="0">
              <a:latin typeface="Times New Roman" panose="02020603050405020304" pitchFamily="18" charset="0"/>
              <a:cs typeface="Times New Roman" panose="02020603050405020304" pitchFamily="18" charset="0"/>
            </a:endParaRPr>
          </a:p>
        </p:txBody>
      </p:sp>
      <p:graphicFrame>
        <p:nvGraphicFramePr>
          <p:cNvPr id="37" name="物件 36"/>
          <p:cNvGraphicFramePr>
            <a:graphicFrameLocks noChangeAspect="1"/>
          </p:cNvGraphicFramePr>
          <p:nvPr>
            <p:extLst>
              <p:ext uri="{D42A27DB-BD31-4B8C-83A1-F6EECF244321}">
                <p14:modId xmlns:p14="http://schemas.microsoft.com/office/powerpoint/2010/main" val="3209733307"/>
              </p:ext>
            </p:extLst>
          </p:nvPr>
        </p:nvGraphicFramePr>
        <p:xfrm>
          <a:off x="2438458" y="1484784"/>
          <a:ext cx="5057876" cy="1096119"/>
        </p:xfrm>
        <a:graphic>
          <a:graphicData uri="http://schemas.openxmlformats.org/presentationml/2006/ole">
            <mc:AlternateContent xmlns:mc="http://schemas.openxmlformats.org/markup-compatibility/2006">
              <mc:Choice xmlns:v="urn:schemas-microsoft-com:vml" Requires="v">
                <p:oleObj spid="_x0000_s155680" name="方程式" r:id="rId4" imgW="3263760" imgH="711000" progId="Equation.3">
                  <p:embed/>
                </p:oleObj>
              </mc:Choice>
              <mc:Fallback>
                <p:oleObj name="方程式" r:id="rId4" imgW="3263760" imgH="711000" progId="Equation.3">
                  <p:embed/>
                  <p:pic>
                    <p:nvPicPr>
                      <p:cNvPr id="0" name=""/>
                      <p:cNvPicPr>
                        <a:picLocks noChangeAspect="1" noChangeArrowheads="1"/>
                      </p:cNvPicPr>
                      <p:nvPr/>
                    </p:nvPicPr>
                    <p:blipFill>
                      <a:blip r:embed="rId5"/>
                      <a:srcRect/>
                      <a:stretch>
                        <a:fillRect/>
                      </a:stretch>
                    </p:blipFill>
                    <p:spPr bwMode="auto">
                      <a:xfrm>
                        <a:off x="2438458" y="1484784"/>
                        <a:ext cx="5057876" cy="1096119"/>
                      </a:xfrm>
                      <a:prstGeom prst="rect">
                        <a:avLst/>
                      </a:prstGeom>
                      <a:noFill/>
                    </p:spPr>
                  </p:pic>
                </p:oleObj>
              </mc:Fallback>
            </mc:AlternateContent>
          </a:graphicData>
        </a:graphic>
      </p:graphicFrame>
      <p:graphicFrame>
        <p:nvGraphicFramePr>
          <p:cNvPr id="40" name="物件 39"/>
          <p:cNvGraphicFramePr>
            <a:graphicFrameLocks noChangeAspect="1"/>
          </p:cNvGraphicFramePr>
          <p:nvPr>
            <p:extLst>
              <p:ext uri="{D42A27DB-BD31-4B8C-83A1-F6EECF244321}">
                <p14:modId xmlns:p14="http://schemas.microsoft.com/office/powerpoint/2010/main" val="2899571349"/>
              </p:ext>
            </p:extLst>
          </p:nvPr>
        </p:nvGraphicFramePr>
        <p:xfrm>
          <a:off x="2411760" y="2636912"/>
          <a:ext cx="5134842" cy="1158977"/>
        </p:xfrm>
        <a:graphic>
          <a:graphicData uri="http://schemas.openxmlformats.org/presentationml/2006/ole">
            <mc:AlternateContent xmlns:mc="http://schemas.openxmlformats.org/markup-compatibility/2006">
              <mc:Choice xmlns:v="urn:schemas-microsoft-com:vml" Requires="v">
                <p:oleObj spid="_x0000_s155681" name="方程式" r:id="rId6" imgW="3136680" imgH="711000" progId="Equation.3">
                  <p:embed/>
                </p:oleObj>
              </mc:Choice>
              <mc:Fallback>
                <p:oleObj name="方程式" r:id="rId6" imgW="3136680" imgH="711000" progId="Equation.3">
                  <p:embed/>
                  <p:pic>
                    <p:nvPicPr>
                      <p:cNvPr id="0" name=""/>
                      <p:cNvPicPr>
                        <a:picLocks noChangeAspect="1" noChangeArrowheads="1"/>
                      </p:cNvPicPr>
                      <p:nvPr/>
                    </p:nvPicPr>
                    <p:blipFill>
                      <a:blip r:embed="rId7"/>
                      <a:srcRect/>
                      <a:stretch>
                        <a:fillRect/>
                      </a:stretch>
                    </p:blipFill>
                    <p:spPr bwMode="auto">
                      <a:xfrm>
                        <a:off x="2411760" y="2636912"/>
                        <a:ext cx="5134842" cy="1158977"/>
                      </a:xfrm>
                      <a:prstGeom prst="rect">
                        <a:avLst/>
                      </a:prstGeom>
                      <a:noFill/>
                    </p:spPr>
                  </p:pic>
                </p:oleObj>
              </mc:Fallback>
            </mc:AlternateContent>
          </a:graphicData>
        </a:graphic>
      </p:graphicFrame>
      <p:grpSp>
        <p:nvGrpSpPr>
          <p:cNvPr id="118" name="群組 117"/>
          <p:cNvGrpSpPr/>
          <p:nvPr/>
        </p:nvGrpSpPr>
        <p:grpSpPr>
          <a:xfrm>
            <a:off x="890787" y="1196752"/>
            <a:ext cx="1088925" cy="2685690"/>
            <a:chOff x="890787" y="1319374"/>
            <a:chExt cx="1088925" cy="2685690"/>
          </a:xfrm>
        </p:grpSpPr>
        <p:sp>
          <p:nvSpPr>
            <p:cNvPr id="74" name="橢圓 73"/>
            <p:cNvSpPr/>
            <p:nvPr/>
          </p:nvSpPr>
          <p:spPr>
            <a:xfrm>
              <a:off x="908140" y="1319374"/>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75" name="橢圓 74"/>
            <p:cNvSpPr/>
            <p:nvPr/>
          </p:nvSpPr>
          <p:spPr>
            <a:xfrm>
              <a:off x="908140" y="1745815"/>
              <a:ext cx="390451" cy="369333"/>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76" name="橢圓 75"/>
            <p:cNvSpPr/>
            <p:nvPr/>
          </p:nvSpPr>
          <p:spPr>
            <a:xfrm>
              <a:off x="908140" y="2177863"/>
              <a:ext cx="390451" cy="369333"/>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77" name="文字方塊 76"/>
            <p:cNvSpPr txBox="1"/>
            <p:nvPr/>
          </p:nvSpPr>
          <p:spPr>
            <a:xfrm>
              <a:off x="965719" y="1336240"/>
              <a:ext cx="429496" cy="481583"/>
            </a:xfrm>
            <a:prstGeom prst="rect">
              <a:avLst/>
            </a:prstGeom>
            <a:noFill/>
          </p:spPr>
          <p:txBody>
            <a:bodyPr wrap="square" rtlCol="0">
              <a:spAutoFit/>
            </a:bodyPr>
            <a:lstStyle/>
            <a:p>
              <a:r>
                <a:rPr lang="en-US" altLang="zh-TW" sz="1400" b="1" dirty="0" smtClean="0"/>
                <a:t>Y</a:t>
              </a:r>
              <a:r>
                <a:rPr lang="en-US" altLang="zh-TW" sz="1400" b="1" baseline="-25000" dirty="0" smtClean="0"/>
                <a:t>1</a:t>
              </a:r>
              <a:endParaRPr lang="zh-TW" altLang="en-US" sz="1400" b="1" baseline="-25000" dirty="0"/>
            </a:p>
          </p:txBody>
        </p:sp>
        <p:sp>
          <p:nvSpPr>
            <p:cNvPr id="78" name="文字方塊 77"/>
            <p:cNvSpPr txBox="1"/>
            <p:nvPr/>
          </p:nvSpPr>
          <p:spPr>
            <a:xfrm>
              <a:off x="940680" y="1759995"/>
              <a:ext cx="429496" cy="481583"/>
            </a:xfrm>
            <a:prstGeom prst="rect">
              <a:avLst/>
            </a:prstGeom>
            <a:noFill/>
          </p:spPr>
          <p:txBody>
            <a:bodyPr wrap="square" rtlCol="0">
              <a:spAutoFit/>
            </a:bodyPr>
            <a:lstStyle/>
            <a:p>
              <a:r>
                <a:rPr lang="en-US" altLang="zh-TW" sz="1400" b="1" dirty="0" smtClean="0"/>
                <a:t>U</a:t>
              </a:r>
              <a:r>
                <a:rPr lang="en-US" altLang="zh-TW" sz="1400" b="1" baseline="-25000" dirty="0" smtClean="0"/>
                <a:t>1</a:t>
              </a:r>
              <a:endParaRPr lang="zh-TW" altLang="en-US" sz="1400" b="1" baseline="-25000" dirty="0"/>
            </a:p>
          </p:txBody>
        </p:sp>
        <p:sp>
          <p:nvSpPr>
            <p:cNvPr id="79" name="文字方塊 78"/>
            <p:cNvSpPr txBox="1"/>
            <p:nvPr/>
          </p:nvSpPr>
          <p:spPr>
            <a:xfrm>
              <a:off x="940680" y="2179841"/>
              <a:ext cx="429496" cy="481583"/>
            </a:xfrm>
            <a:prstGeom prst="rect">
              <a:avLst/>
            </a:prstGeom>
            <a:noFill/>
          </p:spPr>
          <p:txBody>
            <a:bodyPr wrap="square" rtlCol="0">
              <a:spAutoFit/>
            </a:bodyPr>
            <a:lstStyle/>
            <a:p>
              <a:r>
                <a:rPr lang="en-US" altLang="zh-TW" sz="1400" b="1" dirty="0" smtClean="0"/>
                <a:t>V</a:t>
              </a:r>
              <a:r>
                <a:rPr lang="en-US" altLang="zh-TW" sz="1400" b="1" baseline="-25000" dirty="0" smtClean="0"/>
                <a:t>1</a:t>
              </a:r>
              <a:endParaRPr lang="zh-TW" altLang="en-US" sz="1400" b="1" baseline="-25000" dirty="0"/>
            </a:p>
          </p:txBody>
        </p:sp>
        <p:sp>
          <p:nvSpPr>
            <p:cNvPr id="80" name="橢圓 79"/>
            <p:cNvSpPr/>
            <p:nvPr/>
          </p:nvSpPr>
          <p:spPr>
            <a:xfrm>
              <a:off x="890787" y="2615518"/>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81" name="橢圓 80"/>
            <p:cNvSpPr/>
            <p:nvPr/>
          </p:nvSpPr>
          <p:spPr>
            <a:xfrm>
              <a:off x="890787" y="3041959"/>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2" name="橢圓 81"/>
            <p:cNvSpPr/>
            <p:nvPr/>
          </p:nvSpPr>
          <p:spPr>
            <a:xfrm>
              <a:off x="890787" y="3474007"/>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3" name="文字方塊 82"/>
            <p:cNvSpPr txBox="1"/>
            <p:nvPr/>
          </p:nvSpPr>
          <p:spPr>
            <a:xfrm>
              <a:off x="942849" y="2609911"/>
              <a:ext cx="377806" cy="307777"/>
            </a:xfrm>
            <a:prstGeom prst="rect">
              <a:avLst/>
            </a:prstGeom>
            <a:noFill/>
          </p:spPr>
          <p:txBody>
            <a:bodyPr wrap="square" rtlCol="0">
              <a:spAutoFit/>
            </a:bodyPr>
            <a:lstStyle/>
            <a:p>
              <a:r>
                <a:rPr lang="en-US" altLang="zh-TW" sz="1400" b="1" dirty="0" smtClean="0"/>
                <a:t>Y</a:t>
              </a:r>
              <a:r>
                <a:rPr lang="en-US" altLang="zh-TW" sz="1400" b="1" baseline="-25000" dirty="0" smtClean="0"/>
                <a:t>3</a:t>
              </a:r>
              <a:endParaRPr lang="zh-TW" altLang="en-US" sz="1400" b="1" baseline="-25000" dirty="0"/>
            </a:p>
          </p:txBody>
        </p:sp>
        <p:sp>
          <p:nvSpPr>
            <p:cNvPr id="84" name="文字方塊 83"/>
            <p:cNvSpPr txBox="1"/>
            <p:nvPr/>
          </p:nvSpPr>
          <p:spPr>
            <a:xfrm>
              <a:off x="923326" y="3056137"/>
              <a:ext cx="429496" cy="481583"/>
            </a:xfrm>
            <a:prstGeom prst="rect">
              <a:avLst/>
            </a:prstGeom>
            <a:noFill/>
          </p:spPr>
          <p:txBody>
            <a:bodyPr wrap="square" rtlCol="0">
              <a:spAutoFit/>
            </a:bodyPr>
            <a:lstStyle/>
            <a:p>
              <a:r>
                <a:rPr lang="en-US" altLang="zh-TW" sz="1400" b="1" dirty="0" smtClean="0">
                  <a:solidFill>
                    <a:schemeClr val="bg1"/>
                  </a:solidFill>
                </a:rPr>
                <a:t>U</a:t>
              </a:r>
              <a:r>
                <a:rPr lang="en-US" altLang="zh-TW" sz="1400" b="1" baseline="-25000" dirty="0">
                  <a:solidFill>
                    <a:schemeClr val="bg1"/>
                  </a:solidFill>
                </a:rPr>
                <a:t>1</a:t>
              </a:r>
              <a:endParaRPr lang="zh-TW" altLang="en-US" sz="1400" b="1" baseline="-25000" dirty="0">
                <a:solidFill>
                  <a:schemeClr val="bg1"/>
                </a:solidFill>
              </a:endParaRPr>
            </a:p>
          </p:txBody>
        </p:sp>
        <p:sp>
          <p:nvSpPr>
            <p:cNvPr id="85" name="文字方塊 84"/>
            <p:cNvSpPr txBox="1"/>
            <p:nvPr/>
          </p:nvSpPr>
          <p:spPr>
            <a:xfrm>
              <a:off x="891159" y="3523481"/>
              <a:ext cx="429496" cy="481583"/>
            </a:xfrm>
            <a:prstGeom prst="rect">
              <a:avLst/>
            </a:prstGeom>
            <a:noFill/>
          </p:spPr>
          <p:txBody>
            <a:bodyPr wrap="square" rtlCol="0">
              <a:spAutoFit/>
            </a:bodyPr>
            <a:lstStyle/>
            <a:p>
              <a:r>
                <a:rPr lang="en-US" altLang="zh-TW" sz="1400" b="1" dirty="0" smtClean="0">
                  <a:solidFill>
                    <a:schemeClr val="bg1"/>
                  </a:solidFill>
                </a:rPr>
                <a:t>V</a:t>
              </a:r>
              <a:r>
                <a:rPr lang="en-US" altLang="zh-TW" sz="1400" b="1" baseline="-25000" dirty="0">
                  <a:solidFill>
                    <a:schemeClr val="bg1"/>
                  </a:solidFill>
                </a:rPr>
                <a:t>1</a:t>
              </a:r>
              <a:endParaRPr lang="zh-TW" altLang="en-US" sz="1400" b="1" baseline="-25000" dirty="0">
                <a:solidFill>
                  <a:schemeClr val="bg1"/>
                </a:solidFill>
              </a:endParaRPr>
            </a:p>
          </p:txBody>
        </p:sp>
        <p:sp>
          <p:nvSpPr>
            <p:cNvPr id="86" name="橢圓 85"/>
            <p:cNvSpPr/>
            <p:nvPr/>
          </p:nvSpPr>
          <p:spPr>
            <a:xfrm>
              <a:off x="1517677" y="1324980"/>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87" name="橢圓 86"/>
            <p:cNvSpPr/>
            <p:nvPr/>
          </p:nvSpPr>
          <p:spPr>
            <a:xfrm>
              <a:off x="1517677" y="1751422"/>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8" name="橢圓 87"/>
            <p:cNvSpPr/>
            <p:nvPr/>
          </p:nvSpPr>
          <p:spPr>
            <a:xfrm>
              <a:off x="1517677" y="2183470"/>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9" name="文字方塊 88"/>
            <p:cNvSpPr txBox="1"/>
            <p:nvPr/>
          </p:nvSpPr>
          <p:spPr>
            <a:xfrm>
              <a:off x="1539231" y="1336240"/>
              <a:ext cx="429496" cy="481583"/>
            </a:xfrm>
            <a:prstGeom prst="rect">
              <a:avLst/>
            </a:prstGeom>
            <a:noFill/>
          </p:spPr>
          <p:txBody>
            <a:bodyPr wrap="square" rtlCol="0">
              <a:spAutoFit/>
            </a:bodyPr>
            <a:lstStyle/>
            <a:p>
              <a:r>
                <a:rPr lang="en-US" altLang="zh-TW" sz="1400" b="1" dirty="0" smtClean="0"/>
                <a:t>Y</a:t>
              </a:r>
              <a:r>
                <a:rPr lang="en-US" altLang="zh-TW" sz="1400" b="1" baseline="-25000" dirty="0" smtClean="0"/>
                <a:t>2</a:t>
              </a:r>
              <a:endParaRPr lang="zh-TW" altLang="en-US" sz="1400" b="1" baseline="-25000" dirty="0"/>
            </a:p>
          </p:txBody>
        </p:sp>
        <p:sp>
          <p:nvSpPr>
            <p:cNvPr id="90" name="文字方塊 89"/>
            <p:cNvSpPr txBox="1"/>
            <p:nvPr/>
          </p:nvSpPr>
          <p:spPr>
            <a:xfrm>
              <a:off x="1550216" y="1765602"/>
              <a:ext cx="429496" cy="481583"/>
            </a:xfrm>
            <a:prstGeom prst="rect">
              <a:avLst/>
            </a:prstGeom>
            <a:noFill/>
          </p:spPr>
          <p:txBody>
            <a:bodyPr wrap="square" rtlCol="0">
              <a:spAutoFit/>
            </a:bodyPr>
            <a:lstStyle/>
            <a:p>
              <a:r>
                <a:rPr lang="en-US" altLang="zh-TW" sz="1400" b="1" dirty="0" smtClean="0">
                  <a:solidFill>
                    <a:schemeClr val="bg1"/>
                  </a:solidFill>
                </a:rPr>
                <a:t>U</a:t>
              </a:r>
              <a:r>
                <a:rPr lang="en-US" altLang="zh-TW" sz="1400" b="1" baseline="-25000" dirty="0" smtClean="0">
                  <a:solidFill>
                    <a:schemeClr val="bg1"/>
                  </a:solidFill>
                </a:rPr>
                <a:t>1</a:t>
              </a:r>
              <a:endParaRPr lang="zh-TW" altLang="en-US" sz="1400" b="1" baseline="-25000" dirty="0">
                <a:solidFill>
                  <a:schemeClr val="bg1"/>
                </a:solidFill>
              </a:endParaRPr>
            </a:p>
          </p:txBody>
        </p:sp>
        <p:sp>
          <p:nvSpPr>
            <p:cNvPr id="91" name="文字方塊 90"/>
            <p:cNvSpPr txBox="1"/>
            <p:nvPr/>
          </p:nvSpPr>
          <p:spPr>
            <a:xfrm>
              <a:off x="1550216" y="2185447"/>
              <a:ext cx="429496" cy="481583"/>
            </a:xfrm>
            <a:prstGeom prst="rect">
              <a:avLst/>
            </a:prstGeom>
            <a:noFill/>
          </p:spPr>
          <p:txBody>
            <a:bodyPr wrap="square" rtlCol="0">
              <a:spAutoFit/>
            </a:bodyPr>
            <a:lstStyle/>
            <a:p>
              <a:r>
                <a:rPr lang="en-US" altLang="zh-TW" sz="1400" b="1" dirty="0" smtClean="0">
                  <a:solidFill>
                    <a:schemeClr val="bg1"/>
                  </a:solidFill>
                </a:rPr>
                <a:t>V</a:t>
              </a:r>
              <a:r>
                <a:rPr lang="en-US" altLang="zh-TW" sz="1400" b="1" baseline="-25000" dirty="0" smtClean="0">
                  <a:solidFill>
                    <a:schemeClr val="bg1"/>
                  </a:solidFill>
                </a:rPr>
                <a:t>1</a:t>
              </a:r>
              <a:endParaRPr lang="zh-TW" altLang="en-US" sz="1400" b="1" baseline="-25000" dirty="0">
                <a:solidFill>
                  <a:schemeClr val="bg1"/>
                </a:solidFill>
              </a:endParaRPr>
            </a:p>
          </p:txBody>
        </p:sp>
        <p:sp>
          <p:nvSpPr>
            <p:cNvPr id="92" name="橢圓 91"/>
            <p:cNvSpPr/>
            <p:nvPr/>
          </p:nvSpPr>
          <p:spPr>
            <a:xfrm>
              <a:off x="1472125" y="2615518"/>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93" name="橢圓 92"/>
            <p:cNvSpPr/>
            <p:nvPr/>
          </p:nvSpPr>
          <p:spPr>
            <a:xfrm>
              <a:off x="1472125" y="3041959"/>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94" name="橢圓 93"/>
            <p:cNvSpPr/>
            <p:nvPr/>
          </p:nvSpPr>
          <p:spPr>
            <a:xfrm>
              <a:off x="1472125" y="3474007"/>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95" name="文字方塊 94"/>
            <p:cNvSpPr txBox="1"/>
            <p:nvPr/>
          </p:nvSpPr>
          <p:spPr>
            <a:xfrm>
              <a:off x="1524187" y="2632384"/>
              <a:ext cx="429496" cy="481583"/>
            </a:xfrm>
            <a:prstGeom prst="rect">
              <a:avLst/>
            </a:prstGeom>
            <a:noFill/>
          </p:spPr>
          <p:txBody>
            <a:bodyPr wrap="square" rtlCol="0">
              <a:spAutoFit/>
            </a:bodyPr>
            <a:lstStyle/>
            <a:p>
              <a:r>
                <a:rPr lang="en-US" altLang="zh-TW" sz="1400" b="1" dirty="0" smtClean="0"/>
                <a:t>Y</a:t>
              </a:r>
              <a:r>
                <a:rPr lang="en-US" altLang="zh-TW" sz="1400" b="1" baseline="-25000" dirty="0" smtClean="0"/>
                <a:t>4</a:t>
              </a:r>
              <a:endParaRPr lang="zh-TW" altLang="en-US" sz="1400" b="1" baseline="-25000" dirty="0"/>
            </a:p>
          </p:txBody>
        </p:sp>
        <p:sp>
          <p:nvSpPr>
            <p:cNvPr id="96" name="文字方塊 95"/>
            <p:cNvSpPr txBox="1"/>
            <p:nvPr/>
          </p:nvSpPr>
          <p:spPr>
            <a:xfrm>
              <a:off x="1504664" y="3056137"/>
              <a:ext cx="429496" cy="481583"/>
            </a:xfrm>
            <a:prstGeom prst="rect">
              <a:avLst/>
            </a:prstGeom>
            <a:noFill/>
          </p:spPr>
          <p:txBody>
            <a:bodyPr wrap="square" rtlCol="0">
              <a:spAutoFit/>
            </a:bodyPr>
            <a:lstStyle/>
            <a:p>
              <a:r>
                <a:rPr lang="en-US" altLang="zh-TW" sz="1400" b="1" dirty="0" smtClean="0">
                  <a:solidFill>
                    <a:schemeClr val="bg1"/>
                  </a:solidFill>
                </a:rPr>
                <a:t>U</a:t>
              </a:r>
              <a:r>
                <a:rPr lang="en-US" altLang="zh-TW" sz="1400" b="1" baseline="-25000" dirty="0" smtClean="0">
                  <a:solidFill>
                    <a:schemeClr val="bg1"/>
                  </a:solidFill>
                </a:rPr>
                <a:t>1</a:t>
              </a:r>
              <a:endParaRPr lang="zh-TW" altLang="en-US" sz="1400" b="1" baseline="-25000" dirty="0">
                <a:solidFill>
                  <a:schemeClr val="bg1"/>
                </a:solidFill>
              </a:endParaRPr>
            </a:p>
          </p:txBody>
        </p:sp>
        <p:sp>
          <p:nvSpPr>
            <p:cNvPr id="97" name="文字方塊 96"/>
            <p:cNvSpPr txBox="1"/>
            <p:nvPr/>
          </p:nvSpPr>
          <p:spPr>
            <a:xfrm>
              <a:off x="1504664" y="3523481"/>
              <a:ext cx="429496" cy="481583"/>
            </a:xfrm>
            <a:prstGeom prst="rect">
              <a:avLst/>
            </a:prstGeom>
            <a:noFill/>
          </p:spPr>
          <p:txBody>
            <a:bodyPr wrap="square" rtlCol="0">
              <a:spAutoFit/>
            </a:bodyPr>
            <a:lstStyle/>
            <a:p>
              <a:r>
                <a:rPr lang="en-US" altLang="zh-TW" sz="1400" b="1" dirty="0" smtClean="0">
                  <a:solidFill>
                    <a:schemeClr val="bg1"/>
                  </a:solidFill>
                </a:rPr>
                <a:t>V</a:t>
              </a:r>
              <a:r>
                <a:rPr lang="en-US" altLang="zh-TW" sz="1400" b="1" baseline="-25000" dirty="0">
                  <a:solidFill>
                    <a:schemeClr val="bg1"/>
                  </a:solidFill>
                </a:rPr>
                <a:t>1</a:t>
              </a:r>
              <a:endParaRPr lang="zh-TW" altLang="en-US" sz="1400" b="1" baseline="-25000" dirty="0">
                <a:solidFill>
                  <a:schemeClr val="bg1"/>
                </a:solidFill>
              </a:endParaRPr>
            </a:p>
          </p:txBody>
        </p:sp>
      </p:grpSp>
      <p:sp>
        <p:nvSpPr>
          <p:cNvPr id="98" name="文字方塊 97"/>
          <p:cNvSpPr txBox="1"/>
          <p:nvPr/>
        </p:nvSpPr>
        <p:spPr>
          <a:xfrm>
            <a:off x="539552" y="3789040"/>
            <a:ext cx="8430804" cy="707886"/>
          </a:xfrm>
          <a:prstGeom prst="rect">
            <a:avLst/>
          </a:prstGeom>
          <a:solidFill>
            <a:schemeClr val="bg2"/>
          </a:solidFill>
          <a:ln>
            <a:solidFill>
              <a:schemeClr val="accent1"/>
            </a:solidFill>
          </a:ln>
        </p:spPr>
        <p:txBody>
          <a:bodyPr wrap="square" rtlCol="0">
            <a:spAutoFit/>
          </a:bodyPr>
          <a:lstStyle/>
          <a:p>
            <a:r>
              <a:rPr lang="en-US" altLang="zh-TW" sz="2000" b="1" dirty="0" smtClean="0">
                <a:latin typeface="Calibri" panose="020F0502020204030204" pitchFamily="34" charset="0"/>
                <a:cs typeface="Calibri" panose="020F0502020204030204" pitchFamily="34" charset="0"/>
              </a:rPr>
              <a:t>Y</a:t>
            </a:r>
            <a:r>
              <a:rPr lang="en-US" altLang="zh-TW" sz="2000" b="1" baseline="-25000" dirty="0" smtClean="0">
                <a:latin typeface="Calibri" panose="020F0502020204030204" pitchFamily="34" charset="0"/>
                <a:cs typeface="Calibri" panose="020F0502020204030204" pitchFamily="34" charset="0"/>
              </a:rPr>
              <a:t>i</a:t>
            </a:r>
            <a:r>
              <a:rPr lang="en-US" altLang="zh-TW" sz="2000" b="1" dirty="0">
                <a:latin typeface="Calibri" panose="020F0502020204030204" pitchFamily="34" charset="0"/>
                <a:cs typeface="Calibri" panose="020F0502020204030204" pitchFamily="34" charset="0"/>
              </a:rPr>
              <a:t> </a:t>
            </a:r>
            <a:r>
              <a:rPr lang="en-US" altLang="zh-TW" sz="2000" b="1" dirty="0" smtClean="0">
                <a:latin typeface="Calibri" panose="020F0502020204030204" pitchFamily="34" charset="0"/>
                <a:cs typeface="Calibri" panose="020F0502020204030204" pitchFamily="34" charset="0"/>
              </a:rPr>
              <a:t>could give one degree freedom, which could be adjusted in the packing side to make one of {</a:t>
            </a:r>
            <a:r>
              <a:rPr lang="en-US" altLang="zh-TW" sz="2000" b="1" dirty="0" err="1" smtClean="0">
                <a:latin typeface="Calibri" panose="020F0502020204030204" pitchFamily="34" charset="0"/>
                <a:cs typeface="Calibri" panose="020F0502020204030204" pitchFamily="34" charset="0"/>
              </a:rPr>
              <a:t>R</a:t>
            </a:r>
            <a:r>
              <a:rPr lang="en-US" altLang="zh-TW" sz="2000" b="1" baseline="-25000" dirty="0" err="1" smtClean="0">
                <a:latin typeface="Calibri" panose="020F0502020204030204" pitchFamily="34" charset="0"/>
                <a:cs typeface="Calibri" panose="020F0502020204030204" pitchFamily="34" charset="0"/>
              </a:rPr>
              <a:t>i</a:t>
            </a:r>
            <a:r>
              <a:rPr lang="en-US" altLang="zh-TW" sz="2000" b="1" dirty="0" smtClean="0">
                <a:latin typeface="Calibri" panose="020F0502020204030204" pitchFamily="34" charset="0"/>
                <a:cs typeface="Calibri" panose="020F0502020204030204" pitchFamily="34" charset="0"/>
              </a:rPr>
              <a:t>, </a:t>
            </a:r>
            <a:r>
              <a:rPr lang="en-US" altLang="zh-TW" sz="2000" b="1" dirty="0" err="1" smtClean="0">
                <a:latin typeface="Calibri" panose="020F0502020204030204" pitchFamily="34" charset="0"/>
                <a:cs typeface="Calibri" panose="020F0502020204030204" pitchFamily="34" charset="0"/>
              </a:rPr>
              <a:t>G</a:t>
            </a:r>
            <a:r>
              <a:rPr lang="en-US" altLang="zh-TW" sz="2000" b="1" baseline="-25000" dirty="0" err="1" smtClean="0">
                <a:latin typeface="Calibri" panose="020F0502020204030204" pitchFamily="34" charset="0"/>
                <a:cs typeface="Calibri" panose="020F0502020204030204" pitchFamily="34" charset="0"/>
              </a:rPr>
              <a:t>i</a:t>
            </a:r>
            <a:r>
              <a:rPr lang="en-US" altLang="zh-TW" sz="2000" b="1" dirty="0" smtClean="0">
                <a:latin typeface="Calibri" panose="020F0502020204030204" pitchFamily="34" charset="0"/>
                <a:cs typeface="Calibri" panose="020F0502020204030204" pitchFamily="34" charset="0"/>
              </a:rPr>
              <a:t>, B</a:t>
            </a:r>
            <a:r>
              <a:rPr lang="en-US" altLang="zh-TW" sz="2000" b="1" baseline="-25000" dirty="0" smtClean="0">
                <a:latin typeface="Calibri" panose="020F0502020204030204" pitchFamily="34" charset="0"/>
                <a:cs typeface="Calibri" panose="020F0502020204030204" pitchFamily="34" charset="0"/>
              </a:rPr>
              <a:t>i</a:t>
            </a:r>
            <a:r>
              <a:rPr lang="en-US" altLang="zh-TW" sz="2000" b="1" dirty="0" smtClean="0">
                <a:latin typeface="Calibri" panose="020F0502020204030204" pitchFamily="34" charset="0"/>
                <a:cs typeface="Calibri" panose="020F0502020204030204" pitchFamily="34" charset="0"/>
              </a:rPr>
              <a:t>} be correctly </a:t>
            </a:r>
            <a:r>
              <a:rPr lang="en-US" altLang="zh-TW" sz="2000" b="1" dirty="0" err="1" smtClean="0">
                <a:latin typeface="Calibri" panose="020F0502020204030204" pitchFamily="34" charset="0"/>
                <a:cs typeface="Calibri" panose="020F0502020204030204" pitchFamily="34" charset="0"/>
              </a:rPr>
              <a:t>depacked</a:t>
            </a:r>
            <a:r>
              <a:rPr lang="en-US" altLang="zh-TW" sz="2000" b="1" dirty="0" smtClean="0">
                <a:latin typeface="Calibri" panose="020F0502020204030204" pitchFamily="34" charset="0"/>
                <a:cs typeface="Calibri" panose="020F0502020204030204" pitchFamily="34" charset="0"/>
              </a:rPr>
              <a:t> in the </a:t>
            </a:r>
            <a:r>
              <a:rPr lang="en-US" altLang="zh-TW" sz="2000" b="1" dirty="0" err="1" smtClean="0">
                <a:latin typeface="Calibri" panose="020F0502020204030204" pitchFamily="34" charset="0"/>
                <a:cs typeface="Calibri" panose="020F0502020204030204" pitchFamily="34" charset="0"/>
              </a:rPr>
              <a:t>depacking</a:t>
            </a:r>
            <a:r>
              <a:rPr lang="en-US" altLang="zh-TW" sz="2000" b="1" dirty="0" smtClean="0">
                <a:latin typeface="Calibri" panose="020F0502020204030204" pitchFamily="34" charset="0"/>
                <a:cs typeface="Calibri" panose="020F0502020204030204" pitchFamily="34" charset="0"/>
              </a:rPr>
              <a:t> side!</a:t>
            </a:r>
            <a:endParaRPr lang="zh-TW" altLang="en-US" sz="2000" b="1" dirty="0">
              <a:latin typeface="Calibri" panose="020F0502020204030204" pitchFamily="34" charset="0"/>
              <a:cs typeface="Calibri" panose="020F0502020204030204" pitchFamily="34" charset="0"/>
            </a:endParaRPr>
          </a:p>
        </p:txBody>
      </p:sp>
      <p:sp>
        <p:nvSpPr>
          <p:cNvPr id="8" name="文字方塊 7"/>
          <p:cNvSpPr txBox="1"/>
          <p:nvPr/>
        </p:nvSpPr>
        <p:spPr>
          <a:xfrm>
            <a:off x="676970" y="4509120"/>
            <a:ext cx="5801588" cy="369332"/>
          </a:xfrm>
          <a:prstGeom prst="rect">
            <a:avLst/>
          </a:prstGeom>
          <a:noFill/>
        </p:spPr>
        <p:txBody>
          <a:bodyPr wrap="none" rtlCol="0">
            <a:spAutoFit/>
          </a:bodyPr>
          <a:lstStyle/>
          <a:p>
            <a:r>
              <a:rPr lang="en-US" altLang="zh-TW" dirty="0" smtClean="0"/>
              <a:t>For example, if we choose </a:t>
            </a:r>
            <a:r>
              <a:rPr lang="en-US" altLang="zh-TW" dirty="0" err="1" smtClean="0"/>
              <a:t>G</a:t>
            </a:r>
            <a:r>
              <a:rPr lang="en-US" altLang="zh-TW" baseline="-25000" dirty="0" err="1" smtClean="0"/>
              <a:t>i</a:t>
            </a:r>
            <a:r>
              <a:rPr lang="en-US" altLang="zh-TW" dirty="0" smtClean="0"/>
              <a:t> be correctly </a:t>
            </a:r>
            <a:r>
              <a:rPr lang="en-US" altLang="zh-TW" dirty="0" err="1" smtClean="0"/>
              <a:t>depacked</a:t>
            </a:r>
            <a:r>
              <a:rPr lang="en-US" altLang="zh-TW" dirty="0" smtClean="0"/>
              <a:t> as</a:t>
            </a:r>
            <a:endParaRPr lang="zh-TW" altLang="en-US" dirty="0"/>
          </a:p>
        </p:txBody>
      </p:sp>
      <p:sp>
        <p:nvSpPr>
          <p:cNvPr id="9" name="矩形 8"/>
          <p:cNvSpPr/>
          <p:nvPr/>
        </p:nvSpPr>
        <p:spPr>
          <a:xfrm>
            <a:off x="1331640" y="4778244"/>
            <a:ext cx="6954111" cy="707886"/>
          </a:xfrm>
          <a:prstGeom prst="rect">
            <a:avLst/>
          </a:prstGeom>
        </p:spPr>
        <p:txBody>
          <a:bodyPr wrap="square">
            <a:spAutoFit/>
          </a:bodyPr>
          <a:lstStyle/>
          <a:p>
            <a:r>
              <a:rPr lang="en-US" altLang="zh-TW" sz="2000" dirty="0">
                <a:latin typeface="Times New Roman" panose="02020603050405020304" pitchFamily="18" charset="0"/>
                <a:cs typeface="Times New Roman" panose="02020603050405020304" pitchFamily="18" charset="0"/>
              </a:rPr>
              <a:t> </a:t>
            </a:r>
            <a:r>
              <a:rPr lang="en-US" altLang="zh-TW" sz="2000" dirty="0" err="1" smtClean="0">
                <a:latin typeface="Times New Roman" panose="02020603050405020304" pitchFamily="18" charset="0"/>
                <a:cs typeface="Times New Roman" panose="02020603050405020304" pitchFamily="18" charset="0"/>
              </a:rPr>
              <a:t>G</a:t>
            </a:r>
            <a:r>
              <a:rPr lang="en-US" altLang="zh-TW" sz="2000" baseline="-25000" dirty="0" err="1" smtClean="0">
                <a:latin typeface="Times New Roman" panose="02020603050405020304" pitchFamily="18" charset="0"/>
                <a:cs typeface="Times New Roman" panose="02020603050405020304" pitchFamily="18" charset="0"/>
              </a:rPr>
              <a:t>i</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a:t>
            </a:r>
            <a:r>
              <a:rPr lang="en-US" altLang="zh-TW" sz="2000" dirty="0" err="1" smtClean="0">
                <a:latin typeface="Times New Roman" panose="02020603050405020304" pitchFamily="18" charset="0"/>
                <a:cs typeface="Times New Roman" panose="02020603050405020304" pitchFamily="18" charset="0"/>
              </a:rPr>
              <a:t>G’</a:t>
            </a:r>
            <a:r>
              <a:rPr lang="en-US" altLang="zh-TW" sz="2000" baseline="-25000" dirty="0" err="1" smtClean="0">
                <a:latin typeface="Times New Roman" panose="02020603050405020304" pitchFamily="18" charset="0"/>
                <a:cs typeface="Times New Roman" panose="02020603050405020304" pitchFamily="18" charset="0"/>
              </a:rPr>
              <a:t>i</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1.1644</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a:t>
            </a:r>
            <a:r>
              <a:rPr lang="en-US" altLang="zh-TW" sz="2000" dirty="0" smtClean="0">
                <a:latin typeface="Times New Roman" panose="02020603050405020304" pitchFamily="18" charset="0"/>
                <a:cs typeface="Times New Roman" panose="02020603050405020304" pitchFamily="18" charset="0"/>
              </a:rPr>
              <a:t>Y</a:t>
            </a:r>
            <a:r>
              <a:rPr lang="en-US" altLang="zh-TW" sz="2000" baseline="-25000" dirty="0" smtClean="0">
                <a:latin typeface="Times New Roman" panose="02020603050405020304" pitchFamily="18" charset="0"/>
                <a:cs typeface="Times New Roman" panose="02020603050405020304" pitchFamily="18" charset="0"/>
              </a:rPr>
              <a:t>i</a:t>
            </a:r>
            <a:r>
              <a:rPr lang="en-US" altLang="zh-TW" sz="2000" dirty="0" smtClean="0">
                <a:latin typeface="Symbol" panose="05050102010706020507" pitchFamily="18" charset="2"/>
                <a:cs typeface="Times New Roman" panose="02020603050405020304" pitchFamily="18" charset="0"/>
              </a:rPr>
              <a:t>-</a:t>
            </a:r>
            <a:r>
              <a:rPr lang="en-US" altLang="zh-TW" sz="2000" dirty="0" smtClean="0">
                <a:latin typeface="Times New Roman" panose="02020603050405020304" pitchFamily="18" charset="0"/>
                <a:cs typeface="Times New Roman" panose="02020603050405020304" pitchFamily="18" charset="0"/>
              </a:rPr>
              <a:t>16</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0.3917</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 (U</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128)</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0.8130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 (V</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128</a:t>
            </a:r>
            <a:r>
              <a:rPr lang="en-US" altLang="zh-TW" sz="2000" dirty="0" smtClean="0">
                <a:latin typeface="Times New Roman" panose="02020603050405020304" pitchFamily="18" charset="0"/>
                <a:cs typeface="Times New Roman" panose="02020603050405020304" pitchFamily="18" charset="0"/>
              </a:rPr>
              <a:t>);      </a:t>
            </a:r>
            <a:r>
              <a:rPr lang="en-US" altLang="zh-TW" sz="2000" dirty="0">
                <a:latin typeface="Times New Roman" panose="02020603050405020304" pitchFamily="18" charset="0"/>
                <a:cs typeface="Times New Roman" panose="02020603050405020304" pitchFamily="18" charset="0"/>
              </a:rPr>
              <a:t>	</a:t>
            </a:r>
            <a:endParaRPr lang="zh-TW" altLang="en-US" sz="2000" dirty="0">
              <a:latin typeface="Times New Roman" panose="02020603050405020304" pitchFamily="18" charset="0"/>
              <a:cs typeface="Times New Roman" panose="02020603050405020304" pitchFamily="18" charset="0"/>
            </a:endParaRPr>
          </a:p>
        </p:txBody>
      </p:sp>
      <p:sp>
        <p:nvSpPr>
          <p:cNvPr id="99" name="文字方塊 98"/>
          <p:cNvSpPr txBox="1"/>
          <p:nvPr/>
        </p:nvSpPr>
        <p:spPr>
          <a:xfrm>
            <a:off x="683568" y="5138284"/>
            <a:ext cx="8141075" cy="369332"/>
          </a:xfrm>
          <a:prstGeom prst="rect">
            <a:avLst/>
          </a:prstGeom>
          <a:noFill/>
        </p:spPr>
        <p:txBody>
          <a:bodyPr wrap="none" rtlCol="0">
            <a:spAutoFit/>
          </a:bodyPr>
          <a:lstStyle/>
          <a:p>
            <a:r>
              <a:rPr lang="en-US" altLang="zh-TW" dirty="0" smtClean="0"/>
              <a:t>Substituting U</a:t>
            </a:r>
            <a:r>
              <a:rPr lang="en-US" altLang="zh-TW" baseline="-25000" dirty="0" smtClean="0"/>
              <a:t>1</a:t>
            </a:r>
            <a:r>
              <a:rPr lang="en-US" altLang="zh-TW" dirty="0" smtClean="0"/>
              <a:t> and V</a:t>
            </a:r>
            <a:r>
              <a:rPr lang="en-US" altLang="zh-TW" baseline="-25000" dirty="0" smtClean="0"/>
              <a:t>1</a:t>
            </a:r>
            <a:r>
              <a:rPr lang="en-US" altLang="zh-TW" dirty="0" smtClean="0"/>
              <a:t> in terms of R</a:t>
            </a:r>
            <a:r>
              <a:rPr lang="en-US" altLang="zh-TW" baseline="-25000" dirty="0" smtClean="0"/>
              <a:t>1</a:t>
            </a:r>
            <a:r>
              <a:rPr lang="en-US" altLang="zh-TW" dirty="0" smtClean="0"/>
              <a:t>, G</a:t>
            </a:r>
            <a:r>
              <a:rPr lang="en-US" altLang="zh-TW" baseline="-25000" dirty="0" smtClean="0"/>
              <a:t>1</a:t>
            </a:r>
            <a:r>
              <a:rPr lang="en-US" altLang="zh-TW" dirty="0" smtClean="0"/>
              <a:t>, and B</a:t>
            </a:r>
            <a:r>
              <a:rPr lang="en-US" altLang="zh-TW" baseline="-25000" dirty="0" smtClean="0"/>
              <a:t>1</a:t>
            </a:r>
            <a:r>
              <a:rPr lang="en-US" altLang="zh-TW" dirty="0" smtClean="0"/>
              <a:t> to  (3), we can adjust Y</a:t>
            </a:r>
            <a:r>
              <a:rPr lang="en-US" altLang="zh-TW" baseline="-25000" dirty="0" smtClean="0"/>
              <a:t>i</a:t>
            </a:r>
            <a:r>
              <a:rPr lang="en-US" altLang="zh-TW" dirty="0"/>
              <a:t> </a:t>
            </a:r>
            <a:r>
              <a:rPr lang="en-US" altLang="zh-TW" dirty="0" smtClean="0"/>
              <a:t>to </a:t>
            </a:r>
            <a:r>
              <a:rPr lang="en-US" altLang="zh-TW" dirty="0" err="1"/>
              <a:t>Y’</a:t>
            </a:r>
            <a:r>
              <a:rPr lang="en-US" altLang="zh-TW" baseline="-25000" dirty="0" err="1"/>
              <a:t>i</a:t>
            </a:r>
            <a:r>
              <a:rPr lang="en-US" altLang="zh-TW" dirty="0"/>
              <a:t> </a:t>
            </a:r>
            <a:endParaRPr lang="zh-TW" altLang="en-US" baseline="-25000" dirty="0"/>
          </a:p>
        </p:txBody>
      </p:sp>
      <p:sp>
        <p:nvSpPr>
          <p:cNvPr id="11" name="文字方塊 10"/>
          <p:cNvSpPr txBox="1"/>
          <p:nvPr/>
        </p:nvSpPr>
        <p:spPr>
          <a:xfrm>
            <a:off x="8385489" y="1844496"/>
            <a:ext cx="466794" cy="369332"/>
          </a:xfrm>
          <a:prstGeom prst="rect">
            <a:avLst/>
          </a:prstGeom>
          <a:noFill/>
        </p:spPr>
        <p:txBody>
          <a:bodyPr wrap="none" rtlCol="0">
            <a:spAutoFit/>
          </a:bodyPr>
          <a:lstStyle/>
          <a:p>
            <a:r>
              <a:rPr lang="en-US" altLang="zh-TW" dirty="0" smtClean="0"/>
              <a:t>(1)</a:t>
            </a:r>
            <a:endParaRPr lang="zh-TW" altLang="en-US" dirty="0"/>
          </a:p>
        </p:txBody>
      </p:sp>
      <p:sp>
        <p:nvSpPr>
          <p:cNvPr id="100" name="文字方塊 99"/>
          <p:cNvSpPr txBox="1"/>
          <p:nvPr/>
        </p:nvSpPr>
        <p:spPr>
          <a:xfrm>
            <a:off x="8425686" y="2932536"/>
            <a:ext cx="466794" cy="369332"/>
          </a:xfrm>
          <a:prstGeom prst="rect">
            <a:avLst/>
          </a:prstGeom>
          <a:noFill/>
        </p:spPr>
        <p:txBody>
          <a:bodyPr wrap="none" rtlCol="0">
            <a:spAutoFit/>
          </a:bodyPr>
          <a:lstStyle/>
          <a:p>
            <a:r>
              <a:rPr lang="en-US" altLang="zh-TW" dirty="0" smtClean="0"/>
              <a:t>(2)</a:t>
            </a:r>
            <a:endParaRPr lang="zh-TW" altLang="en-US" dirty="0"/>
          </a:p>
        </p:txBody>
      </p:sp>
      <p:sp>
        <p:nvSpPr>
          <p:cNvPr id="101" name="文字方塊 100"/>
          <p:cNvSpPr txBox="1"/>
          <p:nvPr/>
        </p:nvSpPr>
        <p:spPr>
          <a:xfrm>
            <a:off x="8497694" y="4778244"/>
            <a:ext cx="466794" cy="369332"/>
          </a:xfrm>
          <a:prstGeom prst="rect">
            <a:avLst/>
          </a:prstGeom>
          <a:noFill/>
        </p:spPr>
        <p:txBody>
          <a:bodyPr wrap="none" rtlCol="0">
            <a:spAutoFit/>
          </a:bodyPr>
          <a:lstStyle/>
          <a:p>
            <a:r>
              <a:rPr lang="en-US" altLang="zh-TW" dirty="0" smtClean="0"/>
              <a:t>(3)</a:t>
            </a:r>
            <a:endParaRPr lang="zh-TW" altLang="en-US" dirty="0"/>
          </a:p>
        </p:txBody>
      </p:sp>
      <p:graphicFrame>
        <p:nvGraphicFramePr>
          <p:cNvPr id="41" name="物件 40"/>
          <p:cNvGraphicFramePr>
            <a:graphicFrameLocks noChangeAspect="1"/>
          </p:cNvGraphicFramePr>
          <p:nvPr>
            <p:extLst>
              <p:ext uri="{D42A27DB-BD31-4B8C-83A1-F6EECF244321}">
                <p14:modId xmlns:p14="http://schemas.microsoft.com/office/powerpoint/2010/main" val="2502558607"/>
              </p:ext>
            </p:extLst>
          </p:nvPr>
        </p:nvGraphicFramePr>
        <p:xfrm>
          <a:off x="1764964" y="5528891"/>
          <a:ext cx="328949" cy="360971"/>
        </p:xfrm>
        <a:graphic>
          <a:graphicData uri="http://schemas.openxmlformats.org/presentationml/2006/ole">
            <mc:AlternateContent xmlns:mc="http://schemas.openxmlformats.org/markup-compatibility/2006">
              <mc:Choice xmlns:v="urn:schemas-microsoft-com:vml" Requires="v">
                <p:oleObj spid="_x0000_s155682" name="方程式" r:id="rId8" imgW="190440" imgH="215640" progId="Equation.3">
                  <p:embed/>
                </p:oleObj>
              </mc:Choice>
              <mc:Fallback>
                <p:oleObj name="方程式" r:id="rId8" imgW="190440" imgH="215640" progId="Equation.3">
                  <p:embed/>
                  <p:pic>
                    <p:nvPicPr>
                      <p:cNvPr id="0" name=""/>
                      <p:cNvPicPr>
                        <a:picLocks noChangeAspect="1" noChangeArrowheads="1"/>
                      </p:cNvPicPr>
                      <p:nvPr/>
                    </p:nvPicPr>
                    <p:blipFill>
                      <a:blip r:embed="rId9"/>
                      <a:srcRect/>
                      <a:stretch>
                        <a:fillRect/>
                      </a:stretch>
                    </p:blipFill>
                    <p:spPr bwMode="auto">
                      <a:xfrm>
                        <a:off x="1764964" y="5528891"/>
                        <a:ext cx="328949" cy="360971"/>
                      </a:xfrm>
                      <a:prstGeom prst="rect">
                        <a:avLst/>
                      </a:prstGeom>
                      <a:noFill/>
                    </p:spPr>
                  </p:pic>
                </p:oleObj>
              </mc:Fallback>
            </mc:AlternateContent>
          </a:graphicData>
        </a:graphic>
      </p:graphicFrame>
      <p:sp>
        <p:nvSpPr>
          <p:cNvPr id="42" name="Rectangle 8"/>
          <p:cNvSpPr>
            <a:spLocks noChangeArrowheads="1"/>
          </p:cNvSpPr>
          <p:nvPr/>
        </p:nvSpPr>
        <p:spPr bwMode="auto">
          <a:xfrm>
            <a:off x="1934290" y="5517232"/>
            <a:ext cx="60662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0.8588</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(G</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2</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+0.2290</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R</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a:t>
            </a:r>
            <a:r>
              <a:rPr kumimoji="1" lang="en-US" altLang="zh-TW" sz="20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sym typeface="Symbol" pitchFamily="18" charset="2"/>
              </a:rPr>
              <a:t>-</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0.4130</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G</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+0.1140</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)+16.</a:t>
            </a:r>
            <a:r>
              <a:rPr kumimoji="1" lang="en-US" altLang="zh-TW" sz="2000" b="0" i="0" u="none" strike="noStrike" cap="none" normalizeH="0" baseline="0" dirty="0" smtClean="0">
                <a:ln>
                  <a:noFill/>
                </a:ln>
                <a:solidFill>
                  <a:schemeClr val="tx1"/>
                </a:solidFill>
                <a:effectLst/>
                <a:ea typeface="新細明體" pitchFamily="18" charset="-120"/>
                <a:cs typeface="新細明體" pitchFamily="18" charset="-120"/>
                <a:sym typeface="Symbol" pitchFamily="18" charset="2"/>
              </a:rPr>
              <a:t> </a:t>
            </a:r>
            <a:endPar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endParaRPr>
          </a:p>
        </p:txBody>
      </p:sp>
      <p:sp>
        <p:nvSpPr>
          <p:cNvPr id="102" name="文字方塊 101"/>
          <p:cNvSpPr txBox="1"/>
          <p:nvPr/>
        </p:nvSpPr>
        <p:spPr>
          <a:xfrm>
            <a:off x="8525450" y="5532621"/>
            <a:ext cx="466794" cy="369332"/>
          </a:xfrm>
          <a:prstGeom prst="rect">
            <a:avLst/>
          </a:prstGeom>
          <a:noFill/>
        </p:spPr>
        <p:txBody>
          <a:bodyPr wrap="none" rtlCol="0">
            <a:spAutoFit/>
          </a:bodyPr>
          <a:lstStyle/>
          <a:p>
            <a:r>
              <a:rPr lang="en-US" altLang="zh-TW" dirty="0" smtClean="0"/>
              <a:t>(4)</a:t>
            </a:r>
            <a:endParaRPr lang="zh-TW" altLang="en-US" dirty="0"/>
          </a:p>
        </p:txBody>
      </p:sp>
      <p:graphicFrame>
        <p:nvGraphicFramePr>
          <p:cNvPr id="117" name="物件 116"/>
          <p:cNvGraphicFramePr>
            <a:graphicFrameLocks noChangeAspect="1"/>
          </p:cNvGraphicFramePr>
          <p:nvPr>
            <p:extLst>
              <p:ext uri="{D42A27DB-BD31-4B8C-83A1-F6EECF244321}">
                <p14:modId xmlns:p14="http://schemas.microsoft.com/office/powerpoint/2010/main" val="3427578122"/>
              </p:ext>
            </p:extLst>
          </p:nvPr>
        </p:nvGraphicFramePr>
        <p:xfrm>
          <a:off x="1475657" y="5901910"/>
          <a:ext cx="4680519" cy="357727"/>
        </p:xfrm>
        <a:graphic>
          <a:graphicData uri="http://schemas.openxmlformats.org/presentationml/2006/ole">
            <mc:AlternateContent xmlns:mc="http://schemas.openxmlformats.org/markup-compatibility/2006">
              <mc:Choice xmlns:v="urn:schemas-microsoft-com:vml" Requires="v">
                <p:oleObj spid="_x0000_s155683" name="方程式" r:id="rId10" imgW="2869920" imgH="215640" progId="Equation.3">
                  <p:embed/>
                </p:oleObj>
              </mc:Choice>
              <mc:Fallback>
                <p:oleObj name="方程式" r:id="rId10" imgW="2869920" imgH="215640" progId="Equation.3">
                  <p:embed/>
                  <p:pic>
                    <p:nvPicPr>
                      <p:cNvPr id="0" name=""/>
                      <p:cNvPicPr>
                        <a:picLocks noChangeAspect="1" noChangeArrowheads="1"/>
                      </p:cNvPicPr>
                      <p:nvPr/>
                    </p:nvPicPr>
                    <p:blipFill>
                      <a:blip r:embed="rId11"/>
                      <a:srcRect/>
                      <a:stretch>
                        <a:fillRect/>
                      </a:stretch>
                    </p:blipFill>
                    <p:spPr bwMode="auto">
                      <a:xfrm>
                        <a:off x="1475657" y="5901910"/>
                        <a:ext cx="4680519" cy="357727"/>
                      </a:xfrm>
                      <a:prstGeom prst="rect">
                        <a:avLst/>
                      </a:prstGeom>
                      <a:noFill/>
                      <a:ln>
                        <a:noFill/>
                      </a:ln>
                    </p:spPr>
                  </p:pic>
                </p:oleObj>
              </mc:Fallback>
            </mc:AlternateContent>
          </a:graphicData>
        </a:graphic>
      </p:graphicFrame>
      <p:sp>
        <p:nvSpPr>
          <p:cNvPr id="119" name="文字方塊 118"/>
          <p:cNvSpPr txBox="1"/>
          <p:nvPr/>
        </p:nvSpPr>
        <p:spPr>
          <a:xfrm>
            <a:off x="799593" y="5877272"/>
            <a:ext cx="761747" cy="369332"/>
          </a:xfrm>
          <a:prstGeom prst="rect">
            <a:avLst/>
          </a:prstGeom>
          <a:noFill/>
        </p:spPr>
        <p:txBody>
          <a:bodyPr wrap="none" rtlCol="0">
            <a:spAutoFit/>
          </a:bodyPr>
          <a:lstStyle/>
          <a:p>
            <a:r>
              <a:rPr lang="en-US" altLang="zh-TW" dirty="0" smtClean="0"/>
              <a:t>Since</a:t>
            </a:r>
            <a:endParaRPr lang="zh-TW" altLang="en-US" dirty="0"/>
          </a:p>
        </p:txBody>
      </p:sp>
      <p:sp>
        <p:nvSpPr>
          <p:cNvPr id="120" name="文字方塊 119"/>
          <p:cNvSpPr txBox="1"/>
          <p:nvPr/>
        </p:nvSpPr>
        <p:spPr>
          <a:xfrm>
            <a:off x="6012160" y="5890835"/>
            <a:ext cx="3125599" cy="369332"/>
          </a:xfrm>
          <a:prstGeom prst="rect">
            <a:avLst/>
          </a:prstGeom>
          <a:noFill/>
        </p:spPr>
        <p:txBody>
          <a:bodyPr wrap="none" rtlCol="0">
            <a:spAutoFit/>
          </a:bodyPr>
          <a:lstStyle/>
          <a:p>
            <a:r>
              <a:rPr lang="en-US" altLang="zh-TW" dirty="0" smtClean="0"/>
              <a:t>, we adjust RGB to R’G’B’ as</a:t>
            </a:r>
            <a:endParaRPr lang="zh-TW" altLang="en-US" dirty="0"/>
          </a:p>
        </p:txBody>
      </p:sp>
      <p:sp>
        <p:nvSpPr>
          <p:cNvPr id="121"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22" name="物件 121"/>
          <p:cNvGraphicFramePr>
            <a:graphicFrameLocks noChangeAspect="1"/>
          </p:cNvGraphicFramePr>
          <p:nvPr>
            <p:extLst>
              <p:ext uri="{D42A27DB-BD31-4B8C-83A1-F6EECF244321}">
                <p14:modId xmlns:p14="http://schemas.microsoft.com/office/powerpoint/2010/main" val="166058395"/>
              </p:ext>
            </p:extLst>
          </p:nvPr>
        </p:nvGraphicFramePr>
        <p:xfrm>
          <a:off x="2003670" y="6259215"/>
          <a:ext cx="1393825" cy="338137"/>
        </p:xfrm>
        <a:graphic>
          <a:graphicData uri="http://schemas.openxmlformats.org/presentationml/2006/ole">
            <mc:AlternateContent xmlns:mc="http://schemas.openxmlformats.org/markup-compatibility/2006">
              <mc:Choice xmlns:v="urn:schemas-microsoft-com:vml" Requires="v">
                <p:oleObj spid="_x0000_s155684" name="方程式" r:id="rId12" imgW="939600" imgH="215640" progId="Equation.3">
                  <p:embed/>
                </p:oleObj>
              </mc:Choice>
              <mc:Fallback>
                <p:oleObj name="方程式" r:id="rId12" imgW="939600" imgH="215640" progId="Equation.3">
                  <p:embed/>
                  <p:pic>
                    <p:nvPicPr>
                      <p:cNvPr id="0" name=""/>
                      <p:cNvPicPr>
                        <a:picLocks noChangeAspect="1" noChangeArrowheads="1"/>
                      </p:cNvPicPr>
                      <p:nvPr/>
                    </p:nvPicPr>
                    <p:blipFill>
                      <a:blip r:embed="rId13"/>
                      <a:srcRect/>
                      <a:stretch>
                        <a:fillRect/>
                      </a:stretch>
                    </p:blipFill>
                    <p:spPr bwMode="auto">
                      <a:xfrm>
                        <a:off x="2003670" y="6259215"/>
                        <a:ext cx="1393825" cy="338137"/>
                      </a:xfrm>
                      <a:prstGeom prst="rect">
                        <a:avLst/>
                      </a:prstGeom>
                      <a:noFill/>
                    </p:spPr>
                  </p:pic>
                </p:oleObj>
              </mc:Fallback>
            </mc:AlternateContent>
          </a:graphicData>
        </a:graphic>
      </p:graphicFrame>
      <p:sp>
        <p:nvSpPr>
          <p:cNvPr id="123" name="矩形 122"/>
          <p:cNvSpPr/>
          <p:nvPr/>
        </p:nvSpPr>
        <p:spPr>
          <a:xfrm>
            <a:off x="3325487" y="6230243"/>
            <a:ext cx="4270849" cy="400110"/>
          </a:xfrm>
          <a:prstGeom prst="rect">
            <a:avLst/>
          </a:prstGeom>
        </p:spPr>
        <p:txBody>
          <a:bodyPr wrap="none">
            <a:spAutoFit/>
          </a:bodyPr>
          <a:lstStyle/>
          <a:p>
            <a:r>
              <a:rPr lang="en-US" altLang="zh-TW" sz="2000" dirty="0" smtClean="0">
                <a:latin typeface="Times New Roman" panose="02020603050405020304" pitchFamily="18" charset="0"/>
                <a:cs typeface="Times New Roman" panose="02020603050405020304" pitchFamily="18" charset="0"/>
              </a:rPr>
              <a:t>G</a:t>
            </a:r>
            <a:r>
              <a:rPr lang="en-US" altLang="zh-TW" sz="2000" baseline="-25000" dirty="0" smtClean="0">
                <a:latin typeface="Times New Roman" panose="02020603050405020304" pitchFamily="18" charset="0"/>
                <a:cs typeface="Times New Roman" panose="02020603050405020304" pitchFamily="18" charset="0"/>
              </a:rPr>
              <a:t>i</a:t>
            </a:r>
            <a:r>
              <a:rPr lang="en-US" altLang="zh-TW" sz="2000" dirty="0" smtClean="0">
                <a:latin typeface="Times New Roman" panose="02020603050405020304" pitchFamily="18" charset="0"/>
                <a:cs typeface="Times New Roman" panose="02020603050405020304" pitchFamily="18" charset="0"/>
              </a:rPr>
              <a:t>+0.2990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R</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Times New Roman" panose="02020603050405020304" pitchFamily="18" charset="0"/>
                <a:cs typeface="Times New Roman" panose="02020603050405020304" pitchFamily="18" charset="0"/>
              </a:rPr>
              <a:t>-0.4130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G</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Times New Roman" panose="02020603050405020304" pitchFamily="18" charset="0"/>
                <a:cs typeface="Times New Roman" panose="02020603050405020304" pitchFamily="18" charset="0"/>
              </a:rPr>
              <a:t>+0.1140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smtClean="0">
                <a:latin typeface="Times New Roman" panose="02020603050405020304" pitchFamily="18" charset="0"/>
                <a:cs typeface="Times New Roman" panose="02020603050405020304" pitchFamily="18" charset="0"/>
              </a:rPr>
              <a:t>B</a:t>
            </a:r>
            <a:r>
              <a:rPr lang="en-US" altLang="zh-TW" sz="2000" baseline="-25000" dirty="0" smtClean="0">
                <a:latin typeface="Times New Roman" panose="02020603050405020304" pitchFamily="18" charset="0"/>
                <a:cs typeface="Times New Roman" panose="02020603050405020304" pitchFamily="18" charset="0"/>
              </a:rPr>
              <a:t>1</a:t>
            </a:r>
            <a:r>
              <a:rPr lang="en-US" altLang="zh-TW" sz="2000" dirty="0" smtClean="0">
                <a:latin typeface="Times New Roman" panose="02020603050405020304" pitchFamily="18" charset="0"/>
                <a:cs typeface="Times New Roman" panose="02020603050405020304" pitchFamily="18" charset="0"/>
              </a:rPr>
              <a:t> </a:t>
            </a:r>
            <a:endParaRPr lang="zh-TW" altLang="en-US" sz="2000" dirty="0">
              <a:latin typeface="Times New Roman" panose="02020603050405020304" pitchFamily="18" charset="0"/>
              <a:cs typeface="Times New Roman" panose="02020603050405020304" pitchFamily="18" charset="0"/>
            </a:endParaRPr>
          </a:p>
        </p:txBody>
      </p:sp>
      <p:sp>
        <p:nvSpPr>
          <p:cNvPr id="124" name="文字方塊 123"/>
          <p:cNvSpPr txBox="1"/>
          <p:nvPr/>
        </p:nvSpPr>
        <p:spPr>
          <a:xfrm>
            <a:off x="8591246" y="6261021"/>
            <a:ext cx="466794" cy="369332"/>
          </a:xfrm>
          <a:prstGeom prst="rect">
            <a:avLst/>
          </a:prstGeom>
          <a:noFill/>
        </p:spPr>
        <p:txBody>
          <a:bodyPr wrap="none" rtlCol="0">
            <a:spAutoFit/>
          </a:bodyPr>
          <a:lstStyle/>
          <a:p>
            <a:r>
              <a:rPr lang="en-US" altLang="zh-TW" dirty="0" smtClean="0"/>
              <a:t>(5)</a:t>
            </a:r>
            <a:endParaRPr lang="zh-TW" altLang="en-US" dirty="0"/>
          </a:p>
        </p:txBody>
      </p:sp>
    </p:spTree>
    <p:extLst>
      <p:ext uri="{BB962C8B-B14F-4D97-AF65-F5344CB8AC3E}">
        <p14:creationId xmlns:p14="http://schemas.microsoft.com/office/powerpoint/2010/main" val="173965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fill="hold"/>
                                        <p:tgtEl>
                                          <p:spTgt spid="98"/>
                                        </p:tgtEl>
                                        <p:attrNameLst>
                                          <p:attrName>ppt_x</p:attrName>
                                        </p:attrNameLst>
                                      </p:cBhvr>
                                      <p:tavLst>
                                        <p:tav tm="0">
                                          <p:val>
                                            <p:strVal val="#ppt_x"/>
                                          </p:val>
                                        </p:tav>
                                        <p:tav tm="100000">
                                          <p:val>
                                            <p:strVal val="#ppt_x"/>
                                          </p:val>
                                        </p:tav>
                                      </p:tavLst>
                                    </p:anim>
                                    <p:anim calcmode="lin" valueType="num">
                                      <p:cBhvr additive="base">
                                        <p:cTn id="8"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 name="標題 1"/>
          <p:cNvSpPr>
            <a:spLocks noGrp="1"/>
          </p:cNvSpPr>
          <p:nvPr>
            <p:ph type="title"/>
          </p:nvPr>
        </p:nvSpPr>
        <p:spPr>
          <a:xfrm>
            <a:off x="467544" y="476672"/>
            <a:ext cx="8079581" cy="921347"/>
          </a:xfrm>
        </p:spPr>
        <p:txBody>
          <a:bodyPr>
            <a:normAutofit/>
          </a:bodyPr>
          <a:lstStyle/>
          <a:p>
            <a:pPr algn="ctr"/>
            <a:r>
              <a:rPr lang="en-US" altLang="zh-TW" sz="3200" b="1" dirty="0" smtClean="0">
                <a:latin typeface="Calibri" panose="020F0502020204030204" pitchFamily="34" charset="0"/>
              </a:rPr>
              <a:t>Color Depth Values to Depth Values Mapping </a:t>
            </a: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t>
            </a:r>
            <a:r>
              <a:rPr lang="en-US" altLang="zh-TW" sz="2000" b="1" dirty="0" err="1" smtClean="0">
                <a:solidFill>
                  <a:srgbClr val="FF0000"/>
                </a:solidFill>
                <a:latin typeface="Calibri" panose="020F0502020204030204" pitchFamily="34" charset="0"/>
              </a:rPr>
              <a:t>color_packing_type</a:t>
            </a:r>
            <a:r>
              <a:rPr lang="en-US" altLang="zh-TW" sz="2000" b="1" dirty="0" smtClean="0">
                <a:solidFill>
                  <a:srgbClr val="FF0000"/>
                </a:solidFill>
                <a:latin typeface="Calibri" panose="020F0502020204030204" pitchFamily="34" charset="0"/>
              </a:rPr>
              <a:t>=0</a:t>
            </a:r>
            <a:endParaRPr lang="zh-TW" altLang="en-US" sz="2000" dirty="0">
              <a:solidFill>
                <a:srgbClr val="FF0000"/>
              </a:solidFill>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2926858761"/>
              </p:ext>
            </p:extLst>
          </p:nvPr>
        </p:nvGraphicFramePr>
        <p:xfrm>
          <a:off x="971600" y="1412776"/>
          <a:ext cx="7260521" cy="3312368"/>
        </p:xfrm>
        <a:graphic>
          <a:graphicData uri="http://schemas.openxmlformats.org/presentationml/2006/ole">
            <mc:AlternateContent xmlns:mc="http://schemas.openxmlformats.org/markup-compatibility/2006">
              <mc:Choice xmlns:v="urn:schemas-microsoft-com:vml" Requires="v">
                <p:oleObj spid="_x0000_s156704" name="投影片" r:id="rId4" imgW="4706187" imgH="2142619" progId="PowerPoint.Slide.12">
                  <p:embed/>
                </p:oleObj>
              </mc:Choice>
              <mc:Fallback>
                <p:oleObj name="投影片" r:id="rId4" imgW="4706187" imgH="2142619" progId="PowerPoint.Slide.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1412776"/>
                        <a:ext cx="7260521" cy="3312368"/>
                      </a:xfrm>
                      <a:prstGeom prst="rect">
                        <a:avLst/>
                      </a:prstGeom>
                      <a:noFill/>
                      <a:ln>
                        <a:noFill/>
                      </a:ln>
                    </p:spPr>
                  </p:pic>
                </p:oleObj>
              </mc:Fallback>
            </mc:AlternateContent>
          </a:graphicData>
        </a:graphic>
      </p:graphicFrame>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en-CA" altLang="zh-TW" sz="1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 </a:t>
            </a:r>
            <a:endParaRPr kumimoji="1" lang="en-CA"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6" name="Rectangle 3"/>
          <p:cNvSpPr>
            <a:spLocks noChangeArrowheads="1"/>
          </p:cNvSpPr>
          <p:nvPr/>
        </p:nvSpPr>
        <p:spPr bwMode="auto">
          <a:xfrm>
            <a:off x="269875" y="758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tab pos="228600" algn="l"/>
                <a:tab pos="304800" algn="l"/>
                <a:tab pos="457200" algn="l"/>
                <a:tab pos="685800" algn="l"/>
                <a:tab pos="914400" algn="l"/>
              </a:tabLst>
            </a:pPr>
            <a:r>
              <a:rPr kumimoji="1" lang="en-CA" altLang="zh-TW" sz="1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                          (D-X23)</a:t>
            </a:r>
            <a:endParaRPr kumimoji="1" lang="en-CA"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1" name="文字方塊 10"/>
          <p:cNvSpPr txBox="1"/>
          <p:nvPr/>
        </p:nvSpPr>
        <p:spPr>
          <a:xfrm>
            <a:off x="395536" y="4576658"/>
            <a:ext cx="2377574" cy="369332"/>
          </a:xfrm>
          <a:prstGeom prst="rect">
            <a:avLst/>
          </a:prstGeom>
          <a:noFill/>
        </p:spPr>
        <p:txBody>
          <a:bodyPr wrap="none" rtlCol="0">
            <a:spAutoFit/>
          </a:bodyPr>
          <a:lstStyle/>
          <a:p>
            <a:r>
              <a:rPr lang="en-US" altLang="zh-TW" b="1" dirty="0" smtClean="0"/>
              <a:t>In the Packing Side:</a:t>
            </a:r>
            <a:endParaRPr lang="zh-TW" altLang="en-US" b="1" dirty="0"/>
          </a:p>
        </p:txBody>
      </p:sp>
      <p:graphicFrame>
        <p:nvGraphicFramePr>
          <p:cNvPr id="5" name="物件 4"/>
          <p:cNvGraphicFramePr>
            <a:graphicFrameLocks noChangeAspect="1"/>
          </p:cNvGraphicFramePr>
          <p:nvPr>
            <p:extLst>
              <p:ext uri="{D42A27DB-BD31-4B8C-83A1-F6EECF244321}">
                <p14:modId xmlns:p14="http://schemas.microsoft.com/office/powerpoint/2010/main" val="1698010750"/>
              </p:ext>
            </p:extLst>
          </p:nvPr>
        </p:nvGraphicFramePr>
        <p:xfrm>
          <a:off x="2044872" y="5008706"/>
          <a:ext cx="4032448" cy="370550"/>
        </p:xfrm>
        <a:graphic>
          <a:graphicData uri="http://schemas.openxmlformats.org/presentationml/2006/ole">
            <mc:AlternateContent xmlns:mc="http://schemas.openxmlformats.org/markup-compatibility/2006">
              <mc:Choice xmlns:v="urn:schemas-microsoft-com:vml" Requires="v">
                <p:oleObj spid="_x0000_s156705" name="方程式" r:id="rId6" imgW="2349500" imgH="215900" progId="Equation.3">
                  <p:embed/>
                </p:oleObj>
              </mc:Choice>
              <mc:Fallback>
                <p:oleObj name="方程式" r:id="rId6" imgW="2349500" imgH="2159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44872" y="5008706"/>
                        <a:ext cx="4032448" cy="370550"/>
                      </a:xfrm>
                      <a:prstGeom prst="rect">
                        <a:avLst/>
                      </a:prstGeom>
                      <a:noFill/>
                    </p:spPr>
                  </p:pic>
                </p:oleObj>
              </mc:Fallback>
            </mc:AlternateContent>
          </a:graphicData>
        </a:graphic>
      </p:graphicFrame>
      <p:sp>
        <p:nvSpPr>
          <p:cNvPr id="7" name="文字方塊 6"/>
          <p:cNvSpPr txBox="1"/>
          <p:nvPr/>
        </p:nvSpPr>
        <p:spPr>
          <a:xfrm>
            <a:off x="622670" y="4945990"/>
            <a:ext cx="1433406" cy="369332"/>
          </a:xfrm>
          <a:prstGeom prst="rect">
            <a:avLst/>
          </a:prstGeom>
          <a:noFill/>
        </p:spPr>
        <p:txBody>
          <a:bodyPr wrap="none" rtlCol="0">
            <a:spAutoFit/>
          </a:bodyPr>
          <a:lstStyle/>
          <a:p>
            <a:r>
              <a:rPr lang="en-US" altLang="zh-TW" dirty="0" smtClean="0"/>
              <a:t>1</a:t>
            </a:r>
            <a:r>
              <a:rPr lang="en-US" altLang="zh-TW" baseline="30000" dirty="0" smtClean="0"/>
              <a:t>st</a:t>
            </a:r>
            <a:r>
              <a:rPr lang="en-US" altLang="zh-TW" dirty="0" smtClean="0"/>
              <a:t> RGB set:</a:t>
            </a:r>
            <a:endParaRPr lang="zh-TW" altLang="en-US" dirty="0"/>
          </a:p>
        </p:txBody>
      </p:sp>
      <p:grpSp>
        <p:nvGrpSpPr>
          <p:cNvPr id="17" name="群組 16"/>
          <p:cNvGrpSpPr/>
          <p:nvPr/>
        </p:nvGrpSpPr>
        <p:grpSpPr>
          <a:xfrm>
            <a:off x="622670" y="5335333"/>
            <a:ext cx="7866410" cy="393453"/>
            <a:chOff x="1210519" y="5013176"/>
            <a:chExt cx="7866410" cy="393453"/>
          </a:xfrm>
        </p:grpSpPr>
        <p:sp>
          <p:nvSpPr>
            <p:cNvPr id="12" name="文字方塊 11"/>
            <p:cNvSpPr txBox="1"/>
            <p:nvPr/>
          </p:nvSpPr>
          <p:spPr>
            <a:xfrm>
              <a:off x="1210519" y="5037297"/>
              <a:ext cx="1433406" cy="369332"/>
            </a:xfrm>
            <a:prstGeom prst="rect">
              <a:avLst/>
            </a:prstGeom>
            <a:noFill/>
          </p:spPr>
          <p:txBody>
            <a:bodyPr wrap="none" rtlCol="0">
              <a:spAutoFit/>
            </a:bodyPr>
            <a:lstStyle/>
            <a:p>
              <a:r>
                <a:rPr lang="en-US" altLang="zh-TW" dirty="0" smtClean="0"/>
                <a:t>2</a:t>
              </a:r>
              <a:r>
                <a:rPr lang="en-US" altLang="zh-TW" baseline="30000" dirty="0" smtClean="0"/>
                <a:t>st</a:t>
              </a:r>
              <a:r>
                <a:rPr lang="en-US" altLang="zh-TW" dirty="0" smtClean="0"/>
                <a:t> RGB set:</a:t>
              </a:r>
              <a:endParaRPr lang="zh-TW" altLang="en-US" dirty="0"/>
            </a:p>
          </p:txBody>
        </p:sp>
        <p:graphicFrame>
          <p:nvGraphicFramePr>
            <p:cNvPr id="13" name="物件 12"/>
            <p:cNvGraphicFramePr>
              <a:graphicFrameLocks noChangeAspect="1"/>
            </p:cNvGraphicFramePr>
            <p:nvPr>
              <p:extLst>
                <p:ext uri="{D42A27DB-BD31-4B8C-83A1-F6EECF244321}">
                  <p14:modId xmlns:p14="http://schemas.microsoft.com/office/powerpoint/2010/main" val="3238341551"/>
                </p:ext>
              </p:extLst>
            </p:nvPr>
          </p:nvGraphicFramePr>
          <p:xfrm>
            <a:off x="2627784" y="5051736"/>
            <a:ext cx="1911840" cy="354893"/>
          </p:xfrm>
          <a:graphic>
            <a:graphicData uri="http://schemas.openxmlformats.org/presentationml/2006/ole">
              <mc:AlternateContent xmlns:mc="http://schemas.openxmlformats.org/markup-compatibility/2006">
                <mc:Choice xmlns:v="urn:schemas-microsoft-com:vml" Requires="v">
                  <p:oleObj spid="_x0000_s156706" name="方程式" r:id="rId8" imgW="1244060" imgH="215806" progId="Equation.3">
                    <p:embed/>
                  </p:oleObj>
                </mc:Choice>
                <mc:Fallback>
                  <p:oleObj name="方程式" r:id="rId8" imgW="1244060" imgH="215806"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27784" y="5051736"/>
                          <a:ext cx="1911840" cy="354893"/>
                        </a:xfrm>
                        <a:prstGeom prst="rect">
                          <a:avLst/>
                        </a:prstGeom>
                        <a:noFill/>
                      </p:spPr>
                    </p:pic>
                  </p:oleObj>
                </mc:Fallback>
              </mc:AlternateContent>
            </a:graphicData>
          </a:graphic>
        </p:graphicFrame>
        <p:sp>
          <p:nvSpPr>
            <p:cNvPr id="16" name="矩形 15"/>
            <p:cNvSpPr/>
            <p:nvPr/>
          </p:nvSpPr>
          <p:spPr>
            <a:xfrm>
              <a:off x="4504929" y="5013176"/>
              <a:ext cx="4572000" cy="369332"/>
            </a:xfrm>
            <a:prstGeom prst="rect">
              <a:avLst/>
            </a:prstGeom>
          </p:spPr>
          <p:txBody>
            <a:bodyPr>
              <a:spAutoFit/>
            </a:bodyPr>
            <a:lstStyle/>
            <a:p>
              <a:r>
                <a:rPr lang="en-US" altLang="zh-TW" dirty="0">
                  <a:latin typeface="Times New Roman" panose="02020603050405020304" pitchFamily="18" charset="0"/>
                  <a:cs typeface="Times New Roman" panose="02020603050405020304" pitchFamily="18" charset="0"/>
                </a:rPr>
                <a:t>G</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+0.2990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-0.4130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+0.1140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grpSp>
        <p:nvGrpSpPr>
          <p:cNvPr id="19" name="群組 18"/>
          <p:cNvGrpSpPr/>
          <p:nvPr/>
        </p:nvGrpSpPr>
        <p:grpSpPr>
          <a:xfrm>
            <a:off x="654245" y="5746149"/>
            <a:ext cx="3329906" cy="376090"/>
            <a:chOff x="1210519" y="5030539"/>
            <a:chExt cx="3329906" cy="376090"/>
          </a:xfrm>
        </p:grpSpPr>
        <p:sp>
          <p:nvSpPr>
            <p:cNvPr id="20" name="文字方塊 19"/>
            <p:cNvSpPr txBox="1"/>
            <p:nvPr/>
          </p:nvSpPr>
          <p:spPr>
            <a:xfrm>
              <a:off x="1210519" y="5037297"/>
              <a:ext cx="1449436" cy="369332"/>
            </a:xfrm>
            <a:prstGeom prst="rect">
              <a:avLst/>
            </a:prstGeom>
            <a:noFill/>
          </p:spPr>
          <p:txBody>
            <a:bodyPr wrap="none" rtlCol="0">
              <a:spAutoFit/>
            </a:bodyPr>
            <a:lstStyle/>
            <a:p>
              <a:r>
                <a:rPr lang="en-US" altLang="zh-TW" dirty="0" smtClean="0"/>
                <a:t>3</a:t>
              </a:r>
              <a:r>
                <a:rPr lang="en-US" altLang="zh-TW" baseline="30000" dirty="0" smtClean="0"/>
                <a:t>rd</a:t>
              </a:r>
              <a:r>
                <a:rPr lang="en-US" altLang="zh-TW" dirty="0" smtClean="0"/>
                <a:t> RGB set:</a:t>
              </a:r>
              <a:endParaRPr lang="zh-TW" altLang="en-US" dirty="0"/>
            </a:p>
          </p:txBody>
        </p:sp>
        <p:graphicFrame>
          <p:nvGraphicFramePr>
            <p:cNvPr id="21" name="物件 20"/>
            <p:cNvGraphicFramePr>
              <a:graphicFrameLocks noChangeAspect="1"/>
            </p:cNvGraphicFramePr>
            <p:nvPr>
              <p:extLst>
                <p:ext uri="{D42A27DB-BD31-4B8C-83A1-F6EECF244321}">
                  <p14:modId xmlns:p14="http://schemas.microsoft.com/office/powerpoint/2010/main" val="911328551"/>
                </p:ext>
              </p:extLst>
            </p:nvPr>
          </p:nvGraphicFramePr>
          <p:xfrm>
            <a:off x="2593133" y="5030539"/>
            <a:ext cx="1947292" cy="376089"/>
          </p:xfrm>
          <a:graphic>
            <a:graphicData uri="http://schemas.openxmlformats.org/presentationml/2006/ole">
              <mc:AlternateContent xmlns:mc="http://schemas.openxmlformats.org/markup-compatibility/2006">
                <mc:Choice xmlns:v="urn:schemas-microsoft-com:vml" Requires="v">
                  <p:oleObj spid="_x0000_s156707" name="方程式" r:id="rId10" imgW="1384200" imgH="241200" progId="Equation.3">
                    <p:embed/>
                  </p:oleObj>
                </mc:Choice>
                <mc:Fallback>
                  <p:oleObj name="方程式" r:id="rId10" imgW="1384200" imgH="241200" progId="Equation.3">
                    <p:embed/>
                    <p:pic>
                      <p:nvPicPr>
                        <p:cNvPr id="0" name=""/>
                        <p:cNvPicPr>
                          <a:picLocks noChangeAspect="1" noChangeArrowheads="1"/>
                        </p:cNvPicPr>
                        <p:nvPr/>
                      </p:nvPicPr>
                      <p:blipFill>
                        <a:blip r:embed="rId11"/>
                        <a:srcRect/>
                        <a:stretch>
                          <a:fillRect/>
                        </a:stretch>
                      </p:blipFill>
                      <p:spPr bwMode="auto">
                        <a:xfrm>
                          <a:off x="2593133" y="5030539"/>
                          <a:ext cx="1947292" cy="376089"/>
                        </a:xfrm>
                        <a:prstGeom prst="rect">
                          <a:avLst/>
                        </a:prstGeom>
                        <a:noFill/>
                      </p:spPr>
                    </p:pic>
                  </p:oleObj>
                </mc:Fallback>
              </mc:AlternateContent>
            </a:graphicData>
          </a:graphic>
        </p:graphicFrame>
      </p:grpSp>
      <p:grpSp>
        <p:nvGrpSpPr>
          <p:cNvPr id="23" name="群組 22"/>
          <p:cNvGrpSpPr/>
          <p:nvPr/>
        </p:nvGrpSpPr>
        <p:grpSpPr>
          <a:xfrm>
            <a:off x="611560" y="6155737"/>
            <a:ext cx="3684193" cy="369607"/>
            <a:chOff x="1210519" y="5037297"/>
            <a:chExt cx="3684193" cy="369607"/>
          </a:xfrm>
        </p:grpSpPr>
        <p:sp>
          <p:nvSpPr>
            <p:cNvPr id="24" name="文字方塊 23"/>
            <p:cNvSpPr txBox="1"/>
            <p:nvPr/>
          </p:nvSpPr>
          <p:spPr>
            <a:xfrm>
              <a:off x="1210519" y="5037297"/>
              <a:ext cx="1441420" cy="369332"/>
            </a:xfrm>
            <a:prstGeom prst="rect">
              <a:avLst/>
            </a:prstGeom>
            <a:noFill/>
          </p:spPr>
          <p:txBody>
            <a:bodyPr wrap="none" rtlCol="0">
              <a:spAutoFit/>
            </a:bodyPr>
            <a:lstStyle/>
            <a:p>
              <a:r>
                <a:rPr lang="en-US" altLang="zh-TW" dirty="0" smtClean="0"/>
                <a:t>4</a:t>
              </a:r>
              <a:r>
                <a:rPr lang="en-US" altLang="zh-TW" baseline="30000" dirty="0" smtClean="0"/>
                <a:t>th</a:t>
              </a:r>
              <a:r>
                <a:rPr lang="en-US" altLang="zh-TW" dirty="0" smtClean="0"/>
                <a:t> RGB set:</a:t>
              </a:r>
              <a:endParaRPr lang="zh-TW" altLang="en-US" dirty="0"/>
            </a:p>
          </p:txBody>
        </p:sp>
        <p:graphicFrame>
          <p:nvGraphicFramePr>
            <p:cNvPr id="25" name="物件 24"/>
            <p:cNvGraphicFramePr>
              <a:graphicFrameLocks noChangeAspect="1"/>
            </p:cNvGraphicFramePr>
            <p:nvPr>
              <p:extLst>
                <p:ext uri="{D42A27DB-BD31-4B8C-83A1-F6EECF244321}">
                  <p14:modId xmlns:p14="http://schemas.microsoft.com/office/powerpoint/2010/main" val="162028629"/>
                </p:ext>
              </p:extLst>
            </p:nvPr>
          </p:nvGraphicFramePr>
          <p:xfrm>
            <a:off x="2575498" y="5042394"/>
            <a:ext cx="2319214" cy="364510"/>
          </p:xfrm>
          <a:graphic>
            <a:graphicData uri="http://schemas.openxmlformats.org/presentationml/2006/ole">
              <mc:AlternateContent xmlns:mc="http://schemas.openxmlformats.org/markup-compatibility/2006">
                <mc:Choice xmlns:v="urn:schemas-microsoft-com:vml" Requires="v">
                  <p:oleObj spid="_x0000_s156708" name="方程式" r:id="rId12" imgW="1650960" imgH="241200" progId="Equation.3">
                    <p:embed/>
                  </p:oleObj>
                </mc:Choice>
                <mc:Fallback>
                  <p:oleObj name="方程式" r:id="rId12" imgW="1650960" imgH="241200" progId="Equation.3">
                    <p:embed/>
                    <p:pic>
                      <p:nvPicPr>
                        <p:cNvPr id="0" name=""/>
                        <p:cNvPicPr>
                          <a:picLocks noChangeAspect="1" noChangeArrowheads="1"/>
                        </p:cNvPicPr>
                        <p:nvPr/>
                      </p:nvPicPr>
                      <p:blipFill>
                        <a:blip r:embed="rId13"/>
                        <a:srcRect/>
                        <a:stretch>
                          <a:fillRect/>
                        </a:stretch>
                      </p:blipFill>
                      <p:spPr bwMode="auto">
                        <a:xfrm>
                          <a:off x="2575498" y="5042394"/>
                          <a:ext cx="2319214" cy="364510"/>
                        </a:xfrm>
                        <a:prstGeom prst="rect">
                          <a:avLst/>
                        </a:prstGeom>
                        <a:noFill/>
                      </p:spPr>
                    </p:pic>
                  </p:oleObj>
                </mc:Fallback>
              </mc:AlternateContent>
            </a:graphicData>
          </a:graphic>
        </p:graphicFrame>
      </p:grpSp>
      <p:sp>
        <p:nvSpPr>
          <p:cNvPr id="18" name="矩形 17"/>
          <p:cNvSpPr/>
          <p:nvPr/>
        </p:nvSpPr>
        <p:spPr>
          <a:xfrm>
            <a:off x="3984151" y="5728786"/>
            <a:ext cx="4572000" cy="369332"/>
          </a:xfrm>
          <a:prstGeom prst="rect">
            <a:avLst/>
          </a:prstGeom>
        </p:spPr>
        <p:txBody>
          <a:bodyPr>
            <a:spAutoFit/>
          </a:bodyPr>
          <a:lstStyle/>
          <a:p>
            <a:r>
              <a:rPr lang="en-US" altLang="zh-TW" dirty="0">
                <a:latin typeface="Times New Roman" panose="02020603050405020304" pitchFamily="18" charset="0"/>
                <a:cs typeface="Times New Roman" panose="02020603050405020304" pitchFamily="18" charset="0"/>
              </a:rPr>
              <a:t>G</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+0.2990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-0.4130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+0.1140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a:t>
            </a:r>
            <a:endParaRPr lang="zh-TW" altLang="en-US" dirty="0">
              <a:latin typeface="Times New Roman" panose="02020603050405020304" pitchFamily="18" charset="0"/>
              <a:cs typeface="Times New Roman" panose="02020603050405020304" pitchFamily="18" charset="0"/>
            </a:endParaRPr>
          </a:p>
        </p:txBody>
      </p:sp>
      <p:sp>
        <p:nvSpPr>
          <p:cNvPr id="27" name="矩形 26"/>
          <p:cNvSpPr/>
          <p:nvPr/>
        </p:nvSpPr>
        <p:spPr>
          <a:xfrm>
            <a:off x="4295753" y="6141390"/>
            <a:ext cx="4824536" cy="369332"/>
          </a:xfrm>
          <a:prstGeom prst="rect">
            <a:avLst/>
          </a:prstGeom>
        </p:spPr>
        <p:txBody>
          <a:bodyPr wrap="square">
            <a:spAutoFit/>
          </a:bodyPr>
          <a:lstStyle/>
          <a:p>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i+1,j+1 </a:t>
            </a:r>
            <a:r>
              <a:rPr lang="en-US" altLang="zh-TW" dirty="0">
                <a:latin typeface="Times New Roman" panose="02020603050405020304" pitchFamily="18" charset="0"/>
                <a:cs typeface="Times New Roman" panose="02020603050405020304" pitchFamily="18" charset="0"/>
              </a:rPr>
              <a:t>+ 0.2990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+0.5870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-0.8860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a:t>
            </a:r>
            <a:endParaRPr lang="zh-TW"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26335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 name="標題 1"/>
          <p:cNvSpPr>
            <a:spLocks noGrp="1"/>
          </p:cNvSpPr>
          <p:nvPr>
            <p:ph type="title"/>
          </p:nvPr>
        </p:nvSpPr>
        <p:spPr>
          <a:xfrm>
            <a:off x="467544" y="476672"/>
            <a:ext cx="8079581" cy="921347"/>
          </a:xfrm>
        </p:spPr>
        <p:txBody>
          <a:bodyPr>
            <a:normAutofit/>
          </a:bodyPr>
          <a:lstStyle/>
          <a:p>
            <a:pPr algn="ctr"/>
            <a:r>
              <a:rPr lang="en-US" altLang="zh-TW" sz="3200" b="1" dirty="0" smtClean="0">
                <a:latin typeface="Calibri" panose="020F0502020204030204" pitchFamily="34" charset="0"/>
              </a:rPr>
              <a:t>Color Depth Values to Depth Values Mapping </a:t>
            </a: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t>
            </a:r>
            <a:r>
              <a:rPr lang="en-US" altLang="zh-TW" sz="2000" b="1" dirty="0" err="1" smtClean="0">
                <a:solidFill>
                  <a:srgbClr val="FF0000"/>
                </a:solidFill>
                <a:latin typeface="Calibri" panose="020F0502020204030204" pitchFamily="34" charset="0"/>
              </a:rPr>
              <a:t>color_packing_type</a:t>
            </a:r>
            <a:r>
              <a:rPr lang="en-US" altLang="zh-TW" sz="2000" b="1" dirty="0" smtClean="0">
                <a:solidFill>
                  <a:srgbClr val="FF0000"/>
                </a:solidFill>
                <a:latin typeface="Calibri" panose="020F0502020204030204" pitchFamily="34" charset="0"/>
              </a:rPr>
              <a:t>=0</a:t>
            </a:r>
            <a:endParaRPr lang="zh-TW" altLang="en-US" sz="2000" dirty="0">
              <a:solidFill>
                <a:srgbClr val="FF0000"/>
              </a:solidFill>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418570229"/>
              </p:ext>
            </p:extLst>
          </p:nvPr>
        </p:nvGraphicFramePr>
        <p:xfrm>
          <a:off x="466134" y="1542214"/>
          <a:ext cx="7765987" cy="3542970"/>
        </p:xfrm>
        <a:graphic>
          <a:graphicData uri="http://schemas.openxmlformats.org/presentationml/2006/ole">
            <mc:AlternateContent xmlns:mc="http://schemas.openxmlformats.org/markup-compatibility/2006">
              <mc:Choice xmlns:v="urn:schemas-microsoft-com:vml" Requires="v">
                <p:oleObj spid="_x0000_s157752" name="投影片" r:id="rId4" imgW="4706187" imgH="2142619" progId="PowerPoint.Slide.12">
                  <p:embed/>
                </p:oleObj>
              </mc:Choice>
              <mc:Fallback>
                <p:oleObj name="投影片" r:id="rId4" imgW="4706187" imgH="2142619" progId="PowerPoint.Slide.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134" y="1542214"/>
                        <a:ext cx="7765987" cy="3542970"/>
                      </a:xfrm>
                      <a:prstGeom prst="rect">
                        <a:avLst/>
                      </a:prstGeom>
                      <a:noFill/>
                      <a:ln>
                        <a:noFill/>
                      </a:ln>
                    </p:spPr>
                  </p:pic>
                </p:oleObj>
              </mc:Fallback>
            </mc:AlternateContent>
          </a:graphicData>
        </a:graphic>
      </p:graphicFrame>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en-CA" altLang="zh-TW" sz="1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 </a:t>
            </a:r>
            <a:endParaRPr kumimoji="1" lang="en-CA"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1" name="文字方塊 10"/>
          <p:cNvSpPr txBox="1"/>
          <p:nvPr/>
        </p:nvSpPr>
        <p:spPr>
          <a:xfrm>
            <a:off x="395536" y="5171770"/>
            <a:ext cx="2659702" cy="369332"/>
          </a:xfrm>
          <a:prstGeom prst="rect">
            <a:avLst/>
          </a:prstGeom>
          <a:noFill/>
        </p:spPr>
        <p:txBody>
          <a:bodyPr wrap="none" rtlCol="0">
            <a:spAutoFit/>
          </a:bodyPr>
          <a:lstStyle/>
          <a:p>
            <a:r>
              <a:rPr lang="en-US" altLang="zh-TW" b="1" dirty="0" smtClean="0"/>
              <a:t>In the </a:t>
            </a:r>
            <a:r>
              <a:rPr lang="en-US" altLang="zh-TW" b="1" dirty="0" err="1" smtClean="0"/>
              <a:t>Depacking</a:t>
            </a:r>
            <a:r>
              <a:rPr lang="en-US" altLang="zh-TW" b="1" dirty="0" smtClean="0"/>
              <a:t> Side:</a:t>
            </a:r>
            <a:endParaRPr lang="zh-TW" altLang="en-US" b="1" dirty="0"/>
          </a:p>
        </p:txBody>
      </p:sp>
      <p:graphicFrame>
        <p:nvGraphicFramePr>
          <p:cNvPr id="10" name="物件 9"/>
          <p:cNvGraphicFramePr>
            <a:graphicFrameLocks noChangeAspect="1"/>
          </p:cNvGraphicFramePr>
          <p:nvPr>
            <p:extLst>
              <p:ext uri="{D42A27DB-BD31-4B8C-83A1-F6EECF244321}">
                <p14:modId xmlns:p14="http://schemas.microsoft.com/office/powerpoint/2010/main" val="3015885490"/>
              </p:ext>
            </p:extLst>
          </p:nvPr>
        </p:nvGraphicFramePr>
        <p:xfrm>
          <a:off x="1694207" y="5567639"/>
          <a:ext cx="1393223" cy="503932"/>
        </p:xfrm>
        <a:graphic>
          <a:graphicData uri="http://schemas.openxmlformats.org/presentationml/2006/ole">
            <mc:AlternateContent xmlns:mc="http://schemas.openxmlformats.org/markup-compatibility/2006">
              <mc:Choice xmlns:v="urn:schemas-microsoft-com:vml" Requires="v">
                <p:oleObj spid="_x0000_s157753" name="方程式" r:id="rId6" imgW="596641" imgH="215806" progId="Equation.3">
                  <p:embed/>
                </p:oleObj>
              </mc:Choice>
              <mc:Fallback>
                <p:oleObj name="方程式" r:id="rId6" imgW="596641" imgH="215806"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4207" y="5567639"/>
                        <a:ext cx="1393223" cy="503932"/>
                      </a:xfrm>
                      <a:prstGeom prst="rect">
                        <a:avLst/>
                      </a:prstGeom>
                      <a:noFill/>
                    </p:spPr>
                  </p:pic>
                </p:oleObj>
              </mc:Fallback>
            </mc:AlternateContent>
          </a:graphicData>
        </a:graphic>
      </p:graphicFrame>
      <p:graphicFrame>
        <p:nvGraphicFramePr>
          <p:cNvPr id="14" name="物件 13"/>
          <p:cNvGraphicFramePr>
            <a:graphicFrameLocks noChangeAspect="1"/>
          </p:cNvGraphicFramePr>
          <p:nvPr>
            <p:extLst>
              <p:ext uri="{D42A27DB-BD31-4B8C-83A1-F6EECF244321}">
                <p14:modId xmlns:p14="http://schemas.microsoft.com/office/powerpoint/2010/main" val="1107627300"/>
              </p:ext>
            </p:extLst>
          </p:nvPr>
        </p:nvGraphicFramePr>
        <p:xfrm>
          <a:off x="3563888" y="5567638"/>
          <a:ext cx="1397401" cy="431924"/>
        </p:xfrm>
        <a:graphic>
          <a:graphicData uri="http://schemas.openxmlformats.org/presentationml/2006/ole">
            <mc:AlternateContent xmlns:mc="http://schemas.openxmlformats.org/markup-compatibility/2006">
              <mc:Choice xmlns:v="urn:schemas-microsoft-com:vml" Requires="v">
                <p:oleObj spid="_x0000_s157754" name="方程式" r:id="rId8" imgW="698197" imgH="215806" progId="Equation.3">
                  <p:embed/>
                </p:oleObj>
              </mc:Choice>
              <mc:Fallback>
                <p:oleObj name="方程式" r:id="rId8" imgW="698197" imgH="215806"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63888" y="5567638"/>
                        <a:ext cx="1397401" cy="431924"/>
                      </a:xfrm>
                      <a:prstGeom prst="rect">
                        <a:avLst/>
                      </a:prstGeom>
                      <a:noFill/>
                    </p:spPr>
                  </p:pic>
                </p:oleObj>
              </mc:Fallback>
            </mc:AlternateContent>
          </a:graphicData>
        </a:graphic>
      </p:graphicFrame>
      <p:graphicFrame>
        <p:nvGraphicFramePr>
          <p:cNvPr id="15" name="物件 14"/>
          <p:cNvGraphicFramePr>
            <a:graphicFrameLocks noChangeAspect="1"/>
          </p:cNvGraphicFramePr>
          <p:nvPr>
            <p:extLst>
              <p:ext uri="{D42A27DB-BD31-4B8C-83A1-F6EECF244321}">
                <p14:modId xmlns:p14="http://schemas.microsoft.com/office/powerpoint/2010/main" val="3554452885"/>
              </p:ext>
            </p:extLst>
          </p:nvPr>
        </p:nvGraphicFramePr>
        <p:xfrm>
          <a:off x="5724128" y="5567638"/>
          <a:ext cx="1549845" cy="431924"/>
        </p:xfrm>
        <a:graphic>
          <a:graphicData uri="http://schemas.openxmlformats.org/presentationml/2006/ole">
            <mc:AlternateContent xmlns:mc="http://schemas.openxmlformats.org/markup-compatibility/2006">
              <mc:Choice xmlns:v="urn:schemas-microsoft-com:vml" Requires="v">
                <p:oleObj spid="_x0000_s157755" name="方程式" r:id="rId10" imgW="774364" imgH="215806" progId="Equation.3">
                  <p:embed/>
                </p:oleObj>
              </mc:Choice>
              <mc:Fallback>
                <p:oleObj name="方程式" r:id="rId10" imgW="774364" imgH="215806"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24128" y="5567638"/>
                        <a:ext cx="1549845" cy="431924"/>
                      </a:xfrm>
                      <a:prstGeom prst="rect">
                        <a:avLst/>
                      </a:prstGeom>
                      <a:noFill/>
                    </p:spPr>
                  </p:pic>
                </p:oleObj>
              </mc:Fallback>
            </mc:AlternateContent>
          </a:graphicData>
        </a:graphic>
      </p:graphicFrame>
      <p:graphicFrame>
        <p:nvGraphicFramePr>
          <p:cNvPr id="22" name="物件 21"/>
          <p:cNvGraphicFramePr>
            <a:graphicFrameLocks noChangeAspect="1"/>
          </p:cNvGraphicFramePr>
          <p:nvPr>
            <p:extLst>
              <p:ext uri="{D42A27DB-BD31-4B8C-83A1-F6EECF244321}">
                <p14:modId xmlns:p14="http://schemas.microsoft.com/office/powerpoint/2010/main" val="793513167"/>
              </p:ext>
            </p:extLst>
          </p:nvPr>
        </p:nvGraphicFramePr>
        <p:xfrm>
          <a:off x="1725387" y="6143702"/>
          <a:ext cx="874929" cy="384969"/>
        </p:xfrm>
        <a:graphic>
          <a:graphicData uri="http://schemas.openxmlformats.org/presentationml/2006/ole">
            <mc:AlternateContent xmlns:mc="http://schemas.openxmlformats.org/markup-compatibility/2006">
              <mc:Choice xmlns:v="urn:schemas-microsoft-com:vml" Requires="v">
                <p:oleObj spid="_x0000_s157756" name="方程式" r:id="rId12" imgW="482391" imgH="203112" progId="Equation.3">
                  <p:embed/>
                </p:oleObj>
              </mc:Choice>
              <mc:Fallback>
                <p:oleObj name="方程式" r:id="rId12" imgW="482391" imgH="203112"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25387" y="6143702"/>
                        <a:ext cx="874929" cy="384969"/>
                      </a:xfrm>
                      <a:prstGeom prst="rect">
                        <a:avLst/>
                      </a:prstGeom>
                      <a:noFill/>
                    </p:spPr>
                  </p:pic>
                </p:oleObj>
              </mc:Fallback>
            </mc:AlternateContent>
          </a:graphicData>
        </a:graphic>
      </p:graphicFrame>
      <p:graphicFrame>
        <p:nvGraphicFramePr>
          <p:cNvPr id="26" name="物件 25"/>
          <p:cNvGraphicFramePr>
            <a:graphicFrameLocks noChangeAspect="1"/>
          </p:cNvGraphicFramePr>
          <p:nvPr>
            <p:extLst>
              <p:ext uri="{D42A27DB-BD31-4B8C-83A1-F6EECF244321}">
                <p14:modId xmlns:p14="http://schemas.microsoft.com/office/powerpoint/2010/main" val="393257856"/>
              </p:ext>
            </p:extLst>
          </p:nvPr>
        </p:nvGraphicFramePr>
        <p:xfrm>
          <a:off x="2627784" y="6143702"/>
          <a:ext cx="648072" cy="453650"/>
        </p:xfrm>
        <a:graphic>
          <a:graphicData uri="http://schemas.openxmlformats.org/presentationml/2006/ole">
            <mc:AlternateContent xmlns:mc="http://schemas.openxmlformats.org/markup-compatibility/2006">
              <mc:Choice xmlns:v="urn:schemas-microsoft-com:vml" Requires="v">
                <p:oleObj spid="_x0000_s157757" name="方程式" r:id="rId14" imgW="317087" imgH="215619" progId="Equation.3">
                  <p:embed/>
                </p:oleObj>
              </mc:Choice>
              <mc:Fallback>
                <p:oleObj name="方程式" r:id="rId14" imgW="317087" imgH="215619"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27784" y="6143702"/>
                        <a:ext cx="648072" cy="453650"/>
                      </a:xfrm>
                      <a:prstGeom prst="rect">
                        <a:avLst/>
                      </a:prstGeom>
                      <a:noFill/>
                    </p:spPr>
                  </p:pic>
                </p:oleObj>
              </mc:Fallback>
            </mc:AlternateContent>
          </a:graphicData>
        </a:graphic>
      </p:graphicFrame>
      <p:graphicFrame>
        <p:nvGraphicFramePr>
          <p:cNvPr id="28" name="物件 27"/>
          <p:cNvGraphicFramePr>
            <a:graphicFrameLocks noChangeAspect="1"/>
          </p:cNvGraphicFramePr>
          <p:nvPr>
            <p:extLst>
              <p:ext uri="{D42A27DB-BD31-4B8C-83A1-F6EECF244321}">
                <p14:modId xmlns:p14="http://schemas.microsoft.com/office/powerpoint/2010/main" val="952418861"/>
              </p:ext>
            </p:extLst>
          </p:nvPr>
        </p:nvGraphicFramePr>
        <p:xfrm>
          <a:off x="3851920" y="6143702"/>
          <a:ext cx="1556179" cy="394851"/>
        </p:xfrm>
        <a:graphic>
          <a:graphicData uri="http://schemas.openxmlformats.org/presentationml/2006/ole">
            <mc:AlternateContent xmlns:mc="http://schemas.openxmlformats.org/markup-compatibility/2006">
              <mc:Choice xmlns:v="urn:schemas-microsoft-com:vml" Requires="v">
                <p:oleObj spid="_x0000_s157758" name="方程式" r:id="rId16" imgW="850531" imgH="215806" progId="Equation.3">
                  <p:embed/>
                </p:oleObj>
              </mc:Choice>
              <mc:Fallback>
                <p:oleObj name="方程式" r:id="rId16" imgW="850531" imgH="215806"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51920" y="6143702"/>
                        <a:ext cx="1556179" cy="394851"/>
                      </a:xfrm>
                      <a:prstGeom prst="rect">
                        <a:avLst/>
                      </a:prstGeom>
                      <a:noFill/>
                    </p:spPr>
                  </p:pic>
                </p:oleObj>
              </mc:Fallback>
            </mc:AlternateContent>
          </a:graphicData>
        </a:graphic>
      </p:graphicFrame>
      <p:graphicFrame>
        <p:nvGraphicFramePr>
          <p:cNvPr id="29" name="物件 28"/>
          <p:cNvGraphicFramePr>
            <a:graphicFrameLocks noChangeAspect="1"/>
          </p:cNvGraphicFramePr>
          <p:nvPr>
            <p:extLst>
              <p:ext uri="{D42A27DB-BD31-4B8C-83A1-F6EECF244321}">
                <p14:modId xmlns:p14="http://schemas.microsoft.com/office/powerpoint/2010/main" val="1915173918"/>
              </p:ext>
            </p:extLst>
          </p:nvPr>
        </p:nvGraphicFramePr>
        <p:xfrm>
          <a:off x="5868144" y="6143702"/>
          <a:ext cx="941225" cy="359569"/>
        </p:xfrm>
        <a:graphic>
          <a:graphicData uri="http://schemas.openxmlformats.org/presentationml/2006/ole">
            <mc:AlternateContent xmlns:mc="http://schemas.openxmlformats.org/markup-compatibility/2006">
              <mc:Choice xmlns:v="urn:schemas-microsoft-com:vml" Requires="v">
                <p:oleObj spid="_x0000_s157759" name="方程式" r:id="rId18" imgW="571252" imgH="215806" progId="Equation.3">
                  <p:embed/>
                </p:oleObj>
              </mc:Choice>
              <mc:Fallback>
                <p:oleObj name="方程式" r:id="rId18" imgW="571252" imgH="215806"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868144" y="6143702"/>
                        <a:ext cx="941225" cy="359569"/>
                      </a:xfrm>
                      <a:prstGeom prst="rect">
                        <a:avLst/>
                      </a:prstGeom>
                      <a:noFill/>
                    </p:spPr>
                  </p:pic>
                </p:oleObj>
              </mc:Fallback>
            </mc:AlternateContent>
          </a:graphicData>
        </a:graphic>
      </p:graphicFrame>
      <p:graphicFrame>
        <p:nvGraphicFramePr>
          <p:cNvPr id="30" name="物件 29"/>
          <p:cNvGraphicFramePr>
            <a:graphicFrameLocks noChangeAspect="1"/>
          </p:cNvGraphicFramePr>
          <p:nvPr>
            <p:extLst>
              <p:ext uri="{D42A27DB-BD31-4B8C-83A1-F6EECF244321}">
                <p14:modId xmlns:p14="http://schemas.microsoft.com/office/powerpoint/2010/main" val="1343700610"/>
              </p:ext>
            </p:extLst>
          </p:nvPr>
        </p:nvGraphicFramePr>
        <p:xfrm>
          <a:off x="6948264" y="6122494"/>
          <a:ext cx="694358" cy="380777"/>
        </p:xfrm>
        <a:graphic>
          <a:graphicData uri="http://schemas.openxmlformats.org/presentationml/2006/ole">
            <mc:AlternateContent xmlns:mc="http://schemas.openxmlformats.org/markup-compatibility/2006">
              <mc:Choice xmlns:v="urn:schemas-microsoft-com:vml" Requires="v">
                <p:oleObj spid="_x0000_s157760" name="方程式" r:id="rId20" imgW="393359" imgH="215713" progId="Equation.3">
                  <p:embed/>
                </p:oleObj>
              </mc:Choice>
              <mc:Fallback>
                <p:oleObj name="方程式" r:id="rId20" imgW="393359" imgH="215713" progId="Equation.3">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948264" y="6122494"/>
                        <a:ext cx="694358" cy="380777"/>
                      </a:xfrm>
                      <a:prstGeom prst="rect">
                        <a:avLst/>
                      </a:prstGeom>
                      <a:noFill/>
                    </p:spPr>
                  </p:pic>
                </p:oleObj>
              </mc:Fallback>
            </mc:AlternateContent>
          </a:graphicData>
        </a:graphic>
      </p:graphicFrame>
      <p:sp>
        <p:nvSpPr>
          <p:cNvPr id="31" name="Rectangle 9"/>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Tree>
    <p:extLst>
      <p:ext uri="{BB962C8B-B14F-4D97-AF65-F5344CB8AC3E}">
        <p14:creationId xmlns:p14="http://schemas.microsoft.com/office/powerpoint/2010/main" val="103787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2274087412"/>
              </p:ext>
            </p:extLst>
          </p:nvPr>
        </p:nvGraphicFramePr>
        <p:xfrm>
          <a:off x="1043608" y="1412776"/>
          <a:ext cx="7783288" cy="5039057"/>
        </p:xfrm>
        <a:graphic>
          <a:graphicData uri="http://schemas.openxmlformats.org/presentationml/2006/ole">
            <mc:AlternateContent xmlns:mc="http://schemas.openxmlformats.org/markup-compatibility/2006">
              <mc:Choice xmlns:v="urn:schemas-microsoft-com:vml" Requires="v">
                <p:oleObj spid="_x0000_s158728" name="投影片" r:id="rId3" imgW="3517403" imgH="2269121" progId="PowerPoint.Slide.12">
                  <p:embed/>
                </p:oleObj>
              </mc:Choice>
              <mc:Fallback>
                <p:oleObj name="投影片" r:id="rId3" imgW="3517403" imgH="2269121"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1412776"/>
                        <a:ext cx="7783288" cy="5039057"/>
                      </a:xfrm>
                      <a:prstGeom prst="rect">
                        <a:avLst/>
                      </a:prstGeom>
                      <a:noFill/>
                    </p:spPr>
                  </p:pic>
                </p:oleObj>
              </mc:Fallback>
            </mc:AlternateContent>
          </a:graphicData>
        </a:graphic>
      </p:graphicFrame>
      <p:sp>
        <p:nvSpPr>
          <p:cNvPr id="6" name="標題 1"/>
          <p:cNvSpPr>
            <a:spLocks noGrp="1"/>
          </p:cNvSpPr>
          <p:nvPr>
            <p:ph type="title"/>
          </p:nvPr>
        </p:nvSpPr>
        <p:spPr>
          <a:xfrm>
            <a:off x="467544" y="63544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and H is divisible to 36</a:t>
            </a:r>
            <a:endParaRPr lang="zh-TW" altLang="en-US" sz="2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32838616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3103137700"/>
              </p:ext>
            </p:extLst>
          </p:nvPr>
        </p:nvGraphicFramePr>
        <p:xfrm>
          <a:off x="1043608" y="1561992"/>
          <a:ext cx="7344816" cy="4674850"/>
        </p:xfrm>
        <a:graphic>
          <a:graphicData uri="http://schemas.openxmlformats.org/presentationml/2006/ole">
            <mc:AlternateContent xmlns:mc="http://schemas.openxmlformats.org/markup-compatibility/2006">
              <mc:Choice xmlns:v="urn:schemas-microsoft-com:vml" Requires="v">
                <p:oleObj spid="_x0000_s159752" name="投影片" r:id="rId3" imgW="3726151" imgH="2365075" progId="PowerPoint.Slide.12">
                  <p:embed/>
                </p:oleObj>
              </mc:Choice>
              <mc:Fallback>
                <p:oleObj name="投影片" r:id="rId3" imgW="3726151" imgH="2365075"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1561992"/>
                        <a:ext cx="7344816" cy="4674850"/>
                      </a:xfrm>
                      <a:prstGeom prst="rect">
                        <a:avLst/>
                      </a:prstGeom>
                      <a:noFill/>
                    </p:spPr>
                  </p:pic>
                </p:oleObj>
              </mc:Fallback>
            </mc:AlternateContent>
          </a:graphicData>
        </a:graphic>
      </p:graphicFrame>
      <p:sp>
        <p:nvSpPr>
          <p:cNvPr id="6" name="標題 1"/>
          <p:cNvSpPr>
            <a:spLocks noGrp="1"/>
          </p:cNvSpPr>
          <p:nvPr>
            <p:ph type="title"/>
          </p:nvPr>
        </p:nvSpPr>
        <p:spPr>
          <a:xfrm>
            <a:off x="467544" y="63544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and H is not divisible to 36</a:t>
            </a:r>
            <a:endParaRPr lang="zh-TW" altLang="en-US" sz="2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4387707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1307140649"/>
              </p:ext>
            </p:extLst>
          </p:nvPr>
        </p:nvGraphicFramePr>
        <p:xfrm>
          <a:off x="1835696" y="1340768"/>
          <a:ext cx="5472608" cy="5310128"/>
        </p:xfrm>
        <a:graphic>
          <a:graphicData uri="http://schemas.openxmlformats.org/presentationml/2006/ole">
            <mc:AlternateContent xmlns:mc="http://schemas.openxmlformats.org/markup-compatibility/2006">
              <mc:Choice xmlns:v="urn:schemas-microsoft-com:vml" Requires="v">
                <p:oleObj spid="_x0000_s160776" name="投影片" r:id="rId3" imgW="2449190" imgH="2372981" progId="PowerPoint.Slide.12">
                  <p:embed/>
                </p:oleObj>
              </mc:Choice>
              <mc:Fallback>
                <p:oleObj name="投影片" r:id="rId3" imgW="2449190" imgH="2372981"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340768"/>
                        <a:ext cx="5472608" cy="5310128"/>
                      </a:xfrm>
                      <a:prstGeom prst="rect">
                        <a:avLst/>
                      </a:prstGeom>
                      <a:noFill/>
                    </p:spPr>
                  </p:pic>
                </p:oleObj>
              </mc:Fallback>
            </mc:AlternateContent>
          </a:graphicData>
        </a:graphic>
      </p:graphicFrame>
      <p:sp>
        <p:nvSpPr>
          <p:cNvPr id="7" name="標題 1"/>
          <p:cNvSpPr>
            <a:spLocks noGrp="1"/>
          </p:cNvSpPr>
          <p:nvPr>
            <p:ph type="title"/>
          </p:nvPr>
        </p:nvSpPr>
        <p:spPr>
          <a:xfrm>
            <a:off x="467544" y="63544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=1 and W is divisible to 48</a:t>
            </a:r>
            <a:endParaRPr lang="zh-TW" altLang="en-US" sz="2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39304335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2535623395"/>
              </p:ext>
            </p:extLst>
          </p:nvPr>
        </p:nvGraphicFramePr>
        <p:xfrm>
          <a:off x="1259632" y="1268760"/>
          <a:ext cx="7272808" cy="5026523"/>
        </p:xfrm>
        <a:graphic>
          <a:graphicData uri="http://schemas.openxmlformats.org/presentationml/2006/ole">
            <mc:AlternateContent xmlns:mc="http://schemas.openxmlformats.org/markup-compatibility/2006">
              <mc:Choice xmlns:v="urn:schemas-microsoft-com:vml" Requires="v">
                <p:oleObj spid="_x0000_s161800" name="投影片" r:id="rId3" imgW="3745946" imgH="2586093" progId="PowerPoint.Slide.12">
                  <p:embed/>
                </p:oleObj>
              </mc:Choice>
              <mc:Fallback>
                <p:oleObj name="投影片" r:id="rId3" imgW="3745946" imgH="2586093"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268760"/>
                        <a:ext cx="7272808" cy="5026523"/>
                      </a:xfrm>
                      <a:prstGeom prst="rect">
                        <a:avLst/>
                      </a:prstGeom>
                      <a:noFill/>
                    </p:spPr>
                  </p:pic>
                </p:oleObj>
              </mc:Fallback>
            </mc:AlternateContent>
          </a:graphicData>
        </a:graphic>
      </p:graphicFrame>
      <p:sp>
        <p:nvSpPr>
          <p:cNvPr id="6" name="標題 1"/>
          <p:cNvSpPr>
            <a:spLocks noGrp="1"/>
          </p:cNvSpPr>
          <p:nvPr>
            <p:ph type="title"/>
          </p:nvPr>
        </p:nvSpPr>
        <p:spPr>
          <a:xfrm>
            <a:off x="467544" y="63544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=1 and W is not divisible to 48</a:t>
            </a:r>
            <a:endParaRPr lang="zh-TW" altLang="en-US" sz="2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34242873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043608" y="2780928"/>
            <a:ext cx="7632848" cy="1193304"/>
          </a:xfrm>
        </p:spPr>
        <p:txBody>
          <a:bodyPr>
            <a:noAutofit/>
          </a:bodyPr>
          <a:lstStyle/>
          <a:p>
            <a:pPr algn="l"/>
            <a:r>
              <a:rPr lang="en-US" altLang="zh-TW" sz="4000" dirty="0" smtClean="0">
                <a:latin typeface="Calibri" pitchFamily="34" charset="0"/>
              </a:rPr>
              <a:t>Depth Parameters Related to this CTDP SEI Syntax </a:t>
            </a:r>
            <a:r>
              <a:rPr lang="en-US" altLang="zh-TW" sz="3200" dirty="0" smtClean="0">
                <a:solidFill>
                  <a:srgbClr val="FFC000"/>
                </a:solidFill>
                <a:latin typeface="Calibri" pitchFamily="34" charset="0"/>
              </a:rPr>
              <a:t>(Copied from 3D-HEVC) </a:t>
            </a:r>
          </a:p>
        </p:txBody>
      </p:sp>
    </p:spTree>
    <p:extLst>
      <p:ext uri="{BB962C8B-B14F-4D97-AF65-F5344CB8AC3E}">
        <p14:creationId xmlns:p14="http://schemas.microsoft.com/office/powerpoint/2010/main" val="29303589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247854"/>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3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34634084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869818719"/>
              </p:ext>
            </p:extLst>
          </p:nvPr>
        </p:nvGraphicFramePr>
        <p:xfrm>
          <a:off x="468052" y="2060848"/>
          <a:ext cx="8388424" cy="4038159"/>
        </p:xfrm>
        <a:graphic>
          <a:graphicData uri="http://schemas.openxmlformats.org/drawingml/2006/table">
            <a:tbl>
              <a:tblPr firstRow="1" firstCol="1" lastRow="1" lastCol="1" bandRow="1" bandCol="1"/>
              <a:tblGrid>
                <a:gridCol w="899592">
                  <a:extLst>
                    <a:ext uri="{9D8B030D-6E8A-4147-A177-3AD203B41FA5}">
                      <a16:colId xmlns:a16="http://schemas.microsoft.com/office/drawing/2014/main" xmlns="" val="20000"/>
                    </a:ext>
                  </a:extLst>
                </a:gridCol>
                <a:gridCol w="7488832">
                  <a:extLst>
                    <a:ext uri="{9D8B030D-6E8A-4147-A177-3AD203B41FA5}">
                      <a16:colId xmlns:a16="http://schemas.microsoft.com/office/drawing/2014/main" xmlns="" val="20001"/>
                    </a:ext>
                  </a:extLst>
                </a:gridCol>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792088">
                <a:tc>
                  <a:txBody>
                    <a:bodyPr/>
                    <a:lstStyle/>
                    <a:p>
                      <a:pPr algn="ctr">
                        <a:spcAft>
                          <a:spcPts val="0"/>
                        </a:spcAft>
                      </a:pPr>
                      <a:r>
                        <a:rPr lang="en-US" sz="1400" kern="100" dirty="0">
                          <a:solidFill>
                            <a:srgbClr val="000000"/>
                          </a:solidFill>
                          <a:latin typeface="Arial" pitchFamily="34" charset="0"/>
                          <a:ea typeface="新細明體"/>
                          <a:cs typeface="Arial" pitchFamily="34" charset="0"/>
                        </a:rPr>
                        <a:t>0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an inverse of Z value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the inverse of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a:t>
                      </a:r>
                      <a:r>
                        <a:rPr lang="en-US" sz="1200" kern="100" dirty="0" smtClean="0">
                          <a:solidFill>
                            <a:srgbClr val="000000"/>
                          </a:solidFill>
                          <a:latin typeface="Arial" pitchFamily="34" charset="0"/>
                          <a:ea typeface="新細明體"/>
                          <a:cs typeface="Arial" pitchFamily="34" charset="0"/>
                        </a:rPr>
                        <a:t>When </a:t>
                      </a:r>
                      <a:r>
                        <a:rPr lang="en-US" sz="1200" kern="100" dirty="0" err="1" smtClean="0">
                          <a:solidFill>
                            <a:srgbClr val="000000"/>
                          </a:solidFill>
                          <a:latin typeface="Arial" pitchFamily="34" charset="0"/>
                          <a:ea typeface="新細明體"/>
                          <a:cs typeface="Arial" pitchFamily="34" charset="0"/>
                        </a:rPr>
                        <a:t>z_near_flag</a:t>
                      </a:r>
                      <a:r>
                        <a:rPr lang="en-US" sz="1200" kern="100" dirty="0" smtClean="0">
                          <a:solidFill>
                            <a:srgbClr val="000000"/>
                          </a:solidFill>
                          <a:latin typeface="Arial" pitchFamily="34" charset="0"/>
                          <a:ea typeface="新細明體"/>
                          <a:cs typeface="Arial" pitchFamily="34" charset="0"/>
                        </a:rPr>
                        <a:t> </a:t>
                      </a:r>
                      <a:r>
                        <a:rPr lang="en-US" sz="1200" kern="100" dirty="0">
                          <a:solidFill>
                            <a:srgbClr val="000000"/>
                          </a:solidFill>
                          <a:latin typeface="Arial" pitchFamily="34" charset="0"/>
                          <a:ea typeface="新細明體"/>
                          <a:cs typeface="Arial" pitchFamily="34" charset="0"/>
                        </a:rPr>
                        <a:t>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the inverse of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1"/>
                  </a:ext>
                </a:extLst>
              </a:tr>
              <a:tr h="667037">
                <a:tc>
                  <a:txBody>
                    <a:bodyPr/>
                    <a:lstStyle/>
                    <a:p>
                      <a:pPr algn="ctr">
                        <a:spcAft>
                          <a:spcPts val="0"/>
                        </a:spcAft>
                      </a:pPr>
                      <a:r>
                        <a:rPr lang="en-US" sz="1400" kern="100" dirty="0">
                          <a:solidFill>
                            <a:srgbClr val="000000"/>
                          </a:solidFill>
                          <a:latin typeface="Arial" pitchFamily="34" charset="0"/>
                          <a:ea typeface="新細明體"/>
                          <a:cs typeface="Arial" pitchFamily="34" charset="0"/>
                        </a:rPr>
                        <a:t>1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disparity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2"/>
                  </a:ext>
                </a:extLst>
              </a:tr>
              <a:tr h="622453">
                <a:tc>
                  <a:txBody>
                    <a:bodyPr/>
                    <a:lstStyle/>
                    <a:p>
                      <a:pPr algn="ctr">
                        <a:spcAft>
                          <a:spcPts val="0"/>
                        </a:spcAft>
                      </a:pPr>
                      <a:r>
                        <a:rPr lang="en-US" sz="1400" kern="100">
                          <a:solidFill>
                            <a:srgbClr val="000000"/>
                          </a:solidFill>
                          <a:latin typeface="Arial" pitchFamily="34" charset="0"/>
                          <a:ea typeface="新細明體"/>
                          <a:cs typeface="Arial" pitchFamily="34" charset="0"/>
                        </a:rPr>
                        <a:t>2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Z value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corresponds to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z_near_flag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3"/>
                  </a:ext>
                </a:extLst>
              </a:tr>
              <a:tr h="521845">
                <a:tc>
                  <a:txBody>
                    <a:bodyPr/>
                    <a:lstStyle/>
                    <a:p>
                      <a:pPr algn="ctr">
                        <a:spcAft>
                          <a:spcPts val="0"/>
                        </a:spcAft>
                      </a:pPr>
                      <a:r>
                        <a:rPr lang="en-US" sz="1400" kern="100">
                          <a:solidFill>
                            <a:srgbClr val="000000"/>
                          </a:solidFill>
                          <a:latin typeface="Arial" pitchFamily="34" charset="0"/>
                          <a:ea typeface="新細明體"/>
                          <a:cs typeface="Arial" pitchFamily="34" charset="0"/>
                        </a:rPr>
                        <a:t>3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nonlinearly mapped disparity, normalized in range from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as specified by depth_nonlinear_representation_num_minus1 and </a:t>
                      </a:r>
                      <a:r>
                        <a:rPr lang="en-US" sz="1200" kern="100" dirty="0" err="1">
                          <a:solidFill>
                            <a:srgbClr val="000000"/>
                          </a:solidFill>
                          <a:latin typeface="Arial" pitchFamily="34" charset="0"/>
                          <a:ea typeface="新細明體"/>
                          <a:cs typeface="Arial" pitchFamily="34" charset="0"/>
                        </a:rPr>
                        <a:t>depth_nonlinear_representation_model</a:t>
                      </a:r>
                      <a:r>
                        <a:rPr lang="en-US" sz="1200" kern="100" dirty="0">
                          <a:solidFill>
                            <a:srgbClr val="000000"/>
                          </a:solidFill>
                          <a:latin typeface="Arial" pitchFamily="34" charset="0"/>
                          <a:ea typeface="新細明體"/>
                          <a:cs typeface="Arial" pitchFamily="34" charset="0"/>
                        </a:rPr>
                        <a:t>[</a:t>
                      </a:r>
                      <a:r>
                        <a:rPr lang="en-US" sz="1200" kern="100" dirty="0" err="1">
                          <a:solidFill>
                            <a:srgbClr val="000000"/>
                          </a:solidFill>
                          <a:latin typeface="Arial" pitchFamily="34" charset="0"/>
                          <a:ea typeface="新細明體"/>
                          <a:cs typeface="Arial" pitchFamily="34" charset="0"/>
                        </a:rPr>
                        <a:t>i</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4"/>
                  </a:ext>
                </a:extLst>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5"/>
                  </a:ext>
                </a:extLst>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35496" y="1268760"/>
            <a:ext cx="8964488" cy="1152128"/>
          </a:xfrm>
        </p:spPr>
        <p:txBody>
          <a:bodyPr/>
          <a:lstStyle/>
          <a:p>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specifies the representation definition of decoded </a:t>
            </a:r>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luma</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samples of auxiliary pictures. In the table, disparity specifies the horizontal displacement between two texture views and Z value specifies the distance from a camera. </a:t>
            </a:r>
          </a:p>
        </p:txBody>
      </p:sp>
    </p:spTree>
    <p:extLst>
      <p:ext uri="{BB962C8B-B14F-4D97-AF65-F5344CB8AC3E}">
        <p14:creationId xmlns:p14="http://schemas.microsoft.com/office/powerpoint/2010/main" val="2410838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2813" y="0"/>
            <a:ext cx="8229600" cy="792088"/>
          </a:xfrm>
        </p:spPr>
        <p:txBody>
          <a:bodyPr>
            <a:normAutofit/>
          </a:bodyPr>
          <a:lstStyle/>
          <a:p>
            <a:r>
              <a:rPr lang="en-US" altLang="zh-TW" sz="3200" dirty="0" smtClean="0">
                <a:latin typeface="Calibri" panose="020F0502020204030204" pitchFamily="34" charset="0"/>
              </a:rPr>
              <a:t>.CTDP </a:t>
            </a:r>
            <a:r>
              <a:rPr lang="en-US" altLang="zh-TW" sz="3200" dirty="0" smtClean="0">
                <a:latin typeface="Calibri" panose="020F0502020204030204" pitchFamily="34" charset="0"/>
              </a:rPr>
              <a:t>SEI Syntax </a:t>
            </a:r>
            <a:r>
              <a:rPr lang="en-US" altLang="zh-TW" sz="3200" dirty="0" smtClean="0">
                <a:latin typeface="Calibri" panose="020F0502020204030204" pitchFamily="34" charset="0"/>
              </a:rPr>
              <a:t>in JCTVC-AC0027</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744195550"/>
              </p:ext>
            </p:extLst>
          </p:nvPr>
        </p:nvGraphicFramePr>
        <p:xfrm>
          <a:off x="647562" y="1052748"/>
          <a:ext cx="7884877" cy="5709647"/>
        </p:xfrm>
        <a:graphic>
          <a:graphicData uri="http://schemas.openxmlformats.org/drawingml/2006/table">
            <a:tbl>
              <a:tblPr>
                <a:tableStyleId>{5C22544A-7EE6-4342-B048-85BDC9FD1C3A}</a:tableStyleId>
              </a:tblPr>
              <a:tblGrid>
                <a:gridCol w="7068409">
                  <a:extLst>
                    <a:ext uri="{9D8B030D-6E8A-4147-A177-3AD203B41FA5}">
                      <a16:colId xmlns:a16="http://schemas.microsoft.com/office/drawing/2014/main" xmlns="" val="20000"/>
                    </a:ext>
                  </a:extLst>
                </a:gridCol>
                <a:gridCol w="816468">
                  <a:extLst>
                    <a:ext uri="{9D8B030D-6E8A-4147-A177-3AD203B41FA5}">
                      <a16:colId xmlns:a16="http://schemas.microsoft.com/office/drawing/2014/main" xmlns="" val="20001"/>
                    </a:ext>
                  </a:extLst>
                </a:gridCol>
              </a:tblGrid>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a:effectLst/>
                        </a:rPr>
                        <a:t>centralized_texture_depth_packing</a:t>
                      </a:r>
                      <a:r>
                        <a:rPr lang="en-CA" sz="1100" kern="1200" dirty="0">
                          <a:effectLst/>
                        </a:rPr>
                        <a:t>( </a:t>
                      </a:r>
                      <a:r>
                        <a:rPr lang="en-CA" sz="1100" kern="1200" dirty="0" err="1">
                          <a:effectLst/>
                        </a:rPr>
                        <a:t>payloadSize</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err="1">
                          <a:effectLst/>
                        </a:rPr>
                        <a:t>centralized_texture_depth_packing_cancel_flag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if( ! centralized_texture_depth_packing_cancel_flag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3287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u(3)</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23287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effectLst/>
                        </a:rPr>
                        <a:t>color_packing_type</a:t>
                      </a:r>
                      <a:endParaRPr lang="zh-TW" sz="16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baseline_dist_flag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focal_length_flag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z_near_flag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3"/>
                  </a:ext>
                </a:extLst>
              </a:tr>
              <a:tr h="22239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5"/>
                  </a:ext>
                </a:extLst>
              </a:tr>
              <a:tr h="194931">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3"/>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3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3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32"/>
                  </a:ext>
                </a:extLst>
              </a:tr>
            </a:tbl>
          </a:graphicData>
        </a:graphic>
      </p:graphicFrame>
    </p:spTree>
    <p:extLst>
      <p:ext uri="{BB962C8B-B14F-4D97-AF65-F5344CB8AC3E}">
        <p14:creationId xmlns:p14="http://schemas.microsoft.com/office/powerpoint/2010/main" val="11050437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216024" y="764704"/>
            <a:ext cx="8820472" cy="1143000"/>
          </a:xfrm>
        </p:spPr>
        <p:txBody>
          <a:bodyPr>
            <a:normAutofit/>
          </a:bodyPr>
          <a:lstStyle/>
          <a:p>
            <a:r>
              <a:rPr lang="en-US" altLang="zh-TW" sz="2800" dirty="0" smtClean="0">
                <a:latin typeface="Calibri" panose="020F0502020204030204" pitchFamily="34" charset="0"/>
              </a:rPr>
              <a:t>View synthesis representation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extLst>
                    <a:ext uri="{9D8B030D-6E8A-4147-A177-3AD203B41FA5}">
                      <a16:colId xmlns:a16="http://schemas.microsoft.com/office/drawing/2014/main" xmlns="" val="20000"/>
                    </a:ext>
                  </a:extLst>
                </a:gridCol>
                <a:gridCol w="1173419">
                  <a:extLst>
                    <a:ext uri="{9D8B030D-6E8A-4147-A177-3AD203B41FA5}">
                      <a16:colId xmlns:a16="http://schemas.microsoft.com/office/drawing/2014/main" xmlns="" val="20001"/>
                    </a:ext>
                  </a:extLst>
                </a:gridCol>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41129539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smtClean="0">
                <a:latin typeface="Calibri" panose="020F0502020204030204" pitchFamily="34" charset="0"/>
              </a:rPr>
              <a:t>Association between depth parameter variables </a:t>
            </a:r>
            <a:br>
              <a:rPr lang="en-US" altLang="zh-TW" sz="2800" dirty="0" smtClean="0">
                <a:latin typeface="Calibri" panose="020F0502020204030204" pitchFamily="34" charset="0"/>
              </a:rPr>
            </a:br>
            <a:r>
              <a:rPr lang="en-US" altLang="zh-TW" sz="2800" dirty="0" smtClean="0">
                <a:latin typeface="Calibri" panose="020F0502020204030204" pitchFamily="34" charset="0"/>
              </a:rPr>
              <a:t>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72025610"/>
              </p:ext>
            </p:extLst>
          </p:nvPr>
        </p:nvGraphicFramePr>
        <p:xfrm>
          <a:off x="510424" y="1628800"/>
          <a:ext cx="8166032" cy="2232251"/>
        </p:xfrm>
        <a:graphic>
          <a:graphicData uri="http://schemas.openxmlformats.org/drawingml/2006/table">
            <a:tbl>
              <a:tblPr firstRow="1" firstCol="1" lastRow="1" lastCol="1" bandRow="1" bandCol="1"/>
              <a:tblGrid>
                <a:gridCol w="1494675">
                  <a:extLst>
                    <a:ext uri="{9D8B030D-6E8A-4147-A177-3AD203B41FA5}">
                      <a16:colId xmlns:a16="http://schemas.microsoft.com/office/drawing/2014/main" xmlns="" val="20000"/>
                    </a:ext>
                  </a:extLst>
                </a:gridCol>
                <a:gridCol w="1604042">
                  <a:extLst>
                    <a:ext uri="{9D8B030D-6E8A-4147-A177-3AD203B41FA5}">
                      <a16:colId xmlns:a16="http://schemas.microsoft.com/office/drawing/2014/main" xmlns="" val="20001"/>
                    </a:ext>
                  </a:extLst>
                </a:gridCol>
                <a:gridCol w="1572276">
                  <a:extLst>
                    <a:ext uri="{9D8B030D-6E8A-4147-A177-3AD203B41FA5}">
                      <a16:colId xmlns:a16="http://schemas.microsoft.com/office/drawing/2014/main" xmlns="" val="20002"/>
                    </a:ext>
                  </a:extLst>
                </a:gridCol>
                <a:gridCol w="1818086">
                  <a:extLst>
                    <a:ext uri="{9D8B030D-6E8A-4147-A177-3AD203B41FA5}">
                      <a16:colId xmlns:a16="http://schemas.microsoft.com/office/drawing/2014/main" xmlns="" val="20003"/>
                    </a:ext>
                  </a:extLst>
                </a:gridCol>
                <a:gridCol w="1676953">
                  <a:extLst>
                    <a:ext uri="{9D8B030D-6E8A-4147-A177-3AD203B41FA5}">
                      <a16:colId xmlns:a16="http://schemas.microsoft.com/office/drawing/2014/main" xmlns="" val="20004"/>
                    </a:ext>
                  </a:extLst>
                </a:gridCol>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2"/>
                  </a:ext>
                </a:extLst>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3"/>
                  </a:ext>
                </a:extLst>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4"/>
                  </a:ext>
                </a:extLst>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5"/>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6"/>
                  </a:ext>
                </a:extLst>
              </a:tr>
            </a:tbl>
          </a:graphicData>
        </a:graphic>
      </p:graphicFrame>
      <p:sp>
        <p:nvSpPr>
          <p:cNvPr id="5" name="文字方塊 4"/>
          <p:cNvSpPr txBox="1"/>
          <p:nvPr/>
        </p:nvSpPr>
        <p:spPr>
          <a:xfrm>
            <a:off x="539552" y="401106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37920606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611560" y="1219438"/>
            <a:ext cx="805749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decoded </a:t>
            </a:r>
            <a:r>
              <a:rPr kumimoji="1" lang="en-US" altLang="zh-TW" sz="1600" b="0" i="0" u="none" strike="noStrike" cap="none" normalizeH="0" baseline="0" dirty="0" err="1" smtClean="0">
                <a:ln>
                  <a:noFill/>
                </a:ln>
                <a:solidFill>
                  <a:srgbClr val="000000"/>
                </a:solidFill>
                <a:effectLst/>
                <a:cs typeface="Arial" pitchFamily="34" charset="0"/>
              </a:rPr>
              <a:t>luma</a:t>
            </a:r>
            <a:r>
              <a:rPr kumimoji="1" lang="en-US" altLang="zh-TW" sz="1600" b="0" i="0" u="none" strike="noStrike" cap="none" normalizeH="0" baseline="0" dirty="0" smtClean="0">
                <a:ln>
                  <a:noFill/>
                </a:ln>
                <a:solidFill>
                  <a:srgbClr val="000000"/>
                </a:solidFill>
                <a:effectLst/>
                <a:cs typeface="Arial" pitchFamily="34" charset="0"/>
              </a:rPr>
              <a:t> sample values of an auxiliary picture to 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439452" y="62981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4031535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2636912"/>
            <a:ext cx="7632848" cy="1193304"/>
          </a:xfrm>
        </p:spPr>
        <p:txBody>
          <a:bodyPr>
            <a:noAutofit/>
          </a:bodyPr>
          <a:lstStyle/>
          <a:p>
            <a:r>
              <a:rPr lang="en-US" altLang="zh-TW" sz="4000" dirty="0" smtClean="0">
                <a:latin typeface="Calibri" pitchFamily="34" charset="0"/>
              </a:rPr>
              <a:t>Conclusions</a:t>
            </a:r>
            <a:endParaRPr lang="en-US" altLang="zh-TW" sz="3200" dirty="0" smtClean="0">
              <a:solidFill>
                <a:srgbClr val="FFC000"/>
              </a:solidFill>
              <a:latin typeface="Calibri" pitchFamily="34" charset="0"/>
            </a:endParaRPr>
          </a:p>
        </p:txBody>
      </p:sp>
    </p:spTree>
    <p:extLst>
      <p:ext uri="{BB962C8B-B14F-4D97-AF65-F5344CB8AC3E}">
        <p14:creationId xmlns:p14="http://schemas.microsoft.com/office/powerpoint/2010/main" val="1251219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Conclusions</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685664" y="1484784"/>
            <a:ext cx="8077336" cy="4985980"/>
          </a:xfrm>
          <a:prstGeom prst="rect">
            <a:avLst/>
          </a:prstGeom>
          <a:noFill/>
        </p:spPr>
        <p:txBody>
          <a:bodyPr wrap="square" rtlCol="0">
            <a:spAutoFit/>
          </a:bodyPr>
          <a:lstStyle/>
          <a:p>
            <a:pPr marL="342900" indent="-342900" hangingPunct="0">
              <a:spcBef>
                <a:spcPts val="1200"/>
              </a:spcBef>
              <a:buFont typeface="Wingdings" panose="05000000000000000000" pitchFamily="2" charset="2"/>
              <a:buChar char="n"/>
            </a:pPr>
            <a:r>
              <a:rPr lang="en-CA" altLang="zh-TW" sz="2400" dirty="0" smtClean="0">
                <a:latin typeface="Calibri" panose="020F0502020204030204" pitchFamily="34" charset="0"/>
              </a:rPr>
              <a:t>In this document, the  CTDP formats have been reduced to 2 formats (CTDP-TB and CTDP-LR), which will help to simplify realization of the system. </a:t>
            </a:r>
          </a:p>
          <a:p>
            <a:pPr marL="342900" indent="-342900" hangingPunct="0">
              <a:spcBef>
                <a:spcPts val="1200"/>
              </a:spcBef>
              <a:buFont typeface="Wingdings" panose="05000000000000000000" pitchFamily="2" charset="2"/>
              <a:buChar char="n"/>
            </a:pPr>
            <a:r>
              <a:rPr lang="en-CA" altLang="zh-TW" sz="2400" dirty="0">
                <a:latin typeface="Calibri" panose="020F0502020204030204" pitchFamily="34" charset="0"/>
              </a:rPr>
              <a:t>In this document, </a:t>
            </a:r>
            <a:r>
              <a:rPr lang="en-CA" altLang="zh-TW" sz="2400" dirty="0" smtClean="0">
                <a:latin typeface="Calibri" panose="020F0502020204030204" pitchFamily="34" charset="0"/>
              </a:rPr>
              <a:t>we added a new colored depth packing method, called adjusted RGB method, which allows the CTDP packing and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in RGB domain.. </a:t>
            </a:r>
            <a:endParaRPr lang="zh-TW" altLang="zh-TW" sz="2400" dirty="0">
              <a:latin typeface="Calibri" panose="020F0502020204030204" pitchFamily="34" charset="0"/>
            </a:endParaRPr>
          </a:p>
          <a:p>
            <a:pPr marL="342900" indent="-342900" defTabSz="896938" hangingPunct="0">
              <a:spcBef>
                <a:spcPts val="1200"/>
              </a:spcBef>
              <a:buFont typeface="Wingdings" panose="05000000000000000000" pitchFamily="2" charset="2"/>
              <a:buChar char="n"/>
            </a:pPr>
            <a:r>
              <a:rPr lang="en-CA" altLang="zh-TW" sz="2400" dirty="0" smtClean="0">
                <a:latin typeface="Calibri" panose="020F0502020204030204" pitchFamily="34" charset="0"/>
              </a:rPr>
              <a:t>In this document, the figures have been revised to clearly explain the details.</a:t>
            </a:r>
          </a:p>
          <a:p>
            <a:pPr marL="342900" indent="-342900" defTabSz="896938" hangingPunct="0">
              <a:spcBef>
                <a:spcPts val="1200"/>
              </a:spcBef>
              <a:buFont typeface="Wingdings" panose="05000000000000000000" pitchFamily="2" charset="2"/>
              <a:buChar char="n"/>
            </a:pPr>
            <a:r>
              <a:rPr lang="en-CA" altLang="zh-TW" sz="2400" dirty="0" smtClean="0">
                <a:latin typeface="Calibri" panose="020F0502020204030204" pitchFamily="34" charset="0"/>
              </a:rPr>
              <a:t>In Taiwan, the CTDP formats have been tested in HYA Company to deliver the 3D video and AR/VR services in </a:t>
            </a:r>
            <a:r>
              <a:rPr lang="en-US" altLang="zh-TW" sz="2400" dirty="0" smtClean="0">
                <a:latin typeface="Calibri" panose="020F0502020204030204" pitchFamily="34" charset="0"/>
              </a:rPr>
              <a:t>CATV systems</a:t>
            </a:r>
            <a:r>
              <a:rPr lang="en-CA" altLang="zh-TW" sz="2400" dirty="0" smtClean="0">
                <a:latin typeface="Calibri" panose="020F0502020204030204" pitchFamily="34" charset="0"/>
              </a:rPr>
              <a:t>. Official services and media release with a grand opening will be in November.</a:t>
            </a:r>
            <a:endParaRPr lang="zh-TW" altLang="zh-TW" sz="2400" dirty="0">
              <a:latin typeface="Calibri" panose="020F0502020204030204" pitchFamily="34" charset="0"/>
            </a:endParaRPr>
          </a:p>
        </p:txBody>
      </p:sp>
    </p:spTree>
    <p:extLst>
      <p:ext uri="{BB962C8B-B14F-4D97-AF65-F5344CB8AC3E}">
        <p14:creationId xmlns:p14="http://schemas.microsoft.com/office/powerpoint/2010/main" val="35976467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79512" y="1484784"/>
            <a:ext cx="8784976" cy="1728192"/>
          </a:xfrm>
        </p:spPr>
        <p:txBody>
          <a:bodyPr>
            <a:noAutofit/>
          </a:bodyPr>
          <a:lstStyle/>
          <a:p>
            <a:pPr marL="357188" indent="14288"/>
            <a:r>
              <a:rPr lang="en-US" altLang="zh-TW" sz="4000" dirty="0" smtClean="0">
                <a:latin typeface="Calibri" pitchFamily="34" charset="0"/>
              </a:rPr>
              <a:t>Performance Evaluations </a:t>
            </a:r>
            <a:r>
              <a:rPr lang="en-US" altLang="zh-TW" sz="4000" dirty="0">
                <a:latin typeface="Calibri" pitchFamily="34" charset="0"/>
              </a:rPr>
              <a:t>for </a:t>
            </a:r>
            <a:r>
              <a:rPr lang="en-US" altLang="zh-TW" sz="4000" dirty="0" err="1" smtClean="0">
                <a:latin typeface="Calibri" pitchFamily="34" charset="0"/>
              </a:rPr>
              <a:t>YCbCr</a:t>
            </a:r>
            <a:r>
              <a:rPr lang="en-US" altLang="zh-TW" sz="4000" dirty="0" smtClean="0">
                <a:latin typeface="Calibri" pitchFamily="34" charset="0"/>
              </a:rPr>
              <a:t> and Adjusted RGB Color Packing Methods</a:t>
            </a:r>
            <a:endParaRPr lang="en-US" altLang="zh-TW" sz="2800" dirty="0" smtClean="0">
              <a:solidFill>
                <a:srgbClr val="FFFF00"/>
              </a:solidFill>
              <a:latin typeface="Calibri" pitchFamily="34" charset="0"/>
            </a:endParaRPr>
          </a:p>
        </p:txBody>
      </p:sp>
      <p:sp>
        <p:nvSpPr>
          <p:cNvPr id="3" name="標題 1"/>
          <p:cNvSpPr txBox="1">
            <a:spLocks/>
          </p:cNvSpPr>
          <p:nvPr/>
        </p:nvSpPr>
        <p:spPr bwMode="auto">
          <a:xfrm>
            <a:off x="1187624" y="2852936"/>
            <a:ext cx="7272808" cy="2417440"/>
          </a:xfrm>
          <a:prstGeom prst="rect">
            <a:avLst/>
          </a:prstGeom>
          <a:noFill/>
          <a:ln w="9525">
            <a:noFill/>
            <a:miter lim="800000"/>
            <a:headEnd/>
            <a:tailEnd/>
          </a:ln>
        </p:spPr>
        <p:txBody>
          <a:bodyPr vert="horz" wrap="square" lIns="0" tIns="0" rIns="18288" bIns="0" numCol="1" anchor="b" anchorCtr="0" compatLnSpc="1">
            <a:prstTxWarp prst="textNoShape">
              <a:avLst/>
            </a:prstTxWarp>
            <a:noAutofit/>
            <a:scene3d>
              <a:camera prst="orthographicFront"/>
              <a:lightRig rig="freezing" dir="t">
                <a:rot lat="0" lon="0" rev="5640000"/>
              </a:lightRig>
            </a:scene3d>
            <a:sp3d prstMaterial="flat">
              <a:bevelT w="38100" h="38100"/>
              <a:contourClr>
                <a:schemeClr val="tx2"/>
              </a:contourClr>
            </a:sp3d>
          </a:bodyPr>
          <a:lstStyle>
            <a:lvl1pPr algn="ctr" rtl="0" eaLnBrk="0" fontAlgn="base" hangingPunct="0">
              <a:spcBef>
                <a:spcPct val="0"/>
              </a:spcBef>
              <a:spcAft>
                <a:spcPct val="0"/>
              </a:spcAft>
              <a:buNone/>
              <a:defRPr sz="4400" b="1" kern="1200">
                <a:ln>
                  <a:noFill/>
                </a:ln>
                <a:solidFill>
                  <a:schemeClr val="tx2"/>
                </a:solidFill>
                <a:effectLst>
                  <a:outerShdw blurRad="38100" dist="25400" dir="5400000" algn="tl" rotWithShape="0">
                    <a:srgbClr val="000000">
                      <a:alpha val="43000"/>
                    </a:srgbClr>
                  </a:outerShdw>
                </a:effectLst>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marL="357188" indent="14288" algn="l"/>
            <a:r>
              <a:rPr kumimoji="0" lang="en-US" altLang="zh-TW" sz="4000" dirty="0" smtClean="0">
                <a:latin typeface="Calibri" pitchFamily="34" charset="0"/>
              </a:rPr>
              <a:t/>
            </a:r>
            <a:br>
              <a:rPr kumimoji="0" lang="en-US" altLang="zh-TW" sz="4000" dirty="0" smtClean="0">
                <a:latin typeface="Calibri" pitchFamily="34" charset="0"/>
              </a:rPr>
            </a:br>
            <a:r>
              <a:rPr kumimoji="0" lang="en-US" altLang="zh-TW" sz="4000" dirty="0" smtClean="0">
                <a:latin typeface="Calibri" pitchFamily="34" charset="0"/>
              </a:rPr>
              <a:t/>
            </a:r>
            <a:br>
              <a:rPr kumimoji="0" lang="en-US" altLang="zh-TW" sz="4000" dirty="0" smtClean="0">
                <a:latin typeface="Calibri" pitchFamily="34" charset="0"/>
              </a:rPr>
            </a:br>
            <a:r>
              <a:rPr kumimoji="0" lang="en-CA" altLang="zh-TW" sz="3200" dirty="0" smtClean="0">
                <a:effectLst>
                  <a:outerShdw blurRad="38100" dist="38100" dir="2700000" algn="tl">
                    <a:srgbClr val="000000">
                      <a:alpha val="43137"/>
                    </a:srgbClr>
                  </a:outerShdw>
                </a:effectLst>
                <a:latin typeface="Calibri" panose="020F0502020204030204" pitchFamily="34" charset="0"/>
              </a:rPr>
              <a:t>1. </a:t>
            </a:r>
            <a:r>
              <a:rPr kumimoji="0" lang="en-CA" altLang="zh-TW" sz="2800" dirty="0" smtClean="0">
                <a:effectLst>
                  <a:outerShdw blurRad="38100" dist="38100" dir="2700000" algn="tl">
                    <a:srgbClr val="000000">
                      <a:alpha val="43137"/>
                    </a:srgbClr>
                  </a:outerShdw>
                </a:effectLst>
                <a:latin typeface="Calibri" panose="020F0502020204030204" pitchFamily="34" charset="0"/>
              </a:rPr>
              <a:t>Uncompressed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     (Compare to Ground True Values)</a:t>
            </a:r>
            <a:b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2. HEVC-Coded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     </a:t>
            </a: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(Compare to 3D-HEVC Results)</a:t>
            </a:r>
            <a:endParaRPr kumimoji="0" lang="en-US" altLang="zh-TW" sz="2800" dirty="0" smtClean="0">
              <a:solidFill>
                <a:srgbClr val="FFFF00"/>
              </a:solidFill>
              <a:latin typeface="Calibri" pitchFamily="34" charset="0"/>
            </a:endParaRPr>
          </a:p>
        </p:txBody>
      </p:sp>
    </p:spTree>
    <p:extLst>
      <p:ext uri="{BB962C8B-B14F-4D97-AF65-F5344CB8AC3E}">
        <p14:creationId xmlns:p14="http://schemas.microsoft.com/office/powerpoint/2010/main" val="16008214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06765811"/>
              </p:ext>
            </p:extLst>
          </p:nvPr>
        </p:nvGraphicFramePr>
        <p:xfrm>
          <a:off x="441850" y="1700808"/>
          <a:ext cx="7946573" cy="1656184"/>
        </p:xfrm>
        <a:graphic>
          <a:graphicData uri="http://schemas.openxmlformats.org/drawingml/2006/table">
            <a:tbl>
              <a:tblPr firstRow="1" bandRow="1">
                <a:tableStyleId>{284E427A-3D55-4303-BF80-6455036E1DE7}</a:tableStyleId>
              </a:tblPr>
              <a:tblGrid>
                <a:gridCol w="2017206">
                  <a:extLst>
                    <a:ext uri="{9D8B030D-6E8A-4147-A177-3AD203B41FA5}">
                      <a16:colId xmlns:a16="http://schemas.microsoft.com/office/drawing/2014/main" xmlns="" val="20000"/>
                    </a:ext>
                  </a:extLst>
                </a:gridCol>
                <a:gridCol w="1600035">
                  <a:extLst>
                    <a:ext uri="{9D8B030D-6E8A-4147-A177-3AD203B41FA5}">
                      <a16:colId xmlns:a16="http://schemas.microsoft.com/office/drawing/2014/main" xmlns="" val="20001"/>
                    </a:ext>
                  </a:extLst>
                </a:gridCol>
                <a:gridCol w="1281674">
                  <a:extLst>
                    <a:ext uri="{9D8B030D-6E8A-4147-A177-3AD203B41FA5}">
                      <a16:colId xmlns:a16="http://schemas.microsoft.com/office/drawing/2014/main" xmlns="" val="20002"/>
                    </a:ext>
                  </a:extLst>
                </a:gridCol>
                <a:gridCol w="1414934">
                  <a:extLst>
                    <a:ext uri="{9D8B030D-6E8A-4147-A177-3AD203B41FA5}">
                      <a16:colId xmlns:a16="http://schemas.microsoft.com/office/drawing/2014/main" xmlns="" val="20003"/>
                    </a:ext>
                  </a:extLst>
                </a:gridCol>
                <a:gridCol w="1632724">
                  <a:extLst>
                    <a:ext uri="{9D8B030D-6E8A-4147-A177-3AD203B41FA5}">
                      <a16:colId xmlns:a16="http://schemas.microsoft.com/office/drawing/2014/main" xmlns="" val="20005"/>
                    </a:ext>
                  </a:extLst>
                </a:gridCol>
              </a:tblGrid>
              <a:tr h="648072">
                <a:tc>
                  <a:txBody>
                    <a:bodyPr/>
                    <a:lstStyle/>
                    <a:p>
                      <a:pPr algn="ctr"/>
                      <a:r>
                        <a:rPr lang="en-US" altLang="zh-TW" dirty="0" smtClean="0">
                          <a:latin typeface="Calibri" panose="020F0502020204030204" pitchFamily="34" charset="0"/>
                          <a:cs typeface="Calibri" panose="020F0502020204030204" pitchFamily="34" charset="0"/>
                        </a:rPr>
                        <a:t>Sequences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Clipped Resolution</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Frames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1 </a:t>
                      </a:r>
                      <a:r>
                        <a:rPr lang="en-US" altLang="zh-TW" baseline="0"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View</a:t>
                      </a:r>
                      <a:endParaRPr lang="zh-TW" altLang="en-US" dirty="0" smtClean="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dirty="0" smtClean="0">
                          <a:latin typeface="Calibri" panose="020F0502020204030204" pitchFamily="34" charset="0"/>
                          <a:cs typeface="Calibri" panose="020F0502020204030204" pitchFamily="34" charset="0"/>
                        </a:rPr>
                        <a:t>Synthesized</a:t>
                      </a:r>
                      <a:r>
                        <a:rPr lang="en-US" altLang="zh-TW" sz="1800" baseline="0" dirty="0" smtClean="0">
                          <a:latin typeface="Calibri" panose="020F0502020204030204" pitchFamily="34" charset="0"/>
                          <a:cs typeface="Calibri" panose="020F0502020204030204" pitchFamily="34" charset="0"/>
                        </a:rPr>
                        <a:t> View</a:t>
                      </a:r>
                      <a:endParaRPr lang="zh-TW"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04056">
                <a:tc>
                  <a:txBody>
                    <a:bodyPr/>
                    <a:lstStyle/>
                    <a:p>
                      <a:pPr algn="ctr"/>
                      <a:r>
                        <a:rPr lang="en-US" altLang="zh-TW" dirty="0" smtClean="0">
                          <a:latin typeface="Calibri" panose="020F0502020204030204" pitchFamily="34" charset="0"/>
                          <a:cs typeface="Calibri" panose="020F0502020204030204" pitchFamily="34" charset="0"/>
                        </a:rPr>
                        <a:t>Undo Dancer</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250</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3</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kumimoji="0" lang="en-US" altLang="zh-TW" kern="1200" dirty="0" smtClean="0">
                          <a:latin typeface="Calibri" panose="020F0502020204030204" pitchFamily="34" charset="0"/>
                          <a:cs typeface="Calibri" panose="020F0502020204030204" pitchFamily="34" charset="0"/>
                        </a:rPr>
                        <a:t>4</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504056">
                <a:tc>
                  <a:txBody>
                    <a:bodyPr/>
                    <a:lstStyle/>
                    <a:p>
                      <a:pPr algn="ctr"/>
                      <a:r>
                        <a:rPr lang="en-US" altLang="zh-TW" dirty="0" smtClean="0">
                          <a:latin typeface="Calibri" panose="020F0502020204030204" pitchFamily="34" charset="0"/>
                          <a:cs typeface="Calibri" panose="020F0502020204030204" pitchFamily="34" charset="0"/>
                        </a:rPr>
                        <a:t>Shark</a:t>
                      </a:r>
                      <a:endParaRPr lang="zh-TW" altLang="en-US"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300</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5</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kumimoji="0" lang="en-US" altLang="zh-TW" kern="1200" dirty="0" smtClean="0">
                          <a:latin typeface="Calibri" panose="020F0502020204030204" pitchFamily="34" charset="0"/>
                          <a:cs typeface="Calibri" panose="020F0502020204030204" pitchFamily="34" charset="0"/>
                        </a:rPr>
                        <a:t>7</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a16="http://schemas.microsoft.com/office/drawing/2014/main" xmlns="" val="10002"/>
                  </a:ext>
                </a:extLst>
              </a:tr>
            </a:tbl>
          </a:graphicData>
        </a:graphic>
      </p:graphicFrame>
      <p:sp>
        <p:nvSpPr>
          <p:cNvPr id="10" name="標題 1"/>
          <p:cNvSpPr txBox="1">
            <a:spLocks/>
          </p:cNvSpPr>
          <p:nvPr/>
        </p:nvSpPr>
        <p:spPr bwMode="auto">
          <a:xfrm>
            <a:off x="457200" y="764704"/>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a:latin typeface="Calibri" pitchFamily="34" charset="0"/>
                <a:cs typeface="+mn-cs"/>
              </a:rPr>
              <a:t>Computer </a:t>
            </a:r>
            <a:r>
              <a:rPr kumimoji="0" lang="en-US" altLang="zh-TW" sz="3200" dirty="0" smtClean="0">
                <a:latin typeface="Calibri" pitchFamily="34" charset="0"/>
                <a:cs typeface="+mn-cs"/>
              </a:rPr>
              <a:t>Generated Test Sequences</a:t>
            </a:r>
            <a:endParaRPr kumimoji="0" lang="en-US" altLang="zh-CN" sz="3200" dirty="0">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43533"/>
            <a:ext cx="3461879" cy="1961731"/>
          </a:xfrm>
          <a:prstGeom prst="rect">
            <a:avLst/>
          </a:prstGeom>
        </p:spPr>
      </p:pic>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025" y="3843534"/>
            <a:ext cx="3461877" cy="1961730"/>
          </a:xfrm>
          <a:prstGeom prst="rect">
            <a:avLst/>
          </a:prstGeom>
        </p:spPr>
      </p:pic>
    </p:spTree>
    <p:extLst>
      <p:ext uri="{BB962C8B-B14F-4D97-AF65-F5344CB8AC3E}">
        <p14:creationId xmlns:p14="http://schemas.microsoft.com/office/powerpoint/2010/main" val="1392143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73832"/>
            <a:ext cx="8229600" cy="782960"/>
          </a:xfrm>
        </p:spPr>
        <p:txBody>
          <a:bodyPr>
            <a:normAutofit/>
          </a:bodyPr>
          <a:lstStyle/>
          <a:p>
            <a:r>
              <a:rPr lang="en-US" altLang="zh-TW" sz="3200" dirty="0">
                <a:latin typeface="Calibri" panose="020F0502020204030204" pitchFamily="34" charset="0"/>
              </a:rPr>
              <a:t>Experimental </a:t>
            </a:r>
            <a:r>
              <a:rPr lang="en-US" altLang="zh-TW" sz="3200" dirty="0" smtClean="0">
                <a:latin typeface="Calibri" panose="020F0502020204030204" pitchFamily="34" charset="0"/>
              </a:rPr>
              <a:t>Settings</a:t>
            </a:r>
            <a:endParaRPr lang="zh-TW" altLang="en-US" sz="3200" dirty="0">
              <a:latin typeface="Calibri" panose="020F0502020204030204" pitchFamily="34" charset="0"/>
            </a:endParaRPr>
          </a:p>
        </p:txBody>
      </p:sp>
      <p:sp>
        <p:nvSpPr>
          <p:cNvPr id="3" name="內容版面配置區 2"/>
          <p:cNvSpPr>
            <a:spLocks noGrp="1"/>
          </p:cNvSpPr>
          <p:nvPr>
            <p:ph idx="1"/>
          </p:nvPr>
        </p:nvSpPr>
        <p:spPr>
          <a:xfrm>
            <a:off x="467544" y="1484768"/>
            <a:ext cx="8532440" cy="4839816"/>
          </a:xfrm>
        </p:spPr>
        <p:txBody>
          <a:bodyPr/>
          <a:lstStyle/>
          <a:p>
            <a:pPr marL="0" indent="0">
              <a:buNone/>
            </a:pPr>
            <a:r>
              <a:rPr lang="en-US" altLang="zh-TW" sz="2400" b="1" dirty="0" err="1" smtClean="0">
                <a:latin typeface="Calibri" panose="020F0502020204030204" pitchFamily="34" charset="0"/>
                <a:cs typeface="Arial" panose="020B0604020202020204" pitchFamily="34" charset="0"/>
              </a:rPr>
              <a:t>Uncoded</a:t>
            </a:r>
            <a:r>
              <a:rPr lang="en-US" altLang="zh-TW" sz="2400" b="1" dirty="0" smtClean="0">
                <a:latin typeface="Calibri" panose="020F0502020204030204" pitchFamily="34" charset="0"/>
                <a:cs typeface="Arial" panose="020B0604020202020204" pitchFamily="34" charset="0"/>
              </a:rPr>
              <a:t> and Coded HD Computer Generated Videos:</a:t>
            </a:r>
          </a:p>
          <a:p>
            <a:pPr marL="449263" indent="-271463"/>
            <a:r>
              <a:rPr lang="en-US" altLang="zh-TW" sz="2400" b="1" dirty="0" smtClean="0">
                <a:solidFill>
                  <a:srgbClr val="0000FF"/>
                </a:solidFill>
                <a:latin typeface="Calibri" panose="020F0502020204030204" pitchFamily="34" charset="0"/>
                <a:cs typeface="Arial" panose="020B0604020202020204" pitchFamily="34" charset="0"/>
              </a:rPr>
              <a:t>ratios of depth </a:t>
            </a:r>
            <a:r>
              <a:rPr lang="en-US" altLang="zh-TW" sz="2400" b="1" dirty="0">
                <a:solidFill>
                  <a:srgbClr val="0000FF"/>
                </a:solidFill>
                <a:latin typeface="Calibri" panose="020F0502020204030204" pitchFamily="34" charset="0"/>
                <a:cs typeface="Arial" panose="020B0604020202020204" pitchFamily="34" charset="0"/>
              </a:rPr>
              <a:t>region </a:t>
            </a:r>
            <a:r>
              <a:rPr lang="en-US" altLang="zh-TW" sz="2400" b="1" dirty="0" smtClean="0">
                <a:solidFill>
                  <a:srgbClr val="0000FF"/>
                </a:solidFill>
                <a:latin typeface="Calibri" panose="020F0502020204030204" pitchFamily="34" charset="0"/>
                <a:cs typeface="Arial" panose="020B0604020202020204" pitchFamily="34" charset="0"/>
              </a:rPr>
              <a:t>: </a:t>
            </a:r>
            <a:endParaRPr lang="en-US" altLang="zh-TW" sz="2400" b="1" dirty="0">
              <a:solidFill>
                <a:srgbClr val="0000FF"/>
              </a:solidFill>
              <a:latin typeface="Calibri" panose="020F0502020204030204" pitchFamily="34" charset="0"/>
              <a:cs typeface="Arial" panose="020B0604020202020204" pitchFamily="34" charset="0"/>
            </a:endParaRPr>
          </a:p>
          <a:p>
            <a:pPr marL="0" indent="0">
              <a:spcBef>
                <a:spcPts val="0"/>
              </a:spcBef>
              <a:buNone/>
            </a:pPr>
            <a:r>
              <a:rPr lang="en-US" altLang="zh-TW" sz="2400" dirty="0">
                <a:solidFill>
                  <a:schemeClr val="tx2"/>
                </a:solidFill>
                <a:latin typeface="Calibri" panose="020F0502020204030204" pitchFamily="34" charset="0"/>
                <a:cs typeface="Arial" panose="020B0604020202020204" pitchFamily="34" charset="0"/>
              </a:rPr>
              <a:t>          CTDP TB:</a:t>
            </a:r>
            <a:r>
              <a:rPr lang="zh-TW" altLang="en-US" sz="2400" dirty="0">
                <a:solidFill>
                  <a:schemeClr val="tx2"/>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Depth:1/9, Texture: 8/9</a:t>
            </a:r>
            <a:endParaRPr lang="en-US" altLang="zh-TW" sz="2400" dirty="0">
              <a:solidFill>
                <a:schemeClr val="tx2"/>
              </a:solidFill>
              <a:latin typeface="Calibri" panose="020F0502020204030204" pitchFamily="34" charset="0"/>
              <a:cs typeface="Arial" panose="020B0604020202020204" pitchFamily="34" charset="0"/>
            </a:endParaRPr>
          </a:p>
          <a:p>
            <a:pPr marL="0" indent="0">
              <a:buNone/>
            </a:pPr>
            <a:r>
              <a:rPr lang="en-US" altLang="zh-TW" sz="2400" dirty="0">
                <a:solidFill>
                  <a:schemeClr val="tx2"/>
                </a:solidFill>
                <a:latin typeface="Calibri" panose="020F0502020204030204" pitchFamily="34" charset="0"/>
                <a:cs typeface="Arial" panose="020B0604020202020204" pitchFamily="34" charset="0"/>
              </a:rPr>
              <a:t>          CTDP LR: </a:t>
            </a:r>
            <a:r>
              <a:rPr lang="en-US" altLang="zh-TW" sz="2400" dirty="0" smtClean="0">
                <a:solidFill>
                  <a:schemeClr val="tx2"/>
                </a:solidFill>
                <a:latin typeface="Calibri" panose="020F0502020204030204" pitchFamily="34" charset="0"/>
                <a:cs typeface="Arial" panose="020B0604020202020204" pitchFamily="34" charset="0"/>
              </a:rPr>
              <a:t>Depth: 1/12, Texture: 11/12</a:t>
            </a:r>
          </a:p>
          <a:p>
            <a:pPr marL="0" indent="0">
              <a:buNone/>
            </a:pPr>
            <a:r>
              <a:rPr lang="en-US" altLang="zh-TW" sz="2400" b="1" dirty="0" smtClean="0">
                <a:latin typeface="Calibri" panose="020F0502020204030204" pitchFamily="34" charset="0"/>
                <a:cs typeface="Arial" panose="020B0604020202020204" pitchFamily="34" charset="0"/>
              </a:rPr>
              <a:t>HEVC-CTDP Coding Parameters:</a:t>
            </a:r>
            <a:endParaRPr lang="en-US" altLang="zh-TW" sz="2400" b="1" dirty="0">
              <a:latin typeface="Calibri" panose="020F0502020204030204" pitchFamily="34" charset="0"/>
              <a:cs typeface="Arial" panose="020B0604020202020204" pitchFamily="34" charset="0"/>
            </a:endParaRP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encoding mode: </a:t>
            </a:r>
            <a:r>
              <a:rPr lang="en-US" altLang="zh-TW" sz="2400" dirty="0" smtClean="0">
                <a:solidFill>
                  <a:schemeClr val="tx2"/>
                </a:solidFill>
                <a:latin typeface="Calibri" panose="020F0502020204030204" pitchFamily="34" charset="0"/>
                <a:cs typeface="Arial" panose="020B0604020202020204" pitchFamily="34" charset="0"/>
              </a:rPr>
              <a:t>All Intra, Low delay, Random </a:t>
            </a:r>
            <a:r>
              <a:rPr lang="en-US" altLang="zh-TW" sz="2400" dirty="0">
                <a:solidFill>
                  <a:schemeClr val="tx2"/>
                </a:solidFill>
                <a:latin typeface="Calibri" panose="020F0502020204030204" pitchFamily="34" charset="0"/>
                <a:cs typeface="Arial" panose="020B0604020202020204" pitchFamily="34" charset="0"/>
              </a:rPr>
              <a:t>access</a:t>
            </a: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QP: </a:t>
            </a:r>
            <a:r>
              <a:rPr lang="en-US" altLang="zh-TW" sz="2400" dirty="0" smtClean="0">
                <a:solidFill>
                  <a:schemeClr val="tx2"/>
                </a:solidFill>
                <a:latin typeface="Calibri" panose="020F0502020204030204" pitchFamily="34" charset="0"/>
                <a:cs typeface="Arial" panose="020B0604020202020204" pitchFamily="34" charset="0"/>
              </a:rPr>
              <a:t>27,32,37,42</a:t>
            </a:r>
          </a:p>
          <a:p>
            <a:pPr marL="450850">
              <a:spcBef>
                <a:spcPts val="300"/>
              </a:spcBef>
            </a:pPr>
            <a:r>
              <a:rPr lang="en-US" altLang="zh-TW" sz="2400" b="1" dirty="0" err="1" smtClean="0">
                <a:solidFill>
                  <a:srgbClr val="0000FF"/>
                </a:solidFill>
                <a:latin typeface="Calibri" panose="020F0502020204030204" pitchFamily="34" charset="0"/>
                <a:cs typeface="Arial" panose="020B0604020202020204" pitchFamily="34" charset="0"/>
              </a:rPr>
              <a:t>ctdp_packing_type</a:t>
            </a:r>
            <a:r>
              <a:rPr lang="en-US" altLang="zh-TW" sz="2400" b="1" dirty="0" smtClean="0">
                <a:solidFill>
                  <a:srgbClr val="0000FF"/>
                </a:solidFill>
                <a:latin typeface="Calibri" panose="020F0502020204030204" pitchFamily="34" charset="0"/>
                <a:cs typeface="Arial" panose="020B0604020202020204" pitchFamily="34" charset="0"/>
              </a:rPr>
              <a:t>:</a:t>
            </a:r>
            <a:r>
              <a:rPr lang="en-US" altLang="zh-TW" sz="2400" dirty="0" smtClean="0">
                <a:solidFill>
                  <a:srgbClr val="0000FF"/>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CTDP-TB  and CTDP-LR</a:t>
            </a: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image resizing: </a:t>
            </a:r>
            <a:r>
              <a:rPr lang="en-US" altLang="zh-TW" sz="2400" dirty="0" err="1" smtClean="0">
                <a:solidFill>
                  <a:schemeClr val="tx2"/>
                </a:solidFill>
                <a:latin typeface="Calibri" panose="020F0502020204030204" pitchFamily="34" charset="0"/>
              </a:rPr>
              <a:t>Lancos</a:t>
            </a:r>
            <a:r>
              <a:rPr lang="en-US" altLang="zh-TW" sz="2400" dirty="0" smtClean="0">
                <a:solidFill>
                  <a:schemeClr val="tx2"/>
                </a:solidFill>
                <a:latin typeface="Calibri" panose="020F0502020204030204" pitchFamily="34" charset="0"/>
              </a:rPr>
              <a:t> 4</a:t>
            </a:r>
            <a:endParaRPr lang="en-US" altLang="zh-TW" sz="2400" dirty="0" smtClean="0">
              <a:solidFill>
                <a:schemeClr val="tx2"/>
              </a:solidFill>
              <a:latin typeface="Calibri" panose="020F0502020204030204" pitchFamily="34" charset="0"/>
              <a:cs typeface="Arial" panose="020B0604020202020204" pitchFamily="34" charset="0"/>
            </a:endParaRPr>
          </a:p>
          <a:p>
            <a:pPr marL="450850" lvl="1" indent="-273050">
              <a:spcBef>
                <a:spcPts val="300"/>
              </a:spcBef>
              <a:buClr>
                <a:srgbClr val="0BD0D9"/>
              </a:buClr>
              <a:buSzPct val="95000"/>
            </a:pPr>
            <a:r>
              <a:rPr lang="en-US" altLang="zh-TW" b="1" dirty="0" smtClean="0">
                <a:solidFill>
                  <a:srgbClr val="0000FF"/>
                </a:solidFill>
                <a:latin typeface="Calibri" panose="020F0502020204030204" pitchFamily="34" charset="0"/>
                <a:cs typeface="Arial" panose="020B0604020202020204" pitchFamily="34" charset="0"/>
              </a:rPr>
              <a:t>depth resizing</a:t>
            </a:r>
            <a:r>
              <a:rPr lang="en-US" altLang="zh-TW" b="1" dirty="0">
                <a:solidFill>
                  <a:srgbClr val="0000FF"/>
                </a:solidFill>
                <a:latin typeface="Calibri" panose="020F0502020204030204" pitchFamily="34" charset="0"/>
                <a:cs typeface="Arial" panose="020B0604020202020204" pitchFamily="34" charset="0"/>
              </a:rPr>
              <a:t>: </a:t>
            </a:r>
            <a:r>
              <a:rPr lang="en-US" altLang="zh-TW" dirty="0" err="1" smtClean="0">
                <a:solidFill>
                  <a:schemeClr val="tx2"/>
                </a:solidFill>
                <a:latin typeface="Calibri" panose="020F0502020204030204" pitchFamily="34" charset="0"/>
                <a:cs typeface="Arial" panose="020B0604020202020204" pitchFamily="34" charset="0"/>
              </a:rPr>
              <a:t>bicubic</a:t>
            </a:r>
            <a:r>
              <a:rPr lang="en-US" altLang="zh-TW" dirty="0" smtClean="0">
                <a:solidFill>
                  <a:schemeClr val="tx2"/>
                </a:solidFill>
                <a:latin typeface="Calibri" panose="020F0502020204030204" pitchFamily="34" charset="0"/>
              </a:rPr>
              <a:t> </a:t>
            </a:r>
            <a:endParaRPr lang="en-US" altLang="zh-TW" dirty="0">
              <a:solidFill>
                <a:schemeClr val="tx2"/>
              </a:solidFill>
              <a:latin typeface="Calibri" panose="020F0502020204030204" pitchFamily="34" charset="0"/>
              <a:cs typeface="Arial" panose="020B0604020202020204" pitchFamily="34" charset="0"/>
            </a:endParaRPr>
          </a:p>
          <a:p>
            <a:pPr marL="393700" lvl="1" indent="0">
              <a:buNone/>
            </a:pPr>
            <a:endParaRPr lang="en-US" altLang="zh-TW" dirty="0">
              <a:latin typeface="Calibri" panose="020F0502020204030204" pitchFamily="34" charset="0"/>
              <a:cs typeface="Arial" panose="020B0604020202020204" pitchFamily="34" charset="0"/>
            </a:endParaRPr>
          </a:p>
          <a:p>
            <a:pPr marL="0" indent="0">
              <a:buNone/>
            </a:pPr>
            <a:endParaRPr lang="en-US" altLang="zh-TW" sz="2400" dirty="0" smtClean="0">
              <a:latin typeface="Calibri" panose="020F0502020204030204" pitchFamily="34" charset="0"/>
            </a:endParaRPr>
          </a:p>
          <a:p>
            <a:pPr marL="0" indent="0">
              <a:buNone/>
            </a:pPr>
            <a:endParaRPr lang="en-US" altLang="zh-TW" sz="2400" dirty="0">
              <a:latin typeface="Calibri" panose="020F0502020204030204" pitchFamily="34" charset="0"/>
            </a:endParaRPr>
          </a:p>
          <a:p>
            <a:endParaRPr lang="zh-TW" altLang="en-US" sz="2400" dirty="0">
              <a:latin typeface="Calibri" panose="020F0502020204030204" pitchFamily="34" charset="0"/>
            </a:endParaRPr>
          </a:p>
        </p:txBody>
      </p:sp>
    </p:spTree>
    <p:extLst>
      <p:ext uri="{BB962C8B-B14F-4D97-AF65-F5344CB8AC3E}">
        <p14:creationId xmlns:p14="http://schemas.microsoft.com/office/powerpoint/2010/main" val="427240816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35696" y="3513202"/>
            <a:ext cx="5760640" cy="707886"/>
          </a:xfrm>
          <a:prstGeom prst="rect">
            <a:avLst/>
          </a:prstGeom>
          <a:solidFill>
            <a:srgbClr val="FFFF00"/>
          </a:solidFill>
          <a:ln>
            <a:solidFill>
              <a:schemeClr val="accent1"/>
            </a:solidFill>
          </a:ln>
        </p:spPr>
        <p:txBody>
          <a:bodyPr wrap="square">
            <a:spAutoFit/>
          </a:bodyPr>
          <a:lstStyle/>
          <a:p>
            <a:pPr lvl="0" algn="ctr"/>
            <a:r>
              <a:rPr lang="en-US" altLang="zh-TW" sz="2000" dirty="0">
                <a:solidFill>
                  <a:prstClr val="black"/>
                </a:solidFill>
                <a:latin typeface="Calibri" panose="020F0502020204030204" pitchFamily="34" charset="0"/>
              </a:rPr>
              <a:t>CTDP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ground truth ones</a:t>
            </a:r>
            <a:endParaRPr lang="zh-TW" altLang="en-US" sz="2000" dirty="0">
              <a:solidFill>
                <a:prstClr val="black"/>
              </a:solidFill>
              <a:latin typeface="Calibri" panose="020F0502020204030204" pitchFamily="34" charset="0"/>
            </a:endParaRPr>
          </a:p>
        </p:txBody>
      </p:sp>
      <p:sp>
        <p:nvSpPr>
          <p:cNvPr id="4" name="文字方塊 3"/>
          <p:cNvSpPr txBox="1"/>
          <p:nvPr/>
        </p:nvSpPr>
        <p:spPr>
          <a:xfrm>
            <a:off x="1374169" y="2418716"/>
            <a:ext cx="6395662" cy="1384995"/>
          </a:xfrm>
          <a:prstGeom prst="rect">
            <a:avLst/>
          </a:prstGeom>
          <a:noFill/>
        </p:spPr>
        <p:txBody>
          <a:bodyPr wrap="none" rtlCol="0">
            <a:spAutoFit/>
          </a:bodyPr>
          <a:lstStyle/>
          <a:p>
            <a:pPr algn="ctr"/>
            <a:r>
              <a:rPr lang="en-US" altLang="zh-TW" sz="2800" b="1" dirty="0" err="1" smtClean="0">
                <a:latin typeface="Calibri" panose="020F0502020204030204" pitchFamily="34" charset="0"/>
              </a:rPr>
              <a:t>Uncoded</a:t>
            </a:r>
            <a:r>
              <a:rPr lang="en-US" altLang="zh-TW" sz="2800" b="1" dirty="0" smtClean="0">
                <a:latin typeface="Calibri" panose="020F0502020204030204" pitchFamily="34" charset="0"/>
              </a:rPr>
              <a:t>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Tree>
    <p:extLst>
      <p:ext uri="{BB962C8B-B14F-4D97-AF65-F5344CB8AC3E}">
        <p14:creationId xmlns:p14="http://schemas.microsoft.com/office/powerpoint/2010/main" val="26869320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Objective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8" name="文字方塊 7"/>
          <p:cNvSpPr txBox="1"/>
          <p:nvPr/>
        </p:nvSpPr>
        <p:spPr>
          <a:xfrm>
            <a:off x="269105" y="1268760"/>
            <a:ext cx="4303999"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CTDP-TB: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0</a:t>
            </a:r>
            <a:endParaRPr lang="zh-TW" altLang="en-US" sz="2400" b="1" dirty="0">
              <a:latin typeface="Calibri" panose="020F0502020204030204" pitchFamily="34" charset="0"/>
              <a:cs typeface="Calibri" panose="020F0502020204030204" pitchFamily="34" charset="0"/>
            </a:endParaRPr>
          </a:p>
        </p:txBody>
      </p:sp>
      <p:sp>
        <p:nvSpPr>
          <p:cNvPr id="10" name="文字方塊 9"/>
          <p:cNvSpPr txBox="1"/>
          <p:nvPr/>
        </p:nvSpPr>
        <p:spPr>
          <a:xfrm>
            <a:off x="226880" y="3922978"/>
            <a:ext cx="4281557"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CTDP-LR: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1</a:t>
            </a:r>
            <a:endParaRPr lang="zh-TW" altLang="en-US" sz="2400" b="1" dirty="0">
              <a:latin typeface="Calibri" panose="020F0502020204030204" pitchFamily="34" charset="0"/>
              <a:cs typeface="Calibri" panose="020F050202020403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816562766"/>
              </p:ext>
            </p:extLst>
          </p:nvPr>
        </p:nvGraphicFramePr>
        <p:xfrm>
          <a:off x="262196" y="1700808"/>
          <a:ext cx="8630284" cy="2109170"/>
        </p:xfrm>
        <a:graphic>
          <a:graphicData uri="http://schemas.openxmlformats.org/drawingml/2006/table">
            <a:tbl>
              <a:tblPr firstRow="1" firstCol="1" bandRow="1">
                <a:tableStyleId>{5940675A-B579-460E-94D1-54222C63F5DA}</a:tableStyleId>
              </a:tblPr>
              <a:tblGrid>
                <a:gridCol w="792088">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792088">
                  <a:extLst>
                    <a:ext uri="{9D8B030D-6E8A-4147-A177-3AD203B41FA5}">
                      <a16:colId xmlns:a16="http://schemas.microsoft.com/office/drawing/2014/main" xmlns="" val="20002"/>
                    </a:ext>
                  </a:extLst>
                </a:gridCol>
                <a:gridCol w="864096">
                  <a:extLst>
                    <a:ext uri="{9D8B030D-6E8A-4147-A177-3AD203B41FA5}">
                      <a16:colId xmlns:a16="http://schemas.microsoft.com/office/drawing/2014/main" xmlns="" val="20003"/>
                    </a:ext>
                  </a:extLst>
                </a:gridCol>
                <a:gridCol w="864096">
                  <a:extLst>
                    <a:ext uri="{9D8B030D-6E8A-4147-A177-3AD203B41FA5}">
                      <a16:colId xmlns:a16="http://schemas.microsoft.com/office/drawing/2014/main" xmlns="" val="20004"/>
                    </a:ext>
                  </a:extLst>
                </a:gridCol>
                <a:gridCol w="864096">
                  <a:extLst>
                    <a:ext uri="{9D8B030D-6E8A-4147-A177-3AD203B41FA5}">
                      <a16:colId xmlns:a16="http://schemas.microsoft.com/office/drawing/2014/main" xmlns="" val="20005"/>
                    </a:ext>
                  </a:extLst>
                </a:gridCol>
                <a:gridCol w="936104">
                  <a:extLst>
                    <a:ext uri="{9D8B030D-6E8A-4147-A177-3AD203B41FA5}">
                      <a16:colId xmlns:a16="http://schemas.microsoft.com/office/drawing/2014/main" xmlns="" val="20006"/>
                    </a:ext>
                  </a:extLst>
                </a:gridCol>
                <a:gridCol w="854662">
                  <a:extLst>
                    <a:ext uri="{9D8B030D-6E8A-4147-A177-3AD203B41FA5}">
                      <a16:colId xmlns:a16="http://schemas.microsoft.com/office/drawing/2014/main" xmlns="" val="20007"/>
                    </a:ext>
                  </a:extLst>
                </a:gridCol>
                <a:gridCol w="873530">
                  <a:extLst>
                    <a:ext uri="{9D8B030D-6E8A-4147-A177-3AD203B41FA5}">
                      <a16:colId xmlns:a16="http://schemas.microsoft.com/office/drawing/2014/main" xmlns="" val="20008"/>
                    </a:ext>
                  </a:extLst>
                </a:gridCol>
                <a:gridCol w="925428">
                  <a:extLst>
                    <a:ext uri="{9D8B030D-6E8A-4147-A177-3AD203B41FA5}">
                      <a16:colId xmlns:a16="http://schemas.microsoft.com/office/drawing/2014/main" xmlns="" val="20009"/>
                    </a:ext>
                  </a:extLst>
                </a:gridCol>
              </a:tblGrid>
              <a:tr h="257263">
                <a:tc rowSpan="3">
                  <a:txBody>
                    <a:bodyPr/>
                    <a:lstStyle/>
                    <a:p>
                      <a:pPr algn="ctr" font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　</a:t>
                      </a:r>
                      <a:endParaRPr lang="en-US" sz="1600" kern="100" dirty="0" smtClean="0">
                        <a:effectLst/>
                        <a:latin typeface="Calibri" panose="020F0502020204030204" pitchFamily="34" charset="0"/>
                        <a:cs typeface="Calibri" panose="020F0502020204030204" pitchFamily="34" charset="0"/>
                      </a:endParaRPr>
                    </a:p>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Results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gridSpan="6">
                  <a:txBody>
                    <a:bodyPr/>
                    <a:lstStyle/>
                    <a:p>
                      <a:pPr algn="ctr" fontAlgn="ctr" hangingPunct="0">
                        <a:spcBef>
                          <a:spcPts val="200"/>
                        </a:spcBef>
                        <a:spcAft>
                          <a:spcPts val="20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Texture and Depth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3">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Synthesized Virtual View</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Generated by VSRS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xmlns="" val="10000"/>
                  </a:ext>
                </a:extLst>
              </a:tr>
              <a:tr h="318801">
                <a:tc v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Texture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Depth</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extLst>
                  <a:ext uri="{0D108BD9-81ED-4DB2-BD59-A6C34878D82A}">
                    <a16:rowId xmlns:a16="http://schemas.microsoft.com/office/drawing/2014/main" xmlns="" val="10001"/>
                  </a:ext>
                </a:extLst>
              </a:tr>
              <a:tr h="504056">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Emu.</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10002"/>
                  </a:ext>
                </a:extLst>
              </a:tr>
              <a:tr h="514525">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PSNR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46.1485</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47.0919</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h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44.1021</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40.8486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44.6246</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38.8875</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37.1904</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38.0283</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10003"/>
                  </a:ext>
                </a:extLst>
              </a:tr>
              <a:tr h="514525">
                <a:tc>
                  <a:txBody>
                    <a:bodyPr/>
                    <a:lstStyle/>
                    <a:p>
                      <a:pPr algn="ctr" fontAlgn="ctr" hangingPunct="0">
                        <a:lnSpc>
                          <a:spcPct val="150000"/>
                        </a:lnSpc>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SSIM</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0.9938</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0.9938</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h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0.9918</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0.9890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0.9943</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0.9867</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0.9737</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0.9754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10004"/>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937556495"/>
              </p:ext>
            </p:extLst>
          </p:nvPr>
        </p:nvGraphicFramePr>
        <p:xfrm>
          <a:off x="251520" y="4365104"/>
          <a:ext cx="8630284" cy="2191647"/>
        </p:xfrm>
        <a:graphic>
          <a:graphicData uri="http://schemas.openxmlformats.org/drawingml/2006/table">
            <a:tbl>
              <a:tblPr firstRow="1" firstCol="1" bandRow="1">
                <a:tableStyleId>{5940675A-B579-460E-94D1-54222C63F5DA}</a:tableStyleId>
              </a:tblPr>
              <a:tblGrid>
                <a:gridCol w="792088">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792088">
                  <a:extLst>
                    <a:ext uri="{9D8B030D-6E8A-4147-A177-3AD203B41FA5}">
                      <a16:colId xmlns:a16="http://schemas.microsoft.com/office/drawing/2014/main" xmlns="" val="20002"/>
                    </a:ext>
                  </a:extLst>
                </a:gridCol>
                <a:gridCol w="864096">
                  <a:extLst>
                    <a:ext uri="{9D8B030D-6E8A-4147-A177-3AD203B41FA5}">
                      <a16:colId xmlns:a16="http://schemas.microsoft.com/office/drawing/2014/main" xmlns="" val="20003"/>
                    </a:ext>
                  </a:extLst>
                </a:gridCol>
                <a:gridCol w="864096">
                  <a:extLst>
                    <a:ext uri="{9D8B030D-6E8A-4147-A177-3AD203B41FA5}">
                      <a16:colId xmlns:a16="http://schemas.microsoft.com/office/drawing/2014/main" xmlns="" val="20004"/>
                    </a:ext>
                  </a:extLst>
                </a:gridCol>
                <a:gridCol w="864096">
                  <a:extLst>
                    <a:ext uri="{9D8B030D-6E8A-4147-A177-3AD203B41FA5}">
                      <a16:colId xmlns:a16="http://schemas.microsoft.com/office/drawing/2014/main" xmlns="" val="20005"/>
                    </a:ext>
                  </a:extLst>
                </a:gridCol>
                <a:gridCol w="936104">
                  <a:extLst>
                    <a:ext uri="{9D8B030D-6E8A-4147-A177-3AD203B41FA5}">
                      <a16:colId xmlns:a16="http://schemas.microsoft.com/office/drawing/2014/main" xmlns="" val="20006"/>
                    </a:ext>
                  </a:extLst>
                </a:gridCol>
                <a:gridCol w="854662">
                  <a:extLst>
                    <a:ext uri="{9D8B030D-6E8A-4147-A177-3AD203B41FA5}">
                      <a16:colId xmlns:a16="http://schemas.microsoft.com/office/drawing/2014/main" xmlns="" val="20007"/>
                    </a:ext>
                  </a:extLst>
                </a:gridCol>
                <a:gridCol w="873530">
                  <a:extLst>
                    <a:ext uri="{9D8B030D-6E8A-4147-A177-3AD203B41FA5}">
                      <a16:colId xmlns:a16="http://schemas.microsoft.com/office/drawing/2014/main" xmlns="" val="20008"/>
                    </a:ext>
                  </a:extLst>
                </a:gridCol>
                <a:gridCol w="925428">
                  <a:extLst>
                    <a:ext uri="{9D8B030D-6E8A-4147-A177-3AD203B41FA5}">
                      <a16:colId xmlns:a16="http://schemas.microsoft.com/office/drawing/2014/main" xmlns="" val="20009"/>
                    </a:ext>
                  </a:extLst>
                </a:gridCol>
              </a:tblGrid>
              <a:tr h="257263">
                <a:tc rowSpan="3">
                  <a:txBody>
                    <a:bodyPr/>
                    <a:lstStyle/>
                    <a:p>
                      <a:pPr algn="ctr" font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　</a:t>
                      </a:r>
                      <a:endParaRPr lang="en-US" sz="1600" kern="100" dirty="0" smtClean="0">
                        <a:effectLst/>
                        <a:latin typeface="Calibri" panose="020F0502020204030204" pitchFamily="34" charset="0"/>
                        <a:cs typeface="Calibri" panose="020F0502020204030204" pitchFamily="34" charset="0"/>
                      </a:endParaRPr>
                    </a:p>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Results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gridSpan="6">
                  <a:txBody>
                    <a:bodyPr/>
                    <a:lstStyle/>
                    <a:p>
                      <a:pPr algn="ctr" fontAlgn="ctr" hangingPunct="0">
                        <a:spcBef>
                          <a:spcPts val="1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Depacked Texture and Depth </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3">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Synthesized Virtual View</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Generated by VSRS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xmlns="" val="10000"/>
                  </a:ext>
                </a:extLst>
              </a:tr>
              <a:tr h="318801">
                <a:tc v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Texture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Depth</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extLst>
                  <a:ext uri="{0D108BD9-81ED-4DB2-BD59-A6C34878D82A}">
                    <a16:rowId xmlns:a16="http://schemas.microsoft.com/office/drawing/2014/main" xmlns="" val="10001"/>
                  </a:ext>
                </a:extLst>
              </a:tr>
              <a:tr h="504056">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xmlns="" val="10002"/>
                  </a:ext>
                </a:extLst>
              </a:tr>
              <a:tr h="597002">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PSNR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49.2137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49.2443</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hMerge="1">
                  <a:txBody>
                    <a:bodyPr/>
                    <a:lstStyle/>
                    <a:p>
                      <a:endParaRPr lang="zh-TW" altLang="en-US"/>
                    </a:p>
                  </a:txBody>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39.8881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35.9820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40.4315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38.2884</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36.0823</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37.4933</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xmlns="" val="10003"/>
                  </a:ext>
                </a:extLst>
              </a:tr>
              <a:tr h="514525">
                <a:tc>
                  <a:txBody>
                    <a:bodyPr/>
                    <a:lstStyle/>
                    <a:p>
                      <a:pPr algn="ctr" fontAlgn="ctr" hangingPunct="0">
                        <a:lnSpc>
                          <a:spcPct val="150000"/>
                        </a:lnSpc>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SSIM</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0.9958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0.9955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hMerge="1">
                  <a:txBody>
                    <a:bodyPr/>
                    <a:lstStyle/>
                    <a:p>
                      <a:endParaRPr lang="zh-TW" altLang="en-US" dirty="0"/>
                    </a:p>
                  </a:txBody>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0.9873</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0.9802</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0.9905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0.9882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0.9737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0.9768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9174854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43608" y="0"/>
            <a:ext cx="7643192" cy="792088"/>
          </a:xfrm>
        </p:spPr>
        <p:txBody>
          <a:bodyPr>
            <a:normAutofit/>
          </a:bodyPr>
          <a:lstStyle/>
          <a:p>
            <a:r>
              <a:rPr lang="en-US" altLang="zh-TW" sz="3200" dirty="0" smtClean="0">
                <a:latin typeface="Calibri" panose="020F0502020204030204" pitchFamily="34" charset="0"/>
              </a:rPr>
              <a:t>CTDP </a:t>
            </a:r>
            <a:r>
              <a:rPr lang="en-US" altLang="zh-TW" sz="3200" dirty="0" smtClean="0">
                <a:latin typeface="Calibri" panose="020F0502020204030204" pitchFamily="34" charset="0"/>
              </a:rPr>
              <a:t>SEI Syntax </a:t>
            </a:r>
            <a:r>
              <a:rPr lang="en-US" altLang="zh-TW" sz="3200" dirty="0" smtClean="0">
                <a:latin typeface="Calibri" panose="020F0502020204030204" pitchFamily="34" charset="0"/>
              </a:rPr>
              <a:t>in JCTVC-AD0022</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510790106"/>
              </p:ext>
            </p:extLst>
          </p:nvPr>
        </p:nvGraphicFramePr>
        <p:xfrm>
          <a:off x="755574" y="1037863"/>
          <a:ext cx="7848873" cy="5836803"/>
        </p:xfrm>
        <a:graphic>
          <a:graphicData uri="http://schemas.openxmlformats.org/drawingml/2006/table">
            <a:tbl>
              <a:tblPr>
                <a:tableStyleId>{5C22544A-7EE6-4342-B048-85BDC9FD1C3A}</a:tableStyleId>
              </a:tblPr>
              <a:tblGrid>
                <a:gridCol w="7036133">
                  <a:extLst>
                    <a:ext uri="{9D8B030D-6E8A-4147-A177-3AD203B41FA5}">
                      <a16:colId xmlns:a16="http://schemas.microsoft.com/office/drawing/2014/main" xmlns="" val="20000"/>
                    </a:ext>
                  </a:extLst>
                </a:gridCol>
                <a:gridCol w="812740">
                  <a:extLst>
                    <a:ext uri="{9D8B030D-6E8A-4147-A177-3AD203B41FA5}">
                      <a16:colId xmlns:a16="http://schemas.microsoft.com/office/drawing/2014/main" xmlns="" val="20001"/>
                    </a:ext>
                  </a:extLst>
                </a:gridCol>
              </a:tblGrid>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a:effectLst/>
                        </a:rPr>
                        <a:t>centralized_texture_depth_packing</a:t>
                      </a:r>
                      <a:r>
                        <a:rPr lang="en-CA" sz="1100" kern="1200" dirty="0">
                          <a:effectLst/>
                        </a:rPr>
                        <a:t>( </a:t>
                      </a:r>
                      <a:r>
                        <a:rPr lang="en-CA" sz="1100" kern="1200" dirty="0" err="1">
                          <a:effectLst/>
                        </a:rPr>
                        <a:t>payloadSize</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centralized_texture_depth_packing_cancel_flag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if( ! centralized_texture_depth_packing_cancel_flag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2559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19362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FF0000"/>
                          </a:solidFill>
                          <a:effectLst/>
                        </a:rPr>
                        <a:t>color_packing_space</a:t>
                      </a:r>
                      <a:endParaRPr lang="zh-TW" sz="1600" b="1" dirty="0">
                        <a:solidFill>
                          <a:srgbClr val="FF0000"/>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baseline_dist_flag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focal_length_flag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z_near_flag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3"/>
                  </a:ext>
                </a:extLst>
              </a:tr>
              <a:tr h="21544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5"/>
                  </a:ext>
                </a:extLst>
              </a:tr>
              <a:tr h="188839">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1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3"/>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2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3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3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32"/>
                  </a:ext>
                </a:extLst>
              </a:tr>
            </a:tbl>
          </a:graphicData>
        </a:graphic>
      </p:graphicFrame>
    </p:spTree>
    <p:extLst>
      <p:ext uri="{BB962C8B-B14F-4D97-AF65-F5344CB8AC3E}">
        <p14:creationId xmlns:p14="http://schemas.microsoft.com/office/powerpoint/2010/main" val="12340721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189" y="1916113"/>
            <a:ext cx="8064500" cy="4515276"/>
          </a:xfrm>
          <a:prstGeom prst="rect">
            <a:avLst/>
          </a:prstGeom>
        </p:spPr>
      </p:pic>
      <p:sp>
        <p:nvSpPr>
          <p:cNvPr id="4" name="文字方塊 3"/>
          <p:cNvSpPr txBox="1"/>
          <p:nvPr/>
        </p:nvSpPr>
        <p:spPr>
          <a:xfrm>
            <a:off x="531807" y="1537145"/>
            <a:ext cx="5404043" cy="369332"/>
          </a:xfrm>
          <a:prstGeom prst="rect">
            <a:avLst/>
          </a:prstGeom>
          <a:noFill/>
        </p:spPr>
        <p:txBody>
          <a:bodyPr wrap="none" rtlCol="0">
            <a:spAutoFit/>
          </a:bodyPr>
          <a:lstStyle/>
          <a:p>
            <a:r>
              <a:rPr lang="en-US" altLang="zh-TW" b="1" dirty="0" err="1" smtClean="0"/>
              <a:t>Depacked</a:t>
            </a:r>
            <a:r>
              <a:rPr lang="en-US" altLang="zh-TW" b="1" dirty="0" smtClean="0"/>
              <a:t> Depth of Original RGB Color Packing</a:t>
            </a:r>
            <a:endParaRPr lang="zh-TW" altLang="en-US" b="1" dirty="0"/>
          </a:p>
        </p:txBody>
      </p:sp>
    </p:spTree>
    <p:extLst>
      <p:ext uri="{BB962C8B-B14F-4D97-AF65-F5344CB8AC3E}">
        <p14:creationId xmlns:p14="http://schemas.microsoft.com/office/powerpoint/2010/main" val="34760387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686" y="1906477"/>
            <a:ext cx="8032096" cy="4518054"/>
          </a:xfrm>
          <a:prstGeom prst="rect">
            <a:avLst/>
          </a:prstGeom>
        </p:spPr>
      </p:pic>
    </p:spTree>
    <p:extLst>
      <p:ext uri="{BB962C8B-B14F-4D97-AF65-F5344CB8AC3E}">
        <p14:creationId xmlns:p14="http://schemas.microsoft.com/office/powerpoint/2010/main" val="3971788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189" y="1895107"/>
            <a:ext cx="8064499" cy="4536281"/>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6306214" cy="369332"/>
          </a:xfrm>
          <a:prstGeom prst="rect">
            <a:avLst/>
          </a:prstGeom>
          <a:noFill/>
        </p:spPr>
        <p:txBody>
          <a:bodyPr wrap="none" rtlCol="0">
            <a:spAutoFit/>
          </a:bodyPr>
          <a:lstStyle/>
          <a:p>
            <a:r>
              <a:rPr lang="en-US" altLang="zh-TW" b="1" dirty="0" err="1" smtClean="0"/>
              <a:t>Snythesized</a:t>
            </a:r>
            <a:r>
              <a:rPr lang="en-US" altLang="zh-TW" b="1" dirty="0" smtClean="0"/>
              <a:t> Virtual View of Original RGB Color Packing</a:t>
            </a:r>
            <a:endParaRPr lang="zh-TW" altLang="en-US" b="1" dirty="0"/>
          </a:p>
        </p:txBody>
      </p:sp>
    </p:spTree>
    <p:extLst>
      <p:ext uri="{BB962C8B-B14F-4D97-AF65-F5344CB8AC3E}">
        <p14:creationId xmlns:p14="http://schemas.microsoft.com/office/powerpoint/2010/main" val="10687187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686" y="1906477"/>
            <a:ext cx="8032096" cy="4518054"/>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634941" cy="369332"/>
          </a:xfrm>
          <a:prstGeom prst="rect">
            <a:avLst/>
          </a:prstGeom>
          <a:noFill/>
        </p:spPr>
        <p:txBody>
          <a:bodyPr wrap="none" rtlCol="0">
            <a:spAutoFit/>
          </a:bodyPr>
          <a:lstStyle/>
          <a:p>
            <a:r>
              <a:rPr lang="en-US" altLang="zh-TW" b="1" dirty="0" smtClean="0"/>
              <a:t>Synthesized View of Adjusted RGB Color Packing</a:t>
            </a:r>
            <a:endParaRPr lang="zh-TW" altLang="en-US" b="1" dirty="0"/>
          </a:p>
        </p:txBody>
      </p:sp>
    </p:spTree>
    <p:extLst>
      <p:ext uri="{BB962C8B-B14F-4D97-AF65-F5344CB8AC3E}">
        <p14:creationId xmlns:p14="http://schemas.microsoft.com/office/powerpoint/2010/main" val="28177044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374179" y="2852936"/>
            <a:ext cx="6395662" cy="1384995"/>
          </a:xfrm>
          <a:prstGeom prst="rect">
            <a:avLst/>
          </a:prstGeom>
          <a:noFill/>
        </p:spPr>
        <p:txBody>
          <a:bodyPr wrap="none" rtlCol="0">
            <a:spAutoFit/>
          </a:bodyPr>
          <a:lstStyle/>
          <a:p>
            <a:pPr algn="ctr"/>
            <a:r>
              <a:rPr lang="en-US" altLang="zh-TW" sz="2800" b="1" dirty="0" smtClean="0">
                <a:latin typeface="Calibri" panose="020F0502020204030204" pitchFamily="34" charset="0"/>
              </a:rPr>
              <a:t>HEVC-coded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
        <p:nvSpPr>
          <p:cNvPr id="3" name="矩形 2"/>
          <p:cNvSpPr/>
          <p:nvPr/>
        </p:nvSpPr>
        <p:spPr>
          <a:xfrm>
            <a:off x="1547664" y="3901219"/>
            <a:ext cx="6222177" cy="707886"/>
          </a:xfrm>
          <a:prstGeom prst="rect">
            <a:avLst/>
          </a:prstGeom>
          <a:solidFill>
            <a:srgbClr val="FFFF00"/>
          </a:solidFill>
          <a:ln>
            <a:solidFill>
              <a:schemeClr val="accent1"/>
            </a:solidFill>
          </a:ln>
        </p:spPr>
        <p:txBody>
          <a:bodyPr wrap="square">
            <a:spAutoFit/>
          </a:bodyPr>
          <a:lstStyle/>
          <a:p>
            <a:pPr lvl="0" algn="ctr"/>
            <a:r>
              <a:rPr lang="en-US" altLang="zh-TW" sz="2000" dirty="0" smtClean="0">
                <a:solidFill>
                  <a:prstClr val="black"/>
                </a:solidFill>
                <a:latin typeface="Calibri" panose="020F0502020204030204" pitchFamily="34" charset="0"/>
              </a:rPr>
              <a:t>CTDP-HEVC decoded and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3D-HEVC decoded ones</a:t>
            </a:r>
            <a:endParaRPr lang="zh-TW" altLang="en-US" sz="20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5127438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01824"/>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CTDP-TB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179512"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3752635691"/>
              </p:ext>
            </p:extLst>
          </p:nvPr>
        </p:nvGraphicFramePr>
        <p:xfrm>
          <a:off x="251519" y="1793807"/>
          <a:ext cx="8640960" cy="1879033"/>
        </p:xfrm>
        <a:graphic>
          <a:graphicData uri="http://schemas.openxmlformats.org/drawingml/2006/table">
            <a:tbl>
              <a:tblPr>
                <a:tableStyleId>{5DA37D80-6434-44D0-A028-1B22A696006F}</a:tableStyleId>
              </a:tblPr>
              <a:tblGrid>
                <a:gridCol w="839463">
                  <a:extLst>
                    <a:ext uri="{9D8B030D-6E8A-4147-A177-3AD203B41FA5}">
                      <a16:colId xmlns:a16="http://schemas.microsoft.com/office/drawing/2014/main" xmlns="" val="20000"/>
                    </a:ext>
                  </a:extLst>
                </a:gridCol>
                <a:gridCol w="839463">
                  <a:extLst>
                    <a:ext uri="{9D8B030D-6E8A-4147-A177-3AD203B41FA5}">
                      <a16:colId xmlns:a16="http://schemas.microsoft.com/office/drawing/2014/main" xmlns="" val="20001"/>
                    </a:ext>
                  </a:extLst>
                </a:gridCol>
                <a:gridCol w="840334">
                  <a:extLst>
                    <a:ext uri="{9D8B030D-6E8A-4147-A177-3AD203B41FA5}">
                      <a16:colId xmlns:a16="http://schemas.microsoft.com/office/drawing/2014/main" xmlns="" val="20002"/>
                    </a:ext>
                  </a:extLst>
                </a:gridCol>
                <a:gridCol w="870036">
                  <a:extLst>
                    <a:ext uri="{9D8B030D-6E8A-4147-A177-3AD203B41FA5}">
                      <a16:colId xmlns:a16="http://schemas.microsoft.com/office/drawing/2014/main" xmlns="" val="20003"/>
                    </a:ext>
                  </a:extLst>
                </a:gridCol>
                <a:gridCol w="870910">
                  <a:extLst>
                    <a:ext uri="{9D8B030D-6E8A-4147-A177-3AD203B41FA5}">
                      <a16:colId xmlns:a16="http://schemas.microsoft.com/office/drawing/2014/main" xmlns="" val="20004"/>
                    </a:ext>
                  </a:extLst>
                </a:gridCol>
                <a:gridCol w="870910">
                  <a:extLst>
                    <a:ext uri="{9D8B030D-6E8A-4147-A177-3AD203B41FA5}">
                      <a16:colId xmlns:a16="http://schemas.microsoft.com/office/drawing/2014/main" xmlns="" val="20005"/>
                    </a:ext>
                  </a:extLst>
                </a:gridCol>
                <a:gridCol w="877025">
                  <a:extLst>
                    <a:ext uri="{9D8B030D-6E8A-4147-A177-3AD203B41FA5}">
                      <a16:colId xmlns:a16="http://schemas.microsoft.com/office/drawing/2014/main" xmlns="" val="20006"/>
                    </a:ext>
                  </a:extLst>
                </a:gridCol>
                <a:gridCol w="877025">
                  <a:extLst>
                    <a:ext uri="{9D8B030D-6E8A-4147-A177-3AD203B41FA5}">
                      <a16:colId xmlns:a16="http://schemas.microsoft.com/office/drawing/2014/main" xmlns="" val="20007"/>
                    </a:ext>
                  </a:extLst>
                </a:gridCol>
                <a:gridCol w="877897">
                  <a:extLst>
                    <a:ext uri="{9D8B030D-6E8A-4147-A177-3AD203B41FA5}">
                      <a16:colId xmlns:a16="http://schemas.microsoft.com/office/drawing/2014/main" xmlns="" val="20008"/>
                    </a:ext>
                  </a:extLst>
                </a:gridCol>
                <a:gridCol w="877897">
                  <a:extLst>
                    <a:ext uri="{9D8B030D-6E8A-4147-A177-3AD203B41FA5}">
                      <a16:colId xmlns:a16="http://schemas.microsoft.com/office/drawing/2014/main" xmlns="" val="20009"/>
                    </a:ext>
                  </a:extLst>
                </a:gridCol>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10001"/>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13.6254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9.6406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11.8079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-30.6426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-40.8299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-41.9352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25.7829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27.0899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28.5642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2"/>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8.2266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4.6375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7.0231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-53.8872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-62.9424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-61.2222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13.9024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16.1361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16.9534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3"/>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6.8931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3.9400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5.4887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-19.7578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-20.9339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-30.0731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29.2954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35.9331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34.6573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4"/>
                  </a:ext>
                </a:extLst>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9.5817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6.0727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8.1065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-34.7625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-41.5687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-44.4102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22.9936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26.3864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26.7250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5"/>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3475079071"/>
              </p:ext>
            </p:extLst>
          </p:nvPr>
        </p:nvGraphicFramePr>
        <p:xfrm>
          <a:off x="251520" y="4458103"/>
          <a:ext cx="8640960" cy="1879033"/>
        </p:xfrm>
        <a:graphic>
          <a:graphicData uri="http://schemas.openxmlformats.org/drawingml/2006/table">
            <a:tbl>
              <a:tblPr>
                <a:tableStyleId>{5DA37D80-6434-44D0-A028-1B22A696006F}</a:tableStyleId>
              </a:tblPr>
              <a:tblGrid>
                <a:gridCol w="839463">
                  <a:extLst>
                    <a:ext uri="{9D8B030D-6E8A-4147-A177-3AD203B41FA5}">
                      <a16:colId xmlns:a16="http://schemas.microsoft.com/office/drawing/2014/main" xmlns="" val="20000"/>
                    </a:ext>
                  </a:extLst>
                </a:gridCol>
                <a:gridCol w="839463">
                  <a:extLst>
                    <a:ext uri="{9D8B030D-6E8A-4147-A177-3AD203B41FA5}">
                      <a16:colId xmlns:a16="http://schemas.microsoft.com/office/drawing/2014/main" xmlns="" val="20001"/>
                    </a:ext>
                  </a:extLst>
                </a:gridCol>
                <a:gridCol w="840334">
                  <a:extLst>
                    <a:ext uri="{9D8B030D-6E8A-4147-A177-3AD203B41FA5}">
                      <a16:colId xmlns:a16="http://schemas.microsoft.com/office/drawing/2014/main" xmlns="" val="20002"/>
                    </a:ext>
                  </a:extLst>
                </a:gridCol>
                <a:gridCol w="870036">
                  <a:extLst>
                    <a:ext uri="{9D8B030D-6E8A-4147-A177-3AD203B41FA5}">
                      <a16:colId xmlns:a16="http://schemas.microsoft.com/office/drawing/2014/main" xmlns="" val="20003"/>
                    </a:ext>
                  </a:extLst>
                </a:gridCol>
                <a:gridCol w="870910">
                  <a:extLst>
                    <a:ext uri="{9D8B030D-6E8A-4147-A177-3AD203B41FA5}">
                      <a16:colId xmlns:a16="http://schemas.microsoft.com/office/drawing/2014/main" xmlns="" val="20004"/>
                    </a:ext>
                  </a:extLst>
                </a:gridCol>
                <a:gridCol w="870910">
                  <a:extLst>
                    <a:ext uri="{9D8B030D-6E8A-4147-A177-3AD203B41FA5}">
                      <a16:colId xmlns:a16="http://schemas.microsoft.com/office/drawing/2014/main" xmlns="" val="20005"/>
                    </a:ext>
                  </a:extLst>
                </a:gridCol>
                <a:gridCol w="877025">
                  <a:extLst>
                    <a:ext uri="{9D8B030D-6E8A-4147-A177-3AD203B41FA5}">
                      <a16:colId xmlns:a16="http://schemas.microsoft.com/office/drawing/2014/main" xmlns="" val="20006"/>
                    </a:ext>
                  </a:extLst>
                </a:gridCol>
                <a:gridCol w="877025">
                  <a:extLst>
                    <a:ext uri="{9D8B030D-6E8A-4147-A177-3AD203B41FA5}">
                      <a16:colId xmlns:a16="http://schemas.microsoft.com/office/drawing/2014/main" xmlns="" val="20007"/>
                    </a:ext>
                  </a:extLst>
                </a:gridCol>
                <a:gridCol w="877897">
                  <a:extLst>
                    <a:ext uri="{9D8B030D-6E8A-4147-A177-3AD203B41FA5}">
                      <a16:colId xmlns:a16="http://schemas.microsoft.com/office/drawing/2014/main" xmlns="" val="20008"/>
                    </a:ext>
                  </a:extLst>
                </a:gridCol>
                <a:gridCol w="877897">
                  <a:extLst>
                    <a:ext uri="{9D8B030D-6E8A-4147-A177-3AD203B41FA5}">
                      <a16:colId xmlns:a16="http://schemas.microsoft.com/office/drawing/2014/main" xmlns="" val="20009"/>
                    </a:ext>
                  </a:extLst>
                </a:gridCol>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xmlns="" val="10001"/>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-0.4247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-0.3044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-0.3737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1.3941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1.7552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2.1227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-0.6789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-0.7336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-0.7511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2"/>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-0.2707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-0.1585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-0.2344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3.6932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5.0084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4.4448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-0.4051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-0.4917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-0.4940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3"/>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-0.2557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-0.1489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-0.2088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0.8799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0.5620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1.5138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-0.8694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-1.0608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-1.0012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4"/>
                  </a:ext>
                </a:extLst>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-0.3170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-0.2039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-0.2723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1.9902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2.4419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2.6937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-0.6511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-0.7620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-0.7487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5924106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76632" y="701824"/>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CTDP-LR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179512"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1520495673"/>
              </p:ext>
            </p:extLst>
          </p:nvPr>
        </p:nvGraphicFramePr>
        <p:xfrm>
          <a:off x="251519" y="1793807"/>
          <a:ext cx="8640960" cy="1879033"/>
        </p:xfrm>
        <a:graphic>
          <a:graphicData uri="http://schemas.openxmlformats.org/drawingml/2006/table">
            <a:tbl>
              <a:tblPr>
                <a:tableStyleId>{5DA37D80-6434-44D0-A028-1B22A696006F}</a:tableStyleId>
              </a:tblPr>
              <a:tblGrid>
                <a:gridCol w="839463">
                  <a:extLst>
                    <a:ext uri="{9D8B030D-6E8A-4147-A177-3AD203B41FA5}">
                      <a16:colId xmlns:a16="http://schemas.microsoft.com/office/drawing/2014/main" xmlns="" val="20000"/>
                    </a:ext>
                  </a:extLst>
                </a:gridCol>
                <a:gridCol w="839463">
                  <a:extLst>
                    <a:ext uri="{9D8B030D-6E8A-4147-A177-3AD203B41FA5}">
                      <a16:colId xmlns:a16="http://schemas.microsoft.com/office/drawing/2014/main" xmlns="" val="20001"/>
                    </a:ext>
                  </a:extLst>
                </a:gridCol>
                <a:gridCol w="840334">
                  <a:extLst>
                    <a:ext uri="{9D8B030D-6E8A-4147-A177-3AD203B41FA5}">
                      <a16:colId xmlns:a16="http://schemas.microsoft.com/office/drawing/2014/main" xmlns="" val="20002"/>
                    </a:ext>
                  </a:extLst>
                </a:gridCol>
                <a:gridCol w="870036">
                  <a:extLst>
                    <a:ext uri="{9D8B030D-6E8A-4147-A177-3AD203B41FA5}">
                      <a16:colId xmlns:a16="http://schemas.microsoft.com/office/drawing/2014/main" xmlns="" val="20003"/>
                    </a:ext>
                  </a:extLst>
                </a:gridCol>
                <a:gridCol w="870910">
                  <a:extLst>
                    <a:ext uri="{9D8B030D-6E8A-4147-A177-3AD203B41FA5}">
                      <a16:colId xmlns:a16="http://schemas.microsoft.com/office/drawing/2014/main" xmlns="" val="20004"/>
                    </a:ext>
                  </a:extLst>
                </a:gridCol>
                <a:gridCol w="870910">
                  <a:extLst>
                    <a:ext uri="{9D8B030D-6E8A-4147-A177-3AD203B41FA5}">
                      <a16:colId xmlns:a16="http://schemas.microsoft.com/office/drawing/2014/main" xmlns="" val="20005"/>
                    </a:ext>
                  </a:extLst>
                </a:gridCol>
                <a:gridCol w="877025">
                  <a:extLst>
                    <a:ext uri="{9D8B030D-6E8A-4147-A177-3AD203B41FA5}">
                      <a16:colId xmlns:a16="http://schemas.microsoft.com/office/drawing/2014/main" xmlns="" val="20006"/>
                    </a:ext>
                  </a:extLst>
                </a:gridCol>
                <a:gridCol w="877025">
                  <a:extLst>
                    <a:ext uri="{9D8B030D-6E8A-4147-A177-3AD203B41FA5}">
                      <a16:colId xmlns:a16="http://schemas.microsoft.com/office/drawing/2014/main" xmlns="" val="20007"/>
                    </a:ext>
                  </a:extLst>
                </a:gridCol>
                <a:gridCol w="877897">
                  <a:extLst>
                    <a:ext uri="{9D8B030D-6E8A-4147-A177-3AD203B41FA5}">
                      <a16:colId xmlns:a16="http://schemas.microsoft.com/office/drawing/2014/main" xmlns="" val="20008"/>
                    </a:ext>
                  </a:extLst>
                </a:gridCol>
                <a:gridCol w="877897">
                  <a:extLst>
                    <a:ext uri="{9D8B030D-6E8A-4147-A177-3AD203B41FA5}">
                      <a16:colId xmlns:a16="http://schemas.microsoft.com/office/drawing/2014/main" xmlns="" val="20009"/>
                    </a:ext>
                  </a:extLst>
                </a:gridCol>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10001"/>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11.7019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7.9095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10.3264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26.5047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16.5991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6.3530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67.8342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61.9436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64.9970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2"/>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6.9614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3.4178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5.9485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-30.2637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-36.2061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-40.3581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42.2946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39.2266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40.5865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3"/>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3.7328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0.9848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2.8620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27.8123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30.3497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11.1768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69.7477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73.1888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68.4575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4"/>
                  </a:ext>
                </a:extLst>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7.4653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4.1040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6.3790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8.0178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3.5809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-7.6094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59.9588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58.1196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58.0137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xmlns="" val="10005"/>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609793905"/>
              </p:ext>
            </p:extLst>
          </p:nvPr>
        </p:nvGraphicFramePr>
        <p:xfrm>
          <a:off x="251520" y="4458103"/>
          <a:ext cx="8640960" cy="1879033"/>
        </p:xfrm>
        <a:graphic>
          <a:graphicData uri="http://schemas.openxmlformats.org/drawingml/2006/table">
            <a:tbl>
              <a:tblPr>
                <a:tableStyleId>{5DA37D80-6434-44D0-A028-1B22A696006F}</a:tableStyleId>
              </a:tblPr>
              <a:tblGrid>
                <a:gridCol w="839463">
                  <a:extLst>
                    <a:ext uri="{9D8B030D-6E8A-4147-A177-3AD203B41FA5}">
                      <a16:colId xmlns:a16="http://schemas.microsoft.com/office/drawing/2014/main" xmlns="" val="20000"/>
                    </a:ext>
                  </a:extLst>
                </a:gridCol>
                <a:gridCol w="839463">
                  <a:extLst>
                    <a:ext uri="{9D8B030D-6E8A-4147-A177-3AD203B41FA5}">
                      <a16:colId xmlns:a16="http://schemas.microsoft.com/office/drawing/2014/main" xmlns="" val="20001"/>
                    </a:ext>
                  </a:extLst>
                </a:gridCol>
                <a:gridCol w="840334">
                  <a:extLst>
                    <a:ext uri="{9D8B030D-6E8A-4147-A177-3AD203B41FA5}">
                      <a16:colId xmlns:a16="http://schemas.microsoft.com/office/drawing/2014/main" xmlns="" val="20002"/>
                    </a:ext>
                  </a:extLst>
                </a:gridCol>
                <a:gridCol w="870036">
                  <a:extLst>
                    <a:ext uri="{9D8B030D-6E8A-4147-A177-3AD203B41FA5}">
                      <a16:colId xmlns:a16="http://schemas.microsoft.com/office/drawing/2014/main" xmlns="" val="20003"/>
                    </a:ext>
                  </a:extLst>
                </a:gridCol>
                <a:gridCol w="870910">
                  <a:extLst>
                    <a:ext uri="{9D8B030D-6E8A-4147-A177-3AD203B41FA5}">
                      <a16:colId xmlns:a16="http://schemas.microsoft.com/office/drawing/2014/main" xmlns="" val="20004"/>
                    </a:ext>
                  </a:extLst>
                </a:gridCol>
                <a:gridCol w="870910">
                  <a:extLst>
                    <a:ext uri="{9D8B030D-6E8A-4147-A177-3AD203B41FA5}">
                      <a16:colId xmlns:a16="http://schemas.microsoft.com/office/drawing/2014/main" xmlns="" val="20005"/>
                    </a:ext>
                  </a:extLst>
                </a:gridCol>
                <a:gridCol w="877025">
                  <a:extLst>
                    <a:ext uri="{9D8B030D-6E8A-4147-A177-3AD203B41FA5}">
                      <a16:colId xmlns:a16="http://schemas.microsoft.com/office/drawing/2014/main" xmlns="" val="20006"/>
                    </a:ext>
                  </a:extLst>
                </a:gridCol>
                <a:gridCol w="877025">
                  <a:extLst>
                    <a:ext uri="{9D8B030D-6E8A-4147-A177-3AD203B41FA5}">
                      <a16:colId xmlns:a16="http://schemas.microsoft.com/office/drawing/2014/main" xmlns="" val="20007"/>
                    </a:ext>
                  </a:extLst>
                </a:gridCol>
                <a:gridCol w="877897">
                  <a:extLst>
                    <a:ext uri="{9D8B030D-6E8A-4147-A177-3AD203B41FA5}">
                      <a16:colId xmlns:a16="http://schemas.microsoft.com/office/drawing/2014/main" xmlns="" val="20008"/>
                    </a:ext>
                  </a:extLst>
                </a:gridCol>
                <a:gridCol w="877897">
                  <a:extLst>
                    <a:ext uri="{9D8B030D-6E8A-4147-A177-3AD203B41FA5}">
                      <a16:colId xmlns:a16="http://schemas.microsoft.com/office/drawing/2014/main" xmlns="" val="20009"/>
                    </a:ext>
                  </a:extLst>
                </a:gridCol>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xmlns="" val="10001"/>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-0.3560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-0.2415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-0.3184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-1.0712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-1.2349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-0.3254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-1.3992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-1.3615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-1.3630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2"/>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-0.2231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-0.1122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-0.1935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1.3046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0.9894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2.0469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-1.0077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-0.9979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-0.9781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3"/>
                  </a:ext>
                </a:extLst>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-0.1370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-0.0344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-0.1072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-1.6007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-2.4781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-0.8882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-1.6165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-1.7321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-1.6039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4"/>
                  </a:ext>
                </a:extLst>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-0.2387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-0.1293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-0.2064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-0.4558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-0.9079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0.2778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-1.3411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-1.3638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-1.3150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8391023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Coded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404043" cy="369332"/>
          </a:xfrm>
          <a:prstGeom prst="rect">
            <a:avLst/>
          </a:prstGeom>
          <a:noFill/>
        </p:spPr>
        <p:txBody>
          <a:bodyPr wrap="none" rtlCol="0">
            <a:spAutoFit/>
          </a:bodyPr>
          <a:lstStyle/>
          <a:p>
            <a:r>
              <a:rPr lang="en-US" altLang="zh-TW" b="1" dirty="0" err="1" smtClean="0"/>
              <a:t>Depacked</a:t>
            </a:r>
            <a:r>
              <a:rPr lang="en-US" altLang="zh-TW" b="1" dirty="0" smtClean="0"/>
              <a:t> Depth of Original RGB Color Packing</a:t>
            </a:r>
            <a:endParaRPr lang="zh-TW" altLang="en-US" b="1" dirty="0"/>
          </a:p>
        </p:txBody>
      </p:sp>
      <p:sp>
        <p:nvSpPr>
          <p:cNvPr id="2" name="文字方塊 1"/>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pic>
        <p:nvPicPr>
          <p:cNvPr id="3" name="direct_transform_coded_QP27_depth_S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45753" y="1916113"/>
            <a:ext cx="8029935" cy="4474978"/>
          </a:xfrm>
          <a:prstGeom prst="rect">
            <a:avLst/>
          </a:prstGeom>
        </p:spPr>
      </p:pic>
    </p:spTree>
    <p:extLst>
      <p:ext uri="{BB962C8B-B14F-4D97-AF65-F5344CB8AC3E}">
        <p14:creationId xmlns:p14="http://schemas.microsoft.com/office/powerpoint/2010/main" val="689994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Coded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sp>
        <p:nvSpPr>
          <p:cNvPr id="5" name="文字方塊 4"/>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pic>
        <p:nvPicPr>
          <p:cNvPr id="2" name="adjusted_transform_QP27_coded_depth_S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47076" y="1906477"/>
            <a:ext cx="8028611" cy="4516093"/>
          </a:xfrm>
          <a:prstGeom prst="rect">
            <a:avLst/>
          </a:prstGeom>
        </p:spPr>
      </p:pic>
    </p:spTree>
    <p:extLst>
      <p:ext uri="{BB962C8B-B14F-4D97-AF65-F5344CB8AC3E}">
        <p14:creationId xmlns:p14="http://schemas.microsoft.com/office/powerpoint/2010/main" val="6341226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a:solidFill>
                  <a:schemeClr val="tx2"/>
                </a:solidFill>
                <a:latin typeface="Calibri" panose="020F0502020204030204" pitchFamily="34" charset="0"/>
                <a:ea typeface="+mj-ea"/>
                <a:cs typeface="Calibri" panose="020F0502020204030204" pitchFamily="34" charset="0"/>
              </a:rPr>
              <a:t>C</a:t>
            </a:r>
            <a:r>
              <a:rPr lang="en-US" altLang="zh-TW" sz="3200" b="1" dirty="0" smtClean="0">
                <a:solidFill>
                  <a:schemeClr val="tx2"/>
                </a:solidFill>
                <a:latin typeface="Calibri" panose="020F0502020204030204" pitchFamily="34" charset="0"/>
                <a:ea typeface="+mj-ea"/>
                <a:cs typeface="Calibri" panose="020F0502020204030204" pitchFamily="34" charset="0"/>
              </a:rPr>
              <a:t>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6306214" cy="369332"/>
          </a:xfrm>
          <a:prstGeom prst="rect">
            <a:avLst/>
          </a:prstGeom>
          <a:noFill/>
        </p:spPr>
        <p:txBody>
          <a:bodyPr wrap="none" rtlCol="0">
            <a:spAutoFit/>
          </a:bodyPr>
          <a:lstStyle/>
          <a:p>
            <a:r>
              <a:rPr lang="en-US" altLang="zh-TW" b="1" dirty="0" smtClean="0"/>
              <a:t>Synthesized Virtual View of Original RGB Color Packing</a:t>
            </a:r>
            <a:endParaRPr lang="zh-TW" altLang="en-US" b="1" dirty="0"/>
          </a:p>
        </p:txBody>
      </p:sp>
      <p:sp>
        <p:nvSpPr>
          <p:cNvPr id="5" name="文字方塊 4"/>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pic>
        <p:nvPicPr>
          <p:cNvPr id="2" name="direct_transform_coded_QP27_VSRS_S0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08384" y="1936194"/>
            <a:ext cx="8093065" cy="4552349"/>
          </a:xfrm>
          <a:prstGeom prst="rect">
            <a:avLst/>
          </a:prstGeom>
        </p:spPr>
      </p:pic>
    </p:spTree>
    <p:extLst>
      <p:ext uri="{BB962C8B-B14F-4D97-AF65-F5344CB8AC3E}">
        <p14:creationId xmlns:p14="http://schemas.microsoft.com/office/powerpoint/2010/main" val="14362387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物件 7"/>
          <p:cNvGraphicFramePr>
            <a:graphicFrameLocks noChangeAspect="1"/>
          </p:cNvGraphicFramePr>
          <p:nvPr>
            <p:extLst>
              <p:ext uri="{D42A27DB-BD31-4B8C-83A1-F6EECF244321}">
                <p14:modId xmlns:p14="http://schemas.microsoft.com/office/powerpoint/2010/main" val="3146500782"/>
              </p:ext>
            </p:extLst>
          </p:nvPr>
        </p:nvGraphicFramePr>
        <p:xfrm>
          <a:off x="323528" y="3562537"/>
          <a:ext cx="3925887" cy="2160588"/>
        </p:xfrm>
        <a:graphic>
          <a:graphicData uri="http://schemas.openxmlformats.org/presentationml/2006/ole">
            <mc:AlternateContent xmlns:mc="http://schemas.openxmlformats.org/markup-compatibility/2006">
              <mc:Choice xmlns:v="urn:schemas-microsoft-com:vml" Requires="v">
                <p:oleObj spid="_x0000_s145424" name="投影片" r:id="rId3" imgW="5667867" imgH="3011598" progId="PowerPoint.Slide.12">
                  <p:embed/>
                </p:oleObj>
              </mc:Choice>
              <mc:Fallback>
                <p:oleObj name="投影片" r:id="rId3" imgW="5667867" imgH="3011598" progId="PowerPoint.Slide.12">
                  <p:embed/>
                  <p:pic>
                    <p:nvPicPr>
                      <p:cNvPr id="0" name=""/>
                      <p:cNvPicPr>
                        <a:picLocks noChangeAspect="1" noChangeArrowheads="1"/>
                      </p:cNvPicPr>
                      <p:nvPr/>
                    </p:nvPicPr>
                    <p:blipFill>
                      <a:blip r:embed="rId4"/>
                      <a:srcRect/>
                      <a:stretch>
                        <a:fillRect/>
                      </a:stretch>
                    </p:blipFill>
                    <p:spPr bwMode="auto">
                      <a:xfrm>
                        <a:off x="323528" y="3562537"/>
                        <a:ext cx="3925887"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1875445129"/>
              </p:ext>
            </p:extLst>
          </p:nvPr>
        </p:nvGraphicFramePr>
        <p:xfrm>
          <a:off x="4370338" y="3388931"/>
          <a:ext cx="3802062" cy="2262187"/>
        </p:xfrm>
        <a:graphic>
          <a:graphicData uri="http://schemas.openxmlformats.org/presentationml/2006/ole">
            <mc:AlternateContent xmlns:mc="http://schemas.openxmlformats.org/markup-compatibility/2006">
              <mc:Choice xmlns:v="urn:schemas-microsoft-com:vml" Requires="v">
                <p:oleObj spid="_x0000_s145425" name="投影片" r:id="rId5" imgW="4191155" imgH="2357528" progId="PowerPoint.Slide.12">
                  <p:embed/>
                </p:oleObj>
              </mc:Choice>
              <mc:Fallback>
                <p:oleObj name="投影片" r:id="rId5" imgW="4191155" imgH="2357528" progId="PowerPoint.Slide.12">
                  <p:embed/>
                  <p:pic>
                    <p:nvPicPr>
                      <p:cNvPr id="0" name=""/>
                      <p:cNvPicPr>
                        <a:picLocks noChangeAspect="1" noChangeArrowheads="1"/>
                      </p:cNvPicPr>
                      <p:nvPr/>
                    </p:nvPicPr>
                    <p:blipFill>
                      <a:blip r:embed="rId6"/>
                      <a:srcRect/>
                      <a:stretch>
                        <a:fillRect/>
                      </a:stretch>
                    </p:blipFill>
                    <p:spPr bwMode="auto">
                      <a:xfrm>
                        <a:off x="4370338" y="3388931"/>
                        <a:ext cx="3802062"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標題 1"/>
          <p:cNvSpPr>
            <a:spLocks noGrp="1"/>
          </p:cNvSpPr>
          <p:nvPr>
            <p:ph type="title"/>
          </p:nvPr>
        </p:nvSpPr>
        <p:spPr>
          <a:xfrm>
            <a:off x="971600" y="44624"/>
            <a:ext cx="5976664" cy="733745"/>
          </a:xfrm>
        </p:spPr>
        <p:txBody>
          <a:bodyPr>
            <a:normAutofit/>
          </a:bodyPr>
          <a:lstStyle/>
          <a:p>
            <a:r>
              <a:rPr lang="en-US" altLang="zh-TW" sz="3200" dirty="0" err="1" smtClean="0">
                <a:latin typeface="Calibri" panose="020F0502020204030204" pitchFamily="34" charset="0"/>
              </a:rPr>
              <a:t>ctdp_packing_type</a:t>
            </a:r>
            <a:endParaRPr lang="en-US" altLang="zh-TW" sz="3200" dirty="0">
              <a:latin typeface="Calibri" panose="020F0502020204030204" pitchFamily="34" charset="0"/>
            </a:endParaRPr>
          </a:p>
        </p:txBody>
      </p:sp>
      <p:sp>
        <p:nvSpPr>
          <p:cNvPr id="23" name="矩形 22"/>
          <p:cNvSpPr/>
          <p:nvPr/>
        </p:nvSpPr>
        <p:spPr>
          <a:xfrm>
            <a:off x="1710858" y="5681056"/>
            <a:ext cx="129614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CTDP-TB </a:t>
            </a:r>
            <a:endParaRPr lang="zh-TW" altLang="en-US" dirty="0"/>
          </a:p>
        </p:txBody>
      </p:sp>
      <p:sp>
        <p:nvSpPr>
          <p:cNvPr id="24" name="矩形 23"/>
          <p:cNvSpPr/>
          <p:nvPr/>
        </p:nvSpPr>
        <p:spPr>
          <a:xfrm>
            <a:off x="5738490" y="5635022"/>
            <a:ext cx="121007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CTDP-LR</a:t>
            </a:r>
            <a:endParaRPr lang="zh-TW" altLang="en-US" dirty="0">
              <a:cs typeface="Arial" panose="020B0604020202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108490376"/>
              </p:ext>
            </p:extLst>
          </p:nvPr>
        </p:nvGraphicFramePr>
        <p:xfrm>
          <a:off x="323528" y="1340768"/>
          <a:ext cx="8352928" cy="2300415"/>
        </p:xfrm>
        <a:graphic>
          <a:graphicData uri="http://schemas.openxmlformats.org/drawingml/2006/table">
            <a:tbl>
              <a:tblPr firstRow="1" firstCol="1" lastRow="1" lastCol="1" bandRow="1" bandCol="1">
                <a:tableStyleId>{5940675A-B579-460E-94D1-54222C63F5DA}</a:tableStyleId>
              </a:tblPr>
              <a:tblGrid>
                <a:gridCol w="817289">
                  <a:extLst>
                    <a:ext uri="{9D8B030D-6E8A-4147-A177-3AD203B41FA5}">
                      <a16:colId xmlns:a16="http://schemas.microsoft.com/office/drawing/2014/main" xmlns="" val="20000"/>
                    </a:ext>
                  </a:extLst>
                </a:gridCol>
                <a:gridCol w="7535639">
                  <a:extLst>
                    <a:ext uri="{9D8B030D-6E8A-4147-A177-3AD203B41FA5}">
                      <a16:colId xmlns:a16="http://schemas.microsoft.com/office/drawing/2014/main" xmlns="" val="20001"/>
                    </a:ext>
                  </a:extLst>
                </a:gridCol>
              </a:tblGrid>
              <a:tr h="471615">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Value</a:t>
                      </a:r>
                      <a:endParaRPr lang="zh-TW" sz="2000" b="1" dirty="0">
                        <a:effectLst/>
                        <a:latin typeface="Calibri" panose="020F0502020204030204" pitchFamily="34" charset="0"/>
                        <a:ea typeface="新細明體"/>
                      </a:endParaRPr>
                    </a:p>
                  </a:txBody>
                  <a:tcPr marL="68580" marR="68580" marT="0" marB="0"/>
                </a:tc>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Interpretation</a:t>
                      </a:r>
                      <a:endParaRPr lang="zh-TW" sz="2000" b="1"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xmlns="" val="10000"/>
                  </a:ext>
                </a:extLst>
              </a:tr>
              <a:tr h="824529">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0</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CTDP-TB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top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T</a:t>
                      </a:r>
                      <a:r>
                        <a:rPr lang="en-CA" sz="2000" dirty="0">
                          <a:effectLst/>
                          <a:latin typeface="Calibri" panose="020F0502020204030204" pitchFamily="34" charset="0"/>
                        </a:rPr>
                        <a:t>), </a:t>
                      </a:r>
                      <a:r>
                        <a:rPr lang="en-CA" sz="2000" dirty="0" smtClean="0">
                          <a:effectLst/>
                          <a:latin typeface="Calibri" panose="020F0502020204030204" pitchFamily="34" charset="0"/>
                        </a:rPr>
                        <a:t>texture (T</a:t>
                      </a:r>
                      <a:r>
                        <a:rPr lang="en-CA" sz="2000" dirty="0">
                          <a:effectLst/>
                          <a:latin typeface="Calibri" panose="020F0502020204030204" pitchFamily="34" charset="0"/>
                        </a:rPr>
                        <a:t>), </a:t>
                      </a:r>
                      <a:r>
                        <a:rPr lang="en-CA" sz="2000" dirty="0" smtClean="0">
                          <a:effectLst/>
                          <a:latin typeface="Calibri" panose="020F0502020204030204" pitchFamily="34" charset="0"/>
                        </a:rPr>
                        <a:t>and </a:t>
                      </a:r>
                      <a:r>
                        <a:rPr lang="en-CA" altLang="zh-TW" sz="2000" dirty="0" smtClean="0">
                          <a:effectLst/>
                          <a:latin typeface="Calibri" panose="020F0502020204030204" pitchFamily="34" charset="0"/>
                        </a:rPr>
                        <a:t>bottom</a:t>
                      </a:r>
                      <a:r>
                        <a:rPr lang="en-CA" sz="2000" dirty="0" smtClean="0">
                          <a:effectLst/>
                          <a:latin typeface="Calibri" panose="020F0502020204030204" pitchFamily="34" charset="0"/>
                        </a:rPr>
                        <a:t> </a:t>
                      </a:r>
                      <a:r>
                        <a:rPr lang="en-CA" sz="2000" dirty="0">
                          <a:effectLst/>
                          <a:latin typeface="Calibri" panose="020F0502020204030204" pitchFamily="34" charset="0"/>
                        </a:rPr>
                        <a:t>color 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B</a:t>
                      </a:r>
                      <a:r>
                        <a:rPr lang="en-CA" sz="2000" dirty="0">
                          <a:effectLst/>
                          <a:latin typeface="Calibri" panose="020F0502020204030204" pitchFamily="34" charset="0"/>
                        </a:rPr>
                        <a:t>) regions from top to bottom, as illustrated in Figure D‑X1.</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xmlns="" val="10001"/>
                  </a:ext>
                </a:extLst>
              </a:tr>
              <a:tr h="875856">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1</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CTDP-LR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left </a:t>
                      </a:r>
                      <a:r>
                        <a:rPr lang="en-CA" sz="2000" dirty="0" smtClean="0">
                          <a:effectLst/>
                          <a:latin typeface="Calibri" panose="020F0502020204030204" pitchFamily="34" charset="0"/>
                        </a:rPr>
                        <a:t>color depth (CD</a:t>
                      </a:r>
                      <a:r>
                        <a:rPr lang="en-CA" sz="2000" baseline="-25000" dirty="0" smtClean="0">
                          <a:effectLst/>
                          <a:latin typeface="Calibri" panose="020F0502020204030204" pitchFamily="34" charset="0"/>
                        </a:rPr>
                        <a:t>L</a:t>
                      </a:r>
                      <a:r>
                        <a:rPr lang="en-CA" sz="2000" dirty="0" smtClean="0">
                          <a:effectLst/>
                          <a:latin typeface="Calibri" panose="020F0502020204030204" pitchFamily="34" charset="0"/>
                        </a:rPr>
                        <a:t>), texture </a:t>
                      </a:r>
                      <a:r>
                        <a:rPr lang="en-CA" sz="2000" dirty="0">
                          <a:effectLst/>
                          <a:latin typeface="Calibri" panose="020F0502020204030204" pitchFamily="34" charset="0"/>
                        </a:rPr>
                        <a:t>(RT), </a:t>
                      </a:r>
                      <a:r>
                        <a:rPr lang="en-CA" sz="2000" dirty="0" smtClean="0">
                          <a:effectLst/>
                          <a:latin typeface="Calibri" panose="020F0502020204030204" pitchFamily="34" charset="0"/>
                        </a:rPr>
                        <a:t>and </a:t>
                      </a:r>
                      <a:r>
                        <a:rPr lang="en-CA" altLang="zh-TW" sz="2000" dirty="0" smtClean="0">
                          <a:effectLst/>
                          <a:latin typeface="Calibri" panose="020F0502020204030204" pitchFamily="34" charset="0"/>
                        </a:rPr>
                        <a:t>right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R</a:t>
                      </a:r>
                      <a:r>
                        <a:rPr lang="en-CA" sz="2000" dirty="0">
                          <a:effectLst/>
                          <a:latin typeface="Calibri" panose="020F0502020204030204" pitchFamily="34" charset="0"/>
                        </a:rPr>
                        <a:t>) regions from left to right, as illustrated in Figure D‑X2.</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xmlns="" val="10002"/>
                  </a:ext>
                </a:extLst>
              </a:tr>
            </a:tbl>
          </a:graphicData>
        </a:graphic>
      </p:graphicFrame>
      <p:sp>
        <p:nvSpPr>
          <p:cNvPr id="10" name="矩形 9"/>
          <p:cNvSpPr/>
          <p:nvPr/>
        </p:nvSpPr>
        <p:spPr>
          <a:xfrm>
            <a:off x="323528" y="5981218"/>
            <a:ext cx="4248472"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(Depth:1/9, Texure:8/9) </a:t>
            </a:r>
            <a:endParaRPr lang="zh-TW" altLang="en-US" sz="2000" b="1" dirty="0">
              <a:solidFill>
                <a:srgbClr val="FF0000"/>
              </a:solidFill>
            </a:endParaRPr>
          </a:p>
        </p:txBody>
      </p:sp>
      <p:sp>
        <p:nvSpPr>
          <p:cNvPr id="11" name="矩形 10"/>
          <p:cNvSpPr/>
          <p:nvPr/>
        </p:nvSpPr>
        <p:spPr>
          <a:xfrm>
            <a:off x="4730379" y="5909210"/>
            <a:ext cx="3384375"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(Depth:1/12, Texture:11/12) </a:t>
            </a:r>
            <a:endParaRPr lang="zh-TW" altLang="en-US" sz="2000" b="1" dirty="0">
              <a:solidFill>
                <a:srgbClr val="FF0000"/>
              </a:solidFill>
            </a:endParaRPr>
          </a:p>
        </p:txBody>
      </p:sp>
    </p:spTree>
    <p:extLst>
      <p:ext uri="{BB962C8B-B14F-4D97-AF65-F5344CB8AC3E}">
        <p14:creationId xmlns:p14="http://schemas.microsoft.com/office/powerpoint/2010/main" val="1092499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a:solidFill>
                  <a:schemeClr val="tx2"/>
                </a:solidFill>
                <a:latin typeface="Calibri" panose="020F0502020204030204" pitchFamily="34" charset="0"/>
                <a:ea typeface="+mj-ea"/>
                <a:cs typeface="Calibri" panose="020F0502020204030204" pitchFamily="34" charset="0"/>
              </a:rPr>
              <a:t>C</a:t>
            </a:r>
            <a:r>
              <a:rPr lang="en-US" altLang="zh-TW" sz="3200" b="1" dirty="0" smtClean="0">
                <a:solidFill>
                  <a:schemeClr val="tx2"/>
                </a:solidFill>
                <a:latin typeface="Calibri" panose="020F0502020204030204" pitchFamily="34" charset="0"/>
                <a:ea typeface="+mj-ea"/>
                <a:cs typeface="Calibri" panose="020F0502020204030204" pitchFamily="34" charset="0"/>
              </a:rPr>
              <a:t>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634941" cy="369332"/>
          </a:xfrm>
          <a:prstGeom prst="rect">
            <a:avLst/>
          </a:prstGeom>
          <a:noFill/>
        </p:spPr>
        <p:txBody>
          <a:bodyPr wrap="none" rtlCol="0">
            <a:spAutoFit/>
          </a:bodyPr>
          <a:lstStyle/>
          <a:p>
            <a:r>
              <a:rPr lang="en-US" altLang="zh-TW" b="1" dirty="0" smtClean="0"/>
              <a:t>Synthesized View of Adjusted RGB Color Packing</a:t>
            </a:r>
            <a:endParaRPr lang="zh-TW" altLang="en-US" b="1" dirty="0"/>
          </a:p>
        </p:txBody>
      </p:sp>
      <p:sp>
        <p:nvSpPr>
          <p:cNvPr id="5" name="文字方塊 4"/>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pic>
        <p:nvPicPr>
          <p:cNvPr id="3" name="adjusted_transform_QP27_coded_VSRS_S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67328" y="1926120"/>
            <a:ext cx="8064128" cy="4536072"/>
          </a:xfrm>
          <a:prstGeom prst="rect">
            <a:avLst/>
          </a:prstGeom>
        </p:spPr>
      </p:pic>
    </p:spTree>
    <p:extLst>
      <p:ext uri="{BB962C8B-B14F-4D97-AF65-F5344CB8AC3E}">
        <p14:creationId xmlns:p14="http://schemas.microsoft.com/office/powerpoint/2010/main" val="10889455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35596" y="1628800"/>
            <a:ext cx="7272808" cy="1800200"/>
          </a:xfrm>
        </p:spPr>
        <p:txBody>
          <a:bodyPr>
            <a:noAutofit/>
          </a:bodyPr>
          <a:lstStyle/>
          <a:p>
            <a:pPr marL="361950" indent="9525"/>
            <a:r>
              <a:rPr lang="en-US" altLang="zh-TW" sz="4000" dirty="0" smtClean="0">
                <a:latin typeface="Calibri" pitchFamily="34" charset="0"/>
              </a:rPr>
              <a:t>Adoption Plan in Taiwan</a:t>
            </a:r>
            <a:br>
              <a:rPr lang="en-US" altLang="zh-TW" sz="4000" dirty="0" smtClean="0">
                <a:latin typeface="Calibri" pitchFamily="34" charset="0"/>
              </a:rPr>
            </a:br>
            <a:r>
              <a:rPr lang="en-US" altLang="zh-TW" sz="2800" dirty="0" smtClean="0">
                <a:solidFill>
                  <a:srgbClr val="FFFF00"/>
                </a:solidFill>
                <a:latin typeface="Calibri" pitchFamily="34" charset="0"/>
              </a:rPr>
              <a:t>(3D AR/VR Broadcasting Services)</a:t>
            </a:r>
            <a:r>
              <a:rPr lang="en-US" altLang="zh-TW" sz="2800" dirty="0">
                <a:solidFill>
                  <a:srgbClr val="FFFF00"/>
                </a:solidFill>
                <a:latin typeface="Calibri" pitchFamily="34" charset="0"/>
              </a:rPr>
              <a:t/>
            </a:r>
            <a:br>
              <a:rPr lang="en-US" altLang="zh-TW" sz="2800" dirty="0">
                <a:solidFill>
                  <a:srgbClr val="FFFF00"/>
                </a:solidFill>
                <a:latin typeface="Calibri" pitchFamily="34" charset="0"/>
              </a:rPr>
            </a:br>
            <a:endParaRPr lang="en-US" altLang="zh-TW" sz="2800" dirty="0" smtClean="0">
              <a:solidFill>
                <a:srgbClr val="FFFF00"/>
              </a:solidFill>
              <a:latin typeface="Calibri" pitchFamily="34" charset="0"/>
            </a:endParaRPr>
          </a:p>
        </p:txBody>
      </p:sp>
      <p:sp>
        <p:nvSpPr>
          <p:cNvPr id="3" name="文字方塊 2"/>
          <p:cNvSpPr txBox="1"/>
          <p:nvPr/>
        </p:nvSpPr>
        <p:spPr>
          <a:xfrm>
            <a:off x="2366041" y="3933056"/>
            <a:ext cx="4870255" cy="646331"/>
          </a:xfrm>
          <a:prstGeom prst="rect">
            <a:avLst/>
          </a:prstGeom>
          <a:noFill/>
        </p:spPr>
        <p:txBody>
          <a:bodyPr wrap="square" rtlCol="0">
            <a:spAutoFit/>
          </a:bodyPr>
          <a:lstStyle/>
          <a:p>
            <a:pPr marL="342900" indent="-342900">
              <a:buAutoNum type="arabicPeriod"/>
            </a:pPr>
            <a:r>
              <a:rPr lang="en-CA" altLang="zh-TW" dirty="0" err="1" smtClean="0">
                <a:effectLst>
                  <a:outerShdw blurRad="38100" dist="38100" dir="2700000" algn="tl">
                    <a:srgbClr val="000000">
                      <a:alpha val="43137"/>
                    </a:srgbClr>
                  </a:outerShdw>
                </a:effectLst>
              </a:rPr>
              <a:t>Hsin</a:t>
            </a:r>
            <a:r>
              <a:rPr lang="en-CA" altLang="zh-TW" dirty="0" smtClean="0">
                <a:effectLst>
                  <a:outerShdw blurRad="38100" dist="38100" dir="2700000" algn="tl">
                    <a:srgbClr val="000000">
                      <a:alpha val="43137"/>
                    </a:srgbClr>
                  </a:outerShdw>
                </a:effectLst>
              </a:rPr>
              <a:t> </a:t>
            </a:r>
            <a:r>
              <a:rPr lang="en-CA" altLang="zh-TW" dirty="0" err="1">
                <a:effectLst>
                  <a:outerShdw blurRad="38100" dist="38100" dir="2700000" algn="tl">
                    <a:srgbClr val="000000">
                      <a:alpha val="43137"/>
                    </a:srgbClr>
                  </a:outerShdw>
                </a:effectLst>
              </a:rPr>
              <a:t>Yeong</a:t>
            </a:r>
            <a:r>
              <a:rPr lang="en-CA" altLang="zh-TW" dirty="0">
                <a:effectLst>
                  <a:outerShdw blurRad="38100" dist="38100" dir="2700000" algn="tl">
                    <a:srgbClr val="000000">
                      <a:alpha val="43137"/>
                    </a:srgbClr>
                  </a:outerShdw>
                </a:effectLst>
              </a:rPr>
              <a:t> An (HYA) Cable TV </a:t>
            </a:r>
            <a:r>
              <a:rPr lang="en-CA" altLang="zh-TW" dirty="0" smtClean="0">
                <a:effectLst>
                  <a:outerShdw blurRad="38100" dist="38100" dir="2700000" algn="tl">
                    <a:srgbClr val="000000">
                      <a:alpha val="43137"/>
                    </a:srgbClr>
                  </a:outerShdw>
                </a:effectLst>
              </a:rPr>
              <a:t>Company</a:t>
            </a:r>
          </a:p>
          <a:p>
            <a:pPr marL="342900" indent="-342900">
              <a:buAutoNum type="arabicPeriod"/>
            </a:pPr>
            <a:r>
              <a:rPr lang="en-CA" altLang="zh-TW" dirty="0" smtClean="0">
                <a:effectLst>
                  <a:outerShdw blurRad="38100" dist="38100" dir="2700000" algn="tl">
                    <a:srgbClr val="000000">
                      <a:alpha val="43137"/>
                    </a:srgbClr>
                  </a:outerShdw>
                </a:effectLst>
              </a:rPr>
              <a:t>Public Television Services </a:t>
            </a:r>
            <a:r>
              <a:rPr lang="en-US" altLang="zh-TW" dirty="0" smtClean="0">
                <a:effectLst>
                  <a:outerShdw blurRad="38100" dist="38100" dir="2700000" algn="tl">
                    <a:srgbClr val="000000">
                      <a:alpha val="43137"/>
                    </a:srgbClr>
                  </a:outerShdw>
                </a:effectLst>
              </a:rPr>
              <a:t> </a:t>
            </a:r>
            <a:endParaRPr lang="zh-TW"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98665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投影片編號版面配置區 3"/>
          <p:cNvSpPr>
            <a:spLocks noGrp="1"/>
          </p:cNvSpPr>
          <p:nvPr>
            <p:ph type="sldNum" sz="quarter" idx="4294967295"/>
          </p:nvPr>
        </p:nvSpPr>
        <p:spPr>
          <a:xfrm>
            <a:off x="457200" y="6245225"/>
            <a:ext cx="2133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Arial" charset="0"/>
                <a:ea typeface="新細明體" charset="-120"/>
              </a:defRPr>
            </a:lvl1pPr>
            <a:lvl2pPr marL="742950" indent="-285750" eaLnBrk="0" hangingPunct="0">
              <a:defRPr kumimoji="1" sz="2400">
                <a:solidFill>
                  <a:schemeClr val="tx1"/>
                </a:solidFill>
                <a:latin typeface="Arial" charset="0"/>
                <a:ea typeface="新細明體" charset="-120"/>
              </a:defRPr>
            </a:lvl2pPr>
            <a:lvl3pPr marL="1143000" indent="-228600" eaLnBrk="0" hangingPunct="0">
              <a:defRPr kumimoji="1" sz="2400">
                <a:solidFill>
                  <a:schemeClr val="tx1"/>
                </a:solidFill>
                <a:latin typeface="Arial" charset="0"/>
                <a:ea typeface="新細明體" charset="-120"/>
              </a:defRPr>
            </a:lvl3pPr>
            <a:lvl4pPr marL="1600200" indent="-228600" eaLnBrk="0" hangingPunct="0">
              <a:defRPr kumimoji="1" sz="2400">
                <a:solidFill>
                  <a:schemeClr val="tx1"/>
                </a:solidFill>
                <a:latin typeface="Arial" charset="0"/>
                <a:ea typeface="新細明體" charset="-120"/>
              </a:defRPr>
            </a:lvl4pPr>
            <a:lvl5pPr marL="2057400" indent="-228600" eaLnBrk="0" hangingPunct="0">
              <a:defRPr kumimoji="1" sz="2400">
                <a:solidFill>
                  <a:schemeClr val="tx1"/>
                </a:solidFill>
                <a:latin typeface="Arial" charset="0"/>
                <a:ea typeface="新細明體" charset="-120"/>
              </a:defRPr>
            </a:lvl5pPr>
            <a:lvl6pPr marL="2514600" indent="-228600" eaLnBrk="0" fontAlgn="base" hangingPunct="0">
              <a:spcBef>
                <a:spcPct val="0"/>
              </a:spcBef>
              <a:spcAft>
                <a:spcPct val="0"/>
              </a:spcAft>
              <a:defRPr kumimoji="1" sz="2400">
                <a:solidFill>
                  <a:schemeClr val="tx1"/>
                </a:solidFill>
                <a:latin typeface="Arial" charset="0"/>
                <a:ea typeface="新細明體" charset="-120"/>
              </a:defRPr>
            </a:lvl6pPr>
            <a:lvl7pPr marL="2971800" indent="-228600" eaLnBrk="0" fontAlgn="base" hangingPunct="0">
              <a:spcBef>
                <a:spcPct val="0"/>
              </a:spcBef>
              <a:spcAft>
                <a:spcPct val="0"/>
              </a:spcAft>
              <a:defRPr kumimoji="1" sz="2400">
                <a:solidFill>
                  <a:schemeClr val="tx1"/>
                </a:solidFill>
                <a:latin typeface="Arial" charset="0"/>
                <a:ea typeface="新細明體" charset="-120"/>
              </a:defRPr>
            </a:lvl7pPr>
            <a:lvl8pPr marL="3429000" indent="-228600" eaLnBrk="0" fontAlgn="base" hangingPunct="0">
              <a:spcBef>
                <a:spcPct val="0"/>
              </a:spcBef>
              <a:spcAft>
                <a:spcPct val="0"/>
              </a:spcAft>
              <a:defRPr kumimoji="1" sz="2400">
                <a:solidFill>
                  <a:schemeClr val="tx1"/>
                </a:solidFill>
                <a:latin typeface="Arial" charset="0"/>
                <a:ea typeface="新細明體" charset="-120"/>
              </a:defRPr>
            </a:lvl8pPr>
            <a:lvl9pPr marL="3886200" indent="-228600" eaLnBrk="0" fontAlgn="base" hangingPunct="0">
              <a:spcBef>
                <a:spcPct val="0"/>
              </a:spcBef>
              <a:spcAft>
                <a:spcPct val="0"/>
              </a:spcAft>
              <a:defRPr kumimoji="1" sz="2400">
                <a:solidFill>
                  <a:schemeClr val="tx1"/>
                </a:solidFill>
                <a:latin typeface="Arial" charset="0"/>
                <a:ea typeface="新細明體" charset="-120"/>
              </a:defRPr>
            </a:lvl9pPr>
          </a:lstStyle>
          <a:p>
            <a:pPr eaLnBrk="1" hangingPunct="1"/>
            <a:fld id="{33A825E6-99E2-4E56-8000-572C2DFCEBEC}" type="slidenum">
              <a:rPr lang="en-US" altLang="zh-TW" sz="1200" smtClean="0">
                <a:solidFill>
                  <a:srgbClr val="262699"/>
                </a:solidFill>
                <a:latin typeface="微軟正黑體" pitchFamily="34" charset="-120"/>
                <a:ea typeface="微軟正黑體" pitchFamily="34" charset="-120"/>
              </a:rPr>
              <a:pPr eaLnBrk="1" hangingPunct="1"/>
              <a:t>62</a:t>
            </a:fld>
            <a:endParaRPr lang="en-US" altLang="zh-TW" sz="1200" smtClean="0">
              <a:solidFill>
                <a:srgbClr val="262699"/>
              </a:solidFill>
              <a:latin typeface="微軟正黑體" pitchFamily="34" charset="-120"/>
              <a:ea typeface="微軟正黑體" pitchFamily="34" charset="-120"/>
            </a:endParaRPr>
          </a:p>
        </p:txBody>
      </p:sp>
      <p:pic>
        <p:nvPicPr>
          <p:cNvPr id="7987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106" y="1361305"/>
            <a:ext cx="8509892" cy="5164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30"/>
          <p:cNvSpPr txBox="1">
            <a:spLocks noChangeArrowheads="1"/>
          </p:cNvSpPr>
          <p:nvPr/>
        </p:nvSpPr>
        <p:spPr bwMode="auto">
          <a:xfrm>
            <a:off x="632221" y="686147"/>
            <a:ext cx="8097838" cy="582613"/>
          </a:xfrm>
          <a:prstGeom prst="rect">
            <a:avLst/>
          </a:prstGeom>
          <a:noFill/>
          <a:ln>
            <a:noFill/>
          </a:ln>
          <a:effectLst/>
          <a:extLst/>
        </p:spPr>
        <p:txBody>
          <a:bodyPr/>
          <a:lstStyle/>
          <a:p>
            <a:pPr algn="ctr"/>
            <a:r>
              <a:rPr lang="en-US" sz="3200" b="1" dirty="0" smtClean="0">
                <a:solidFill>
                  <a:schemeClr val="tx2"/>
                </a:solidFill>
                <a:latin typeface="Calibri" pitchFamily="34" charset="0"/>
              </a:rPr>
              <a:t>Depth Extraction from VR Contents</a:t>
            </a:r>
            <a:endParaRPr lang="en-US" altLang="zh-TW" sz="3200" b="1" dirty="0">
              <a:solidFill>
                <a:schemeClr val="tx2"/>
              </a:solidFill>
              <a:latin typeface="Calibri" pitchFamily="34" charset="0"/>
            </a:endParaRPr>
          </a:p>
        </p:txBody>
      </p:sp>
    </p:spTree>
    <p:extLst>
      <p:ext uri="{BB962C8B-B14F-4D97-AF65-F5344CB8AC3E}">
        <p14:creationId xmlns:p14="http://schemas.microsoft.com/office/powerpoint/2010/main" val="265579537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Adoption Test Plan</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539552" y="1431642"/>
            <a:ext cx="8365368" cy="5093702"/>
          </a:xfrm>
          <a:prstGeom prst="rect">
            <a:avLst/>
          </a:prstGeom>
          <a:noFill/>
        </p:spPr>
        <p:txBody>
          <a:bodyPr wrap="square" rtlCol="0">
            <a:spAutoFit/>
          </a:bodyPr>
          <a:lstStyle/>
          <a:p>
            <a:pPr hangingPunct="0"/>
            <a:r>
              <a:rPr lang="en-CA" altLang="zh-TW" sz="2000" dirty="0"/>
              <a:t>T</a:t>
            </a:r>
            <a:r>
              <a:rPr lang="en-CA" altLang="zh-TW" sz="2000" dirty="0" smtClean="0"/>
              <a:t>he </a:t>
            </a:r>
            <a:r>
              <a:rPr lang="en-CA" altLang="zh-TW" sz="2000" dirty="0"/>
              <a:t>National Cheng Kung University and the </a:t>
            </a:r>
            <a:r>
              <a:rPr lang="en-CA" altLang="zh-TW" sz="2000" dirty="0" err="1"/>
              <a:t>Hsin</a:t>
            </a:r>
            <a:r>
              <a:rPr lang="en-CA" altLang="zh-TW" sz="2000" dirty="0"/>
              <a:t> </a:t>
            </a:r>
            <a:r>
              <a:rPr lang="en-CA" altLang="zh-TW" sz="2000" dirty="0" err="1"/>
              <a:t>Yeong</a:t>
            </a:r>
            <a:r>
              <a:rPr lang="en-CA" altLang="zh-TW" sz="2000" dirty="0"/>
              <a:t> An (HYA) Cable TV Company have signed Memorandum of Understanding (MOU) to adopt the CTDP formats to delivering 3D TV programs in HYA Broadcasting Systems. The test and adoption plan is divided into five stages and designed </a:t>
            </a:r>
            <a:r>
              <a:rPr lang="en-CA" altLang="zh-TW" sz="2000" dirty="0" smtClean="0"/>
              <a:t>as:</a:t>
            </a:r>
            <a:endParaRPr lang="zh-TW" altLang="zh-TW" sz="2000" dirty="0"/>
          </a:p>
          <a:p>
            <a:pPr marL="265113" indent="-265113" defTabSz="896938" hangingPunct="0">
              <a:spcBef>
                <a:spcPts val="600"/>
              </a:spcBef>
            </a:pPr>
            <a:r>
              <a:rPr lang="en-CA" altLang="zh-TW" sz="2000" dirty="0"/>
              <a:t>1. Jan. 15, </a:t>
            </a:r>
            <a:r>
              <a:rPr lang="en-CA" altLang="zh-TW" sz="2000" dirty="0" smtClean="0"/>
              <a:t>2017:  Complete </a:t>
            </a:r>
            <a:r>
              <a:rPr lang="en-CA" altLang="zh-TW" sz="2000" dirty="0"/>
              <a:t>MOU signing </a:t>
            </a:r>
            <a:r>
              <a:rPr lang="en-CA" altLang="zh-TW" sz="2000" b="1" dirty="0"/>
              <a:t>(completed)</a:t>
            </a:r>
            <a:endParaRPr lang="zh-TW" altLang="zh-TW" sz="2000" dirty="0"/>
          </a:p>
          <a:p>
            <a:pPr marL="2062163" indent="-2062163" hangingPunct="0">
              <a:spcBef>
                <a:spcPts val="600"/>
              </a:spcBef>
            </a:pPr>
            <a:r>
              <a:rPr lang="en-CA" altLang="zh-TW" sz="2000" dirty="0"/>
              <a:t>2. Mar. 15, 2017:	Propose and confirm the test and adoption detailed plans </a:t>
            </a:r>
            <a:r>
              <a:rPr lang="en-CA" altLang="zh-TW" sz="2000" b="1" dirty="0"/>
              <a:t>(completed)</a:t>
            </a:r>
            <a:endParaRPr lang="zh-TW" altLang="zh-TW" sz="2000" dirty="0"/>
          </a:p>
          <a:p>
            <a:pPr marL="1978025" indent="-1978025" hangingPunct="0">
              <a:spcBef>
                <a:spcPts val="600"/>
              </a:spcBef>
            </a:pPr>
            <a:r>
              <a:rPr lang="en-CA" altLang="zh-TW" sz="2000" dirty="0"/>
              <a:t>3. Dec. 15, </a:t>
            </a:r>
            <a:r>
              <a:rPr lang="en-CA" altLang="zh-TW" sz="2000" dirty="0" smtClean="0"/>
              <a:t>2017: Test </a:t>
            </a:r>
            <a:r>
              <a:rPr lang="en-CA" altLang="zh-TW" sz="2000" dirty="0"/>
              <a:t>of downloaded 3D </a:t>
            </a:r>
            <a:r>
              <a:rPr lang="en-CA" altLang="zh-TW" sz="2000" b="1" dirty="0" smtClean="0">
                <a:solidFill>
                  <a:srgbClr val="FF0000"/>
                </a:solidFill>
              </a:rPr>
              <a:t>AR/VR Video </a:t>
            </a:r>
            <a:r>
              <a:rPr lang="en-CA" altLang="zh-TW" sz="2000" dirty="0"/>
              <a:t>CTDP services with computer clients </a:t>
            </a:r>
            <a:r>
              <a:rPr lang="en-CA" altLang="zh-TW" sz="2000" b="1" dirty="0" smtClean="0"/>
              <a:t>(in Testing)</a:t>
            </a:r>
            <a:endParaRPr lang="zh-TW" altLang="zh-TW" sz="2000" dirty="0"/>
          </a:p>
          <a:p>
            <a:pPr marL="1978025" indent="-1978025" hangingPunct="0">
              <a:spcBef>
                <a:spcPts val="600"/>
              </a:spcBef>
            </a:pPr>
            <a:r>
              <a:rPr lang="en-CA" altLang="zh-TW" sz="2000" dirty="0"/>
              <a:t>4. Aug. 15, 2018: </a:t>
            </a:r>
            <a:r>
              <a:rPr lang="en-CA" altLang="zh-TW" sz="2000" dirty="0" smtClean="0"/>
              <a:t>Deliver </a:t>
            </a:r>
            <a:r>
              <a:rPr lang="en-CA" altLang="zh-TW" sz="2000" dirty="0"/>
              <a:t>3D </a:t>
            </a:r>
            <a:r>
              <a:rPr lang="en-CA" altLang="zh-TW" sz="2000" b="1" dirty="0">
                <a:solidFill>
                  <a:srgbClr val="FF0000"/>
                </a:solidFill>
              </a:rPr>
              <a:t>AR/VR Video </a:t>
            </a:r>
            <a:r>
              <a:rPr lang="en-CA" altLang="zh-TW" sz="2000" dirty="0" smtClean="0"/>
              <a:t>CATV </a:t>
            </a:r>
            <a:r>
              <a:rPr lang="en-CA" altLang="zh-TW" sz="2000" dirty="0"/>
              <a:t>services in a remote server and set-top-box with CTDP separate module. </a:t>
            </a:r>
            <a:endParaRPr lang="zh-TW" altLang="zh-TW" sz="2000" dirty="0"/>
          </a:p>
          <a:p>
            <a:pPr marL="1978025" indent="-1978025" hangingPunct="0">
              <a:spcBef>
                <a:spcPts val="600"/>
              </a:spcBef>
            </a:pPr>
            <a:r>
              <a:rPr lang="en-CA" altLang="zh-TW" sz="2000" dirty="0"/>
              <a:t>5. Aug.15, 2019:  Deliver 3D </a:t>
            </a:r>
            <a:r>
              <a:rPr lang="en-CA" altLang="zh-TW" sz="2000" b="1" dirty="0">
                <a:solidFill>
                  <a:srgbClr val="FF0000"/>
                </a:solidFill>
              </a:rPr>
              <a:t>AR/VR Video </a:t>
            </a:r>
            <a:r>
              <a:rPr lang="en-CA" altLang="zh-TW" sz="2000" dirty="0" smtClean="0"/>
              <a:t>CATV </a:t>
            </a:r>
            <a:r>
              <a:rPr lang="en-CA" altLang="zh-TW" sz="2000" dirty="0"/>
              <a:t>services through Set-top-Boxes with Integrated CTDP </a:t>
            </a:r>
            <a:r>
              <a:rPr lang="en-CA" altLang="zh-TW" sz="2000" dirty="0" err="1"/>
              <a:t>depacking</a:t>
            </a:r>
            <a:r>
              <a:rPr lang="en-CA" altLang="zh-TW" sz="2000" dirty="0"/>
              <a:t> module (open to all users and charged 3D TV services)</a:t>
            </a:r>
            <a:endParaRPr lang="zh-TW" altLang="zh-TW" sz="2000" dirty="0"/>
          </a:p>
        </p:txBody>
      </p:sp>
    </p:spTree>
    <p:extLst>
      <p:ext uri="{BB962C8B-B14F-4D97-AF65-F5344CB8AC3E}">
        <p14:creationId xmlns:p14="http://schemas.microsoft.com/office/powerpoint/2010/main" val="22547510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206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for Headend (New with AR/VR)</a:t>
            </a:r>
            <a:endParaRPr lang="zh-TW" altLang="en-US" sz="3200" b="1" dirty="0">
              <a:latin typeface="Calibri" panose="020F0502020204030204" pitchFamily="34" charset="0"/>
              <a:cs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490667452"/>
              </p:ext>
            </p:extLst>
          </p:nvPr>
        </p:nvGraphicFramePr>
        <p:xfrm>
          <a:off x="1187623" y="1340768"/>
          <a:ext cx="7006933" cy="5400600"/>
        </p:xfrm>
        <a:graphic>
          <a:graphicData uri="http://schemas.openxmlformats.org/presentationml/2006/ole">
            <mc:AlternateContent xmlns:mc="http://schemas.openxmlformats.org/markup-compatibility/2006">
              <mc:Choice xmlns:v="urn:schemas-microsoft-com:vml" Requires="v">
                <p:oleObj spid="_x0000_s162824" name="投影片" r:id="rId3" imgW="2537368" imgH="1901835" progId="PowerPoint.Slide.12">
                  <p:embed/>
                </p:oleObj>
              </mc:Choice>
              <mc:Fallback>
                <p:oleObj name="投影片" r:id="rId3" imgW="2537368" imgH="1901835" progId="PowerPoint.Slide.12">
                  <p:embed/>
                  <p:pic>
                    <p:nvPicPr>
                      <p:cNvPr id="0" name=""/>
                      <p:cNvPicPr>
                        <a:picLocks noChangeAspect="1" noChangeArrowheads="1"/>
                      </p:cNvPicPr>
                      <p:nvPr/>
                    </p:nvPicPr>
                    <p:blipFill>
                      <a:blip r:embed="rId4"/>
                      <a:srcRect/>
                      <a:stretch>
                        <a:fillRect/>
                      </a:stretch>
                    </p:blipFill>
                    <p:spPr bwMode="auto">
                      <a:xfrm>
                        <a:off x="1187623" y="1340768"/>
                        <a:ext cx="7006933" cy="5400600"/>
                      </a:xfrm>
                      <a:prstGeom prst="rect">
                        <a:avLst/>
                      </a:prstGeom>
                      <a:noFill/>
                    </p:spPr>
                  </p:pic>
                </p:oleObj>
              </mc:Fallback>
            </mc:AlternateContent>
          </a:graphicData>
        </a:graphic>
      </p:graphicFrame>
    </p:spTree>
    <p:extLst>
      <p:ext uri="{BB962C8B-B14F-4D97-AF65-F5344CB8AC3E}">
        <p14:creationId xmlns:p14="http://schemas.microsoft.com/office/powerpoint/2010/main" val="19586658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字方塊 112"/>
          <p:cNvSpPr txBox="1"/>
          <p:nvPr/>
        </p:nvSpPr>
        <p:spPr>
          <a:xfrm>
            <a:off x="6153121" y="6102230"/>
            <a:ext cx="1106425" cy="594772"/>
          </a:xfrm>
          <a:prstGeom prst="rect">
            <a:avLst/>
          </a:prstGeom>
          <a:noFill/>
        </p:spPr>
        <p:txBody>
          <a:bodyPr wrap="none" rtlCol="0">
            <a:spAutoFit/>
          </a:bodyPr>
          <a:lstStyle/>
          <a:p>
            <a:r>
              <a:rPr lang="en-US" altLang="zh-TW" sz="1600" b="1" dirty="0" smtClean="0">
                <a:solidFill>
                  <a:srgbClr val="FF0000"/>
                </a:solidFill>
                <a:latin typeface="Calibri" panose="020F0502020204030204" pitchFamily="34" charset="0"/>
              </a:rPr>
              <a:t>Interactive</a:t>
            </a:r>
          </a:p>
          <a:p>
            <a:r>
              <a:rPr lang="en-US" altLang="zh-TW" sz="1600" b="1" dirty="0" smtClean="0">
                <a:solidFill>
                  <a:srgbClr val="FF0000"/>
                </a:solidFill>
                <a:latin typeface="Calibri" panose="020F0502020204030204" pitchFamily="34" charset="0"/>
              </a:rPr>
              <a:t>Devices</a:t>
            </a:r>
            <a:endParaRPr lang="zh-TW" altLang="en-US" sz="1600" b="1" dirty="0">
              <a:solidFill>
                <a:srgbClr val="FF0000"/>
              </a:solidFill>
              <a:latin typeface="Calibri" panose="020F0502020204030204" pitchFamily="34" charset="0"/>
            </a:endParaRPr>
          </a:p>
        </p:txBody>
      </p:sp>
      <p:pic>
        <p:nvPicPr>
          <p:cNvPr id="54" name="Picture 6" descr="「LED」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775" y="6084685"/>
            <a:ext cx="1089208" cy="7981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相關圖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9897" y="6102230"/>
            <a:ext cx="930787" cy="77006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3593" y="3466477"/>
            <a:ext cx="790448" cy="604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14" descr="http://atsc.org/newsletter/wp-content/uploads/2012/04/Cinema-3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8510" y="1475004"/>
            <a:ext cx="2039279" cy="1627217"/>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57"/>
          <p:cNvSpPr/>
          <p:nvPr/>
        </p:nvSpPr>
        <p:spPr>
          <a:xfrm>
            <a:off x="1965645" y="1690339"/>
            <a:ext cx="4611409" cy="3669234"/>
          </a:xfrm>
          <a:prstGeom prst="rect">
            <a:avLst/>
          </a:prstGeom>
          <a:solidFill>
            <a:schemeClr val="accent1">
              <a:lumMod val="20000"/>
              <a:lumOff val="80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pic>
        <p:nvPicPr>
          <p:cNvPr id="59" name="Picture 26" descr="https://encrypted-tbn2.gstatic.com/images?q=tbn:ANd9GcSNF8QMR66TD-olnQVBLflKBZUqqA-7CB60w3nEDbMeY_Aom3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615" y="5429581"/>
            <a:ext cx="1890476" cy="122439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8" descr="https://de.hama.com/pics/specials/accessory-specials/3d-tv/3d-tv-production-glasse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5624" y="5695757"/>
            <a:ext cx="923879" cy="107404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3513" y="3415241"/>
            <a:ext cx="1477106" cy="1588404"/>
          </a:xfrm>
          <a:prstGeom prst="rect">
            <a:avLst/>
          </a:prstGeom>
          <a:noFill/>
          <a:extLst>
            <a:ext uri="{909E8E84-426E-40DD-AFC4-6F175D3DCCD1}">
              <a14:hiddenFill xmlns:a14="http://schemas.microsoft.com/office/drawing/2010/main">
                <a:solidFill>
                  <a:srgbClr val="FFFFFF"/>
                </a:solidFill>
              </a14:hiddenFill>
            </a:ext>
          </a:extLst>
        </p:spPr>
      </p:pic>
      <p:sp>
        <p:nvSpPr>
          <p:cNvPr id="64" name="文字方塊 63"/>
          <p:cNvSpPr txBox="1"/>
          <p:nvPr/>
        </p:nvSpPr>
        <p:spPr>
          <a:xfrm>
            <a:off x="121761" y="5800414"/>
            <a:ext cx="787681" cy="594772"/>
          </a:xfrm>
          <a:prstGeom prst="rect">
            <a:avLst/>
          </a:prstGeom>
          <a:noFill/>
        </p:spPr>
        <p:txBody>
          <a:bodyPr wrap="none" rtlCol="0">
            <a:spAutoFit/>
          </a:bodyPr>
          <a:lstStyle/>
          <a:p>
            <a:pPr algn="r"/>
            <a:r>
              <a:rPr lang="en-US" altLang="zh-TW" sz="1600" dirty="0" smtClean="0">
                <a:latin typeface="Calibri" panose="020F0502020204030204" pitchFamily="34" charset="0"/>
              </a:rPr>
              <a:t>2D</a:t>
            </a:r>
          </a:p>
          <a:p>
            <a:pPr algn="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66" name="文字方塊 65"/>
          <p:cNvSpPr txBox="1"/>
          <p:nvPr/>
        </p:nvSpPr>
        <p:spPr>
          <a:xfrm>
            <a:off x="6684184" y="2629908"/>
            <a:ext cx="1162001" cy="594772"/>
          </a:xfrm>
          <a:prstGeom prst="rect">
            <a:avLst/>
          </a:prstGeom>
          <a:noFill/>
        </p:spPr>
        <p:txBody>
          <a:bodyPr wrap="none" rtlCol="0">
            <a:spAutoFit/>
          </a:bodyPr>
          <a:lstStyle/>
          <a:p>
            <a:r>
              <a:rPr lang="en-US" altLang="zh-TW" sz="1600" dirty="0" smtClean="0">
                <a:latin typeface="Calibri" panose="020F0502020204030204" pitchFamily="34" charset="0"/>
              </a:rPr>
              <a:t>Naked-eyes</a:t>
            </a:r>
          </a:p>
          <a:p>
            <a:r>
              <a:rPr lang="en-US" altLang="zh-TW" sz="1600" dirty="0" smtClean="0">
                <a:latin typeface="Calibri" panose="020F0502020204030204" pitchFamily="34" charset="0"/>
              </a:rPr>
              <a:t>3D Display</a:t>
            </a:r>
            <a:endParaRPr lang="zh-TW" altLang="en-US" sz="1600" dirty="0">
              <a:latin typeface="Calibri" panose="020F0502020204030204" pitchFamily="34" charset="0"/>
            </a:endParaRPr>
          </a:p>
        </p:txBody>
      </p:sp>
      <p:sp>
        <p:nvSpPr>
          <p:cNvPr id="68" name="矩形 67"/>
          <p:cNvSpPr/>
          <p:nvPr/>
        </p:nvSpPr>
        <p:spPr>
          <a:xfrm>
            <a:off x="2366020" y="1982861"/>
            <a:ext cx="123295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CTDP</a:t>
            </a:r>
          </a:p>
          <a:p>
            <a:pPr algn="ctr">
              <a:lnSpc>
                <a:spcPct val="90000"/>
              </a:lnSpc>
            </a:pPr>
            <a:r>
              <a:rPr lang="en-US" altLang="zh-TW" sz="1600" dirty="0" err="1" smtClean="0">
                <a:latin typeface="Calibri" panose="020F0502020204030204" pitchFamily="34" charset="0"/>
                <a:ea typeface="微軟正黑體" panose="020B0604030504040204" pitchFamily="34" charset="-120"/>
              </a:rPr>
              <a:t>Depacking</a:t>
            </a:r>
            <a:endParaRPr lang="en-US" altLang="zh-TW" sz="1600" dirty="0" smtClean="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sp>
        <p:nvSpPr>
          <p:cNvPr id="69" name="矩形 68"/>
          <p:cNvSpPr/>
          <p:nvPr/>
        </p:nvSpPr>
        <p:spPr>
          <a:xfrm>
            <a:off x="533608" y="1982861"/>
            <a:ext cx="1031663"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Digital</a:t>
            </a:r>
          </a:p>
          <a:p>
            <a:pPr algn="ctr">
              <a:lnSpc>
                <a:spcPct val="90000"/>
              </a:lnSpc>
            </a:pPr>
            <a:r>
              <a:rPr lang="en-US" altLang="zh-TW" sz="1600" dirty="0" smtClean="0">
                <a:latin typeface="Calibri" panose="020F0502020204030204" pitchFamily="34" charset="0"/>
                <a:ea typeface="微軟正黑體" panose="020B0604030504040204" pitchFamily="34" charset="-120"/>
              </a:rPr>
              <a:t>Set Top Box</a:t>
            </a:r>
            <a:endParaRPr lang="zh-TW" altLang="en-US" sz="1600" dirty="0" smtClean="0">
              <a:latin typeface="Calibri" panose="020F0502020204030204" pitchFamily="34" charset="0"/>
              <a:ea typeface="微軟正黑體" panose="020B0604030504040204" pitchFamily="34" charset="-120"/>
            </a:endParaRPr>
          </a:p>
        </p:txBody>
      </p:sp>
      <p:cxnSp>
        <p:nvCxnSpPr>
          <p:cNvPr id="70" name="直線接點 69"/>
          <p:cNvCxnSpPr/>
          <p:nvPr/>
        </p:nvCxnSpPr>
        <p:spPr>
          <a:xfrm>
            <a:off x="35496" y="2382422"/>
            <a:ext cx="47805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線接點 72"/>
          <p:cNvCxnSpPr/>
          <p:nvPr/>
        </p:nvCxnSpPr>
        <p:spPr>
          <a:xfrm>
            <a:off x="3093951" y="4101802"/>
            <a:ext cx="0" cy="168312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接點 73"/>
          <p:cNvCxnSpPr>
            <a:endCxn id="93" idx="0"/>
          </p:cNvCxnSpPr>
          <p:nvPr/>
        </p:nvCxnSpPr>
        <p:spPr>
          <a:xfrm>
            <a:off x="5584214" y="4101802"/>
            <a:ext cx="25378" cy="23420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5" name="直線接點 74"/>
          <p:cNvCxnSpPr>
            <a:stCxn id="69" idx="3"/>
            <a:endCxn id="68" idx="1"/>
          </p:cNvCxnSpPr>
          <p:nvPr/>
        </p:nvCxnSpPr>
        <p:spPr>
          <a:xfrm>
            <a:off x="1565271" y="2382422"/>
            <a:ext cx="80074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a:off x="1783389" y="2382422"/>
            <a:ext cx="0" cy="3075753"/>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968255" y="1982861"/>
            <a:ext cx="131562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DIBR View Synthesizer</a:t>
            </a: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cxnSp>
        <p:nvCxnSpPr>
          <p:cNvPr id="83" name="直線接點 82"/>
          <p:cNvCxnSpPr/>
          <p:nvPr/>
        </p:nvCxnSpPr>
        <p:spPr>
          <a:xfrm>
            <a:off x="5595701" y="2382422"/>
            <a:ext cx="6883" cy="1791406"/>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4" name="直線接點 83"/>
          <p:cNvCxnSpPr/>
          <p:nvPr/>
        </p:nvCxnSpPr>
        <p:spPr>
          <a:xfrm>
            <a:off x="5602583" y="4094424"/>
            <a:ext cx="2371260" cy="7378"/>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5" name="直線接點 84"/>
          <p:cNvCxnSpPr/>
          <p:nvPr/>
        </p:nvCxnSpPr>
        <p:spPr>
          <a:xfrm flipH="1">
            <a:off x="3093951" y="4097390"/>
            <a:ext cx="2508633" cy="3094"/>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68" idx="3"/>
            <a:endCxn id="82" idx="1"/>
          </p:cNvCxnSpPr>
          <p:nvPr/>
        </p:nvCxnSpPr>
        <p:spPr>
          <a:xfrm>
            <a:off x="3598974" y="2382422"/>
            <a:ext cx="369281"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flipV="1">
            <a:off x="5309739" y="2386493"/>
            <a:ext cx="1691946" cy="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9" name="文字方塊 88"/>
          <p:cNvSpPr txBox="1"/>
          <p:nvPr/>
        </p:nvSpPr>
        <p:spPr>
          <a:xfrm>
            <a:off x="6543710" y="4051538"/>
            <a:ext cx="1747894" cy="594772"/>
          </a:xfrm>
          <a:prstGeom prst="rect">
            <a:avLst/>
          </a:prstGeom>
          <a:noFill/>
        </p:spPr>
        <p:txBody>
          <a:bodyPr wrap="square" rtlCol="0">
            <a:spAutoFit/>
          </a:bodyPr>
          <a:lstStyle/>
          <a:p>
            <a:r>
              <a:rPr lang="en-US" altLang="zh-TW" sz="1600" dirty="0" smtClean="0">
                <a:latin typeface="Calibri" panose="020F0502020204030204" pitchFamily="34" charset="0"/>
              </a:rPr>
              <a:t>Uncompressed </a:t>
            </a:r>
          </a:p>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a:t>
            </a:r>
            <a:r>
              <a:rPr lang="zh-TW" altLang="en-US" sz="1600" dirty="0" smtClean="0">
                <a:latin typeface="Calibri" panose="020F0502020204030204" pitchFamily="34" charset="0"/>
              </a:rPr>
              <a:t> </a:t>
            </a: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90" name="文字方塊 89"/>
          <p:cNvSpPr txBox="1"/>
          <p:nvPr/>
        </p:nvSpPr>
        <p:spPr>
          <a:xfrm>
            <a:off x="3075350" y="6164659"/>
            <a:ext cx="1427436" cy="594772"/>
          </a:xfrm>
          <a:prstGeom prst="rect">
            <a:avLst/>
          </a:prstGeom>
          <a:noFill/>
        </p:spPr>
        <p:txBody>
          <a:bodyPr wrap="square" rtlCol="0">
            <a:spAutoFit/>
          </a:bodyPr>
          <a:lstStyle/>
          <a:p>
            <a:r>
              <a:rPr lang="en-US" altLang="zh-TW" sz="1600" dirty="0" smtClean="0">
                <a:latin typeface="Calibri" panose="020F0502020204030204" pitchFamily="34" charset="0"/>
              </a:rPr>
              <a:t>RB-glasses</a:t>
            </a:r>
          </a:p>
          <a:p>
            <a:r>
              <a:rPr lang="en-US" altLang="zh-TW" sz="1600" dirty="0" smtClean="0">
                <a:latin typeface="Calibri" panose="020F0502020204030204" pitchFamily="34" charset="0"/>
              </a:rPr>
              <a:t>3D</a:t>
            </a:r>
            <a:r>
              <a:rPr lang="zh-TW" altLang="en-US" sz="1600" dirty="0" smtClean="0">
                <a:latin typeface="Calibri" panose="020F0502020204030204" pitchFamily="34" charset="0"/>
              </a:rPr>
              <a:t> </a:t>
            </a:r>
            <a:endParaRPr lang="zh-TW" altLang="en-US" sz="1600" dirty="0">
              <a:latin typeface="Calibri" panose="020F0502020204030204" pitchFamily="34" charset="0"/>
            </a:endParaRPr>
          </a:p>
        </p:txBody>
      </p:sp>
      <p:cxnSp>
        <p:nvCxnSpPr>
          <p:cNvPr id="91" name="直線接點 90"/>
          <p:cNvCxnSpPr/>
          <p:nvPr/>
        </p:nvCxnSpPr>
        <p:spPr>
          <a:xfrm>
            <a:off x="4696544" y="1569832"/>
            <a:ext cx="2353" cy="370754"/>
          </a:xfrm>
          <a:prstGeom prst="line">
            <a:avLst/>
          </a:prstGeom>
          <a:ln w="19050">
            <a:solidFill>
              <a:srgbClr val="3333FF"/>
            </a:solidFill>
            <a:prstDash val="sysDash"/>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659980" y="4446076"/>
            <a:ext cx="1108432" cy="594772"/>
          </a:xfrm>
          <a:prstGeom prst="rect">
            <a:avLst/>
          </a:prstGeom>
          <a:noFill/>
        </p:spPr>
        <p:txBody>
          <a:bodyPr wrap="square" rtlCol="0">
            <a:spAutoFit/>
          </a:bodyPr>
          <a:lstStyle/>
          <a:p>
            <a:pPr algn="r"/>
            <a:r>
              <a:rPr lang="en-US" altLang="zh-TW" sz="1600" dirty="0" smtClean="0">
                <a:latin typeface="Calibri" panose="020F0502020204030204" pitchFamily="34" charset="0"/>
              </a:rPr>
              <a:t>2D TV Programs</a:t>
            </a:r>
            <a:endParaRPr lang="zh-TW" altLang="en-US" sz="1600" dirty="0">
              <a:latin typeface="Calibri" panose="020F0502020204030204" pitchFamily="34" charset="0"/>
            </a:endParaRPr>
          </a:p>
        </p:txBody>
      </p:sp>
      <p:sp>
        <p:nvSpPr>
          <p:cNvPr id="93" name="矩形 92"/>
          <p:cNvSpPr/>
          <p:nvPr/>
        </p:nvSpPr>
        <p:spPr>
          <a:xfrm>
            <a:off x="4915031" y="4336002"/>
            <a:ext cx="1389121" cy="752476"/>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Traditional</a:t>
            </a:r>
          </a:p>
          <a:p>
            <a:pPr algn="ctr">
              <a:lnSpc>
                <a:spcPct val="90000"/>
              </a:lnSpc>
            </a:pPr>
            <a:r>
              <a:rPr lang="en-US" altLang="zh-TW" sz="1600" dirty="0" err="1" smtClean="0">
                <a:latin typeface="Calibri" panose="020F0502020204030204" pitchFamily="34" charset="0"/>
                <a:ea typeface="微軟正黑體" panose="020B0604030504040204" pitchFamily="34" charset="-120"/>
              </a:rPr>
              <a:t>SbS</a:t>
            </a:r>
            <a:r>
              <a:rPr lang="en-US" altLang="zh-TW" sz="1600" dirty="0" smtClean="0">
                <a:latin typeface="Calibri" panose="020F0502020204030204" pitchFamily="34" charset="0"/>
                <a:ea typeface="微軟正黑體" panose="020B0604030504040204" pitchFamily="34" charset="-120"/>
              </a:rPr>
              <a:t> 3D </a:t>
            </a:r>
            <a:endParaRPr lang="en-US" altLang="zh-TW" sz="1600" dirty="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Packing</a:t>
            </a:r>
            <a:endParaRPr lang="zh-TW" altLang="en-US" sz="1600" dirty="0" smtClean="0">
              <a:latin typeface="Calibri" panose="020F0502020204030204" pitchFamily="34" charset="0"/>
              <a:ea typeface="微軟正黑體" panose="020B0604030504040204" pitchFamily="34" charset="-120"/>
            </a:endParaRPr>
          </a:p>
        </p:txBody>
      </p:sp>
      <p:cxnSp>
        <p:nvCxnSpPr>
          <p:cNvPr id="94" name="直線接點 93"/>
          <p:cNvCxnSpPr>
            <a:stCxn id="93" idx="2"/>
          </p:cNvCxnSpPr>
          <p:nvPr/>
        </p:nvCxnSpPr>
        <p:spPr>
          <a:xfrm flipH="1">
            <a:off x="5600688" y="5088479"/>
            <a:ext cx="8904" cy="628315"/>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95"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2448" y="4823526"/>
            <a:ext cx="1382513" cy="1486683"/>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直線接點 95"/>
          <p:cNvCxnSpPr/>
          <p:nvPr/>
        </p:nvCxnSpPr>
        <p:spPr>
          <a:xfrm>
            <a:off x="5619057" y="5716794"/>
            <a:ext cx="2354786"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7" name="文字方塊 96"/>
          <p:cNvSpPr txBox="1"/>
          <p:nvPr/>
        </p:nvSpPr>
        <p:spPr>
          <a:xfrm>
            <a:off x="6310698" y="5800414"/>
            <a:ext cx="1799450" cy="344342"/>
          </a:xfrm>
          <a:prstGeom prst="rect">
            <a:avLst/>
          </a:prstGeom>
          <a:noFill/>
        </p:spPr>
        <p:txBody>
          <a:bodyPr wrap="square" rtlCol="0">
            <a:spAutoFit/>
          </a:bodyPr>
          <a:lstStyle/>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 Display</a:t>
            </a:r>
            <a:endParaRPr lang="zh-TW" altLang="en-US" sz="1600" dirty="0">
              <a:latin typeface="Calibri" panose="020F0502020204030204" pitchFamily="34" charset="0"/>
            </a:endParaRPr>
          </a:p>
        </p:txBody>
      </p:sp>
      <p:sp>
        <p:nvSpPr>
          <p:cNvPr id="98" name="文字方塊 97"/>
          <p:cNvSpPr txBox="1"/>
          <p:nvPr/>
        </p:nvSpPr>
        <p:spPr>
          <a:xfrm>
            <a:off x="3279503" y="1286543"/>
            <a:ext cx="2795598" cy="313039"/>
          </a:xfrm>
          <a:prstGeom prst="rect">
            <a:avLst/>
          </a:prstGeom>
          <a:solidFill>
            <a:schemeClr val="bg1"/>
          </a:solidFill>
        </p:spPr>
        <p:txBody>
          <a:bodyPr wrap="square" rtlCol="0">
            <a:spAutoFit/>
          </a:bodyPr>
          <a:lstStyle/>
          <a:p>
            <a:pPr algn="ctr"/>
            <a:r>
              <a:rPr lang="en-US" altLang="zh-TW" sz="1400" dirty="0" smtClean="0">
                <a:solidFill>
                  <a:srgbClr val="0000FF"/>
                </a:solidFill>
                <a:latin typeface="Calibri" panose="020F0502020204030204" pitchFamily="34" charset="0"/>
              </a:rPr>
              <a:t>User 3D Effective Adjustment</a:t>
            </a:r>
            <a:endParaRPr lang="zh-TW" altLang="en-US" sz="1400" dirty="0">
              <a:solidFill>
                <a:srgbClr val="0000FF"/>
              </a:solidFill>
              <a:latin typeface="Calibri" panose="020F0502020204030204" pitchFamily="34" charset="0"/>
            </a:endParaRPr>
          </a:p>
        </p:txBody>
      </p:sp>
      <p:sp>
        <p:nvSpPr>
          <p:cNvPr id="99" name="文字方塊 98"/>
          <p:cNvSpPr txBox="1"/>
          <p:nvPr/>
        </p:nvSpPr>
        <p:spPr>
          <a:xfrm>
            <a:off x="5578093" y="1854368"/>
            <a:ext cx="943908" cy="532164"/>
          </a:xfrm>
          <a:prstGeom prst="rect">
            <a:avLst/>
          </a:prstGeom>
          <a:noFill/>
        </p:spPr>
        <p:txBody>
          <a:bodyPr wrap="none" rtlCol="0">
            <a:spAutoFit/>
          </a:bodyPr>
          <a:lstStyle/>
          <a:p>
            <a:r>
              <a:rPr lang="en-US" altLang="zh-TW" sz="1400" dirty="0" smtClean="0">
                <a:solidFill>
                  <a:srgbClr val="0000FF"/>
                </a:solidFill>
                <a:latin typeface="Calibri" panose="020F0502020204030204" pitchFamily="34" charset="0"/>
              </a:rPr>
              <a:t>Combined</a:t>
            </a:r>
          </a:p>
          <a:p>
            <a:r>
              <a:rPr lang="en-US" altLang="zh-TW" sz="1400" dirty="0" smtClean="0">
                <a:solidFill>
                  <a:srgbClr val="0000FF"/>
                </a:solidFill>
                <a:latin typeface="Calibri" panose="020F0502020204030204" pitchFamily="34" charset="0"/>
              </a:rPr>
              <a:t>Multiview</a:t>
            </a:r>
            <a:endParaRPr lang="zh-TW" altLang="en-US" sz="1400" dirty="0">
              <a:solidFill>
                <a:srgbClr val="0000FF"/>
              </a:solidFill>
              <a:latin typeface="Calibri" panose="020F0502020204030204" pitchFamily="34" charset="0"/>
            </a:endParaRPr>
          </a:p>
        </p:txBody>
      </p:sp>
      <p:sp>
        <p:nvSpPr>
          <p:cNvPr id="100" name="文字方塊 99"/>
          <p:cNvSpPr txBox="1"/>
          <p:nvPr/>
        </p:nvSpPr>
        <p:spPr>
          <a:xfrm>
            <a:off x="5644743" y="3574853"/>
            <a:ext cx="860716" cy="532164"/>
          </a:xfrm>
          <a:prstGeom prst="rect">
            <a:avLst/>
          </a:prstGeom>
          <a:noFill/>
        </p:spPr>
        <p:txBody>
          <a:bodyPr wrap="square" rtlCol="0">
            <a:spAutoFit/>
          </a:bodyPr>
          <a:lstStyle/>
          <a:p>
            <a:r>
              <a:rPr lang="en-US" altLang="zh-TW" sz="1400" dirty="0" smtClean="0">
                <a:solidFill>
                  <a:srgbClr val="0000FF"/>
                </a:solidFill>
                <a:latin typeface="Calibri" panose="020F0502020204030204" pitchFamily="34" charset="0"/>
              </a:rPr>
              <a:t>Two Views</a:t>
            </a:r>
            <a:endParaRPr lang="zh-TW" altLang="en-US" sz="1400" dirty="0">
              <a:solidFill>
                <a:srgbClr val="0000FF"/>
              </a:solidFill>
              <a:latin typeface="Calibri" panose="020F0502020204030204" pitchFamily="34" charset="0"/>
            </a:endParaRPr>
          </a:p>
        </p:txBody>
      </p:sp>
      <p:sp>
        <p:nvSpPr>
          <p:cNvPr id="103" name="文字方塊 102"/>
          <p:cNvSpPr txBox="1"/>
          <p:nvPr/>
        </p:nvSpPr>
        <p:spPr>
          <a:xfrm>
            <a:off x="2165385" y="4091343"/>
            <a:ext cx="895086" cy="685554"/>
          </a:xfrm>
          <a:prstGeom prst="rect">
            <a:avLst/>
          </a:prstGeom>
          <a:noFill/>
        </p:spPr>
        <p:txBody>
          <a:bodyPr wrap="square" rtlCol="0">
            <a:spAutoFit/>
          </a:bodyPr>
          <a:lstStyle/>
          <a:p>
            <a:pPr algn="r">
              <a:lnSpc>
                <a:spcPct val="90000"/>
              </a:lnSpc>
            </a:pPr>
            <a:r>
              <a:rPr lang="en-US" altLang="zh-TW" sz="1400" dirty="0" smtClean="0">
                <a:solidFill>
                  <a:srgbClr val="0000FF"/>
                </a:solidFill>
                <a:latin typeface="Calibri" panose="020F0502020204030204" pitchFamily="34" charset="0"/>
              </a:rPr>
              <a:t>Mixed RB 2-view</a:t>
            </a:r>
          </a:p>
          <a:p>
            <a:pPr algn="r">
              <a:lnSpc>
                <a:spcPct val="90000"/>
              </a:lnSpc>
            </a:pPr>
            <a:r>
              <a:rPr lang="en-US" altLang="zh-TW" sz="1400" dirty="0" smtClean="0">
                <a:solidFill>
                  <a:srgbClr val="0000FF"/>
                </a:solidFill>
                <a:latin typeface="Calibri" panose="020F0502020204030204" pitchFamily="34" charset="0"/>
              </a:rPr>
              <a:t>video</a:t>
            </a:r>
            <a:endParaRPr lang="zh-TW" altLang="en-US" sz="1400" dirty="0">
              <a:solidFill>
                <a:srgbClr val="0000FF"/>
              </a:solidFill>
              <a:latin typeface="Calibri" panose="020F0502020204030204" pitchFamily="34" charset="0"/>
            </a:endParaRPr>
          </a:p>
        </p:txBody>
      </p:sp>
      <p:sp>
        <p:nvSpPr>
          <p:cNvPr id="104" name="文字方塊 103"/>
          <p:cNvSpPr txBox="1"/>
          <p:nvPr/>
        </p:nvSpPr>
        <p:spPr>
          <a:xfrm>
            <a:off x="1990114" y="1690339"/>
            <a:ext cx="1823421" cy="313039"/>
          </a:xfrm>
          <a:prstGeom prst="rect">
            <a:avLst/>
          </a:prstGeom>
          <a:noFill/>
        </p:spPr>
        <p:txBody>
          <a:bodyPr wrap="square" rtlCol="0">
            <a:spAutoFit/>
          </a:bodyPr>
          <a:lstStyle/>
          <a:p>
            <a:pPr algn="ctr"/>
            <a:r>
              <a:rPr lang="en-US" altLang="zh-TW" sz="1400" dirty="0" smtClean="0">
                <a:solidFill>
                  <a:srgbClr val="0000FF"/>
                </a:solidFill>
                <a:latin typeface="Calibri" panose="020F0502020204030204" pitchFamily="34" charset="0"/>
                <a:ea typeface="微軟正黑體" panose="020B0604030504040204" pitchFamily="34" charset="-120"/>
              </a:rPr>
              <a:t>CTDP Packing Format</a:t>
            </a:r>
            <a:endParaRPr lang="zh-TW" altLang="en-US" sz="1400" dirty="0">
              <a:solidFill>
                <a:srgbClr val="0000FF"/>
              </a:solidFill>
              <a:latin typeface="Calibri" panose="020F0502020204030204" pitchFamily="34" charset="0"/>
            </a:endParaRPr>
          </a:p>
        </p:txBody>
      </p:sp>
      <p:sp>
        <p:nvSpPr>
          <p:cNvPr id="105" name="矩形 104"/>
          <p:cNvSpPr/>
          <p:nvPr/>
        </p:nvSpPr>
        <p:spPr>
          <a:xfrm>
            <a:off x="5010718" y="2933540"/>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 2 Views</a:t>
            </a:r>
          </a:p>
          <a:p>
            <a:pPr algn="ctr">
              <a:lnSpc>
                <a:spcPct val="90000"/>
              </a:lnSpc>
            </a:pPr>
            <a:r>
              <a:rPr lang="en-US" altLang="zh-TW" sz="1600" dirty="0" smtClean="0">
                <a:latin typeface="Calibri" panose="020F0502020204030204" pitchFamily="34" charset="0"/>
                <a:ea typeface="微軟正黑體" panose="020B0604030504040204" pitchFamily="34" charset="-120"/>
              </a:rPr>
              <a:t>Selection</a:t>
            </a:r>
            <a:endParaRPr lang="zh-TW" altLang="en-US" sz="1600" dirty="0" smtClean="0">
              <a:latin typeface="Calibri" panose="020F0502020204030204" pitchFamily="34" charset="0"/>
              <a:ea typeface="微軟正黑體" panose="020B0604030504040204" pitchFamily="34" charset="-120"/>
            </a:endParaRPr>
          </a:p>
        </p:txBody>
      </p:sp>
      <p:sp>
        <p:nvSpPr>
          <p:cNvPr id="106" name="矩形 105"/>
          <p:cNvSpPr/>
          <p:nvPr/>
        </p:nvSpPr>
        <p:spPr>
          <a:xfrm>
            <a:off x="3531282" y="3799215"/>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RB 2-view</a:t>
            </a:r>
          </a:p>
          <a:p>
            <a:pPr algn="ctr">
              <a:lnSpc>
                <a:spcPct val="90000"/>
              </a:lnSpc>
            </a:pPr>
            <a:r>
              <a:rPr lang="en-US" altLang="zh-TW" sz="1600" dirty="0" smtClean="0">
                <a:latin typeface="Calibri" panose="020F0502020204030204" pitchFamily="34" charset="0"/>
                <a:ea typeface="微軟正黑體" panose="020B0604030504040204" pitchFamily="34" charset="-120"/>
              </a:rPr>
              <a:t>Mixing</a:t>
            </a:r>
            <a:endParaRPr lang="zh-TW" altLang="en-US" sz="1600" dirty="0" smtClean="0">
              <a:latin typeface="Calibri" panose="020F0502020204030204" pitchFamily="34" charset="0"/>
              <a:ea typeface="微軟正黑體" panose="020B0604030504040204" pitchFamily="34" charset="-120"/>
            </a:endParaRPr>
          </a:p>
        </p:txBody>
      </p:sp>
      <p:cxnSp>
        <p:nvCxnSpPr>
          <p:cNvPr id="107" name="直線接點 106"/>
          <p:cNvCxnSpPr/>
          <p:nvPr/>
        </p:nvCxnSpPr>
        <p:spPr>
          <a:xfrm flipH="1">
            <a:off x="2165385" y="5802769"/>
            <a:ext cx="928566" cy="6788"/>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68" idx="2"/>
            <a:endCxn id="110" idx="0"/>
          </p:cNvCxnSpPr>
          <p:nvPr/>
        </p:nvCxnSpPr>
        <p:spPr>
          <a:xfrm flipH="1">
            <a:off x="2974499" y="2781983"/>
            <a:ext cx="7998" cy="555289"/>
          </a:xfrm>
          <a:prstGeom prst="line">
            <a:avLst/>
          </a:prstGeom>
          <a:ln w="19050">
            <a:solidFill>
              <a:srgbClr val="C00000"/>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1985144" y="2767615"/>
            <a:ext cx="1015891" cy="532164"/>
          </a:xfrm>
          <a:prstGeom prst="rect">
            <a:avLst/>
          </a:prstGeom>
          <a:noFill/>
        </p:spPr>
        <p:txBody>
          <a:bodyPr wrap="none" rtlCol="0">
            <a:spAutoFit/>
          </a:bodyPr>
          <a:lstStyle/>
          <a:p>
            <a:pPr algn="r"/>
            <a:r>
              <a:rPr lang="en-US" altLang="zh-TW" sz="1400" dirty="0" smtClean="0">
                <a:solidFill>
                  <a:srgbClr val="FF0000"/>
                </a:solidFill>
                <a:latin typeface="Calibri" panose="020F0502020204030204" pitchFamily="34" charset="0"/>
              </a:rPr>
              <a:t>Interactive </a:t>
            </a:r>
          </a:p>
          <a:p>
            <a:pPr algn="r"/>
            <a:r>
              <a:rPr lang="en-US" altLang="zh-TW" sz="1400" dirty="0" smtClean="0">
                <a:solidFill>
                  <a:srgbClr val="FF0000"/>
                </a:solidFill>
                <a:latin typeface="Calibri" panose="020F0502020204030204" pitchFamily="34" charset="0"/>
              </a:rPr>
              <a:t>Inform</a:t>
            </a:r>
            <a:endParaRPr lang="zh-TW" altLang="en-US" sz="1400" dirty="0">
              <a:solidFill>
                <a:srgbClr val="FF0000"/>
              </a:solidFill>
              <a:latin typeface="Calibri" panose="020F0502020204030204" pitchFamily="34" charset="0"/>
            </a:endParaRPr>
          </a:p>
        </p:txBody>
      </p:sp>
      <p:sp>
        <p:nvSpPr>
          <p:cNvPr id="110" name="矩形 109"/>
          <p:cNvSpPr/>
          <p:nvPr/>
        </p:nvSpPr>
        <p:spPr>
          <a:xfrm>
            <a:off x="2165385" y="3337273"/>
            <a:ext cx="1618229" cy="348071"/>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400" b="1" dirty="0" smtClean="0">
                <a:solidFill>
                  <a:srgbClr val="FF0000"/>
                </a:solidFill>
                <a:latin typeface="Calibri" panose="020F0502020204030204" pitchFamily="34" charset="0"/>
                <a:ea typeface="微軟正黑體" panose="020B0604030504040204" pitchFamily="34" charset="-120"/>
              </a:rPr>
              <a:t>Wireless Unit</a:t>
            </a:r>
            <a:endParaRPr lang="zh-TW" altLang="en-US" sz="1400" b="1" dirty="0" smtClean="0">
              <a:solidFill>
                <a:srgbClr val="FF0000"/>
              </a:solidFill>
              <a:latin typeface="Calibri" panose="020F0502020204030204" pitchFamily="34" charset="0"/>
              <a:ea typeface="微軟正黑體" panose="020B0604030504040204" pitchFamily="34" charset="-120"/>
            </a:endParaRPr>
          </a:p>
        </p:txBody>
      </p:sp>
      <p:sp>
        <p:nvSpPr>
          <p:cNvPr id="111" name="矩形 110"/>
          <p:cNvSpPr/>
          <p:nvPr/>
        </p:nvSpPr>
        <p:spPr>
          <a:xfrm>
            <a:off x="4623715" y="6248708"/>
            <a:ext cx="1534780" cy="330918"/>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solidFill>
                  <a:srgbClr val="FF0000"/>
                </a:solidFill>
                <a:latin typeface="Calibri" panose="020F0502020204030204" pitchFamily="34" charset="0"/>
                <a:ea typeface="微軟正黑體" panose="020B0604030504040204" pitchFamily="34" charset="-120"/>
              </a:rPr>
              <a:t>Wireless Unit</a:t>
            </a:r>
            <a:endParaRPr lang="zh-TW" altLang="en-US" sz="1600" b="1" dirty="0" smtClean="0">
              <a:solidFill>
                <a:srgbClr val="FF0000"/>
              </a:solidFill>
              <a:latin typeface="Calibri" panose="020F0502020204030204" pitchFamily="34" charset="0"/>
              <a:ea typeface="微軟正黑體" panose="020B0604030504040204" pitchFamily="34" charset="-120"/>
            </a:endParaRPr>
          </a:p>
        </p:txBody>
      </p:sp>
      <p:cxnSp>
        <p:nvCxnSpPr>
          <p:cNvPr id="112" name="直線單箭頭接點 111"/>
          <p:cNvCxnSpPr>
            <a:stCxn id="111" idx="3"/>
          </p:cNvCxnSpPr>
          <p:nvPr/>
        </p:nvCxnSpPr>
        <p:spPr>
          <a:xfrm flipV="1">
            <a:off x="6158495" y="6394580"/>
            <a:ext cx="1051929" cy="19586"/>
          </a:xfrm>
          <a:prstGeom prst="straightConnector1">
            <a:avLst/>
          </a:prstGeom>
          <a:ln w="190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4" name="直線接點 113"/>
          <p:cNvCxnSpPr/>
          <p:nvPr/>
        </p:nvCxnSpPr>
        <p:spPr>
          <a:xfrm>
            <a:off x="2982497" y="3676691"/>
            <a:ext cx="548784" cy="110723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5" name="直線接點 114"/>
          <p:cNvCxnSpPr>
            <a:endCxn id="111" idx="0"/>
          </p:cNvCxnSpPr>
          <p:nvPr/>
        </p:nvCxnSpPr>
        <p:spPr>
          <a:xfrm>
            <a:off x="4202611" y="5221260"/>
            <a:ext cx="1188495" cy="102744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16" name="Picture 2" descr="「bluetooth」的圖片搜尋結果"/>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7047" y="4743462"/>
            <a:ext cx="1145656" cy="502934"/>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4"/>
          <p:cNvSpPr txBox="1">
            <a:spLocks noChangeArrowheads="1"/>
          </p:cNvSpPr>
          <p:nvPr/>
        </p:nvSpPr>
        <p:spPr bwMode="auto">
          <a:xfrm>
            <a:off x="-36512" y="764704"/>
            <a:ext cx="9144000" cy="576263"/>
          </a:xfrm>
          <a:prstGeom prst="rect">
            <a:avLst/>
          </a:prstGeom>
          <a:noFill/>
          <a:ln w="9525">
            <a:noFill/>
            <a:miter lim="800000"/>
            <a:headEnd/>
            <a:tailEnd/>
          </a:ln>
        </p:spPr>
        <p:txBody>
          <a:bodyPr vert="horz" wrap="square" lIns="91431" tIns="45716" rIns="91431" bIns="45716" numCol="1" anchor="b" anchorCtr="0" compatLnSpc="1">
            <a:prstTxWarp prst="textNoShape">
              <a:avLst/>
            </a:prstTxWarp>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eaLnBrk="1" hangingPunct="1"/>
            <a:r>
              <a:rPr lang="en-US" altLang="zh-TW" sz="3200" dirty="0" smtClean="0">
                <a:latin typeface="Calibri" panose="020F0502020204030204" pitchFamily="34" charset="0"/>
                <a:ea typeface="微軟正黑體" panose="020B0604030504040204" pitchFamily="34" charset="-120"/>
              </a:rPr>
              <a:t>Reception of AR/VR 3D CTDP Programs</a:t>
            </a:r>
            <a:endParaRPr kumimoji="0" lang="en-US" altLang="zh-TW" sz="3200" dirty="0" smtClean="0">
              <a:latin typeface="Calibri" panose="020F0502020204030204" pitchFamily="34" charset="0"/>
              <a:ea typeface="微軟正黑體" panose="020B0604030504040204" pitchFamily="34" charset="-120"/>
            </a:endParaRPr>
          </a:p>
        </p:txBody>
      </p:sp>
    </p:spTree>
    <p:extLst>
      <p:ext uri="{BB962C8B-B14F-4D97-AF65-F5344CB8AC3E}">
        <p14:creationId xmlns:p14="http://schemas.microsoft.com/office/powerpoint/2010/main" val="9827172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latin typeface="微軟正黑體" panose="020B0604030504040204" pitchFamily="34" charset="-120"/>
              </a:rPr>
              <a:t>Outline</a:t>
            </a:r>
            <a:endParaRPr lang="zh-TW" altLang="en-US" dirty="0">
              <a:latin typeface="微軟正黑體" panose="020B0604030504040204" pitchFamily="34" charset="-120"/>
            </a:endParaRPr>
          </a:p>
        </p:txBody>
      </p:sp>
      <p:sp>
        <p:nvSpPr>
          <p:cNvPr id="3" name="內容版面配置區 2"/>
          <p:cNvSpPr>
            <a:spLocks noGrp="1"/>
          </p:cNvSpPr>
          <p:nvPr>
            <p:ph idx="1"/>
          </p:nvPr>
        </p:nvSpPr>
        <p:spPr/>
        <p:txBody>
          <a:bodyPr/>
          <a:lstStyle/>
          <a:p>
            <a:pPr>
              <a:buClrTx/>
            </a:pPr>
            <a:r>
              <a:rPr lang="en-US" altLang="zh-TW" dirty="0">
                <a:solidFill>
                  <a:srgbClr val="4C0000"/>
                </a:solidFill>
              </a:rPr>
              <a:t>Introduction</a:t>
            </a:r>
          </a:p>
          <a:p>
            <a:pPr>
              <a:buClrTx/>
            </a:pPr>
            <a:endParaRPr lang="en-US" altLang="zh-TW" dirty="0">
              <a:solidFill>
                <a:srgbClr val="4C0000"/>
              </a:solidFill>
            </a:endParaRPr>
          </a:p>
          <a:p>
            <a:pPr>
              <a:buClrTx/>
            </a:pPr>
            <a:r>
              <a:rPr lang="en-US" altLang="zh-TW" dirty="0">
                <a:solidFill>
                  <a:srgbClr val="4C0000"/>
                </a:solidFill>
              </a:rPr>
              <a:t>Related Work</a:t>
            </a:r>
          </a:p>
          <a:p>
            <a:pPr>
              <a:buClrTx/>
            </a:pPr>
            <a:endParaRPr lang="en-US" altLang="zh-TW" dirty="0">
              <a:solidFill>
                <a:srgbClr val="4C0000"/>
              </a:solidFill>
            </a:endParaRPr>
          </a:p>
          <a:p>
            <a:pPr>
              <a:buClrTx/>
            </a:pPr>
            <a:r>
              <a:rPr lang="en-US" altLang="zh-TW" dirty="0">
                <a:solidFill>
                  <a:srgbClr val="4C0000"/>
                </a:solidFill>
              </a:rPr>
              <a:t>Proposed Method</a:t>
            </a:r>
          </a:p>
          <a:p>
            <a:pPr>
              <a:buClrTx/>
            </a:pPr>
            <a:endParaRPr lang="en-US" altLang="zh-TW" dirty="0">
              <a:solidFill>
                <a:srgbClr val="4C0000"/>
              </a:solidFill>
            </a:endParaRPr>
          </a:p>
          <a:p>
            <a:pPr>
              <a:buClrTx/>
            </a:pPr>
            <a:r>
              <a:rPr lang="en-US" altLang="zh-TW" dirty="0">
                <a:solidFill>
                  <a:srgbClr val="4C0000"/>
                </a:solidFill>
              </a:rPr>
              <a:t>Experimental Results</a:t>
            </a:r>
          </a:p>
          <a:p>
            <a:pPr>
              <a:buClrTx/>
            </a:pPr>
            <a:endParaRPr lang="en-US" altLang="zh-TW" dirty="0">
              <a:solidFill>
                <a:srgbClr val="4C0000"/>
              </a:solidFill>
            </a:endParaRPr>
          </a:p>
          <a:p>
            <a:pPr>
              <a:buClrTx/>
            </a:pPr>
            <a:r>
              <a:rPr lang="en-US" altLang="zh-TW" dirty="0">
                <a:solidFill>
                  <a:srgbClr val="4C0000"/>
                </a:solidFill>
              </a:rPr>
              <a:t>Conclusions</a:t>
            </a:r>
            <a:endParaRPr lang="zh-TW" altLang="en-US" dirty="0">
              <a:solidFill>
                <a:srgbClr val="4C0000"/>
              </a:solidFill>
            </a:endParaRPr>
          </a:p>
        </p:txBody>
      </p:sp>
      <p:sp>
        <p:nvSpPr>
          <p:cNvPr id="5"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66</a:t>
            </a:fld>
            <a:endParaRPr lang="zh-TW" altLang="en-US" dirty="0"/>
          </a:p>
        </p:txBody>
      </p:sp>
    </p:spTree>
    <p:extLst>
      <p:ext uri="{BB962C8B-B14F-4D97-AF65-F5344CB8AC3E}">
        <p14:creationId xmlns:p14="http://schemas.microsoft.com/office/powerpoint/2010/main" val="19896379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125597"/>
            <a:ext cx="8064896" cy="649288"/>
          </a:xfrm>
        </p:spPr>
        <p:txBody>
          <a:bodyPr/>
          <a:lstStyle/>
          <a:p>
            <a:r>
              <a:rPr lang="en-US" altLang="zh-TW" dirty="0">
                <a:solidFill>
                  <a:srgbClr val="4B0000"/>
                </a:solidFill>
                <a:latin typeface="微軟正黑體" panose="020B0604030504040204" pitchFamily="34" charset="-120"/>
              </a:rPr>
              <a:t>Introduction</a:t>
            </a:r>
            <a:endParaRPr lang="zh-TW" altLang="en-US" dirty="0">
              <a:solidFill>
                <a:srgbClr val="4B0000"/>
              </a:solidFill>
              <a:latin typeface="微軟正黑體" panose="020B0604030504040204" pitchFamily="34" charset="-120"/>
            </a:endParaRPr>
          </a:p>
        </p:txBody>
      </p:sp>
      <p:sp>
        <p:nvSpPr>
          <p:cNvPr id="5" name="內容版面配置區 4"/>
          <p:cNvSpPr>
            <a:spLocks noGrp="1"/>
          </p:cNvSpPr>
          <p:nvPr>
            <p:ph idx="1"/>
          </p:nvPr>
        </p:nvSpPr>
        <p:spPr>
          <a:xfrm>
            <a:off x="251520" y="1124744"/>
            <a:ext cx="8712968" cy="4824536"/>
          </a:xfrm>
        </p:spPr>
        <p:txBody>
          <a:bodyPr/>
          <a:lstStyle/>
          <a:p>
            <a:pPr>
              <a:buClr>
                <a:srgbClr val="A50021"/>
              </a:buClr>
            </a:pPr>
            <a:r>
              <a:rPr lang="en-US" altLang="zh-TW" sz="2200" b="0" dirty="0">
                <a:solidFill>
                  <a:srgbClr val="4C0000"/>
                </a:solidFill>
              </a:rPr>
              <a:t>In this letter, we focus on filling disocclusions naturally by developing the two main procedures of hole filling: patch priority computation and patch matching.</a:t>
            </a:r>
          </a:p>
          <a:p>
            <a:pPr>
              <a:buClr>
                <a:srgbClr val="A50021"/>
              </a:buClr>
            </a:pPr>
            <a:r>
              <a:rPr lang="en-US" altLang="zh-TW" sz="2200" b="0" dirty="0">
                <a:solidFill>
                  <a:srgbClr val="4C0000"/>
                </a:solidFill>
              </a:rPr>
              <a:t>Patch priority computation is modified to fill the background region prior to foreground region. </a:t>
            </a:r>
          </a:p>
          <a:p>
            <a:pPr>
              <a:buClr>
                <a:srgbClr val="A50021"/>
              </a:buClr>
            </a:pPr>
            <a:r>
              <a:rPr lang="en-US" altLang="zh-TW" sz="2200" b="0" dirty="0">
                <a:solidFill>
                  <a:srgbClr val="4C0000"/>
                </a:solidFill>
              </a:rPr>
              <a:t>Local and neighboring depth values are used in this procedure. </a:t>
            </a:r>
          </a:p>
          <a:p>
            <a:pPr>
              <a:buClr>
                <a:srgbClr val="A50021"/>
              </a:buClr>
            </a:pPr>
            <a:r>
              <a:rPr lang="en-US" altLang="zh-TW" sz="2200" b="0" dirty="0">
                <a:solidFill>
                  <a:srgbClr val="4C0000"/>
                </a:solidFill>
              </a:rPr>
              <a:t>In patch matching, candidate patches with homogeneous depths are preferably chosen as the reference patch. </a:t>
            </a:r>
          </a:p>
          <a:p>
            <a:pPr>
              <a:buClr>
                <a:srgbClr val="A50021"/>
              </a:buClr>
            </a:pPr>
            <a:r>
              <a:rPr lang="en-US" altLang="zh-TW" sz="2200" b="0" dirty="0">
                <a:solidFill>
                  <a:srgbClr val="4C0000"/>
                </a:solidFill>
              </a:rPr>
              <a:t>Also, whether the target patch is on the boundary is determined, and if so, background pixels are regarded as more important data. </a:t>
            </a:r>
          </a:p>
          <a:p>
            <a:pPr>
              <a:buClr>
                <a:srgbClr val="A50021"/>
              </a:buClr>
            </a:pPr>
            <a:r>
              <a:rPr lang="en-US" altLang="zh-TW" sz="2200" b="0" dirty="0">
                <a:solidFill>
                  <a:srgbClr val="4C0000"/>
                </a:solidFill>
              </a:rPr>
              <a:t>These allow the holes to be filled with data that are relevant to the background. </a:t>
            </a:r>
          </a:p>
        </p:txBody>
      </p:sp>
      <p:sp>
        <p:nvSpPr>
          <p:cNvPr id="6"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67</a:t>
            </a:fld>
            <a:endParaRPr lang="zh-TW" altLang="en-US" dirty="0"/>
          </a:p>
        </p:txBody>
      </p:sp>
    </p:spTree>
    <p:extLst>
      <p:ext uri="{BB962C8B-B14F-4D97-AF65-F5344CB8AC3E}">
        <p14:creationId xmlns:p14="http://schemas.microsoft.com/office/powerpoint/2010/main" val="27328331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solidFill>
                  <a:srgbClr val="4C0000"/>
                </a:solidFill>
                <a:latin typeface="微軟正黑體" panose="020B0604030504040204" pitchFamily="34" charset="-120"/>
              </a:rPr>
              <a:t>Related Work</a:t>
            </a:r>
            <a:endParaRPr lang="zh-TW" altLang="en-US" dirty="0">
              <a:solidFill>
                <a:srgbClr val="4C0000"/>
              </a:solidFill>
              <a:latin typeface="微軟正黑體" panose="020B0604030504040204" pitchFamily="34" charset="-120"/>
            </a:endParaRPr>
          </a:p>
        </p:txBody>
      </p:sp>
      <p:sp>
        <p:nvSpPr>
          <p:cNvPr id="3" name="內容版面配置區 2"/>
          <p:cNvSpPr>
            <a:spLocks noGrp="1"/>
          </p:cNvSpPr>
          <p:nvPr>
            <p:ph idx="1"/>
          </p:nvPr>
        </p:nvSpPr>
        <p:spPr>
          <a:xfrm>
            <a:off x="323528" y="1147833"/>
            <a:ext cx="8536121" cy="4824536"/>
          </a:xfrm>
        </p:spPr>
        <p:txBody>
          <a:bodyPr/>
          <a:lstStyle/>
          <a:p>
            <a:r>
              <a:rPr lang="en-US" altLang="zh-TW" sz="2200" b="0" dirty="0">
                <a:solidFill>
                  <a:srgbClr val="4C0000"/>
                </a:solidFill>
              </a:rPr>
              <a:t>The image inpainting scheme is utilized to fill the holes in the virtual view of the DIBR. </a:t>
            </a:r>
          </a:p>
          <a:p>
            <a:r>
              <a:rPr lang="en-US" altLang="zh-TW" sz="2200" b="0" dirty="0" err="1">
                <a:solidFill>
                  <a:srgbClr val="4C0000"/>
                </a:solidFill>
              </a:rPr>
              <a:t>Criminisi</a:t>
            </a:r>
            <a:r>
              <a:rPr lang="en-US" altLang="zh-TW" sz="2200" b="0" dirty="0">
                <a:solidFill>
                  <a:srgbClr val="4C0000"/>
                </a:solidFill>
              </a:rPr>
              <a:t> et al. proposed the exemplar-based inpainting method.</a:t>
            </a:r>
          </a:p>
          <a:p>
            <a:endParaRPr lang="en-US" altLang="zh-TW" sz="2200" b="0" dirty="0">
              <a:solidFill>
                <a:srgbClr val="4C0000"/>
              </a:solidFill>
            </a:endParaRPr>
          </a:p>
          <a:p>
            <a:endParaRPr lang="en-US" altLang="zh-TW" sz="2200" b="0" dirty="0">
              <a:solidFill>
                <a:srgbClr val="4C0000"/>
              </a:solidFill>
            </a:endParaRPr>
          </a:p>
          <a:p>
            <a:endParaRPr lang="en-US" altLang="zh-TW" sz="2200" b="0" dirty="0">
              <a:solidFill>
                <a:srgbClr val="4C0000"/>
              </a:solidFill>
            </a:endParaRPr>
          </a:p>
          <a:p>
            <a:endParaRPr lang="en-US" altLang="zh-TW" sz="2200" b="0" dirty="0">
              <a:solidFill>
                <a:srgbClr val="4C0000"/>
              </a:solidFill>
            </a:endParaRPr>
          </a:p>
          <a:p>
            <a:pPr marL="0" indent="0">
              <a:buNone/>
            </a:pPr>
            <a:endParaRPr lang="en-US" altLang="zh-TW" sz="2200" b="0" dirty="0">
              <a:solidFill>
                <a:srgbClr val="4C0000"/>
              </a:solidFill>
            </a:endParaRPr>
          </a:p>
          <a:p>
            <a:r>
              <a:rPr lang="en-US" altLang="zh-TW" sz="2200" b="0" dirty="0" err="1">
                <a:solidFill>
                  <a:srgbClr val="4C0000"/>
                </a:solidFill>
              </a:rPr>
              <a:t>Daribo</a:t>
            </a:r>
            <a:r>
              <a:rPr lang="en-US" altLang="zh-TW" sz="2200" b="0" dirty="0">
                <a:solidFill>
                  <a:srgbClr val="4C0000"/>
                </a:solidFill>
              </a:rPr>
              <a:t> et </a:t>
            </a:r>
            <a:r>
              <a:rPr lang="en-US" altLang="zh-TW" sz="2200" b="0" dirty="0" err="1">
                <a:solidFill>
                  <a:srgbClr val="4C0000"/>
                </a:solidFill>
              </a:rPr>
              <a:t>al.applied</a:t>
            </a:r>
            <a:r>
              <a:rPr lang="en-US" altLang="zh-TW" sz="2200" b="0" dirty="0">
                <a:solidFill>
                  <a:srgbClr val="4C0000"/>
                </a:solidFill>
              </a:rPr>
              <a:t> exemplar-based inpainting to hole filling by using the depth map.</a:t>
            </a:r>
          </a:p>
          <a:p>
            <a:endParaRPr lang="en-US" altLang="zh-TW" sz="2200" b="0" dirty="0">
              <a:solidFill>
                <a:srgbClr val="4C0000"/>
              </a:solidFill>
            </a:endParaRPr>
          </a:p>
          <a:p>
            <a:endParaRPr lang="en-US" altLang="zh-TW" sz="2200" b="0" dirty="0">
              <a:solidFill>
                <a:srgbClr val="4C0000"/>
              </a:solidFill>
            </a:endParaRPr>
          </a:p>
          <a:p>
            <a:endParaRPr lang="en-US" altLang="zh-TW" sz="2200" b="0" dirty="0">
              <a:solidFill>
                <a:srgbClr val="4C0000"/>
              </a:solidFill>
            </a:endParaRPr>
          </a:p>
          <a:p>
            <a:endParaRPr lang="zh-TW" altLang="en-US" sz="2200" b="0" dirty="0">
              <a:solidFill>
                <a:srgbClr val="4C0000"/>
              </a:solidFill>
            </a:endParaRPr>
          </a:p>
        </p:txBody>
      </p:sp>
      <p:graphicFrame>
        <p:nvGraphicFramePr>
          <p:cNvPr id="5" name="內容版面配置區 5"/>
          <p:cNvGraphicFramePr>
            <a:graphicFrameLocks noChangeAspect="1"/>
          </p:cNvGraphicFramePr>
          <p:nvPr>
            <p:extLst>
              <p:ext uri="{D42A27DB-BD31-4B8C-83A1-F6EECF244321}">
                <p14:modId xmlns:p14="http://schemas.microsoft.com/office/powerpoint/2010/main" val="508659966"/>
              </p:ext>
            </p:extLst>
          </p:nvPr>
        </p:nvGraphicFramePr>
        <p:xfrm>
          <a:off x="867279" y="5373216"/>
          <a:ext cx="6706967" cy="935234"/>
        </p:xfrm>
        <a:graphic>
          <a:graphicData uri="http://schemas.openxmlformats.org/presentationml/2006/ole">
            <mc:AlternateContent xmlns:mc="http://schemas.openxmlformats.org/markup-compatibility/2006">
              <mc:Choice xmlns:v="urn:schemas-microsoft-com:vml" Requires="v">
                <p:oleObj spid="_x0000_s144346" name="方程式" r:id="rId4" imgW="4190760" imgH="583920" progId="Equation.3">
                  <p:embed/>
                </p:oleObj>
              </mc:Choice>
              <mc:Fallback>
                <p:oleObj name="方程式" r:id="rId4" imgW="4190760" imgH="583920" progId="Equation.3">
                  <p:embed/>
                  <p:pic>
                    <p:nvPicPr>
                      <p:cNvPr id="6" name="內容版面配置區 5"/>
                      <p:cNvPicPr/>
                      <p:nvPr/>
                    </p:nvPicPr>
                    <p:blipFill>
                      <a:blip r:embed="rId5"/>
                      <a:stretch>
                        <a:fillRect/>
                      </a:stretch>
                    </p:blipFill>
                    <p:spPr>
                      <a:xfrm>
                        <a:off x="867279" y="5373216"/>
                        <a:ext cx="6706967" cy="935234"/>
                      </a:xfrm>
                      <a:prstGeom prst="rect">
                        <a:avLst/>
                      </a:prstGeom>
                    </p:spPr>
                  </p:pic>
                </p:oleObj>
              </mc:Fallback>
            </mc:AlternateContent>
          </a:graphicData>
        </a:graphic>
      </p:graphicFrame>
      <p:graphicFrame>
        <p:nvGraphicFramePr>
          <p:cNvPr id="6" name="內容版面配置區 5"/>
          <p:cNvGraphicFramePr>
            <a:graphicFrameLocks noChangeAspect="1"/>
          </p:cNvGraphicFramePr>
          <p:nvPr>
            <p:extLst>
              <p:ext uri="{D42A27DB-BD31-4B8C-83A1-F6EECF244321}">
                <p14:modId xmlns:p14="http://schemas.microsoft.com/office/powerpoint/2010/main" val="2368625015"/>
              </p:ext>
            </p:extLst>
          </p:nvPr>
        </p:nvGraphicFramePr>
        <p:xfrm>
          <a:off x="835816" y="2741930"/>
          <a:ext cx="1944216" cy="354966"/>
        </p:xfrm>
        <a:graphic>
          <a:graphicData uri="http://schemas.openxmlformats.org/presentationml/2006/ole">
            <mc:AlternateContent xmlns:mc="http://schemas.openxmlformats.org/markup-compatibility/2006">
              <mc:Choice xmlns:v="urn:schemas-microsoft-com:vml" Requires="v">
                <p:oleObj spid="_x0000_s144347" name="方程式" r:id="rId6" imgW="1180800" imgH="215640" progId="Equation.3">
                  <p:embed/>
                </p:oleObj>
              </mc:Choice>
              <mc:Fallback>
                <p:oleObj name="方程式" r:id="rId6" imgW="1180800" imgH="215640" progId="Equation.3">
                  <p:embed/>
                  <p:pic>
                    <p:nvPicPr>
                      <p:cNvPr id="5" name="內容版面配置區 5"/>
                      <p:cNvPicPr/>
                      <p:nvPr/>
                    </p:nvPicPr>
                    <p:blipFill>
                      <a:blip r:embed="rId7"/>
                      <a:stretch>
                        <a:fillRect/>
                      </a:stretch>
                    </p:blipFill>
                    <p:spPr>
                      <a:xfrm>
                        <a:off x="835816" y="2741930"/>
                        <a:ext cx="1944216" cy="354966"/>
                      </a:xfrm>
                      <a:prstGeom prst="rect">
                        <a:avLst/>
                      </a:prstGeom>
                    </p:spPr>
                  </p:pic>
                </p:oleObj>
              </mc:Fallback>
            </mc:AlternateContent>
          </a:graphicData>
        </a:graphic>
      </p:graphicFrame>
      <p:graphicFrame>
        <p:nvGraphicFramePr>
          <p:cNvPr id="7" name="物件 6"/>
          <p:cNvGraphicFramePr>
            <a:graphicFrameLocks noChangeAspect="1"/>
          </p:cNvGraphicFramePr>
          <p:nvPr>
            <p:extLst>
              <p:ext uri="{D42A27DB-BD31-4B8C-83A1-F6EECF244321}">
                <p14:modId xmlns:p14="http://schemas.microsoft.com/office/powerpoint/2010/main" val="243076511"/>
              </p:ext>
            </p:extLst>
          </p:nvPr>
        </p:nvGraphicFramePr>
        <p:xfrm>
          <a:off x="763808" y="3080183"/>
          <a:ext cx="3414712" cy="715963"/>
        </p:xfrm>
        <a:graphic>
          <a:graphicData uri="http://schemas.openxmlformats.org/presentationml/2006/ole">
            <mc:AlternateContent xmlns:mc="http://schemas.openxmlformats.org/markup-compatibility/2006">
              <mc:Choice xmlns:v="urn:schemas-microsoft-com:vml" Requires="v">
                <p:oleObj spid="_x0000_s144348" name="方程式" r:id="rId8" imgW="2603160" imgH="545760" progId="Equation.3">
                  <p:embed/>
                </p:oleObj>
              </mc:Choice>
              <mc:Fallback>
                <p:oleObj name="方程式" r:id="rId8" imgW="2603160" imgH="545760" progId="Equation.3">
                  <p:embed/>
                  <p:pic>
                    <p:nvPicPr>
                      <p:cNvPr id="0" name=""/>
                      <p:cNvPicPr/>
                      <p:nvPr/>
                    </p:nvPicPr>
                    <p:blipFill>
                      <a:blip r:embed="rId9"/>
                      <a:stretch>
                        <a:fillRect/>
                      </a:stretch>
                    </p:blipFill>
                    <p:spPr>
                      <a:xfrm>
                        <a:off x="763808" y="3080183"/>
                        <a:ext cx="3414712" cy="715963"/>
                      </a:xfrm>
                      <a:prstGeom prst="rect">
                        <a:avLst/>
                      </a:prstGeom>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3214944338"/>
              </p:ext>
            </p:extLst>
          </p:nvPr>
        </p:nvGraphicFramePr>
        <p:xfrm>
          <a:off x="763808" y="4005064"/>
          <a:ext cx="2576094" cy="537065"/>
        </p:xfrm>
        <a:graphic>
          <a:graphicData uri="http://schemas.openxmlformats.org/presentationml/2006/ole">
            <mc:AlternateContent xmlns:mc="http://schemas.openxmlformats.org/markup-compatibility/2006">
              <mc:Choice xmlns:v="urn:schemas-microsoft-com:vml" Requires="v">
                <p:oleObj spid="_x0000_s144349" name="方程式" r:id="rId10" imgW="1460160" imgH="304560" progId="Equation.3">
                  <p:embed/>
                </p:oleObj>
              </mc:Choice>
              <mc:Fallback>
                <p:oleObj name="方程式" r:id="rId10" imgW="1460160" imgH="304560" progId="Equation.3">
                  <p:embed/>
                  <p:pic>
                    <p:nvPicPr>
                      <p:cNvPr id="8" name="物件 7"/>
                      <p:cNvPicPr/>
                      <p:nvPr/>
                    </p:nvPicPr>
                    <p:blipFill>
                      <a:blip r:embed="rId11"/>
                      <a:stretch>
                        <a:fillRect/>
                      </a:stretch>
                    </p:blipFill>
                    <p:spPr>
                      <a:xfrm>
                        <a:off x="763808" y="4005064"/>
                        <a:ext cx="2576094" cy="537065"/>
                      </a:xfrm>
                      <a:prstGeom prst="rect">
                        <a:avLst/>
                      </a:prstGeom>
                    </p:spPr>
                  </p:pic>
                </p:oleObj>
              </mc:Fallback>
            </mc:AlternateContent>
          </a:graphicData>
        </a:graphic>
      </p:graphicFrame>
      <p:graphicFrame>
        <p:nvGraphicFramePr>
          <p:cNvPr id="10" name="物件 9"/>
          <p:cNvGraphicFramePr>
            <a:graphicFrameLocks noChangeAspect="1"/>
          </p:cNvGraphicFramePr>
          <p:nvPr>
            <p:extLst>
              <p:ext uri="{D42A27DB-BD31-4B8C-83A1-F6EECF244321}">
                <p14:modId xmlns:p14="http://schemas.microsoft.com/office/powerpoint/2010/main" val="2742549931"/>
              </p:ext>
            </p:extLst>
          </p:nvPr>
        </p:nvGraphicFramePr>
        <p:xfrm>
          <a:off x="1835696" y="6237312"/>
          <a:ext cx="3757712" cy="476785"/>
        </p:xfrm>
        <a:graphic>
          <a:graphicData uri="http://schemas.openxmlformats.org/presentationml/2006/ole">
            <mc:AlternateContent xmlns:mc="http://schemas.openxmlformats.org/markup-compatibility/2006">
              <mc:Choice xmlns:v="urn:schemas-microsoft-com:vml" Requires="v">
                <p:oleObj spid="_x0000_s144350" name="方程式" r:id="rId12" imgW="2400120" imgH="304560" progId="Equation.3">
                  <p:embed/>
                </p:oleObj>
              </mc:Choice>
              <mc:Fallback>
                <p:oleObj name="方程式" r:id="rId12" imgW="2400120" imgH="304560" progId="Equation.3">
                  <p:embed/>
                  <p:pic>
                    <p:nvPicPr>
                      <p:cNvPr id="9" name="物件 8"/>
                      <p:cNvPicPr/>
                      <p:nvPr/>
                    </p:nvPicPr>
                    <p:blipFill>
                      <a:blip r:embed="rId13"/>
                      <a:stretch>
                        <a:fillRect/>
                      </a:stretch>
                    </p:blipFill>
                    <p:spPr>
                      <a:xfrm>
                        <a:off x="1835696" y="6237312"/>
                        <a:ext cx="3757712" cy="476785"/>
                      </a:xfrm>
                      <a:prstGeom prst="rect">
                        <a:avLst/>
                      </a:prstGeom>
                    </p:spPr>
                  </p:pic>
                </p:oleObj>
              </mc:Fallback>
            </mc:AlternateContent>
          </a:graphicData>
        </a:graphic>
      </p:graphicFrame>
      <p:sp>
        <p:nvSpPr>
          <p:cNvPr id="11" name="矩形 10"/>
          <p:cNvSpPr/>
          <p:nvPr/>
        </p:nvSpPr>
        <p:spPr>
          <a:xfrm>
            <a:off x="4222218" y="2732727"/>
            <a:ext cx="4750502" cy="1200329"/>
          </a:xfrm>
          <a:prstGeom prst="rect">
            <a:avLst/>
          </a:prstGeom>
          <a:solidFill>
            <a:schemeClr val="tx2"/>
          </a:solidFill>
        </p:spPr>
        <p:txBody>
          <a:bodyPr wrap="square">
            <a:spAutoFit/>
          </a:bodyPr>
          <a:lstStyle/>
          <a:p>
            <a:r>
              <a:rPr lang="en-US" altLang="zh-TW" sz="1200" dirty="0">
                <a:solidFill>
                  <a:srgbClr val="000000"/>
                </a:solidFill>
                <a:latin typeface="微軟正黑體" panose="020B0604030504040204" pitchFamily="34" charset="-120"/>
                <a:ea typeface="微軟正黑體" panose="020B0604030504040204" pitchFamily="34" charset="-120"/>
              </a:rPr>
              <a:t>where</a:t>
            </a:r>
            <a:r>
              <a:rPr lang="en-US" altLang="zh-TW" sz="1200" i="1" dirty="0">
                <a:solidFill>
                  <a:srgbClr val="000000"/>
                </a:solidFill>
                <a:latin typeface="微軟正黑體" panose="020B0604030504040204" pitchFamily="34" charset="-120"/>
                <a:ea typeface="微軟正黑體" panose="020B0604030504040204" pitchFamily="34" charset="-120"/>
              </a:rPr>
              <a:t>        </a:t>
            </a:r>
            <a:r>
              <a:rPr lang="en-US" altLang="zh-TW" sz="1200" dirty="0">
                <a:solidFill>
                  <a:srgbClr val="000000"/>
                </a:solidFill>
                <a:latin typeface="微軟正黑體" panose="020B0604030504040204" pitchFamily="34" charset="-120"/>
                <a:ea typeface="微軟正黑體" panose="020B0604030504040204" pitchFamily="34" charset="-120"/>
              </a:rPr>
              <a:t>  and </a:t>
            </a:r>
            <a:r>
              <a:rPr lang="en-US" altLang="zh-TW" sz="1200" i="1" dirty="0">
                <a:solidFill>
                  <a:srgbClr val="000000"/>
                </a:solidFill>
                <a:latin typeface="微軟正黑體" panose="020B0604030504040204" pitchFamily="34" charset="-120"/>
                <a:ea typeface="微軟正黑體" panose="020B0604030504040204" pitchFamily="34" charset="-120"/>
              </a:rPr>
              <a:t>      </a:t>
            </a:r>
            <a:r>
              <a:rPr lang="en-US" altLang="zh-TW" sz="1200" dirty="0">
                <a:solidFill>
                  <a:srgbClr val="000000"/>
                </a:solidFill>
                <a:latin typeface="微軟正黑體" panose="020B0604030504040204" pitchFamily="34" charset="-120"/>
                <a:ea typeface="微軟正黑體" panose="020B0604030504040204" pitchFamily="34" charset="-120"/>
              </a:rPr>
              <a:t>   are called </a:t>
            </a:r>
            <a:r>
              <a:rPr lang="en-US" altLang="zh-TW" sz="1200" i="1" dirty="0">
                <a:solidFill>
                  <a:srgbClr val="000000"/>
                </a:solidFill>
                <a:latin typeface="微軟正黑體" panose="020B0604030504040204" pitchFamily="34" charset="-120"/>
                <a:ea typeface="微軟正黑體" panose="020B0604030504040204" pitchFamily="34" charset="-120"/>
              </a:rPr>
              <a:t>confidence </a:t>
            </a:r>
            <a:r>
              <a:rPr lang="en-US" altLang="zh-TW" sz="1200" dirty="0">
                <a:solidFill>
                  <a:srgbClr val="000000"/>
                </a:solidFill>
                <a:latin typeface="微軟正黑體" panose="020B0604030504040204" pitchFamily="34" charset="-120"/>
                <a:ea typeface="微軟正黑體" panose="020B0604030504040204" pitchFamily="34" charset="-120"/>
              </a:rPr>
              <a:t>term and </a:t>
            </a:r>
            <a:r>
              <a:rPr lang="en-US" altLang="zh-TW" sz="1200" i="1" dirty="0">
                <a:solidFill>
                  <a:srgbClr val="000000"/>
                </a:solidFill>
                <a:latin typeface="微軟正黑體" panose="020B0604030504040204" pitchFamily="34" charset="-120"/>
                <a:ea typeface="微軟正黑體" panose="020B0604030504040204" pitchFamily="34" charset="-120"/>
              </a:rPr>
              <a:t>data </a:t>
            </a:r>
            <a:r>
              <a:rPr lang="en-US" altLang="zh-TW" sz="1200" dirty="0">
                <a:solidFill>
                  <a:srgbClr val="000000"/>
                </a:solidFill>
                <a:latin typeface="微軟正黑體" panose="020B0604030504040204" pitchFamily="34" charset="-120"/>
                <a:ea typeface="微軟正黑體" panose="020B0604030504040204" pitchFamily="34" charset="-120"/>
              </a:rPr>
              <a:t>term</a:t>
            </a:r>
          </a:p>
          <a:p>
            <a:r>
              <a:rPr lang="en-US" altLang="zh-TW" sz="1200" dirty="0">
                <a:solidFill>
                  <a:srgbClr val="000000"/>
                </a:solidFill>
                <a:latin typeface="微軟正黑體" panose="020B0604030504040204" pitchFamily="34" charset="-120"/>
                <a:ea typeface="微軟正黑體" panose="020B0604030504040204" pitchFamily="34" charset="-120"/>
              </a:rPr>
              <a:t>                  denotes the hole region </a:t>
            </a:r>
          </a:p>
          <a:p>
            <a:r>
              <a:rPr lang="en-US" altLang="zh-TW" sz="1200" b="1" dirty="0">
                <a:solidFill>
                  <a:srgbClr val="000000"/>
                </a:solidFill>
                <a:latin typeface="微軟正黑體" panose="020B0604030504040204" pitchFamily="34" charset="-120"/>
                <a:ea typeface="微軟正黑體" panose="020B0604030504040204" pitchFamily="34" charset="-120"/>
              </a:rPr>
              <a:t>                 </a:t>
            </a:r>
            <a:r>
              <a:rPr lang="en-US" altLang="zh-TW" sz="1200" i="1" dirty="0">
                <a:solidFill>
                  <a:srgbClr val="000000"/>
                </a:solidFill>
                <a:latin typeface="微軟正黑體" panose="020B0604030504040204" pitchFamily="34" charset="-120"/>
                <a:ea typeface="微軟正黑體" panose="020B0604030504040204" pitchFamily="34" charset="-120"/>
              </a:rPr>
              <a:t> </a:t>
            </a:r>
            <a:r>
              <a:rPr lang="en-US" altLang="zh-TW" sz="1200" dirty="0">
                <a:solidFill>
                  <a:srgbClr val="000000"/>
                </a:solidFill>
                <a:latin typeface="微軟正黑體" panose="020B0604030504040204" pitchFamily="34" charset="-120"/>
                <a:ea typeface="微軟正黑體" panose="020B0604030504040204" pitchFamily="34" charset="-120"/>
              </a:rPr>
              <a:t>is a unit vector orthogonal to the boundary from    </a:t>
            </a:r>
          </a:p>
          <a:p>
            <a:r>
              <a:rPr lang="en-US" altLang="zh-TW" sz="1200" dirty="0">
                <a:solidFill>
                  <a:srgbClr val="000000"/>
                </a:solidFill>
                <a:latin typeface="微軟正黑體" panose="020B0604030504040204" pitchFamily="34" charset="-120"/>
                <a:ea typeface="微軟正黑體" panose="020B0604030504040204" pitchFamily="34" charset="-120"/>
              </a:rPr>
              <a:t>                    is the </a:t>
            </a:r>
            <a:r>
              <a:rPr lang="en-US" altLang="zh-TW" sz="1200" dirty="0" err="1">
                <a:solidFill>
                  <a:srgbClr val="000000"/>
                </a:solidFill>
                <a:latin typeface="微軟正黑體" panose="020B0604030504040204" pitchFamily="34" charset="-120"/>
                <a:ea typeface="微軟正黑體" panose="020B0604030504040204" pitchFamily="34" charset="-120"/>
              </a:rPr>
              <a:t>isophote</a:t>
            </a:r>
            <a:r>
              <a:rPr lang="en-US" altLang="zh-TW" sz="1200" dirty="0">
                <a:solidFill>
                  <a:srgbClr val="000000"/>
                </a:solidFill>
                <a:latin typeface="微軟正黑體" panose="020B0604030504040204" pitchFamily="34" charset="-120"/>
                <a:ea typeface="微軟正黑體" panose="020B0604030504040204" pitchFamily="34" charset="-120"/>
              </a:rPr>
              <a:t> at point     </a:t>
            </a:r>
            <a:endParaRPr lang="en-US" altLang="zh-TW" sz="1200" i="1" dirty="0">
              <a:solidFill>
                <a:srgbClr val="000000"/>
              </a:solidFill>
              <a:latin typeface="微軟正黑體" panose="020B0604030504040204" pitchFamily="34" charset="-120"/>
              <a:ea typeface="微軟正黑體" panose="020B0604030504040204" pitchFamily="34" charset="-120"/>
            </a:endParaRPr>
          </a:p>
          <a:p>
            <a:r>
              <a:rPr lang="en-US" altLang="zh-TW" sz="1200" i="1" dirty="0">
                <a:solidFill>
                  <a:srgbClr val="000000"/>
                </a:solidFill>
                <a:latin typeface="微軟正黑體" panose="020B0604030504040204" pitchFamily="34" charset="-120"/>
                <a:ea typeface="微軟正黑體" panose="020B0604030504040204" pitchFamily="34" charset="-120"/>
              </a:rPr>
              <a:t>                  </a:t>
            </a:r>
            <a:r>
              <a:rPr lang="en-US" altLang="zh-TW" sz="1200" dirty="0">
                <a:solidFill>
                  <a:srgbClr val="000000"/>
                </a:solidFill>
                <a:latin typeface="微軟正黑體" panose="020B0604030504040204" pitchFamily="34" charset="-120"/>
                <a:ea typeface="微軟正黑體" panose="020B0604030504040204" pitchFamily="34" charset="-120"/>
              </a:rPr>
              <a:t>is a normalization factor</a:t>
            </a:r>
          </a:p>
          <a:p>
            <a:r>
              <a:rPr lang="en-US" altLang="zh-TW" sz="1200" dirty="0">
                <a:solidFill>
                  <a:srgbClr val="000000"/>
                </a:solidFill>
                <a:latin typeface="微軟正黑體" panose="020B0604030504040204" pitchFamily="34" charset="-120"/>
                <a:ea typeface="微軟正黑體" panose="020B0604030504040204" pitchFamily="34" charset="-120"/>
              </a:rPr>
              <a:t>                  denotes the area</a:t>
            </a:r>
            <a:endParaRPr lang="zh-TW" altLang="en-US" sz="1200" dirty="0">
              <a:solidFill>
                <a:srgbClr val="000000"/>
              </a:solidFill>
              <a:latin typeface="微軟正黑體" panose="020B0604030504040204" pitchFamily="34" charset="-120"/>
              <a:ea typeface="微軟正黑體" panose="020B0604030504040204" pitchFamily="34" charset="-120"/>
            </a:endParaRPr>
          </a:p>
        </p:txBody>
      </p:sp>
      <p:graphicFrame>
        <p:nvGraphicFramePr>
          <p:cNvPr id="12" name="物件 11"/>
          <p:cNvGraphicFramePr>
            <a:graphicFrameLocks noChangeAspect="1"/>
          </p:cNvGraphicFramePr>
          <p:nvPr>
            <p:extLst>
              <p:ext uri="{D42A27DB-BD31-4B8C-83A1-F6EECF244321}">
                <p14:modId xmlns:p14="http://schemas.microsoft.com/office/powerpoint/2010/main" val="3779418209"/>
              </p:ext>
            </p:extLst>
          </p:nvPr>
        </p:nvGraphicFramePr>
        <p:xfrm>
          <a:off x="4776690" y="2775435"/>
          <a:ext cx="342900" cy="215900"/>
        </p:xfrm>
        <a:graphic>
          <a:graphicData uri="http://schemas.openxmlformats.org/presentationml/2006/ole">
            <mc:AlternateContent xmlns:mc="http://schemas.openxmlformats.org/markup-compatibility/2006">
              <mc:Choice xmlns:v="urn:schemas-microsoft-com:vml" Requires="v">
                <p:oleObj spid="_x0000_s144351" name="方程式" r:id="rId14" imgW="342720" imgH="215640" progId="Equation.3">
                  <p:embed/>
                </p:oleObj>
              </mc:Choice>
              <mc:Fallback>
                <p:oleObj name="方程式" r:id="rId14" imgW="342720" imgH="215640" progId="Equation.3">
                  <p:embed/>
                  <p:pic>
                    <p:nvPicPr>
                      <p:cNvPr id="0" name=""/>
                      <p:cNvPicPr/>
                      <p:nvPr/>
                    </p:nvPicPr>
                    <p:blipFill>
                      <a:blip r:embed="rId15"/>
                      <a:stretch>
                        <a:fillRect/>
                      </a:stretch>
                    </p:blipFill>
                    <p:spPr>
                      <a:xfrm>
                        <a:off x="4776690" y="2775435"/>
                        <a:ext cx="342900" cy="215900"/>
                      </a:xfrm>
                      <a:prstGeom prst="rect">
                        <a:avLst/>
                      </a:prstGeom>
                    </p:spPr>
                  </p:pic>
                </p:oleObj>
              </mc:Fallback>
            </mc:AlternateContent>
          </a:graphicData>
        </a:graphic>
      </p:graphicFrame>
      <p:graphicFrame>
        <p:nvGraphicFramePr>
          <p:cNvPr id="13" name="物件 12"/>
          <p:cNvGraphicFramePr>
            <a:graphicFrameLocks noChangeAspect="1"/>
          </p:cNvGraphicFramePr>
          <p:nvPr>
            <p:extLst>
              <p:ext uri="{D42A27DB-BD31-4B8C-83A1-F6EECF244321}">
                <p14:modId xmlns:p14="http://schemas.microsoft.com/office/powerpoint/2010/main" val="1086346277"/>
              </p:ext>
            </p:extLst>
          </p:nvPr>
        </p:nvGraphicFramePr>
        <p:xfrm>
          <a:off x="5424762" y="2775435"/>
          <a:ext cx="355600" cy="230076"/>
        </p:xfrm>
        <a:graphic>
          <a:graphicData uri="http://schemas.openxmlformats.org/presentationml/2006/ole">
            <mc:AlternateContent xmlns:mc="http://schemas.openxmlformats.org/markup-compatibility/2006">
              <mc:Choice xmlns:v="urn:schemas-microsoft-com:vml" Requires="v">
                <p:oleObj spid="_x0000_s144352" name="方程式" r:id="rId16" imgW="355320" imgH="215640" progId="Equation.3">
                  <p:embed/>
                </p:oleObj>
              </mc:Choice>
              <mc:Fallback>
                <p:oleObj name="方程式" r:id="rId16" imgW="355320" imgH="215640" progId="Equation.3">
                  <p:embed/>
                  <p:pic>
                    <p:nvPicPr>
                      <p:cNvPr id="0" name=""/>
                      <p:cNvPicPr/>
                      <p:nvPr/>
                    </p:nvPicPr>
                    <p:blipFill>
                      <a:blip r:embed="rId17"/>
                      <a:stretch>
                        <a:fillRect/>
                      </a:stretch>
                    </p:blipFill>
                    <p:spPr>
                      <a:xfrm>
                        <a:off x="5424762" y="2775435"/>
                        <a:ext cx="355600" cy="230076"/>
                      </a:xfrm>
                      <a:prstGeom prst="rect">
                        <a:avLst/>
                      </a:prstGeom>
                    </p:spPr>
                  </p:pic>
                </p:oleObj>
              </mc:Fallback>
            </mc:AlternateContent>
          </a:graphicData>
        </a:graphic>
      </p:graphicFrame>
      <p:graphicFrame>
        <p:nvGraphicFramePr>
          <p:cNvPr id="14" name="物件 13"/>
          <p:cNvGraphicFramePr>
            <a:graphicFrameLocks noChangeAspect="1"/>
          </p:cNvGraphicFramePr>
          <p:nvPr>
            <p:extLst>
              <p:ext uri="{D42A27DB-BD31-4B8C-83A1-F6EECF244321}">
                <p14:modId xmlns:p14="http://schemas.microsoft.com/office/powerpoint/2010/main" val="2190896326"/>
              </p:ext>
            </p:extLst>
          </p:nvPr>
        </p:nvGraphicFramePr>
        <p:xfrm>
          <a:off x="4791548" y="2932512"/>
          <a:ext cx="201166" cy="201166"/>
        </p:xfrm>
        <a:graphic>
          <a:graphicData uri="http://schemas.openxmlformats.org/presentationml/2006/ole">
            <mc:AlternateContent xmlns:mc="http://schemas.openxmlformats.org/markup-compatibility/2006">
              <mc:Choice xmlns:v="urn:schemas-microsoft-com:vml" Requires="v">
                <p:oleObj spid="_x0000_s144353" name="方程式" r:id="rId18" imgW="114120" imgH="114120" progId="Equation.3">
                  <p:embed/>
                </p:oleObj>
              </mc:Choice>
              <mc:Fallback>
                <p:oleObj name="方程式" r:id="rId18" imgW="114120" imgH="114120" progId="Equation.3">
                  <p:embed/>
                  <p:pic>
                    <p:nvPicPr>
                      <p:cNvPr id="0" name=""/>
                      <p:cNvPicPr/>
                      <p:nvPr/>
                    </p:nvPicPr>
                    <p:blipFill>
                      <a:blip r:embed="rId19"/>
                      <a:stretch>
                        <a:fillRect/>
                      </a:stretch>
                    </p:blipFill>
                    <p:spPr>
                      <a:xfrm>
                        <a:off x="4791548" y="2932512"/>
                        <a:ext cx="201166" cy="201166"/>
                      </a:xfrm>
                      <a:prstGeom prst="rect">
                        <a:avLst/>
                      </a:prstGeom>
                    </p:spPr>
                  </p:pic>
                </p:oleObj>
              </mc:Fallback>
            </mc:AlternateContent>
          </a:graphicData>
        </a:graphic>
      </p:graphicFrame>
      <p:graphicFrame>
        <p:nvGraphicFramePr>
          <p:cNvPr id="15" name="物件 14"/>
          <p:cNvGraphicFramePr>
            <a:graphicFrameLocks noChangeAspect="1"/>
          </p:cNvGraphicFramePr>
          <p:nvPr>
            <p:extLst>
              <p:ext uri="{D42A27DB-BD31-4B8C-83A1-F6EECF244321}">
                <p14:modId xmlns:p14="http://schemas.microsoft.com/office/powerpoint/2010/main" val="2305440662"/>
              </p:ext>
            </p:extLst>
          </p:nvPr>
        </p:nvGraphicFramePr>
        <p:xfrm>
          <a:off x="4809678" y="3076528"/>
          <a:ext cx="226225" cy="307019"/>
        </p:xfrm>
        <a:graphic>
          <a:graphicData uri="http://schemas.openxmlformats.org/presentationml/2006/ole">
            <mc:AlternateContent xmlns:mc="http://schemas.openxmlformats.org/markup-compatibility/2006">
              <mc:Choice xmlns:v="urn:schemas-microsoft-com:vml" Requires="v">
                <p:oleObj spid="_x0000_s144354" name="方程式" r:id="rId20" imgW="177480" imgH="241200" progId="Equation.3">
                  <p:embed/>
                </p:oleObj>
              </mc:Choice>
              <mc:Fallback>
                <p:oleObj name="方程式" r:id="rId20" imgW="177480" imgH="241200" progId="Equation.3">
                  <p:embed/>
                  <p:pic>
                    <p:nvPicPr>
                      <p:cNvPr id="0" name=""/>
                      <p:cNvPicPr/>
                      <p:nvPr/>
                    </p:nvPicPr>
                    <p:blipFill>
                      <a:blip r:embed="rId21"/>
                      <a:stretch>
                        <a:fillRect/>
                      </a:stretch>
                    </p:blipFill>
                    <p:spPr>
                      <a:xfrm>
                        <a:off x="4809678" y="3076528"/>
                        <a:ext cx="226225" cy="307019"/>
                      </a:xfrm>
                      <a:prstGeom prst="rect">
                        <a:avLst/>
                      </a:prstGeom>
                    </p:spPr>
                  </p:pic>
                </p:oleObj>
              </mc:Fallback>
            </mc:AlternateContent>
          </a:graphicData>
        </a:graphic>
      </p:graphicFrame>
      <p:graphicFrame>
        <p:nvGraphicFramePr>
          <p:cNvPr id="16" name="物件 15"/>
          <p:cNvGraphicFramePr>
            <a:graphicFrameLocks noChangeAspect="1"/>
          </p:cNvGraphicFramePr>
          <p:nvPr>
            <p:extLst>
              <p:ext uri="{D42A27DB-BD31-4B8C-83A1-F6EECF244321}">
                <p14:modId xmlns:p14="http://schemas.microsoft.com/office/powerpoint/2010/main" val="993831075"/>
              </p:ext>
            </p:extLst>
          </p:nvPr>
        </p:nvGraphicFramePr>
        <p:xfrm>
          <a:off x="8540671" y="3148536"/>
          <a:ext cx="152400" cy="165100"/>
        </p:xfrm>
        <a:graphic>
          <a:graphicData uri="http://schemas.openxmlformats.org/presentationml/2006/ole">
            <mc:AlternateContent xmlns:mc="http://schemas.openxmlformats.org/markup-compatibility/2006">
              <mc:Choice xmlns:v="urn:schemas-microsoft-com:vml" Requires="v">
                <p:oleObj spid="_x0000_s144355" name="方程式" r:id="rId22" imgW="152280" imgH="164880" progId="Equation.3">
                  <p:embed/>
                </p:oleObj>
              </mc:Choice>
              <mc:Fallback>
                <p:oleObj name="方程式" r:id="rId22" imgW="152280" imgH="164880" progId="Equation.3">
                  <p:embed/>
                  <p:pic>
                    <p:nvPicPr>
                      <p:cNvPr id="0" name=""/>
                      <p:cNvPicPr/>
                      <p:nvPr/>
                    </p:nvPicPr>
                    <p:blipFill>
                      <a:blip r:embed="rId23"/>
                      <a:stretch>
                        <a:fillRect/>
                      </a:stretch>
                    </p:blipFill>
                    <p:spPr>
                      <a:xfrm>
                        <a:off x="8540671" y="3148536"/>
                        <a:ext cx="152400" cy="165100"/>
                      </a:xfrm>
                      <a:prstGeom prst="rect">
                        <a:avLst/>
                      </a:prstGeom>
                    </p:spPr>
                  </p:pic>
                </p:oleObj>
              </mc:Fallback>
            </mc:AlternateContent>
          </a:graphicData>
        </a:graphic>
      </p:graphicFrame>
      <p:graphicFrame>
        <p:nvGraphicFramePr>
          <p:cNvPr id="17" name="物件 16"/>
          <p:cNvGraphicFramePr>
            <a:graphicFrameLocks noChangeAspect="1"/>
          </p:cNvGraphicFramePr>
          <p:nvPr>
            <p:extLst>
              <p:ext uri="{D42A27DB-BD31-4B8C-83A1-F6EECF244321}">
                <p14:modId xmlns:p14="http://schemas.microsoft.com/office/powerpoint/2010/main" val="672174067"/>
              </p:ext>
            </p:extLst>
          </p:nvPr>
        </p:nvGraphicFramePr>
        <p:xfrm>
          <a:off x="4772622" y="3351260"/>
          <a:ext cx="292100" cy="254000"/>
        </p:xfrm>
        <a:graphic>
          <a:graphicData uri="http://schemas.openxmlformats.org/presentationml/2006/ole">
            <mc:AlternateContent xmlns:mc="http://schemas.openxmlformats.org/markup-compatibility/2006">
              <mc:Choice xmlns:v="urn:schemas-microsoft-com:vml" Requires="v">
                <p:oleObj spid="_x0000_s144356" name="方程式" r:id="rId24" imgW="291960" imgH="253800" progId="Equation.3">
                  <p:embed/>
                </p:oleObj>
              </mc:Choice>
              <mc:Fallback>
                <p:oleObj name="方程式" r:id="rId24" imgW="291960" imgH="253800" progId="Equation.3">
                  <p:embed/>
                  <p:pic>
                    <p:nvPicPr>
                      <p:cNvPr id="0" name=""/>
                      <p:cNvPicPr/>
                      <p:nvPr/>
                    </p:nvPicPr>
                    <p:blipFill>
                      <a:blip r:embed="rId25"/>
                      <a:stretch>
                        <a:fillRect/>
                      </a:stretch>
                    </p:blipFill>
                    <p:spPr>
                      <a:xfrm>
                        <a:off x="4772622" y="3351260"/>
                        <a:ext cx="292100" cy="254000"/>
                      </a:xfrm>
                      <a:prstGeom prst="rect">
                        <a:avLst/>
                      </a:prstGeom>
                    </p:spPr>
                  </p:pic>
                </p:oleObj>
              </mc:Fallback>
            </mc:AlternateContent>
          </a:graphicData>
        </a:graphic>
      </p:graphicFrame>
      <p:graphicFrame>
        <p:nvGraphicFramePr>
          <p:cNvPr id="18" name="物件 17"/>
          <p:cNvGraphicFramePr>
            <a:graphicFrameLocks noChangeAspect="1"/>
          </p:cNvGraphicFramePr>
          <p:nvPr>
            <p:extLst>
              <p:ext uri="{D42A27DB-BD31-4B8C-83A1-F6EECF244321}">
                <p14:modId xmlns:p14="http://schemas.microsoft.com/office/powerpoint/2010/main" val="1765842237"/>
              </p:ext>
            </p:extLst>
          </p:nvPr>
        </p:nvGraphicFramePr>
        <p:xfrm>
          <a:off x="6829858" y="3364560"/>
          <a:ext cx="152400" cy="165100"/>
        </p:xfrm>
        <a:graphic>
          <a:graphicData uri="http://schemas.openxmlformats.org/presentationml/2006/ole">
            <mc:AlternateContent xmlns:mc="http://schemas.openxmlformats.org/markup-compatibility/2006">
              <mc:Choice xmlns:v="urn:schemas-microsoft-com:vml" Requires="v">
                <p:oleObj spid="_x0000_s144357" name="方程式" r:id="rId26" imgW="152280" imgH="164880" progId="Equation.3">
                  <p:embed/>
                </p:oleObj>
              </mc:Choice>
              <mc:Fallback>
                <p:oleObj name="方程式" r:id="rId26" imgW="152280" imgH="164880" progId="Equation.3">
                  <p:embed/>
                  <p:pic>
                    <p:nvPicPr>
                      <p:cNvPr id="16" name="物件 15"/>
                      <p:cNvPicPr/>
                      <p:nvPr/>
                    </p:nvPicPr>
                    <p:blipFill>
                      <a:blip r:embed="rId23"/>
                      <a:stretch>
                        <a:fillRect/>
                      </a:stretch>
                    </p:blipFill>
                    <p:spPr>
                      <a:xfrm>
                        <a:off x="6829858" y="3364560"/>
                        <a:ext cx="152400" cy="165100"/>
                      </a:xfrm>
                      <a:prstGeom prst="rect">
                        <a:avLst/>
                      </a:prstGeom>
                    </p:spPr>
                  </p:pic>
                </p:oleObj>
              </mc:Fallback>
            </mc:AlternateContent>
          </a:graphicData>
        </a:graphic>
      </p:graphicFrame>
      <p:graphicFrame>
        <p:nvGraphicFramePr>
          <p:cNvPr id="19" name="物件 18"/>
          <p:cNvGraphicFramePr>
            <a:graphicFrameLocks noChangeAspect="1"/>
          </p:cNvGraphicFramePr>
          <p:nvPr>
            <p:extLst>
              <p:ext uri="{D42A27DB-BD31-4B8C-83A1-F6EECF244321}">
                <p14:modId xmlns:p14="http://schemas.microsoft.com/office/powerpoint/2010/main" val="1699555975"/>
              </p:ext>
            </p:extLst>
          </p:nvPr>
        </p:nvGraphicFramePr>
        <p:xfrm>
          <a:off x="4776690" y="3580584"/>
          <a:ext cx="152400" cy="139700"/>
        </p:xfrm>
        <a:graphic>
          <a:graphicData uri="http://schemas.openxmlformats.org/presentationml/2006/ole">
            <mc:AlternateContent xmlns:mc="http://schemas.openxmlformats.org/markup-compatibility/2006">
              <mc:Choice xmlns:v="urn:schemas-microsoft-com:vml" Requires="v">
                <p:oleObj spid="_x0000_s144358" name="方程式" r:id="rId27" imgW="152280" imgH="139680" progId="Equation.3">
                  <p:embed/>
                </p:oleObj>
              </mc:Choice>
              <mc:Fallback>
                <p:oleObj name="方程式" r:id="rId27" imgW="152280" imgH="139680" progId="Equation.3">
                  <p:embed/>
                  <p:pic>
                    <p:nvPicPr>
                      <p:cNvPr id="0" name=""/>
                      <p:cNvPicPr/>
                      <p:nvPr/>
                    </p:nvPicPr>
                    <p:blipFill>
                      <a:blip r:embed="rId28"/>
                      <a:stretch>
                        <a:fillRect/>
                      </a:stretch>
                    </p:blipFill>
                    <p:spPr>
                      <a:xfrm>
                        <a:off x="4776690" y="3580584"/>
                        <a:ext cx="152400" cy="139700"/>
                      </a:xfrm>
                      <a:prstGeom prst="rect">
                        <a:avLst/>
                      </a:prstGeom>
                    </p:spPr>
                  </p:pic>
                </p:oleObj>
              </mc:Fallback>
            </mc:AlternateContent>
          </a:graphicData>
        </a:graphic>
      </p:graphicFrame>
      <p:graphicFrame>
        <p:nvGraphicFramePr>
          <p:cNvPr id="20" name="物件 19"/>
          <p:cNvGraphicFramePr>
            <a:graphicFrameLocks noChangeAspect="1"/>
          </p:cNvGraphicFramePr>
          <p:nvPr>
            <p:extLst>
              <p:ext uri="{D42A27DB-BD31-4B8C-83A1-F6EECF244321}">
                <p14:modId xmlns:p14="http://schemas.microsoft.com/office/powerpoint/2010/main" val="3778684610"/>
              </p:ext>
            </p:extLst>
          </p:nvPr>
        </p:nvGraphicFramePr>
        <p:xfrm>
          <a:off x="4737670" y="3652592"/>
          <a:ext cx="190500" cy="254000"/>
        </p:xfrm>
        <a:graphic>
          <a:graphicData uri="http://schemas.openxmlformats.org/presentationml/2006/ole">
            <mc:AlternateContent xmlns:mc="http://schemas.openxmlformats.org/markup-compatibility/2006">
              <mc:Choice xmlns:v="urn:schemas-microsoft-com:vml" Requires="v">
                <p:oleObj spid="_x0000_s144359" name="方程式" r:id="rId29" imgW="190440" imgH="253800" progId="Equation.3">
                  <p:embed/>
                </p:oleObj>
              </mc:Choice>
              <mc:Fallback>
                <p:oleObj name="方程式" r:id="rId29" imgW="190440" imgH="253800" progId="Equation.3">
                  <p:embed/>
                  <p:pic>
                    <p:nvPicPr>
                      <p:cNvPr id="0" name=""/>
                      <p:cNvPicPr/>
                      <p:nvPr/>
                    </p:nvPicPr>
                    <p:blipFill>
                      <a:blip r:embed="rId30"/>
                      <a:stretch>
                        <a:fillRect/>
                      </a:stretch>
                    </p:blipFill>
                    <p:spPr>
                      <a:xfrm>
                        <a:off x="4737670" y="3652592"/>
                        <a:ext cx="190500" cy="254000"/>
                      </a:xfrm>
                      <a:prstGeom prst="rect">
                        <a:avLst/>
                      </a:prstGeom>
                    </p:spPr>
                  </p:pic>
                </p:oleObj>
              </mc:Fallback>
            </mc:AlternateContent>
          </a:graphicData>
        </a:graphic>
      </p:graphicFrame>
      <p:sp>
        <p:nvSpPr>
          <p:cNvPr id="21"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68</a:t>
            </a:fld>
            <a:endParaRPr lang="zh-TW" altLang="en-US" dirty="0"/>
          </a:p>
        </p:txBody>
      </p:sp>
    </p:spTree>
    <p:extLst>
      <p:ext uri="{BB962C8B-B14F-4D97-AF65-F5344CB8AC3E}">
        <p14:creationId xmlns:p14="http://schemas.microsoft.com/office/powerpoint/2010/main" val="41506136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39552" y="1521111"/>
            <a:ext cx="8229600" cy="4536504"/>
          </a:xfrm>
        </p:spPr>
        <p:txBody>
          <a:bodyPr anchor="ctr"/>
          <a:lstStyle/>
          <a:p>
            <a:pPr marL="0" indent="0" algn="ctr">
              <a:buNone/>
            </a:pPr>
            <a:r>
              <a:rPr lang="zh-TW" altLang="en-US" sz="4800" b="1" dirty="0" smtClean="0">
                <a:solidFill>
                  <a:srgbClr val="8A0000"/>
                </a:solidFill>
              </a:rPr>
              <a:t>謝謝聆聽</a:t>
            </a:r>
            <a:endParaRPr lang="en-US" altLang="zh-TW" sz="4800" b="1" dirty="0" smtClean="0">
              <a:solidFill>
                <a:srgbClr val="8A0000"/>
              </a:solidFill>
            </a:endParaRPr>
          </a:p>
          <a:p>
            <a:pPr marL="0" indent="0" algn="ctr">
              <a:buNone/>
            </a:pPr>
            <a:r>
              <a:rPr lang="en-US" altLang="zh-TW" sz="4000" b="1" dirty="0" smtClean="0">
                <a:solidFill>
                  <a:srgbClr val="8A0000"/>
                </a:solidFill>
              </a:rPr>
              <a:t>Thanks </a:t>
            </a:r>
            <a:r>
              <a:rPr lang="en-US" altLang="zh-TW" sz="4000" b="1" dirty="0">
                <a:solidFill>
                  <a:srgbClr val="8A0000"/>
                </a:solidFill>
              </a:rPr>
              <a:t>for your attention !</a:t>
            </a:r>
            <a:endParaRPr lang="zh-TW" altLang="en-US" sz="4000" b="1" dirty="0">
              <a:solidFill>
                <a:srgbClr val="8A0000"/>
              </a:solidFill>
            </a:endParaRPr>
          </a:p>
        </p:txBody>
      </p:sp>
      <p:sp>
        <p:nvSpPr>
          <p:cNvPr id="5"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69</a:t>
            </a:fld>
            <a:endParaRPr lang="zh-TW" altLang="en-US" dirty="0"/>
          </a:p>
        </p:txBody>
      </p:sp>
    </p:spTree>
    <p:extLst>
      <p:ext uri="{BB962C8B-B14F-4D97-AF65-F5344CB8AC3E}">
        <p14:creationId xmlns:p14="http://schemas.microsoft.com/office/powerpoint/2010/main" val="3881905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935596" y="1772816"/>
            <a:ext cx="7272808" cy="3447098"/>
          </a:xfrm>
          <a:prstGeom prst="rect">
            <a:avLst/>
          </a:prstGeom>
          <a:noFill/>
        </p:spPr>
        <p:txBody>
          <a:bodyPr wrap="square" rtlCol="0">
            <a:spAutoFit/>
          </a:bodyPr>
          <a:lstStyle/>
          <a:p>
            <a:pPr algn="just" hangingPunct="0"/>
            <a:r>
              <a:rPr lang="en-US" altLang="zh-TW" sz="2000" b="1" dirty="0" err="1" smtClean="0"/>
              <a:t>color_packing_space</a:t>
            </a:r>
            <a:r>
              <a:rPr lang="en-US" altLang="zh-TW" sz="2000" dirty="0" smtClean="0"/>
              <a:t> </a:t>
            </a:r>
            <a:r>
              <a:rPr lang="en-US" altLang="zh-TW" sz="2000" dirty="0"/>
              <a:t>equal to 1 indicates the depth map is packed into the </a:t>
            </a:r>
            <a:r>
              <a:rPr lang="en-US" altLang="zh-TW" sz="2000" dirty="0" smtClean="0"/>
              <a:t>colored </a:t>
            </a:r>
            <a:r>
              <a:rPr lang="en-US" altLang="zh-TW" sz="2000" dirty="0"/>
              <a:t>depth map in </a:t>
            </a:r>
            <a:r>
              <a:rPr lang="en-US" altLang="zh-TW" sz="2000" dirty="0" err="1"/>
              <a:t>YCbCr</a:t>
            </a:r>
            <a:r>
              <a:rPr lang="en-US" altLang="zh-TW" sz="2000" dirty="0"/>
              <a:t> color </a:t>
            </a:r>
            <a:r>
              <a:rPr lang="en-US" altLang="zh-TW" sz="2000" dirty="0" smtClean="0"/>
              <a:t>components. </a:t>
            </a:r>
          </a:p>
          <a:p>
            <a:pPr algn="just" hangingPunct="0"/>
            <a:endParaRPr lang="en-US" altLang="zh-TW" sz="2000" dirty="0" smtClean="0"/>
          </a:p>
          <a:p>
            <a:pPr algn="just" hangingPunct="0"/>
            <a:r>
              <a:rPr lang="en-US" altLang="zh-TW" sz="2000" b="1" dirty="0" err="1" smtClean="0"/>
              <a:t>color_packing_space</a:t>
            </a:r>
            <a:r>
              <a:rPr lang="en-US" altLang="zh-TW" sz="2000" dirty="0" smtClean="0"/>
              <a:t> </a:t>
            </a:r>
            <a:r>
              <a:rPr lang="en-US" altLang="zh-TW" sz="2000" dirty="0"/>
              <a:t>equal to 0 indicates the depth map is packed into the </a:t>
            </a:r>
            <a:r>
              <a:rPr lang="en-US" altLang="zh-TW" sz="2000" dirty="0" smtClean="0"/>
              <a:t>colored </a:t>
            </a:r>
            <a:r>
              <a:rPr lang="en-US" altLang="zh-TW" sz="2000" dirty="0"/>
              <a:t>depth map in RGB color </a:t>
            </a:r>
            <a:r>
              <a:rPr lang="en-US" altLang="zh-TW" sz="2000" dirty="0" smtClean="0"/>
              <a:t>components. </a:t>
            </a:r>
          </a:p>
          <a:p>
            <a:pPr algn="just" hangingPunct="0"/>
            <a:endParaRPr lang="en-US" altLang="zh-TW" sz="2000" dirty="0"/>
          </a:p>
          <a:p>
            <a:pPr algn="just" hangingPunct="0"/>
            <a:r>
              <a:rPr lang="en-US" altLang="zh-TW" sz="2000" dirty="0"/>
              <a:t>When </a:t>
            </a:r>
            <a:r>
              <a:rPr lang="en-US" altLang="zh-TW" sz="2000" dirty="0" err="1" smtClean="0"/>
              <a:t>ctdp_packing_type</a:t>
            </a:r>
            <a:r>
              <a:rPr lang="en-US" altLang="zh-TW" sz="2000" dirty="0" smtClean="0"/>
              <a:t> </a:t>
            </a:r>
            <a:r>
              <a:rPr lang="en-US" altLang="zh-TW" sz="2000" dirty="0"/>
              <a:t>is not equal to 0 or 1, </a:t>
            </a:r>
            <a:r>
              <a:rPr lang="en-US" altLang="zh-TW" sz="2000" b="1" dirty="0" err="1" smtClean="0"/>
              <a:t>color_packing_space</a:t>
            </a:r>
            <a:r>
              <a:rPr lang="en-US" altLang="zh-TW" sz="2000" dirty="0" smtClean="0"/>
              <a:t> </a:t>
            </a:r>
            <a:r>
              <a:rPr lang="en-US" altLang="zh-TW" sz="2000" dirty="0"/>
              <a:t>is ignored and reserved for future use by ITU-T | ISO/IEC.</a:t>
            </a:r>
          </a:p>
          <a:p>
            <a:pPr algn="just" hangingPunct="0"/>
            <a:endParaRPr lang="en-US" altLang="zh-TW" b="1" dirty="0" smtClean="0"/>
          </a:p>
        </p:txBody>
      </p:sp>
      <p:sp>
        <p:nvSpPr>
          <p:cNvPr id="3" name="矩形 2"/>
          <p:cNvSpPr/>
          <p:nvPr/>
        </p:nvSpPr>
        <p:spPr>
          <a:xfrm>
            <a:off x="955159" y="174612"/>
            <a:ext cx="3722109" cy="584775"/>
          </a:xfrm>
          <a:prstGeom prst="rect">
            <a:avLst/>
          </a:prstGeom>
        </p:spPr>
        <p:txBody>
          <a:bodyPr wrap="none">
            <a:spAutoFit/>
          </a:bodyPr>
          <a:lstStyle/>
          <a:p>
            <a:pPr algn="ctr"/>
            <a:r>
              <a:rPr lang="en-CA" altLang="zh-TW" sz="3200" b="1" dirty="0" err="1" smtClean="0">
                <a:latin typeface="Calibri" panose="020F0502020204030204" pitchFamily="34" charset="0"/>
                <a:cs typeface="Calibri" panose="020F0502020204030204" pitchFamily="34" charset="0"/>
              </a:rPr>
              <a:t>color_packing_space</a:t>
            </a:r>
            <a:endParaRPr lang="zh-TW" alt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2049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3356992"/>
            <a:ext cx="7851648" cy="1121296"/>
          </a:xfrm>
        </p:spPr>
        <p:txBody>
          <a:bodyPr>
            <a:noAutofit/>
          </a:bodyPr>
          <a:lstStyle/>
          <a:p>
            <a:pPr marL="355600" indent="-355600">
              <a:spcBef>
                <a:spcPts val="1200"/>
              </a:spcBef>
            </a:pPr>
            <a:r>
              <a:rPr lang="en-US" altLang="zh-TW" sz="4000" dirty="0">
                <a:latin typeface="Calibri" pitchFamily="34" charset="0"/>
              </a:rPr>
              <a:t>Centralized Texture-Depth Packing </a:t>
            </a:r>
            <a:r>
              <a:rPr lang="en-US" altLang="zh-TW" sz="4000" dirty="0" smtClean="0">
                <a:latin typeface="Calibri" pitchFamily="34" charset="0"/>
              </a:rPr>
              <a:t/>
            </a:r>
            <a:br>
              <a:rPr lang="en-US" altLang="zh-TW" sz="4000" dirty="0" smtClean="0">
                <a:latin typeface="Calibri" pitchFamily="34" charset="0"/>
              </a:rPr>
            </a:br>
            <a:r>
              <a:rPr lang="en-US" altLang="zh-TW" sz="4000" dirty="0" smtClean="0">
                <a:latin typeface="Calibri" pitchFamily="34" charset="0"/>
              </a:rPr>
              <a:t>(</a:t>
            </a:r>
            <a:r>
              <a:rPr lang="en-US" altLang="zh-TW" sz="4000" dirty="0" smtClean="0">
                <a:latin typeface="Calibri" pitchFamily="34" charset="0"/>
              </a:rPr>
              <a:t>CTDP) Formats</a:t>
            </a:r>
          </a:p>
        </p:txBody>
      </p:sp>
    </p:spTree>
    <p:extLst>
      <p:ext uri="{BB962C8B-B14F-4D97-AF65-F5344CB8AC3E}">
        <p14:creationId xmlns:p14="http://schemas.microsoft.com/office/powerpoint/2010/main" val="11770295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912813" y="57835"/>
            <a:ext cx="8229600" cy="706869"/>
          </a:xfrm>
        </p:spPr>
        <p:txBody>
          <a:bodyPr>
            <a:normAutofit/>
          </a:bodyPr>
          <a:lstStyle/>
          <a:p>
            <a:r>
              <a:rPr lang="en-US" altLang="zh-TW" sz="3200" dirty="0" smtClean="0">
                <a:latin typeface="Calibri" pitchFamily="34" charset="0"/>
              </a:rPr>
              <a:t>CTDP-TB </a:t>
            </a:r>
            <a:r>
              <a:rPr lang="en-US" altLang="zh-TW" sz="3200" dirty="0" smtClean="0">
                <a:latin typeface="Calibri" pitchFamily="34" charset="0"/>
              </a:rPr>
              <a:t>Packing Procedure</a:t>
            </a:r>
            <a:endParaRPr lang="zh-TW" altLang="en-US" sz="3200" dirty="0">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627556" y="3245149"/>
            <a:ext cx="2399115"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628215" y="4093034"/>
            <a:ext cx="2398034" cy="583477"/>
            <a:chOff x="5199360" y="3933056"/>
            <a:chExt cx="2468984" cy="523220"/>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364088" y="3933056"/>
              <a:ext cx="2160240" cy="523220"/>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 Splitting</a:t>
              </a:r>
            </a:p>
            <a:p>
              <a:pPr algn="ctr"/>
              <a:r>
                <a:rPr lang="en-US" altLang="zh-TW" sz="1600" b="1" dirty="0" smtClean="0">
                  <a:latin typeface="Calibri" panose="020F0502020204030204" pitchFamily="34" charset="0"/>
                  <a:cs typeface="Arial" pitchFamily="34" charset="0"/>
                </a:rPr>
                <a:t>&amp; Flipping</a:t>
              </a:r>
              <a:endParaRPr lang="en-US" altLang="zh-TW" sz="1600" b="1" dirty="0">
                <a:latin typeface="Calibri" panose="020F0502020204030204" pitchFamily="34" charset="0"/>
                <a:cs typeface="Arial" pitchFamily="34" charset="0"/>
              </a:endParaRPr>
            </a:p>
          </p:txBody>
        </p:sp>
      </p:grpSp>
      <p:sp>
        <p:nvSpPr>
          <p:cNvPr id="55" name="矩形 54"/>
          <p:cNvSpPr/>
          <p:nvPr/>
        </p:nvSpPr>
        <p:spPr bwMode="auto">
          <a:xfrm>
            <a:off x="4628215" y="2442141"/>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627556" y="2452956"/>
            <a:ext cx="239803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Vertical Direction</a:t>
            </a:r>
            <a:endParaRPr lang="en-US" altLang="zh-TW" sz="1600" b="1" dirty="0">
              <a:latin typeface="Calibri" panose="020F0502020204030204" pitchFamily="34" charset="0"/>
              <a:cs typeface="Arial" pitchFamily="34" charset="0"/>
            </a:endParaRPr>
          </a:p>
        </p:txBody>
      </p:sp>
      <p:sp>
        <p:nvSpPr>
          <p:cNvPr id="60" name="矩形 59"/>
          <p:cNvSpPr/>
          <p:nvPr/>
        </p:nvSpPr>
        <p:spPr bwMode="auto">
          <a:xfrm>
            <a:off x="2054714" y="2446963"/>
            <a:ext cx="2418590"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056794" y="2417202"/>
            <a:ext cx="239090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 Subsample or  </a:t>
            </a:r>
          </a:p>
          <a:p>
            <a:pPr algn="ctr"/>
            <a:r>
              <a:rPr lang="en-US" altLang="zh-TW" sz="1600" b="1" dirty="0" smtClean="0">
                <a:latin typeface="Calibri" panose="020F0502020204030204" pitchFamily="34" charset="0"/>
                <a:cs typeface="Arial" pitchFamily="34" charset="0"/>
              </a:rPr>
              <a:t>Original Texture Frame</a:t>
            </a:r>
          </a:p>
        </p:txBody>
      </p:sp>
      <p:cxnSp>
        <p:nvCxnSpPr>
          <p:cNvPr id="66" name="肘形接點 65"/>
          <p:cNvCxnSpPr>
            <a:stCxn id="60" idx="2"/>
            <a:endCxn id="80" idx="1"/>
          </p:cNvCxnSpPr>
          <p:nvPr/>
        </p:nvCxnSpPr>
        <p:spPr bwMode="auto">
          <a:xfrm rot="16200000" flipH="1">
            <a:off x="2867442" y="3427007"/>
            <a:ext cx="2157340" cy="136420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121203" y="1329848"/>
            <a:ext cx="1542519" cy="903284"/>
          </a:xfrm>
          <a:prstGeom prst="rect">
            <a:avLst/>
          </a:prstGeom>
        </p:spPr>
      </p:pic>
      <p:pic>
        <p:nvPicPr>
          <p:cNvPr id="73" name="圖片 72"/>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468030" y="1373291"/>
            <a:ext cx="1542519" cy="903284"/>
          </a:xfrm>
          <a:prstGeom prst="rect">
            <a:avLst/>
          </a:prstGeom>
        </p:spPr>
      </p:pic>
      <p:sp>
        <p:nvSpPr>
          <p:cNvPr id="80" name="矩形 79"/>
          <p:cNvSpPr/>
          <p:nvPr/>
        </p:nvSpPr>
        <p:spPr bwMode="auto">
          <a:xfrm>
            <a:off x="4628215" y="4896042"/>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704682" y="5016293"/>
            <a:ext cx="2313778" cy="343222"/>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6" name="直線單箭頭接點 85"/>
          <p:cNvCxnSpPr/>
          <p:nvPr/>
        </p:nvCxnSpPr>
        <p:spPr bwMode="auto">
          <a:xfrm>
            <a:off x="5861570" y="222544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7" name="直線單箭頭接點 86"/>
          <p:cNvCxnSpPr/>
          <p:nvPr/>
        </p:nvCxnSpPr>
        <p:spPr bwMode="auto">
          <a:xfrm>
            <a:off x="3239289" y="2219743"/>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8" name="直線單箭頭接點 87"/>
          <p:cNvCxnSpPr/>
          <p:nvPr/>
        </p:nvCxnSpPr>
        <p:spPr bwMode="auto">
          <a:xfrm>
            <a:off x="5861570" y="304412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a:stCxn id="59" idx="2"/>
            <a:endCxn id="52" idx="0"/>
          </p:cNvCxnSpPr>
          <p:nvPr/>
        </p:nvCxnSpPr>
        <p:spPr bwMode="auto">
          <a:xfrm>
            <a:off x="5827528" y="3842671"/>
            <a:ext cx="9762" cy="250363"/>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861570" y="4676511"/>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861570" y="5479519"/>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93" name="圖片 92"/>
          <p:cNvPicPr preferRelativeResize="0">
            <a:picLocks/>
          </p:cNvPicPr>
          <p:nvPr/>
        </p:nvPicPr>
        <p:blipFill>
          <a:blip r:embed="rId6" cstate="screen">
            <a:extLst>
              <a:ext uri="{28A0092B-C50C-407E-A947-70E740481C1C}">
                <a14:useLocalDpi xmlns:a14="http://schemas.microsoft.com/office/drawing/2010/main" val="0"/>
              </a:ext>
            </a:extLst>
          </a:blip>
          <a:stretch>
            <a:fillRect/>
          </a:stretch>
        </p:blipFill>
        <p:spPr>
          <a:xfrm>
            <a:off x="7092452" y="3501008"/>
            <a:ext cx="1542347" cy="97269"/>
          </a:xfrm>
          <a:prstGeom prst="rect">
            <a:avLst/>
          </a:prstGeom>
        </p:spPr>
      </p:pic>
      <p:pic>
        <p:nvPicPr>
          <p:cNvPr id="96" name="圖片 95"/>
          <p:cNvPicPr>
            <a:picLocks/>
          </p:cNvPicPr>
          <p:nvPr/>
        </p:nvPicPr>
        <p:blipFill>
          <a:blip r:embed="rId7" cstate="screen">
            <a:extLst>
              <a:ext uri="{28A0092B-C50C-407E-A947-70E740481C1C}">
                <a14:useLocalDpi xmlns:a14="http://schemas.microsoft.com/office/drawing/2010/main" val="0"/>
              </a:ext>
            </a:extLst>
          </a:blip>
          <a:stretch>
            <a:fillRect/>
          </a:stretch>
        </p:blipFill>
        <p:spPr>
          <a:xfrm>
            <a:off x="7092280" y="2529334"/>
            <a:ext cx="1542347" cy="323602"/>
          </a:xfrm>
          <a:prstGeom prst="rect">
            <a:avLst/>
          </a:prstGeom>
        </p:spPr>
      </p:pic>
      <p:pic>
        <p:nvPicPr>
          <p:cNvPr id="97" name="圖片 96"/>
          <p:cNvPicPr>
            <a:picLocks/>
          </p:cNvPicPr>
          <p:nvPr/>
        </p:nvPicPr>
        <p:blipFill>
          <a:blip r:embed="rId8" cstate="screen">
            <a:extLst>
              <a:ext uri="{28A0092B-C50C-407E-A947-70E740481C1C}">
                <a14:useLocalDpi xmlns:a14="http://schemas.microsoft.com/office/drawing/2010/main" val="0"/>
              </a:ext>
            </a:extLst>
          </a:blip>
          <a:stretch>
            <a:fillRect/>
          </a:stretch>
        </p:blipFill>
        <p:spPr>
          <a:xfrm>
            <a:off x="385630" y="2393248"/>
            <a:ext cx="1542519" cy="678466"/>
          </a:xfrm>
          <a:prstGeom prst="rect">
            <a:avLst/>
          </a:prstGeom>
        </p:spPr>
      </p:pic>
      <p:sp>
        <p:nvSpPr>
          <p:cNvPr id="42" name="文字方塊 41"/>
          <p:cNvSpPr txBox="1"/>
          <p:nvPr/>
        </p:nvSpPr>
        <p:spPr>
          <a:xfrm>
            <a:off x="3946112" y="1670483"/>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43" name="文字方塊 42"/>
          <p:cNvSpPr txBox="1"/>
          <p:nvPr/>
        </p:nvSpPr>
        <p:spPr>
          <a:xfrm>
            <a:off x="4851177" y="1666447"/>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59" name="文字方塊 58"/>
          <p:cNvSpPr txBox="1"/>
          <p:nvPr/>
        </p:nvSpPr>
        <p:spPr>
          <a:xfrm>
            <a:off x="4628385" y="3257896"/>
            <a:ext cx="2398286"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Gray Depth  to Color </a:t>
            </a:r>
            <a:r>
              <a:rPr lang="en-US" altLang="zh-TW" sz="1600" b="1" dirty="0" smtClean="0">
                <a:latin typeface="Calibri" panose="020F0502020204030204" pitchFamily="34" charset="0"/>
                <a:cs typeface="Arial" pitchFamily="34" charset="0"/>
              </a:rPr>
              <a:t>Depth Vertical </a:t>
            </a:r>
            <a:r>
              <a:rPr lang="en-US" altLang="zh-TW" sz="1600" b="1" dirty="0" smtClean="0">
                <a:latin typeface="Calibri" panose="020F0502020204030204" pitchFamily="34" charset="0"/>
                <a:cs typeface="Arial" pitchFamily="34" charset="0"/>
              </a:rPr>
              <a:t>Packing</a:t>
            </a:r>
            <a:endParaRPr lang="en-US" altLang="zh-TW" sz="1600" b="1" dirty="0">
              <a:latin typeface="Calibri" panose="020F0502020204030204" pitchFamily="34" charset="0"/>
              <a:cs typeface="Arial" pitchFamily="34" charset="0"/>
            </a:endParaRPr>
          </a:p>
        </p:txBody>
      </p:sp>
      <p:sp>
        <p:nvSpPr>
          <p:cNvPr id="77" name="文字方塊 76"/>
          <p:cNvSpPr txBox="1"/>
          <p:nvPr/>
        </p:nvSpPr>
        <p:spPr>
          <a:xfrm>
            <a:off x="87312" y="2560870"/>
            <a:ext cx="380232" cy="338554"/>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grpSp>
        <p:nvGrpSpPr>
          <p:cNvPr id="6" name="群組 5"/>
          <p:cNvGrpSpPr/>
          <p:nvPr/>
        </p:nvGrpSpPr>
        <p:grpSpPr>
          <a:xfrm>
            <a:off x="6555704" y="5589284"/>
            <a:ext cx="549749" cy="1079840"/>
            <a:chOff x="6516216" y="5752420"/>
            <a:chExt cx="513269" cy="968323"/>
          </a:xfrm>
        </p:grpSpPr>
        <p:sp>
          <p:nvSpPr>
            <p:cNvPr id="67" name="文字方塊 66"/>
            <p:cNvSpPr txBox="1"/>
            <p:nvPr/>
          </p:nvSpPr>
          <p:spPr>
            <a:xfrm>
              <a:off x="6516216" y="6067855"/>
              <a:ext cx="440238"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RT</a:t>
              </a:r>
              <a:endParaRPr lang="zh-TW" altLang="en-US" sz="1600" dirty="0">
                <a:latin typeface="Calibri" panose="020F0502020204030204" pitchFamily="34" charset="0"/>
              </a:endParaRPr>
            </a:p>
          </p:txBody>
        </p:sp>
        <p:sp>
          <p:nvSpPr>
            <p:cNvPr id="68" name="文字方塊 67"/>
            <p:cNvSpPr txBox="1"/>
            <p:nvPr/>
          </p:nvSpPr>
          <p:spPr>
            <a:xfrm>
              <a:off x="6516216" y="5752420"/>
              <a:ext cx="468054"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9" name="文字方塊 78"/>
            <p:cNvSpPr txBox="1"/>
            <p:nvPr/>
          </p:nvSpPr>
          <p:spPr>
            <a:xfrm>
              <a:off x="6516216" y="6417152"/>
              <a:ext cx="513269"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grpSp>
      <p:sp>
        <p:nvSpPr>
          <p:cNvPr id="83" name="文字方塊 82"/>
          <p:cNvSpPr txBox="1"/>
          <p:nvPr/>
        </p:nvSpPr>
        <p:spPr>
          <a:xfrm>
            <a:off x="8532440" y="3356992"/>
            <a:ext cx="658296" cy="338554"/>
          </a:xfrm>
          <a:prstGeom prst="rect">
            <a:avLst/>
          </a:prstGeom>
          <a:noFill/>
        </p:spPr>
        <p:txBody>
          <a:bodyPr wrap="none" rtlCol="0">
            <a:spAutoFit/>
          </a:bodyPr>
          <a:lstStyle/>
          <a:p>
            <a:r>
              <a:rPr lang="en-US" altLang="zh-TW" sz="1600" dirty="0" smtClean="0">
                <a:latin typeface="Calibri" panose="020F0502020204030204" pitchFamily="34" charset="0"/>
              </a:rPr>
              <a:t> 2H</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84" name="文字方塊 83"/>
          <p:cNvSpPr txBox="1"/>
          <p:nvPr/>
        </p:nvSpPr>
        <p:spPr>
          <a:xfrm>
            <a:off x="8532440" y="2478607"/>
            <a:ext cx="658296" cy="338554"/>
          </a:xfrm>
          <a:prstGeom prst="rect">
            <a:avLst/>
          </a:prstGeom>
          <a:noFill/>
        </p:spPr>
        <p:txBody>
          <a:bodyPr wrap="none" rtlCol="0">
            <a:spAutoFit/>
          </a:bodyPr>
          <a:lstStyle/>
          <a:p>
            <a:r>
              <a:rPr lang="en-US" altLang="zh-TW" sz="1600" dirty="0" smtClean="0">
                <a:latin typeface="Calibri" panose="020F0502020204030204" pitchFamily="34" charset="0"/>
              </a:rPr>
              <a:t> 6H</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3" name="矩形 2"/>
          <p:cNvSpPr/>
          <p:nvPr/>
        </p:nvSpPr>
        <p:spPr>
          <a:xfrm>
            <a:off x="5683453" y="10527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5" name="矩形 64"/>
          <p:cNvSpPr/>
          <p:nvPr/>
        </p:nvSpPr>
        <p:spPr>
          <a:xfrm>
            <a:off x="3096436" y="1081553"/>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9" name="矩形 68"/>
          <p:cNvSpPr/>
          <p:nvPr/>
        </p:nvSpPr>
        <p:spPr>
          <a:xfrm>
            <a:off x="7709288" y="222690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74" name="矩形 73"/>
          <p:cNvSpPr/>
          <p:nvPr/>
        </p:nvSpPr>
        <p:spPr>
          <a:xfrm>
            <a:off x="7709288" y="3220858"/>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grpSp>
        <p:nvGrpSpPr>
          <p:cNvPr id="11" name="群組 10"/>
          <p:cNvGrpSpPr/>
          <p:nvPr/>
        </p:nvGrpSpPr>
        <p:grpSpPr>
          <a:xfrm>
            <a:off x="7092280" y="3933055"/>
            <a:ext cx="2020018" cy="676437"/>
            <a:chOff x="7092280" y="3752216"/>
            <a:chExt cx="2020018" cy="1018506"/>
          </a:xfrm>
        </p:grpSpPr>
        <p:pic>
          <p:nvPicPr>
            <p:cNvPr id="94" name="圖片 93"/>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a:off x="7092280" y="4659176"/>
              <a:ext cx="1542347" cy="68839"/>
            </a:xfrm>
            <a:prstGeom prst="rect">
              <a:avLst/>
            </a:prstGeom>
          </p:spPr>
        </p:pic>
        <p:pic>
          <p:nvPicPr>
            <p:cNvPr id="95" name="圖片 94"/>
            <p:cNvPicPr>
              <a:picLocks/>
            </p:cNvPicPr>
            <p:nvPr/>
          </p:nvPicPr>
          <p:blipFill rotWithShape="1">
            <a:blip r:embed="rId10" cstate="screen">
              <a:extLst>
                <a:ext uri="{28A0092B-C50C-407E-A947-70E740481C1C}">
                  <a14:useLocalDpi xmlns:a14="http://schemas.microsoft.com/office/drawing/2010/main" val="0"/>
                </a:ext>
              </a:extLst>
            </a:blip>
            <a:srcRect/>
            <a:stretch/>
          </p:blipFill>
          <p:spPr>
            <a:xfrm flipV="1">
              <a:off x="7092280" y="4154505"/>
              <a:ext cx="1542347" cy="68839"/>
            </a:xfrm>
            <a:prstGeom prst="rect">
              <a:avLst/>
            </a:prstGeom>
          </p:spPr>
        </p:pic>
        <p:sp>
          <p:nvSpPr>
            <p:cNvPr id="71" name="文字方塊 70"/>
            <p:cNvSpPr txBox="1"/>
            <p:nvPr/>
          </p:nvSpPr>
          <p:spPr>
            <a:xfrm>
              <a:off x="8562549" y="4432168"/>
              <a:ext cx="549749" cy="338554"/>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2" name="文字方塊 81"/>
            <p:cNvSpPr txBox="1"/>
            <p:nvPr/>
          </p:nvSpPr>
          <p:spPr>
            <a:xfrm>
              <a:off x="8557673" y="3955774"/>
              <a:ext cx="549749" cy="338553"/>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98" name="矩形 97"/>
            <p:cNvSpPr/>
            <p:nvPr/>
          </p:nvSpPr>
          <p:spPr>
            <a:xfrm>
              <a:off x="7759772" y="3752216"/>
              <a:ext cx="346014" cy="338553"/>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9" name="矩形 98"/>
            <p:cNvSpPr/>
            <p:nvPr/>
          </p:nvSpPr>
          <p:spPr>
            <a:xfrm>
              <a:off x="7759772" y="4253328"/>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grpSp>
      <p:sp>
        <p:nvSpPr>
          <p:cNvPr id="64" name="矩形 63"/>
          <p:cNvSpPr/>
          <p:nvPr/>
        </p:nvSpPr>
        <p:spPr>
          <a:xfrm>
            <a:off x="5738154" y="64533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3" name="矩形 52"/>
          <p:cNvSpPr/>
          <p:nvPr/>
        </p:nvSpPr>
        <p:spPr>
          <a:xfrm>
            <a:off x="989316" y="209664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graphicFrame>
        <p:nvGraphicFramePr>
          <p:cNvPr id="7" name="物件 6"/>
          <p:cNvGraphicFramePr>
            <a:graphicFrameLocks noChangeAspect="1"/>
          </p:cNvGraphicFramePr>
          <p:nvPr>
            <p:extLst>
              <p:ext uri="{D42A27DB-BD31-4B8C-83A1-F6EECF244321}">
                <p14:modId xmlns:p14="http://schemas.microsoft.com/office/powerpoint/2010/main" val="122611035"/>
              </p:ext>
            </p:extLst>
          </p:nvPr>
        </p:nvGraphicFramePr>
        <p:xfrm>
          <a:off x="1055324" y="5297950"/>
          <a:ext cx="1745650" cy="363138"/>
        </p:xfrm>
        <a:graphic>
          <a:graphicData uri="http://schemas.openxmlformats.org/presentationml/2006/ole">
            <mc:AlternateContent xmlns:mc="http://schemas.openxmlformats.org/markup-compatibility/2006">
              <mc:Choice xmlns:v="urn:schemas-microsoft-com:vml" Requires="v">
                <p:oleObj spid="_x0000_s146456" name="方程式" r:id="rId11" imgW="1079280" imgH="215640" progId="Equation.3">
                  <p:embed/>
                </p:oleObj>
              </mc:Choice>
              <mc:Fallback>
                <p:oleObj name="方程式" r:id="rId11" imgW="1079280" imgH="215640" progId="Equation.3">
                  <p:embed/>
                  <p:pic>
                    <p:nvPicPr>
                      <p:cNvPr id="0" name=""/>
                      <p:cNvPicPr>
                        <a:picLocks noChangeAspect="1" noChangeArrowheads="1"/>
                      </p:cNvPicPr>
                      <p:nvPr/>
                    </p:nvPicPr>
                    <p:blipFill>
                      <a:blip r:embed="rId12"/>
                      <a:srcRect/>
                      <a:stretch>
                        <a:fillRect/>
                      </a:stretch>
                    </p:blipFill>
                    <p:spPr bwMode="auto">
                      <a:xfrm>
                        <a:off x="1055324" y="5297950"/>
                        <a:ext cx="1745650" cy="363138"/>
                      </a:xfrm>
                      <a:prstGeom prst="rect">
                        <a:avLst/>
                      </a:prstGeom>
                      <a:solidFill>
                        <a:srgbClr val="FFFF00"/>
                      </a:solidFill>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1408673758"/>
              </p:ext>
            </p:extLst>
          </p:nvPr>
        </p:nvGraphicFramePr>
        <p:xfrm>
          <a:off x="1182688" y="5970588"/>
          <a:ext cx="1524000" cy="314325"/>
        </p:xfrm>
        <a:graphic>
          <a:graphicData uri="http://schemas.openxmlformats.org/presentationml/2006/ole">
            <mc:AlternateContent xmlns:mc="http://schemas.openxmlformats.org/markup-compatibility/2006">
              <mc:Choice xmlns:v="urn:schemas-microsoft-com:vml" Requires="v">
                <p:oleObj spid="_x0000_s146457" name="方程式" r:id="rId13" imgW="965160" imgH="190440" progId="Equation.3">
                  <p:embed/>
                </p:oleObj>
              </mc:Choice>
              <mc:Fallback>
                <p:oleObj name="方程式" r:id="rId13" imgW="965160" imgH="190440" progId="Equation.3">
                  <p:embed/>
                  <p:pic>
                    <p:nvPicPr>
                      <p:cNvPr id="0" name=""/>
                      <p:cNvPicPr>
                        <a:picLocks noChangeAspect="1" noChangeArrowheads="1"/>
                      </p:cNvPicPr>
                      <p:nvPr/>
                    </p:nvPicPr>
                    <p:blipFill>
                      <a:blip r:embed="rId14"/>
                      <a:srcRect/>
                      <a:stretch>
                        <a:fillRect/>
                      </a:stretch>
                    </p:blipFill>
                    <p:spPr bwMode="auto">
                      <a:xfrm>
                        <a:off x="1182688" y="5970588"/>
                        <a:ext cx="1524000" cy="314325"/>
                      </a:xfrm>
                      <a:prstGeom prst="rect">
                        <a:avLst/>
                      </a:prstGeom>
                      <a:solidFill>
                        <a:schemeClr val="accent1">
                          <a:lumMod val="40000"/>
                          <a:lumOff val="60000"/>
                        </a:schemeClr>
                      </a:solidFill>
                    </p:spPr>
                  </p:pic>
                </p:oleObj>
              </mc:Fallback>
            </mc:AlternateContent>
          </a:graphicData>
        </a:graphic>
      </p:graphicFrame>
      <p:pic>
        <p:nvPicPr>
          <p:cNvPr id="57" name="圖片 5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08034" y="5684847"/>
            <a:ext cx="1447670" cy="825407"/>
          </a:xfrm>
          <a:prstGeom prst="rect">
            <a:avLst/>
          </a:prstGeom>
        </p:spPr>
      </p:pic>
    </p:spTree>
    <p:extLst>
      <p:ext uri="{BB962C8B-B14F-4D97-AF65-F5344CB8AC3E}">
        <p14:creationId xmlns:p14="http://schemas.microsoft.com/office/powerpoint/2010/main" val="997037149"/>
      </p:ext>
    </p:extLst>
  </p:cSld>
  <p:clrMapOvr>
    <a:masterClrMapping/>
  </p:clrMapOvr>
  <p:timing>
    <p:tnLst>
      <p:par>
        <p:cTn id="1" dur="indefinite" restart="never" nodeType="tmRoot"/>
      </p:par>
    </p:tnLst>
  </p:timing>
</p:sld>
</file>

<file path=ppt/theme/theme1.xml><?xml version="1.0" encoding="utf-8"?>
<a:theme xmlns:a="http://schemas.openxmlformats.org/drawingml/2006/main" name="佈景主題2">
  <a:themeElements>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fontScheme name="自訂 11">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lnDef>
  </a:objectDefaults>
  <a:extraClrSchemeLst>
    <a:extraClrScheme>
      <a:clrScheme name="1_Meadow 1">
        <a:dk1>
          <a:srgbClr val="112208"/>
        </a:dk1>
        <a:lt1>
          <a:srgbClr val="FFFFFF"/>
        </a:lt1>
        <a:dk2>
          <a:srgbClr val="3D541E"/>
        </a:dk2>
        <a:lt2>
          <a:srgbClr val="FFFFFF"/>
        </a:lt2>
        <a:accent1>
          <a:srgbClr val="8BAE6C"/>
        </a:accent1>
        <a:accent2>
          <a:srgbClr val="FF66FF"/>
        </a:accent2>
        <a:accent3>
          <a:srgbClr val="AFB3AB"/>
        </a:accent3>
        <a:accent4>
          <a:srgbClr val="DADADA"/>
        </a:accent4>
        <a:accent5>
          <a:srgbClr val="C4D3BA"/>
        </a:accent5>
        <a:accent6>
          <a:srgbClr val="E75CE7"/>
        </a:accent6>
        <a:hlink>
          <a:srgbClr val="808000"/>
        </a:hlink>
        <a:folHlink>
          <a:srgbClr val="162B0B"/>
        </a:folHlink>
      </a:clrScheme>
      <a:clrMap bg1="dk2" tx1="lt1" bg2="dk1" tx2="lt2" accent1="accent1" accent2="accent2" accent3="accent3" accent4="accent4" accent5="accent5" accent6="accent6" hlink="hlink" folHlink="folHlink"/>
    </a:extraClrScheme>
    <a:extraClrScheme>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clrMap bg1="lt1" tx1="dk1" bg2="lt2" tx2="dk2" accent1="accent1" accent2="accent2" accent3="accent3" accent4="accent4" accent5="accent5" accent6="accent6" hlink="hlink" folHlink="folHlink"/>
    </a:extraClrScheme>
    <a:extraClrScheme>
      <a:clrScheme name="1_Meadow 3">
        <a:dk1>
          <a:srgbClr val="000000"/>
        </a:dk1>
        <a:lt1>
          <a:srgbClr val="FFFFFF"/>
        </a:lt1>
        <a:dk2>
          <a:srgbClr val="000000"/>
        </a:dk2>
        <a:lt2>
          <a:srgbClr val="393939"/>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佈景主題2</Template>
  <TotalTime>90952</TotalTime>
  <Words>4242</Words>
  <Application>Microsoft Office PowerPoint</Application>
  <PresentationFormat>如螢幕大小 (4:3)</PresentationFormat>
  <Paragraphs>1604</Paragraphs>
  <Slides>69</Slides>
  <Notes>14</Notes>
  <HiddenSlides>0</HiddenSlides>
  <MMClips>6</MMClips>
  <ScaleCrop>false</ScaleCrop>
  <HeadingPairs>
    <vt:vector size="6" baseType="variant">
      <vt:variant>
        <vt:lpstr>佈景主題</vt:lpstr>
      </vt:variant>
      <vt:variant>
        <vt:i4>1</vt:i4>
      </vt:variant>
      <vt:variant>
        <vt:lpstr>內嵌 OLE 伺服程式</vt:lpstr>
      </vt:variant>
      <vt:variant>
        <vt:i4>5</vt:i4>
      </vt:variant>
      <vt:variant>
        <vt:lpstr>投影片標題</vt:lpstr>
      </vt:variant>
      <vt:variant>
        <vt:i4>69</vt:i4>
      </vt:variant>
    </vt:vector>
  </HeadingPairs>
  <TitlesOfParts>
    <vt:vector size="75" baseType="lpstr">
      <vt:lpstr>佈景主題2</vt:lpstr>
      <vt:lpstr>Microsoft WordArt 3.2</vt:lpstr>
      <vt:lpstr>方程式</vt:lpstr>
      <vt:lpstr>投影片</vt:lpstr>
      <vt:lpstr>Microsoft 方程式編輯器 3.0</vt:lpstr>
      <vt:lpstr>Microsoft PowerPoint Slide</vt:lpstr>
      <vt:lpstr>PowerPoint 簡報</vt:lpstr>
      <vt:lpstr>Contents</vt:lpstr>
      <vt:lpstr>Centralized Texture-Depth Packing SEI Message Syntax</vt:lpstr>
      <vt:lpstr>.CTDP SEI Syntax in JCTVC-AC0027</vt:lpstr>
      <vt:lpstr>CTDP SEI Syntax in JCTVC-AD0022</vt:lpstr>
      <vt:lpstr>ctdp_packing_type</vt:lpstr>
      <vt:lpstr>PowerPoint 簡報</vt:lpstr>
      <vt:lpstr>Centralized Texture-Depth Packing  (CTDP) Formats</vt:lpstr>
      <vt:lpstr>CTDP-TB Packing Procedure</vt:lpstr>
      <vt:lpstr>CTDP-TB Format for HD Video (1920x1080)</vt:lpstr>
      <vt:lpstr>CTDP-TB Video</vt:lpstr>
      <vt:lpstr>PowerPoint 簡報</vt:lpstr>
      <vt:lpstr> CTDP-LR Packing Procedure</vt:lpstr>
      <vt:lpstr>CTDP-LR Format for HD Video (1920x1080)</vt:lpstr>
      <vt:lpstr>CTDP-LR Video</vt:lpstr>
      <vt:lpstr>PowerPoint 簡報</vt:lpstr>
      <vt:lpstr>Color Depth Depacking to Depth </vt:lpstr>
      <vt:lpstr>Concept of Color Depth and Depth Pixels</vt:lpstr>
      <vt:lpstr> Color Depth Depacking in YCbCr Color Space</vt:lpstr>
      <vt:lpstr>Linear Mapping of Y Component</vt:lpstr>
      <vt:lpstr>Cb/Cr to Depth Value Conversion</vt:lpstr>
      <vt:lpstr>Color Depth to Depth Mapping (YCbCr) </vt:lpstr>
      <vt:lpstr> RGB to YUV Transform but depacked after YUV420 to RGB Transform  </vt:lpstr>
      <vt:lpstr>Traditional RGB-YUV and YUV420 to RGB</vt:lpstr>
      <vt:lpstr>Adjusted RGB before YUV Transform</vt:lpstr>
      <vt:lpstr>Recovered RGB after YUV420 Transform</vt:lpstr>
      <vt:lpstr>Interpolated RGB Values</vt:lpstr>
      <vt:lpstr>Color Depacking in RGB Space  (for Color Packing in RGB Space only)</vt:lpstr>
      <vt:lpstr>Traditional RGB to YUV Transform (Vertical Color Packing - Based on 4 color pixels )</vt:lpstr>
      <vt:lpstr>Adjusted RGB to YUV Transform (Vertical Color Packing - Based on 4 color pixels )</vt:lpstr>
      <vt:lpstr>Color Depth Values to Depth Values Mapping ctdp_packing_type=0, color_packing_type=0</vt:lpstr>
      <vt:lpstr>Color Depth Values to Depth Values Mapping ctdp_packing_type=0, color_packing_type=0</vt:lpstr>
      <vt:lpstr>Relationship of Depacked Depth and Texture  ctdp_packing_type=0 and H is divisible to 36</vt:lpstr>
      <vt:lpstr>Relationship of Depacked Depth and Texture  ctdp_packing_type=0 and H is not divisible to 36</vt:lpstr>
      <vt:lpstr>Relationship of Depacked Depth and Texture  ctdp_packing_type=1 and W is divisible to 48</vt:lpstr>
      <vt:lpstr>Relationship of Depacked Depth and Texture  ctdp_packing_type=1 and W is not divisible to 48</vt:lpstr>
      <vt:lpstr>Depth Parameters Related to this CTDP SEI Syntax (Copied from 3D-HEVC) </vt:lpstr>
      <vt:lpstr>Depth Parameter Related Flags</vt:lpstr>
      <vt:lpstr>depth_representation_type</vt:lpstr>
      <vt:lpstr>View synthesis representation information element syntax</vt:lpstr>
      <vt:lpstr>Association between depth parameter variables  and syntax elements</vt:lpstr>
      <vt:lpstr>Other Syntax Elements</vt:lpstr>
      <vt:lpstr>Conclusions</vt:lpstr>
      <vt:lpstr>Conclusions</vt:lpstr>
      <vt:lpstr>Performance Evaluations for YCbCr and Adjusted RGB Color Packing Methods</vt:lpstr>
      <vt:lpstr>PowerPoint 簡報</vt:lpstr>
      <vt:lpstr>Experimental Settings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Adoption Plan in Taiwan (3D AR/VR Broadcasting Services) </vt:lpstr>
      <vt:lpstr>PowerPoint 簡報</vt:lpstr>
      <vt:lpstr>Adoption Test Plan</vt:lpstr>
      <vt:lpstr>Test Plan for Headend (New with AR/VR)</vt:lpstr>
      <vt:lpstr>PowerPoint 簡報</vt:lpstr>
      <vt:lpstr>Outline</vt:lpstr>
      <vt:lpstr>Introduction</vt:lpstr>
      <vt:lpstr>Related Work</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MediaCore Internal Report</dc:title>
  <dc:creator>Jar-Fer Yang</dc:creator>
  <cp:lastModifiedBy>jfyang</cp:lastModifiedBy>
  <cp:revision>1752</cp:revision>
  <dcterms:created xsi:type="dcterms:W3CDTF">2011-08-01T02:13:10Z</dcterms:created>
  <dcterms:modified xsi:type="dcterms:W3CDTF">2018-01-15T10:41:16Z</dcterms:modified>
</cp:coreProperties>
</file>