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gif" ContentType="image/gif"/>
  <Default Extension="vml" ContentType="application/vnd.openxmlformats-officedocument.vmlDrawing"/>
  <Default Extension="sldx" ContentType="application/vnd.openxmlformats-officedocument.presentationml.slide"/>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2"/>
  </p:notesMasterIdLst>
  <p:sldIdLst>
    <p:sldId id="545" r:id="rId2"/>
    <p:sldId id="849" r:id="rId3"/>
    <p:sldId id="1138" r:id="rId4"/>
    <p:sldId id="1484" r:id="rId5"/>
    <p:sldId id="1518" r:id="rId6"/>
    <p:sldId id="1472" r:id="rId7"/>
    <p:sldId id="1495" r:id="rId8"/>
    <p:sldId id="1473" r:id="rId9"/>
    <p:sldId id="1424" r:id="rId10"/>
    <p:sldId id="1426" r:id="rId11"/>
    <p:sldId id="1143" r:id="rId12"/>
    <p:sldId id="1520" r:id="rId13"/>
    <p:sldId id="1521" r:id="rId14"/>
    <p:sldId id="1522" r:id="rId15"/>
    <p:sldId id="1332" r:id="rId16"/>
    <p:sldId id="1333" r:id="rId17"/>
    <p:sldId id="1386" r:id="rId18"/>
    <p:sldId id="1390" r:id="rId19"/>
    <p:sldId id="1523" r:id="rId20"/>
    <p:sldId id="1490" r:id="rId21"/>
    <p:sldId id="1492" r:id="rId22"/>
    <p:sldId id="1399" r:id="rId23"/>
    <p:sldId id="1525" r:id="rId24"/>
    <p:sldId id="1524" r:id="rId25"/>
    <p:sldId id="1526" r:id="rId26"/>
    <p:sldId id="1527" r:id="rId27"/>
    <p:sldId id="1528" r:id="rId28"/>
    <p:sldId id="1391" r:id="rId29"/>
    <p:sldId id="1532" r:id="rId30"/>
    <p:sldId id="1531" r:id="rId31"/>
    <p:sldId id="1533" r:id="rId32"/>
    <p:sldId id="1534" r:id="rId33"/>
    <p:sldId id="1309" r:id="rId34"/>
    <p:sldId id="1310" r:id="rId35"/>
    <p:sldId id="1313" r:id="rId36"/>
    <p:sldId id="1312" r:id="rId37"/>
    <p:sldId id="1314" r:id="rId38"/>
    <p:sldId id="1513" r:id="rId39"/>
    <p:sldId id="1544" r:id="rId40"/>
    <p:sldId id="1404" r:id="rId41"/>
    <p:sldId id="1352" r:id="rId42"/>
    <p:sldId id="1215" r:id="rId43"/>
    <p:sldId id="1415" r:id="rId44"/>
    <p:sldId id="1408" r:id="rId45"/>
    <p:sldId id="1535" r:id="rId46"/>
    <p:sldId id="1536" r:id="rId47"/>
    <p:sldId id="1537" r:id="rId48"/>
    <p:sldId id="1538" r:id="rId49"/>
    <p:sldId id="1496" r:id="rId50"/>
    <p:sldId id="1498" r:id="rId51"/>
    <p:sldId id="1539" r:id="rId52"/>
    <p:sldId id="1540" r:id="rId53"/>
    <p:sldId id="1541" r:id="rId54"/>
    <p:sldId id="1542" r:id="rId55"/>
    <p:sldId id="1543" r:id="rId56"/>
    <p:sldId id="1506" r:id="rId57"/>
    <p:sldId id="1547" r:id="rId58"/>
    <p:sldId id="1507" r:id="rId59"/>
    <p:sldId id="1545" r:id="rId60"/>
    <p:sldId id="1546" r:id="rId61"/>
  </p:sldIdLst>
  <p:sldSz cx="9144000" cy="6858000" type="screen4x3"/>
  <p:notesSz cx="7099300" cy="10234613"/>
  <p:defaultTextStyle>
    <a:defPPr>
      <a:defRPr lang="zh-TW"/>
    </a:defPPr>
    <a:lvl1pPr algn="l" rtl="0" fontAlgn="base">
      <a:spcBef>
        <a:spcPct val="0"/>
      </a:spcBef>
      <a:spcAft>
        <a:spcPct val="0"/>
      </a:spcAft>
      <a:defRPr kumimoji="1" kern="1200">
        <a:solidFill>
          <a:schemeClr val="tx1"/>
        </a:solidFill>
        <a:latin typeface="Arial" pitchFamily="34" charset="0"/>
        <a:ea typeface="新細明體" pitchFamily="18" charset="-120"/>
        <a:cs typeface="+mn-cs"/>
      </a:defRPr>
    </a:lvl1pPr>
    <a:lvl2pPr marL="457200" algn="l" rtl="0" fontAlgn="base">
      <a:spcBef>
        <a:spcPct val="0"/>
      </a:spcBef>
      <a:spcAft>
        <a:spcPct val="0"/>
      </a:spcAft>
      <a:defRPr kumimoji="1" kern="1200">
        <a:solidFill>
          <a:schemeClr val="tx1"/>
        </a:solidFill>
        <a:latin typeface="Arial" pitchFamily="34" charset="0"/>
        <a:ea typeface="新細明體" pitchFamily="18" charset="-120"/>
        <a:cs typeface="+mn-cs"/>
      </a:defRPr>
    </a:lvl2pPr>
    <a:lvl3pPr marL="914400" algn="l" rtl="0" fontAlgn="base">
      <a:spcBef>
        <a:spcPct val="0"/>
      </a:spcBef>
      <a:spcAft>
        <a:spcPct val="0"/>
      </a:spcAft>
      <a:defRPr kumimoji="1" kern="1200">
        <a:solidFill>
          <a:schemeClr val="tx1"/>
        </a:solidFill>
        <a:latin typeface="Arial" pitchFamily="34" charset="0"/>
        <a:ea typeface="新細明體" pitchFamily="18" charset="-120"/>
        <a:cs typeface="+mn-cs"/>
      </a:defRPr>
    </a:lvl3pPr>
    <a:lvl4pPr marL="1371600" algn="l" rtl="0" fontAlgn="base">
      <a:spcBef>
        <a:spcPct val="0"/>
      </a:spcBef>
      <a:spcAft>
        <a:spcPct val="0"/>
      </a:spcAft>
      <a:defRPr kumimoji="1" kern="1200">
        <a:solidFill>
          <a:schemeClr val="tx1"/>
        </a:solidFill>
        <a:latin typeface="Arial" pitchFamily="34" charset="0"/>
        <a:ea typeface="新細明體" pitchFamily="18" charset="-120"/>
        <a:cs typeface="+mn-cs"/>
      </a:defRPr>
    </a:lvl4pPr>
    <a:lvl5pPr marL="1828800" algn="l" rtl="0" fontAlgn="base">
      <a:spcBef>
        <a:spcPct val="0"/>
      </a:spcBef>
      <a:spcAft>
        <a:spcPct val="0"/>
      </a:spcAft>
      <a:defRPr kumimoji="1" kern="1200">
        <a:solidFill>
          <a:schemeClr val="tx1"/>
        </a:solidFill>
        <a:latin typeface="Arial" pitchFamily="34" charset="0"/>
        <a:ea typeface="新細明體" pitchFamily="18" charset="-120"/>
        <a:cs typeface="+mn-cs"/>
      </a:defRPr>
    </a:lvl5pPr>
    <a:lvl6pPr marL="2286000" algn="l" defTabSz="914400" rtl="0" eaLnBrk="1" latinLnBrk="0" hangingPunct="1">
      <a:defRPr kumimoji="1" kern="1200">
        <a:solidFill>
          <a:schemeClr val="tx1"/>
        </a:solidFill>
        <a:latin typeface="Arial" pitchFamily="34" charset="0"/>
        <a:ea typeface="新細明體" pitchFamily="18" charset="-120"/>
        <a:cs typeface="+mn-cs"/>
      </a:defRPr>
    </a:lvl6pPr>
    <a:lvl7pPr marL="2743200" algn="l" defTabSz="914400" rtl="0" eaLnBrk="1" latinLnBrk="0" hangingPunct="1">
      <a:defRPr kumimoji="1" kern="1200">
        <a:solidFill>
          <a:schemeClr val="tx1"/>
        </a:solidFill>
        <a:latin typeface="Arial" pitchFamily="34" charset="0"/>
        <a:ea typeface="新細明體" pitchFamily="18" charset="-120"/>
        <a:cs typeface="+mn-cs"/>
      </a:defRPr>
    </a:lvl7pPr>
    <a:lvl8pPr marL="3200400" algn="l" defTabSz="914400" rtl="0" eaLnBrk="1" latinLnBrk="0" hangingPunct="1">
      <a:defRPr kumimoji="1" kern="1200">
        <a:solidFill>
          <a:schemeClr val="tx1"/>
        </a:solidFill>
        <a:latin typeface="Arial" pitchFamily="34" charset="0"/>
        <a:ea typeface="新細明體" pitchFamily="18" charset="-120"/>
        <a:cs typeface="+mn-cs"/>
      </a:defRPr>
    </a:lvl8pPr>
    <a:lvl9pPr marL="3657600" algn="l" defTabSz="914400" rtl="0" eaLnBrk="1" latinLnBrk="0" hangingPunct="1">
      <a:defRPr kumimoji="1" kern="1200">
        <a:solidFill>
          <a:schemeClr val="tx1"/>
        </a:solidFill>
        <a:latin typeface="Arial" pitchFamily="34" charset="0"/>
        <a:ea typeface="新細明體" pitchFamily="18" charset="-120"/>
        <a:cs typeface="+mn-cs"/>
      </a:defRPr>
    </a:lvl9pPr>
  </p:defaultTextStyle>
  <p:extLst>
    <p:ext uri="{EFAFB233-063F-42B5-8137-9DF3F51BA10A}">
      <p15:sldGuideLst xmlns="" xmlns:p15="http://schemas.microsoft.com/office/powerpoint/2012/main">
        <p15:guide id="1" orient="horz" pos="3974" userDrawn="1">
          <p15:clr>
            <a:srgbClr val="A4A3A4"/>
          </p15:clr>
        </p15:guide>
        <p15:guide id="2" pos="2880" userDrawn="1">
          <p15:clr>
            <a:srgbClr val="A4A3A4"/>
          </p15:clr>
        </p15:guide>
        <p15:guide id="3" pos="2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3333FF"/>
    <a:srgbClr val="6BDBFA"/>
    <a:srgbClr val="FFFF66"/>
    <a:srgbClr val="FF9999"/>
    <a:srgbClr val="FF5050"/>
    <a:srgbClr val="FFFFFF"/>
    <a:srgbClr val="FFFF99"/>
    <a:srgbClr val="D6FA20"/>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等深淺樣式 2 - 輔色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中等深淺樣式 2 - 輔色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中等深淺樣式 2 - 輔色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84E427A-3D55-4303-BF80-6455036E1DE7}" styleName="佈景主題樣式 1 - 輔色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775DCB02-9BB8-47FD-8907-85C794F793BA}" styleName="佈景主題樣式 1 - 輔色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5940675A-B579-460E-94D1-54222C63F5DA}" styleName="無樣式、表格格線">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C2FFA5D-87B4-456A-9821-1D502468CF0F}" styleName="佈景主題樣式 1 - 輔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5758FB7-9AC5-4552-8A53-C91805E547FA}" styleName="佈景主題樣式 1 - 輔色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69012ECD-51FC-41F1-AA8D-1B2483CD663E}" styleName="淺色樣式 2 - 輔色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18603FDC-E32A-4AB5-989C-0864C3EAD2B8}" styleName="佈景主題樣式 2 - 輔色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DA37D80-6434-44D0-A028-1B22A696006F}" styleName="淺色樣式 3 - 輔色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3088" autoAdjust="0"/>
    <p:restoredTop sz="92398" autoAdjust="0"/>
  </p:normalViewPr>
  <p:slideViewPr>
    <p:cSldViewPr>
      <p:cViewPr>
        <p:scale>
          <a:sx n="80" d="100"/>
          <a:sy n="80" d="100"/>
        </p:scale>
        <p:origin x="-904" y="508"/>
      </p:cViewPr>
      <p:guideLst>
        <p:guide orient="horz" pos="1207"/>
        <p:guide pos="2880"/>
        <p:guide pos="5465"/>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2488"/>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27.wmf"/><Relationship Id="rId1" Type="http://schemas.openxmlformats.org/officeDocument/2006/relationships/image" Target="../media/image26.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image" Target="../media/image29.wmf"/><Relationship Id="rId1" Type="http://schemas.openxmlformats.org/officeDocument/2006/relationships/image" Target="../media/image28.wmf"/><Relationship Id="rId5" Type="http://schemas.openxmlformats.org/officeDocument/2006/relationships/image" Target="../media/image32.wmf"/><Relationship Id="rId4" Type="http://schemas.openxmlformats.org/officeDocument/2006/relationships/image" Target="../media/image31.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image" Target="../media/image33.wmf"/><Relationship Id="rId1" Type="http://schemas.openxmlformats.org/officeDocument/2006/relationships/image" Target="../media/image24.emf"/><Relationship Id="rId5" Type="http://schemas.openxmlformats.org/officeDocument/2006/relationships/image" Target="../media/image36.wmf"/><Relationship Id="rId4" Type="http://schemas.openxmlformats.org/officeDocument/2006/relationships/image" Target="../media/image35.wmf"/></Relationships>
</file>

<file path=ppt/drawings/_rels/vmlDrawing13.vml.rels><?xml version="1.0" encoding="UTF-8" standalone="yes"?>
<Relationships xmlns="http://schemas.openxmlformats.org/package/2006/relationships"><Relationship Id="rId8" Type="http://schemas.openxmlformats.org/officeDocument/2006/relationships/image" Target="../media/image43.wmf"/><Relationship Id="rId3" Type="http://schemas.openxmlformats.org/officeDocument/2006/relationships/image" Target="../media/image38.wmf"/><Relationship Id="rId7" Type="http://schemas.openxmlformats.org/officeDocument/2006/relationships/image" Target="../media/image42.wmf"/><Relationship Id="rId2" Type="http://schemas.openxmlformats.org/officeDocument/2006/relationships/image" Target="../media/image37.wmf"/><Relationship Id="rId1" Type="http://schemas.openxmlformats.org/officeDocument/2006/relationships/image" Target="../media/image24.emf"/><Relationship Id="rId6" Type="http://schemas.openxmlformats.org/officeDocument/2006/relationships/image" Target="../media/image41.wmf"/><Relationship Id="rId5" Type="http://schemas.openxmlformats.org/officeDocument/2006/relationships/image" Target="../media/image40.wmf"/><Relationship Id="rId4" Type="http://schemas.openxmlformats.org/officeDocument/2006/relationships/image" Target="../media/image39.wmf"/><Relationship Id="rId9" Type="http://schemas.openxmlformats.org/officeDocument/2006/relationships/image" Target="../media/image44.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47.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48.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60.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7.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3076575" cy="511175"/>
          </a:xfrm>
          <a:prstGeom prst="rect">
            <a:avLst/>
          </a:prstGeom>
        </p:spPr>
        <p:txBody>
          <a:bodyPr vert="horz" lIns="99044" tIns="49522" rIns="99044" bIns="49522" rtlCol="0"/>
          <a:lstStyle>
            <a:lvl1pPr algn="l" fontAlgn="auto">
              <a:spcBef>
                <a:spcPts val="0"/>
              </a:spcBef>
              <a:spcAft>
                <a:spcPts val="0"/>
              </a:spcAft>
              <a:defRPr kumimoji="0" sz="1400">
                <a:latin typeface="+mn-lt"/>
                <a:ea typeface="+mn-ea"/>
              </a:defRPr>
            </a:lvl1pPr>
          </a:lstStyle>
          <a:p>
            <a:pPr>
              <a:defRPr/>
            </a:pPr>
            <a:endParaRPr lang="zh-TW" altLang="en-US"/>
          </a:p>
        </p:txBody>
      </p:sp>
      <p:sp>
        <p:nvSpPr>
          <p:cNvPr id="3" name="日期版面配置區 2"/>
          <p:cNvSpPr>
            <a:spLocks noGrp="1"/>
          </p:cNvSpPr>
          <p:nvPr>
            <p:ph type="dt" idx="1"/>
          </p:nvPr>
        </p:nvSpPr>
        <p:spPr>
          <a:xfrm>
            <a:off x="4021138" y="0"/>
            <a:ext cx="3076575" cy="511175"/>
          </a:xfrm>
          <a:prstGeom prst="rect">
            <a:avLst/>
          </a:prstGeom>
        </p:spPr>
        <p:txBody>
          <a:bodyPr vert="horz" lIns="99044" tIns="49522" rIns="99044" bIns="49522" rtlCol="0"/>
          <a:lstStyle>
            <a:lvl1pPr algn="r" fontAlgn="auto">
              <a:spcBef>
                <a:spcPts val="0"/>
              </a:spcBef>
              <a:spcAft>
                <a:spcPts val="0"/>
              </a:spcAft>
              <a:defRPr kumimoji="0" sz="1400">
                <a:latin typeface="+mn-lt"/>
                <a:ea typeface="+mn-ea"/>
              </a:defRPr>
            </a:lvl1pPr>
          </a:lstStyle>
          <a:p>
            <a:pPr>
              <a:defRPr/>
            </a:pPr>
            <a:fld id="{13312CAE-7C0A-4842-8542-944A7FC1FD5E}" type="datetimeFigureOut">
              <a:rPr lang="zh-TW" altLang="en-US"/>
              <a:pPr>
                <a:defRPr/>
              </a:pPr>
              <a:t>2017/10/19</a:t>
            </a:fld>
            <a:endParaRPr lang="zh-TW" altLang="en-US"/>
          </a:p>
        </p:txBody>
      </p:sp>
      <p:sp>
        <p:nvSpPr>
          <p:cNvPr id="4" name="投影片圖像版面配置區 3"/>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9044" tIns="49522" rIns="99044" bIns="49522" rtlCol="0" anchor="ctr"/>
          <a:lstStyle/>
          <a:p>
            <a:pPr lvl="0"/>
            <a:endParaRPr lang="zh-TW" altLang="en-US" noProof="0"/>
          </a:p>
        </p:txBody>
      </p:sp>
      <p:sp>
        <p:nvSpPr>
          <p:cNvPr id="5" name="備忘稿版面配置區 4"/>
          <p:cNvSpPr>
            <a:spLocks noGrp="1"/>
          </p:cNvSpPr>
          <p:nvPr>
            <p:ph type="body" sz="quarter" idx="3"/>
          </p:nvPr>
        </p:nvSpPr>
        <p:spPr>
          <a:xfrm>
            <a:off x="709613" y="4860925"/>
            <a:ext cx="5680075" cy="4605338"/>
          </a:xfrm>
          <a:prstGeom prst="rect">
            <a:avLst/>
          </a:prstGeom>
        </p:spPr>
        <p:txBody>
          <a:bodyPr vert="horz" lIns="99044" tIns="49522" rIns="99044" bIns="49522" rtlCol="0">
            <a:normAutofit/>
          </a:bodyPr>
          <a:lstStyle/>
          <a:p>
            <a:pPr lvl="0"/>
            <a:r>
              <a:rPr lang="zh-TW" altLang="en-US" noProof="0" smtClean="0"/>
              <a:t>按一下以編輯母片文字樣式</a:t>
            </a:r>
          </a:p>
          <a:p>
            <a:pPr lvl="1"/>
            <a:r>
              <a:rPr lang="zh-TW" altLang="en-US" noProof="0" smtClean="0"/>
              <a:t>第二層</a:t>
            </a:r>
          </a:p>
          <a:p>
            <a:pPr lvl="2"/>
            <a:r>
              <a:rPr lang="zh-TW" altLang="en-US" noProof="0" smtClean="0"/>
              <a:t>第三層</a:t>
            </a:r>
          </a:p>
          <a:p>
            <a:pPr lvl="3"/>
            <a:r>
              <a:rPr lang="zh-TW" altLang="en-US" noProof="0" smtClean="0"/>
              <a:t>第四層</a:t>
            </a:r>
          </a:p>
          <a:p>
            <a:pPr lvl="4"/>
            <a:r>
              <a:rPr lang="zh-TW" altLang="en-US" noProof="0" smtClean="0"/>
              <a:t>第五層</a:t>
            </a:r>
            <a:endParaRPr lang="zh-TW" altLang="en-US" noProof="0"/>
          </a:p>
        </p:txBody>
      </p:sp>
      <p:sp>
        <p:nvSpPr>
          <p:cNvPr id="6" name="頁尾版面配置區 5"/>
          <p:cNvSpPr>
            <a:spLocks noGrp="1"/>
          </p:cNvSpPr>
          <p:nvPr>
            <p:ph type="ftr" sz="quarter" idx="4"/>
          </p:nvPr>
        </p:nvSpPr>
        <p:spPr>
          <a:xfrm>
            <a:off x="0" y="9721850"/>
            <a:ext cx="3076575" cy="511175"/>
          </a:xfrm>
          <a:prstGeom prst="rect">
            <a:avLst/>
          </a:prstGeom>
        </p:spPr>
        <p:txBody>
          <a:bodyPr vert="horz" lIns="99044" tIns="49522" rIns="99044" bIns="49522" rtlCol="0" anchor="b"/>
          <a:lstStyle>
            <a:lvl1pPr algn="l" fontAlgn="auto">
              <a:spcBef>
                <a:spcPts val="0"/>
              </a:spcBef>
              <a:spcAft>
                <a:spcPts val="0"/>
              </a:spcAft>
              <a:defRPr kumimoji="0" sz="1400">
                <a:latin typeface="+mn-lt"/>
                <a:ea typeface="+mn-ea"/>
              </a:defRPr>
            </a:lvl1pPr>
          </a:lstStyle>
          <a:p>
            <a:pPr>
              <a:defRPr/>
            </a:pPr>
            <a:endParaRPr lang="zh-TW" altLang="en-US"/>
          </a:p>
        </p:txBody>
      </p:sp>
      <p:sp>
        <p:nvSpPr>
          <p:cNvPr id="7" name="投影片編號版面配置區 6"/>
          <p:cNvSpPr>
            <a:spLocks noGrp="1"/>
          </p:cNvSpPr>
          <p:nvPr>
            <p:ph type="sldNum" sz="quarter" idx="5"/>
          </p:nvPr>
        </p:nvSpPr>
        <p:spPr>
          <a:xfrm>
            <a:off x="4021138" y="9721850"/>
            <a:ext cx="3076575" cy="511175"/>
          </a:xfrm>
          <a:prstGeom prst="rect">
            <a:avLst/>
          </a:prstGeom>
        </p:spPr>
        <p:txBody>
          <a:bodyPr vert="horz" lIns="99044" tIns="49522" rIns="99044" bIns="49522" rtlCol="0" anchor="b"/>
          <a:lstStyle>
            <a:lvl1pPr algn="r" fontAlgn="auto">
              <a:spcBef>
                <a:spcPts val="0"/>
              </a:spcBef>
              <a:spcAft>
                <a:spcPts val="0"/>
              </a:spcAft>
              <a:defRPr kumimoji="0" sz="1400">
                <a:latin typeface="+mn-lt"/>
                <a:ea typeface="+mn-ea"/>
              </a:defRPr>
            </a:lvl1pPr>
          </a:lstStyle>
          <a:p>
            <a:pPr>
              <a:defRPr/>
            </a:pPr>
            <a:fld id="{0A0A4396-DDF0-4B20-9304-7BD00B194074}" type="slidenum">
              <a:rPr lang="zh-TW" altLang="en-US"/>
              <a:pPr>
                <a:defRPr/>
              </a:pPr>
              <a:t>‹#›</a:t>
            </a:fld>
            <a:endParaRPr lang="zh-TW" altLang="en-US"/>
          </a:p>
        </p:txBody>
      </p:sp>
    </p:spTree>
    <p:extLst>
      <p:ext uri="{BB962C8B-B14F-4D97-AF65-F5344CB8AC3E}">
        <p14:creationId xmlns:p14="http://schemas.microsoft.com/office/powerpoint/2010/main" val="383435033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EFC439EF-B05E-4F15-993C-993BE0CABA52}" type="slidenum">
              <a:rPr lang="zh-TW" altLang="en-US" smtClean="0"/>
              <a:t>9</a:t>
            </a:fld>
            <a:endParaRPr lang="zh-TW" altLang="en-US"/>
          </a:p>
        </p:txBody>
      </p:sp>
    </p:spTree>
    <p:extLst>
      <p:ext uri="{BB962C8B-B14F-4D97-AF65-F5344CB8AC3E}">
        <p14:creationId xmlns:p14="http://schemas.microsoft.com/office/powerpoint/2010/main" val="36537647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076DC75E-9293-417A-B6ED-D1740A96997D}" type="slidenum">
              <a:rPr lang="zh-TW" altLang="en-US" smtClean="0"/>
              <a:t>27</a:t>
            </a:fld>
            <a:endParaRPr lang="zh-TW" altLang="en-US"/>
          </a:p>
        </p:txBody>
      </p:sp>
    </p:spTree>
    <p:extLst>
      <p:ext uri="{BB962C8B-B14F-4D97-AF65-F5344CB8AC3E}">
        <p14:creationId xmlns:p14="http://schemas.microsoft.com/office/powerpoint/2010/main" val="2759126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pPr>
              <a:defRPr/>
            </a:pPr>
            <a:fld id="{0A0A4396-DDF0-4B20-9304-7BD00B194074}" type="slidenum">
              <a:rPr lang="zh-TW" altLang="en-US" smtClean="0"/>
              <a:pPr>
                <a:defRPr/>
              </a:pPr>
              <a:t>11</a:t>
            </a:fld>
            <a:endParaRPr lang="zh-TW" altLang="en-US"/>
          </a:p>
        </p:txBody>
      </p:sp>
    </p:spTree>
    <p:extLst>
      <p:ext uri="{BB962C8B-B14F-4D97-AF65-F5344CB8AC3E}">
        <p14:creationId xmlns:p14="http://schemas.microsoft.com/office/powerpoint/2010/main" val="903542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pPr>
              <a:defRPr/>
            </a:pPr>
            <a:fld id="{0A0A4396-DDF0-4B20-9304-7BD00B194074}" type="slidenum">
              <a:rPr lang="zh-TW" altLang="en-US" smtClean="0"/>
              <a:pPr>
                <a:defRPr/>
              </a:pPr>
              <a:t>12</a:t>
            </a:fld>
            <a:endParaRPr lang="zh-TW" altLang="en-US"/>
          </a:p>
        </p:txBody>
      </p:sp>
    </p:spTree>
    <p:extLst>
      <p:ext uri="{BB962C8B-B14F-4D97-AF65-F5344CB8AC3E}">
        <p14:creationId xmlns:p14="http://schemas.microsoft.com/office/powerpoint/2010/main" val="903542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pPr>
              <a:defRPr/>
            </a:pPr>
            <a:fld id="{0A0A4396-DDF0-4B20-9304-7BD00B194074}" type="slidenum">
              <a:rPr lang="zh-TW" altLang="en-US" smtClean="0"/>
              <a:pPr>
                <a:defRPr/>
              </a:pPr>
              <a:t>16</a:t>
            </a:fld>
            <a:endParaRPr lang="zh-TW" altLang="en-US"/>
          </a:p>
        </p:txBody>
      </p:sp>
    </p:spTree>
    <p:extLst>
      <p:ext uri="{BB962C8B-B14F-4D97-AF65-F5344CB8AC3E}">
        <p14:creationId xmlns:p14="http://schemas.microsoft.com/office/powerpoint/2010/main" val="18490320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076DC75E-9293-417A-B6ED-D1740A96997D}" type="slidenum">
              <a:rPr lang="zh-TW" altLang="en-US" smtClean="0"/>
              <a:t>21</a:t>
            </a:fld>
            <a:endParaRPr lang="zh-TW" altLang="en-US"/>
          </a:p>
        </p:txBody>
      </p:sp>
    </p:spTree>
    <p:extLst>
      <p:ext uri="{BB962C8B-B14F-4D97-AF65-F5344CB8AC3E}">
        <p14:creationId xmlns:p14="http://schemas.microsoft.com/office/powerpoint/2010/main" val="22832262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076DC75E-9293-417A-B6ED-D1740A96997D}" type="slidenum">
              <a:rPr lang="zh-TW" altLang="en-US" smtClean="0"/>
              <a:t>22</a:t>
            </a:fld>
            <a:endParaRPr lang="zh-TW" altLang="en-US"/>
          </a:p>
        </p:txBody>
      </p:sp>
    </p:spTree>
    <p:extLst>
      <p:ext uri="{BB962C8B-B14F-4D97-AF65-F5344CB8AC3E}">
        <p14:creationId xmlns:p14="http://schemas.microsoft.com/office/powerpoint/2010/main" val="2759126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EFC439EF-B05E-4F15-993C-993BE0CABA52}" type="slidenum">
              <a:rPr lang="zh-TW" altLang="en-US" smtClean="0"/>
              <a:t>24</a:t>
            </a:fld>
            <a:endParaRPr lang="zh-TW" altLang="en-US"/>
          </a:p>
        </p:txBody>
      </p:sp>
    </p:spTree>
    <p:extLst>
      <p:ext uri="{BB962C8B-B14F-4D97-AF65-F5344CB8AC3E}">
        <p14:creationId xmlns:p14="http://schemas.microsoft.com/office/powerpoint/2010/main" val="10483091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EFC439EF-B05E-4F15-993C-993BE0CABA52}" type="slidenum">
              <a:rPr lang="zh-TW" altLang="en-US" smtClean="0"/>
              <a:t>25</a:t>
            </a:fld>
            <a:endParaRPr lang="zh-TW" altLang="en-US"/>
          </a:p>
        </p:txBody>
      </p:sp>
    </p:spTree>
    <p:extLst>
      <p:ext uri="{BB962C8B-B14F-4D97-AF65-F5344CB8AC3E}">
        <p14:creationId xmlns:p14="http://schemas.microsoft.com/office/powerpoint/2010/main" val="10483091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076DC75E-9293-417A-B6ED-D1740A96997D}" type="slidenum">
              <a:rPr lang="zh-TW" altLang="en-US" smtClean="0"/>
              <a:t>26</a:t>
            </a:fld>
            <a:endParaRPr lang="zh-TW" altLang="en-US"/>
          </a:p>
        </p:txBody>
      </p:sp>
    </p:spTree>
    <p:extLst>
      <p:ext uri="{BB962C8B-B14F-4D97-AF65-F5344CB8AC3E}">
        <p14:creationId xmlns:p14="http://schemas.microsoft.com/office/powerpoint/2010/main" val="27591261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bg>
      <p:bgRef idx="1002">
        <a:schemeClr val="bg2"/>
      </p:bgRef>
    </p:bg>
    <p:spTree>
      <p:nvGrpSpPr>
        <p:cNvPr id="1" name=""/>
        <p:cNvGrpSpPr/>
        <p:nvPr/>
      </p:nvGrpSpPr>
      <p:grpSpPr>
        <a:xfrm>
          <a:off x="0" y="0"/>
          <a:ext cx="0" cy="0"/>
          <a:chOff x="0" y="0"/>
          <a:chExt cx="0" cy="0"/>
        </a:xfrm>
      </p:grpSpPr>
      <p:pic>
        <p:nvPicPr>
          <p:cNvPr id="4" name="Picture 69" descr="Schneefall"/>
          <p:cNvPicPr>
            <a:picLocks noChangeAspect="1" noChangeArrowheads="1" noCrop="1"/>
          </p:cNvPicPr>
          <p:nvPr userDrawn="1"/>
        </p:nvPicPr>
        <p:blipFill>
          <a:blip r:embed="rId3" cstate="screen"/>
          <a:srcRect/>
          <a:stretch>
            <a:fillRect/>
          </a:stretch>
        </p:blipFill>
        <p:spPr bwMode="auto">
          <a:xfrm>
            <a:off x="0" y="549275"/>
            <a:ext cx="1476375" cy="1031875"/>
          </a:xfrm>
          <a:prstGeom prst="rect">
            <a:avLst/>
          </a:prstGeom>
          <a:noFill/>
          <a:ln w="9525">
            <a:noFill/>
            <a:miter lim="800000"/>
            <a:headEnd/>
            <a:tailEnd/>
          </a:ln>
        </p:spPr>
      </p:pic>
      <p:pic>
        <p:nvPicPr>
          <p:cNvPr id="5" name="Picture 68" descr="Schneefall"/>
          <p:cNvPicPr>
            <a:picLocks noChangeAspect="1" noChangeArrowheads="1" noCrop="1"/>
          </p:cNvPicPr>
          <p:nvPr userDrawn="1"/>
        </p:nvPicPr>
        <p:blipFill>
          <a:blip r:embed="rId3" cstate="screen"/>
          <a:srcRect/>
          <a:stretch>
            <a:fillRect/>
          </a:stretch>
        </p:blipFill>
        <p:spPr bwMode="auto">
          <a:xfrm>
            <a:off x="0" y="1700213"/>
            <a:ext cx="1089025" cy="792162"/>
          </a:xfrm>
          <a:prstGeom prst="rect">
            <a:avLst/>
          </a:prstGeom>
          <a:noFill/>
          <a:ln w="9525">
            <a:noFill/>
            <a:miter lim="800000"/>
            <a:headEnd/>
            <a:tailEnd/>
          </a:ln>
        </p:spPr>
      </p:pic>
      <p:pic>
        <p:nvPicPr>
          <p:cNvPr id="6" name="Picture 68" descr="Schneefall"/>
          <p:cNvPicPr>
            <a:picLocks noChangeAspect="1" noChangeArrowheads="1" noCrop="1"/>
          </p:cNvPicPr>
          <p:nvPr userDrawn="1"/>
        </p:nvPicPr>
        <p:blipFill>
          <a:blip r:embed="rId3" cstate="screen"/>
          <a:srcRect/>
          <a:stretch>
            <a:fillRect/>
          </a:stretch>
        </p:blipFill>
        <p:spPr bwMode="auto">
          <a:xfrm>
            <a:off x="0" y="2349500"/>
            <a:ext cx="692150" cy="503238"/>
          </a:xfrm>
          <a:prstGeom prst="rect">
            <a:avLst/>
          </a:prstGeom>
          <a:noFill/>
          <a:ln w="9525">
            <a:noFill/>
            <a:miter lim="800000"/>
            <a:headEnd/>
            <a:tailEnd/>
          </a:ln>
        </p:spPr>
      </p:pic>
      <p:sp>
        <p:nvSpPr>
          <p:cNvPr id="9" name="標題 8"/>
          <p:cNvSpPr>
            <a:spLocks noGrp="1"/>
          </p:cNvSpPr>
          <p:nvPr>
            <p:ph type="ctrTitle"/>
          </p:nvPr>
        </p:nvSpPr>
        <p:spPr>
          <a:xfrm>
            <a:off x="533400" y="1371600"/>
            <a:ext cx="7851648" cy="1121296"/>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ctr" rtl="0">
              <a:spcBef>
                <a:spcPct val="0"/>
              </a:spcBef>
              <a:buNone/>
              <a:defRPr sz="4400" b="1">
                <a:ln>
                  <a:noFill/>
                </a:ln>
                <a:solidFill>
                  <a:schemeClr val="tx2"/>
                </a:solidFill>
                <a:effectLst>
                  <a:outerShdw blurRad="38100" dist="25400" dir="5400000" algn="tl" rotWithShape="0">
                    <a:srgbClr val="000000">
                      <a:alpha val="43000"/>
                    </a:srgbClr>
                  </a:outerShdw>
                </a:effectLst>
                <a:latin typeface="+mj-lt"/>
                <a:ea typeface="+mj-ea"/>
                <a:cs typeface="+mj-cs"/>
              </a:defRPr>
            </a:lvl1pPr>
          </a:lstStyle>
          <a:p>
            <a:r>
              <a:rPr lang="zh-TW" altLang="en-US" dirty="0" smtClean="0"/>
              <a:t>按一下以編輯母片標題樣式</a:t>
            </a:r>
            <a:endParaRPr lang="en-US" dirty="0"/>
          </a:p>
        </p:txBody>
      </p:sp>
      <p:sp>
        <p:nvSpPr>
          <p:cNvPr id="17" name="副標題 16"/>
          <p:cNvSpPr>
            <a:spLocks noGrp="1"/>
          </p:cNvSpPr>
          <p:nvPr>
            <p:ph type="subTitle" idx="1"/>
          </p:nvPr>
        </p:nvSpPr>
        <p:spPr>
          <a:xfrm>
            <a:off x="533400" y="3228536"/>
            <a:ext cx="7854696" cy="1752600"/>
          </a:xfrm>
        </p:spPr>
        <p:txBody>
          <a:bodyPr lIns="0" rIns="18288"/>
          <a:lstStyle>
            <a:lvl1pPr marL="0" marR="4572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TW" altLang="en-US" dirty="0" smtClean="0"/>
              <a:t>按一下以編輯母片副標題樣式</a:t>
            </a:r>
            <a:endParaRPr lang="en-US" dirty="0"/>
          </a:p>
        </p:txBody>
      </p:sp>
      <p:sp>
        <p:nvSpPr>
          <p:cNvPr id="12" name="日期版面配置區 9"/>
          <p:cNvSpPr>
            <a:spLocks noGrp="1"/>
          </p:cNvSpPr>
          <p:nvPr>
            <p:ph type="dt" sz="half" idx="2"/>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7" name="日期版面配置區 9"/>
          <p:cNvSpPr>
            <a:spLocks noGrp="1"/>
          </p:cNvSpPr>
          <p:nvPr>
            <p:ph type="dt" sz="half" idx="2"/>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914401"/>
            <a:ext cx="2057400" cy="5211763"/>
          </a:xfrm>
        </p:spPr>
        <p:txBody>
          <a:bodyPr vert="eaVert"/>
          <a:lstStyle/>
          <a:p>
            <a:r>
              <a:rPr lang="zh-TW" altLang="en-US" smtClean="0"/>
              <a:t>按一下以編輯母片標題樣式</a:t>
            </a:r>
            <a:endParaRPr lang="en-US"/>
          </a:p>
        </p:txBody>
      </p:sp>
      <p:sp>
        <p:nvSpPr>
          <p:cNvPr id="3" name="直排文字版面配置區 2"/>
          <p:cNvSpPr>
            <a:spLocks noGrp="1"/>
          </p:cNvSpPr>
          <p:nvPr>
            <p:ph type="body" orient="vert" idx="1"/>
          </p:nvPr>
        </p:nvSpPr>
        <p:spPr>
          <a:xfrm>
            <a:off x="457200" y="914401"/>
            <a:ext cx="6019800" cy="5211763"/>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7" name="日期版面配置區 9"/>
          <p:cNvSpPr>
            <a:spLocks noGrp="1"/>
          </p:cNvSpPr>
          <p:nvPr>
            <p:ph type="dt" sz="half" idx="2"/>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a:xfrm>
            <a:off x="457200" y="269776"/>
            <a:ext cx="8229600" cy="1143000"/>
          </a:xfrm>
        </p:spPr>
        <p:txBody>
          <a:bodyPr anchor="t">
            <a:normAutofit/>
          </a:bodyPr>
          <a:lstStyle>
            <a:lvl1pPr algn="ctr">
              <a:defRPr sz="4000"/>
            </a:lvl1pPr>
          </a:lstStyle>
          <a:p>
            <a:r>
              <a:rPr lang="zh-TW" altLang="en-US" dirty="0" smtClean="0"/>
              <a:t>按一下以編輯母片標題樣式</a:t>
            </a:r>
            <a:endParaRPr lang="en-US" dirty="0"/>
          </a:p>
        </p:txBody>
      </p:sp>
      <p:sp>
        <p:nvSpPr>
          <p:cNvPr id="3" name="內容版面配置區 2"/>
          <p:cNvSpPr>
            <a:spLocks noGrp="1"/>
          </p:cNvSpPr>
          <p:nvPr>
            <p:ph idx="1"/>
          </p:nvPr>
        </p:nvSpPr>
        <p:spPr>
          <a:xfrm>
            <a:off x="457200" y="1484784"/>
            <a:ext cx="8229600" cy="4839816"/>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6" name="日期版面配置區 9"/>
          <p:cNvSpPr>
            <a:spLocks noGrp="1"/>
          </p:cNvSpPr>
          <p:nvPr>
            <p:ph type="dt" sz="half" idx="2"/>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bg>
      <p:bgRef idx="1002">
        <a:schemeClr val="bg2"/>
      </p:bgRef>
    </p:bg>
    <p:spTree>
      <p:nvGrpSpPr>
        <p:cNvPr id="1" name=""/>
        <p:cNvGrpSpPr/>
        <p:nvPr/>
      </p:nvGrpSpPr>
      <p:grpSpPr>
        <a:xfrm>
          <a:off x="0" y="0"/>
          <a:ext cx="0" cy="0"/>
          <a:chOff x="0" y="0"/>
          <a:chExt cx="0" cy="0"/>
        </a:xfrm>
      </p:grpSpPr>
      <p:sp>
        <p:nvSpPr>
          <p:cNvPr id="2" name="標題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zh-TW" altLang="en-US" smtClean="0"/>
              <a:t>按一下以編輯母片標題樣式</a:t>
            </a:r>
            <a:endParaRPr lang="en-US"/>
          </a:p>
        </p:txBody>
      </p:sp>
      <p:sp>
        <p:nvSpPr>
          <p:cNvPr id="3" name="文字版面配置區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TW" altLang="en-US" smtClean="0"/>
              <a:t>按一下以編輯母片文字樣式</a:t>
            </a:r>
          </a:p>
        </p:txBody>
      </p:sp>
      <p:sp>
        <p:nvSpPr>
          <p:cNvPr id="6" name="文字方塊 5"/>
          <p:cNvSpPr txBox="1"/>
          <p:nvPr userDrawn="1"/>
        </p:nvSpPr>
        <p:spPr>
          <a:xfrm>
            <a:off x="5580112" y="81497"/>
            <a:ext cx="2158598" cy="307777"/>
          </a:xfrm>
          <a:prstGeom prst="rect">
            <a:avLst/>
          </a:prstGeom>
          <a:noFill/>
        </p:spPr>
        <p:txBody>
          <a:bodyPr wrap="square" rtlCol="0">
            <a:spAutoFit/>
          </a:bodyPr>
          <a:lstStyle/>
          <a:p>
            <a:pPr algn="ctr"/>
            <a:r>
              <a:rPr lang="zh-TW" altLang="en-US" sz="1400" dirty="0" smtClean="0">
                <a:solidFill>
                  <a:schemeClr val="tx2">
                    <a:lumMod val="90000"/>
                  </a:schemeClr>
                </a:solidFill>
                <a:latin typeface="微軟正黑體" pitchFamily="34" charset="-120"/>
                <a:ea typeface="微軟正黑體" pitchFamily="34" charset="-120"/>
              </a:rPr>
              <a:t>雲端媒體服務研發中心</a:t>
            </a:r>
            <a:endParaRPr lang="zh-TW" altLang="en-US" sz="1400" dirty="0">
              <a:solidFill>
                <a:schemeClr val="tx2">
                  <a:lumMod val="75000"/>
                </a:schemeClr>
              </a:solidFill>
              <a:effectLst>
                <a:outerShdw blurRad="38100" dist="38100" dir="2700000" algn="tl">
                  <a:srgbClr val="000000">
                    <a:alpha val="43137"/>
                  </a:srgbClr>
                </a:outerShdw>
              </a:effectLst>
              <a:latin typeface="Arial Black" pitchFamily="34" charset="0"/>
            </a:endParaRPr>
          </a:p>
        </p:txBody>
      </p:sp>
      <p:sp>
        <p:nvSpPr>
          <p:cNvPr id="7" name="日期版面配置區 9"/>
          <p:cNvSpPr>
            <a:spLocks noGrp="1"/>
          </p:cNvSpPr>
          <p:nvPr>
            <p:ph type="dt" sz="half" idx="2"/>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bldLst>
      <p:bldP spid="6" grpId="0"/>
      <p:bldP spid="6" grpId="1"/>
      <p:bldP spid="6" grpId="2"/>
      <p:bldP spid="6" grpId="3"/>
      <p:bldP spid="6" grpId="4"/>
      <p:bldP spid="6" grpId="5"/>
      <p:bldP spid="6" grpId="6"/>
      <p:bldP spid="6" grpId="7"/>
      <p:bldP spid="6" grpId="8"/>
      <p:bldP spid="6" grpId="9"/>
      <p:bldP spid="6" grpId="10"/>
      <p:bldP spid="6" grpId="11"/>
      <p:bldP spid="6" grpId="12"/>
      <p:bldP spid="6" grpId="13"/>
      <p:bldP spid="6" grpId="14"/>
      <p:bldP spid="6" grpId="15"/>
      <p:bldP spid="6" grpId="16"/>
      <p:bldP spid="6" grpId="17"/>
      <p:bldP spid="6" grpId="18"/>
      <p:bldP spid="6" grpId="19"/>
      <p:bldP spid="6" grpId="20"/>
      <p:bldP spid="6" grpId="21"/>
      <p:bldP spid="6" grpId="22"/>
      <p:bldP spid="6" grpId="23"/>
      <p:bldP spid="6" grpId="24"/>
      <p:bldP spid="6" grpId="25"/>
      <p:bldP spid="6" grpId="26"/>
      <p:bldP spid="6" grpId="27"/>
      <p:bldP spid="6" grpId="28"/>
      <p:bldP spid="6" grpId="29"/>
      <p:bldP spid="6" grpId="30"/>
      <p:bldP spid="6" grpId="31"/>
      <p:bldP spid="6" grpId="32"/>
      <p:bldP spid="6" grpId="33"/>
      <p:bldP spid="6" grpId="34"/>
      <p:bldP spid="6" grpId="35"/>
      <p:bldP spid="6" grpId="36"/>
      <p:bldP spid="6" grpId="37"/>
      <p:bldP spid="6" grpId="38"/>
      <p:bldP spid="6" grpId="39"/>
      <p:bldP spid="6" grpId="40"/>
      <p:bldP spid="6" grpId="41"/>
      <p:bldP spid="6" grpId="42"/>
      <p:bldP spid="6" grpId="43"/>
      <p:bldP spid="6" grpId="44"/>
      <p:bldP spid="6" grpId="45"/>
      <p:bldP spid="6" grpId="46"/>
      <p:bldP spid="6" grpId="47"/>
      <p:bldP spid="6" grpId="48"/>
      <p:bldP spid="6" grpId="49"/>
      <p:bldP spid="6" grpId="50"/>
      <p:bldP spid="6" grpId="51"/>
      <p:bldP spid="6" grpId="52"/>
      <p:bldP spid="6" grpId="53"/>
      <p:bldP spid="6" grpId="54"/>
      <p:bldP spid="6" grpId="55"/>
      <p:bldP spid="6" grpId="56"/>
      <p:bldP spid="6" grpId="57"/>
      <p:bldP spid="6" grpId="58"/>
      <p:bldP spid="6" grpId="59"/>
      <p:bldP spid="6" grpId="60"/>
      <p:bldP spid="6" grpId="61"/>
      <p:bldP spid="6" grpId="62"/>
      <p:bldP spid="6" grpId="63"/>
      <p:bldP spid="6" grpId="64"/>
      <p:bldP spid="6" grpId="65"/>
      <p:bldP spid="6" grpId="66"/>
      <p:bldP spid="6" grpId="67"/>
      <p:bldP spid="6" grpId="68"/>
      <p:bldP spid="6" grpId="69"/>
      <p:bldP spid="6" grpId="70"/>
      <p:bldP spid="6" grpId="71"/>
      <p:bldP spid="6" grpId="72"/>
      <p:bldP spid="6" grpId="73"/>
      <p:bldP spid="6" grpId="74"/>
      <p:bldP spid="6" grpId="75"/>
      <p:bldP spid="6" grpId="76"/>
      <p:bldP spid="6" grpId="77"/>
      <p:bldP spid="6" grpId="78"/>
      <p:bldP spid="6" grpId="79"/>
      <p:bldP spid="6" grpId="80"/>
      <p:bldP spid="6" grpId="81"/>
      <p:bldP spid="6" grpId="82"/>
      <p:bldP spid="6" grpId="83"/>
      <p:bldP spid="6" grpId="84"/>
      <p:bldP spid="6" grpId="85"/>
      <p:bldP spid="6" grpId="86"/>
      <p:bldP spid="6" grpId="87"/>
      <p:bldP spid="6" grpId="88"/>
      <p:bldP spid="6" grpId="89"/>
      <p:bldP spid="6" grpId="90"/>
      <p:bldP spid="6" grpId="91"/>
      <p:bldP spid="6" grpId="92"/>
      <p:bldP spid="6" grpId="93"/>
      <p:bldP spid="6" grpId="94"/>
      <p:bldP spid="6" grpId="95"/>
      <p:bldP spid="6" grpId="96"/>
      <p:bldP spid="6" grpId="97"/>
      <p:bldP spid="6" grpId="98"/>
      <p:bldP spid="6" grpId="99"/>
      <p:bldP spid="6" grpId="100"/>
      <p:bldP spid="6" grpId="101"/>
      <p:bldP spid="6" grpId="102"/>
      <p:bldP spid="6" grpId="103"/>
      <p:bldP spid="6" grpId="104"/>
      <p:bldP spid="6" grpId="105"/>
      <p:bldP spid="6" grpId="106"/>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a:xfrm>
            <a:off x="457200" y="704088"/>
            <a:ext cx="8229600" cy="1143000"/>
          </a:xfrm>
        </p:spPr>
        <p:txBody>
          <a:bodyPr/>
          <a:lstStyle/>
          <a:p>
            <a:r>
              <a:rPr lang="zh-TW" altLang="en-US" smtClean="0"/>
              <a:t>按一下以編輯母片標題樣式</a:t>
            </a:r>
            <a:endParaRPr lang="en-US"/>
          </a:p>
        </p:txBody>
      </p:sp>
      <p:sp>
        <p:nvSpPr>
          <p:cNvPr id="3" name="內容版面配置區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內容版面配置區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8" name="日期版面配置區 9"/>
          <p:cNvSpPr>
            <a:spLocks noGrp="1"/>
          </p:cNvSpPr>
          <p:nvPr>
            <p:ph type="dt" sz="half" idx="13"/>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704088"/>
            <a:ext cx="8229600" cy="1143000"/>
          </a:xfrm>
        </p:spPr>
        <p:txBody>
          <a:bodyPr/>
          <a:lstStyle>
            <a:lvl1pPr>
              <a:defRPr/>
            </a:lvl1pPr>
          </a:lstStyle>
          <a:p>
            <a:r>
              <a:rPr lang="zh-TW" altLang="en-US" smtClean="0"/>
              <a:t>按一下以編輯母片標題樣式</a:t>
            </a:r>
            <a:endParaRPr lang="en-US"/>
          </a:p>
        </p:txBody>
      </p:sp>
      <p:sp>
        <p:nvSpPr>
          <p:cNvPr id="3" name="文字版面配置區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zh-TW" altLang="en-US" smtClean="0"/>
              <a:t>按一下以編輯母片文字樣式</a:t>
            </a:r>
          </a:p>
        </p:txBody>
      </p:sp>
      <p:sp>
        <p:nvSpPr>
          <p:cNvPr id="4" name="文字版面配置區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zh-TW" altLang="en-US" smtClean="0"/>
              <a:t>按一下以編輯母片文字樣式</a:t>
            </a:r>
          </a:p>
        </p:txBody>
      </p:sp>
      <p:sp>
        <p:nvSpPr>
          <p:cNvPr id="5" name="內容版面配置區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6" name="內容版面配置區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10" name="日期版面配置區 9"/>
          <p:cNvSpPr>
            <a:spLocks noGrp="1"/>
          </p:cNvSpPr>
          <p:nvPr>
            <p:ph type="dt" sz="half" idx="13"/>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zh-TW" altLang="en-US" smtClean="0"/>
              <a:t>按一下以編輯母片標題樣式</a:t>
            </a:r>
            <a:endParaRPr lang="en-US"/>
          </a:p>
        </p:txBody>
      </p:sp>
      <p:sp>
        <p:nvSpPr>
          <p:cNvPr id="6" name="日期版面配置區 9"/>
          <p:cNvSpPr>
            <a:spLocks noGrp="1"/>
          </p:cNvSpPr>
          <p:nvPr>
            <p:ph type="dt" sz="half" idx="2"/>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4" name="日期版面配置區 9"/>
          <p:cNvSpPr>
            <a:spLocks noGrp="1"/>
          </p:cNvSpPr>
          <p:nvPr>
            <p:ph type="dt" sz="half" idx="2"/>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zh-TW" altLang="en-US" smtClean="0"/>
              <a:t>按一下以編輯母片標題樣式</a:t>
            </a:r>
            <a:endParaRPr lang="en-US"/>
          </a:p>
        </p:txBody>
      </p:sp>
      <p:sp>
        <p:nvSpPr>
          <p:cNvPr id="3" name="文字版面配置區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zh-TW" altLang="en-US" smtClean="0"/>
              <a:t>按一下以編輯母片文字樣式</a:t>
            </a:r>
          </a:p>
        </p:txBody>
      </p:sp>
      <p:sp>
        <p:nvSpPr>
          <p:cNvPr id="4" name="內容版面配置區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13" name="日期版面配置區 9"/>
          <p:cNvSpPr>
            <a:spLocks noGrp="1"/>
          </p:cNvSpPr>
          <p:nvPr>
            <p:ph type="dt" sz="half" idx="13"/>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含標題的圖片">
    <p:spTree>
      <p:nvGrpSpPr>
        <p:cNvPr id="1" name=""/>
        <p:cNvGrpSpPr/>
        <p:nvPr/>
      </p:nvGrpSpPr>
      <p:grpSpPr>
        <a:xfrm>
          <a:off x="0" y="0"/>
          <a:ext cx="0" cy="0"/>
          <a:chOff x="0" y="0"/>
          <a:chExt cx="0" cy="0"/>
        </a:xfrm>
      </p:grpSpPr>
      <p:sp>
        <p:nvSpPr>
          <p:cNvPr id="5" name="剪去並圓角化單一角落矩形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en-US"/>
          </a:p>
        </p:txBody>
      </p:sp>
      <p:sp>
        <p:nvSpPr>
          <p:cNvPr id="6" name="直角三角形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en-US"/>
          </a:p>
        </p:txBody>
      </p:sp>
      <p:sp>
        <p:nvSpPr>
          <p:cNvPr id="7" name="手繪多邊形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kumimoji="0" lang="en-US">
              <a:latin typeface="+mn-lt"/>
              <a:ea typeface="+mn-ea"/>
            </a:endParaRPr>
          </a:p>
        </p:txBody>
      </p:sp>
      <p:sp>
        <p:nvSpPr>
          <p:cNvPr id="8" name="手繪多邊形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kumimoji="0" lang="en-US">
              <a:latin typeface="+mn-lt"/>
              <a:ea typeface="+mn-ea"/>
            </a:endParaRPr>
          </a:p>
        </p:txBody>
      </p:sp>
      <p:sp>
        <p:nvSpPr>
          <p:cNvPr id="2" name="標題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zh-TW" altLang="en-US" smtClean="0"/>
              <a:t>按一下以編輯母片標題樣式</a:t>
            </a:r>
            <a:endParaRPr lang="en-US"/>
          </a:p>
        </p:txBody>
      </p:sp>
      <p:sp>
        <p:nvSpPr>
          <p:cNvPr id="4" name="文字版面配置區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zh-TW" altLang="en-US" smtClean="0"/>
              <a:t>按一下以編輯母片文字樣式</a:t>
            </a:r>
          </a:p>
        </p:txBody>
      </p:sp>
      <p:sp>
        <p:nvSpPr>
          <p:cNvPr id="3" name="圖片版面配置區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zh-TW" altLang="en-US" noProof="0" smtClean="0"/>
              <a:t>按一下圖示以新增圖片</a:t>
            </a:r>
            <a:endParaRPr lang="en-US" noProof="0" dirty="0"/>
          </a:p>
        </p:txBody>
      </p:sp>
      <p:sp>
        <p:nvSpPr>
          <p:cNvPr id="12" name="日期版面配置區 9"/>
          <p:cNvSpPr>
            <a:spLocks noGrp="1"/>
          </p:cNvSpPr>
          <p:nvPr>
            <p:ph type="dt" sz="half" idx="10"/>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0" name="Rectangle 19"/>
          <p:cNvSpPr>
            <a:spLocks noChangeArrowheads="1"/>
          </p:cNvSpPr>
          <p:nvPr/>
        </p:nvSpPr>
        <p:spPr bwMode="auto">
          <a:xfrm>
            <a:off x="29971" y="6629369"/>
            <a:ext cx="2133600" cy="188912"/>
          </a:xfrm>
          <a:prstGeom prst="rect">
            <a:avLst/>
          </a:prstGeom>
          <a:noFill/>
          <a:ln w="9525">
            <a:noFill/>
            <a:miter lim="800000"/>
            <a:headEnd/>
            <a:tailEnd/>
          </a:ln>
        </p:spPr>
        <p:txBody>
          <a:bodyPr/>
          <a:lstStyle/>
          <a:p>
            <a:pPr algn="l">
              <a:lnSpc>
                <a:spcPct val="80000"/>
              </a:lnSpc>
              <a:defRPr/>
            </a:pPr>
            <a:fld id="{E5CCA6AD-8264-4C48-A104-77B4355DE4B2}" type="slidenum">
              <a:rPr lang="en-US" altLang="zh-TW" sz="1000">
                <a:latin typeface="Arial" charset="0"/>
              </a:rPr>
              <a:pPr algn="l">
                <a:lnSpc>
                  <a:spcPct val="80000"/>
                </a:lnSpc>
                <a:defRPr/>
              </a:pPr>
              <a:t>‹#›</a:t>
            </a:fld>
            <a:endParaRPr lang="en-US" altLang="zh-TW" sz="1000" dirty="0">
              <a:latin typeface="Arial" charset="0"/>
            </a:endParaRPr>
          </a:p>
        </p:txBody>
      </p:sp>
      <p:sp>
        <p:nvSpPr>
          <p:cNvPr id="7" name="手繪多邊形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kumimoji="0" lang="en-US" dirty="0">
              <a:latin typeface="+mn-lt"/>
              <a:ea typeface="+mn-ea"/>
            </a:endParaRPr>
          </a:p>
        </p:txBody>
      </p:sp>
      <p:sp>
        <p:nvSpPr>
          <p:cNvPr id="6148" name="標題版面配置區 8"/>
          <p:cNvSpPr>
            <a:spLocks noGrp="1"/>
          </p:cNvSpPr>
          <p:nvPr>
            <p:ph type="title"/>
          </p:nvPr>
        </p:nvSpPr>
        <p:spPr bwMode="auto">
          <a:xfrm>
            <a:off x="457200" y="704850"/>
            <a:ext cx="8229600" cy="779463"/>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zh-TW" altLang="en-US" smtClean="0"/>
              <a:t>按一下以編輯母片標題樣式</a:t>
            </a:r>
            <a:endParaRPr lang="en-US" smtClean="0"/>
          </a:p>
        </p:txBody>
      </p:sp>
      <p:sp>
        <p:nvSpPr>
          <p:cNvPr id="6149" name="文字版面配置區 29"/>
          <p:cNvSpPr>
            <a:spLocks noGrp="1"/>
          </p:cNvSpPr>
          <p:nvPr>
            <p:ph type="body" idx="1"/>
          </p:nvPr>
        </p:nvSpPr>
        <p:spPr bwMode="auto">
          <a:xfrm>
            <a:off x="395288" y="1628775"/>
            <a:ext cx="8229600" cy="4749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smtClean="0"/>
          </a:p>
        </p:txBody>
      </p:sp>
      <p:grpSp>
        <p:nvGrpSpPr>
          <p:cNvPr id="6151" name="群組 1"/>
          <p:cNvGrpSpPr>
            <a:grpSpLocks/>
          </p:cNvGrpSpPr>
          <p:nvPr/>
        </p:nvGrpSpPr>
        <p:grpSpPr bwMode="auto">
          <a:xfrm>
            <a:off x="-19050" y="203200"/>
            <a:ext cx="9180513" cy="647700"/>
            <a:chOff x="-19045" y="216550"/>
            <a:chExt cx="9180548" cy="649224"/>
          </a:xfrm>
        </p:grpSpPr>
        <p:sp>
          <p:nvSpPr>
            <p:cNvPr id="12" name="手繪多邊形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kumimoji="0" lang="en-US">
                <a:latin typeface="+mn-lt"/>
                <a:ea typeface="+mn-ea"/>
              </a:endParaRPr>
            </a:p>
          </p:txBody>
        </p:sp>
        <p:sp>
          <p:nvSpPr>
            <p:cNvPr id="13" name="手繪多邊形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kumimoji="0" lang="en-US">
                <a:latin typeface="+mn-lt"/>
                <a:ea typeface="+mn-ea"/>
              </a:endParaRPr>
            </a:p>
          </p:txBody>
        </p:sp>
      </p:grpSp>
      <p:pic>
        <p:nvPicPr>
          <p:cNvPr id="15" name="圖片 14" descr="TOUCH去背_2.png"/>
          <p:cNvPicPr>
            <a:picLocks noChangeAspect="1"/>
          </p:cNvPicPr>
          <p:nvPr/>
        </p:nvPicPr>
        <p:blipFill>
          <a:blip r:embed="rId13" cstate="screen"/>
          <a:stretch>
            <a:fillRect/>
          </a:stretch>
        </p:blipFill>
        <p:spPr>
          <a:xfrm>
            <a:off x="35496" y="0"/>
            <a:ext cx="1187624" cy="439861"/>
          </a:xfrm>
          <a:prstGeom prst="rect">
            <a:avLst/>
          </a:prstGeom>
        </p:spPr>
      </p:pic>
      <p:sp>
        <p:nvSpPr>
          <p:cNvPr id="16" name="文字方塊 15"/>
          <p:cNvSpPr txBox="1"/>
          <p:nvPr/>
        </p:nvSpPr>
        <p:spPr>
          <a:xfrm>
            <a:off x="1115616" y="66110"/>
            <a:ext cx="936475" cy="338554"/>
          </a:xfrm>
          <a:prstGeom prst="rect">
            <a:avLst/>
          </a:prstGeom>
          <a:noFill/>
        </p:spPr>
        <p:txBody>
          <a:bodyPr wrap="none" rtlCol="0">
            <a:spAutoFit/>
          </a:bodyPr>
          <a:lstStyle/>
          <a:p>
            <a:r>
              <a:rPr lang="en-US" altLang="zh-TW" sz="1600" dirty="0" smtClean="0">
                <a:solidFill>
                  <a:schemeClr val="accent6">
                    <a:lumMod val="20000"/>
                    <a:lumOff val="80000"/>
                  </a:schemeClr>
                </a:solidFill>
                <a:effectLst>
                  <a:outerShdw blurRad="38100" dist="38100" dir="2700000" algn="tl">
                    <a:srgbClr val="000000">
                      <a:alpha val="43137"/>
                    </a:srgbClr>
                  </a:outerShdw>
                </a:effectLst>
                <a:latin typeface="Arial Black" pitchFamily="34" charset="0"/>
              </a:rPr>
              <a:t>Center</a:t>
            </a:r>
            <a:endParaRPr lang="zh-TW" altLang="en-US" sz="1600" dirty="0">
              <a:solidFill>
                <a:schemeClr val="accent6">
                  <a:lumMod val="20000"/>
                  <a:lumOff val="80000"/>
                </a:schemeClr>
              </a:solidFill>
              <a:effectLst>
                <a:outerShdw blurRad="38100" dist="38100" dir="2700000" algn="tl">
                  <a:srgbClr val="000000">
                    <a:alpha val="43137"/>
                  </a:srgbClr>
                </a:outerShdw>
              </a:effectLst>
              <a:latin typeface="Arial Black" pitchFamily="34" charset="0"/>
            </a:endParaRPr>
          </a:p>
        </p:txBody>
      </p:sp>
      <p:pic>
        <p:nvPicPr>
          <p:cNvPr id="17" name="Picture 8" descr="ncku-title"/>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8422104" y="6623447"/>
            <a:ext cx="720725" cy="261937"/>
          </a:xfrm>
          <a:prstGeom prst="rect">
            <a:avLst/>
          </a:prstGeom>
          <a:noFill/>
          <a:extLst>
            <a:ext uri="{909E8E84-426E-40DD-AFC4-6F175D3DCCD1}">
              <a14:hiddenFill xmlns:a14="http://schemas.microsoft.com/office/drawing/2010/main">
                <a:solidFill>
                  <a:srgbClr val="FFFFFF"/>
                </a:solidFill>
              </a14:hiddenFill>
            </a:ext>
          </a:extLst>
        </p:spPr>
      </p:pic>
      <p:sp>
        <p:nvSpPr>
          <p:cNvPr id="19" name="文字方塊 18"/>
          <p:cNvSpPr txBox="1"/>
          <p:nvPr/>
        </p:nvSpPr>
        <p:spPr>
          <a:xfrm>
            <a:off x="3633110" y="6623774"/>
            <a:ext cx="2307042" cy="261610"/>
          </a:xfrm>
          <a:prstGeom prst="rect">
            <a:avLst/>
          </a:prstGeom>
          <a:noFill/>
          <a:effectLst>
            <a:outerShdw blurRad="50800" dist="38100" dir="1800000" sx="88000" sy="88000" algn="tl" rotWithShape="0">
              <a:prstClr val="black">
                <a:alpha val="64000"/>
              </a:prstClr>
            </a:outerShdw>
          </a:effectLst>
        </p:spPr>
        <p:txBody>
          <a:bodyPr wrap="none">
            <a:spAutoFit/>
          </a:bodyPr>
          <a:lstStyle/>
          <a:p>
            <a:pPr algn="ctr">
              <a:defRPr/>
            </a:pPr>
            <a:r>
              <a:rPr lang="en-US" altLang="zh-TW" sz="1100" b="0" dirty="0" smtClean="0">
                <a:ln>
                  <a:noFill/>
                </a:ln>
                <a:solidFill>
                  <a:schemeClr val="tx2"/>
                </a:solidFill>
                <a:effectLst>
                  <a:outerShdw blurRad="38100" dist="38100" dir="2700000" algn="tl">
                    <a:srgbClr val="000000">
                      <a:alpha val="43137"/>
                    </a:srgbClr>
                  </a:outerShdw>
                </a:effectLst>
                <a:latin typeface="微軟正黑體" pitchFamily="34" charset="-120"/>
                <a:ea typeface="微軟正黑體" pitchFamily="34" charset="-120"/>
              </a:rPr>
              <a:t>National Cheng Kung University</a:t>
            </a:r>
            <a:endParaRPr lang="zh-TW" altLang="en-US" sz="1100" b="0" dirty="0">
              <a:ln>
                <a:noFill/>
              </a:ln>
              <a:solidFill>
                <a:schemeClr val="tx2"/>
              </a:solidFill>
              <a:effectLst>
                <a:outerShdw blurRad="38100" dist="38100" dir="2700000" algn="tl">
                  <a:srgbClr val="000000">
                    <a:alpha val="43137"/>
                  </a:srgbClr>
                </a:outerShdw>
              </a:effectLst>
              <a:latin typeface="微軟正黑體" pitchFamily="34" charset="-120"/>
              <a:ea typeface="微軟正黑體" pitchFamily="34" charset="-120"/>
            </a:endParaRPr>
          </a:p>
        </p:txBody>
      </p:sp>
      <p:sp>
        <p:nvSpPr>
          <p:cNvPr id="21" name="文字方塊 20"/>
          <p:cNvSpPr txBox="1"/>
          <p:nvPr/>
        </p:nvSpPr>
        <p:spPr>
          <a:xfrm>
            <a:off x="5436096" y="76562"/>
            <a:ext cx="2808312" cy="400110"/>
          </a:xfrm>
          <a:prstGeom prst="rect">
            <a:avLst/>
          </a:prstGeom>
          <a:noFill/>
        </p:spPr>
        <p:txBody>
          <a:bodyPr wrap="square" rtlCol="0">
            <a:spAutoFit/>
          </a:bodyPr>
          <a:lstStyle/>
          <a:p>
            <a:pPr algn="ctr"/>
            <a:r>
              <a:rPr lang="en-US" altLang="zh-TW" sz="1000" b="1" dirty="0" smtClean="0">
                <a:solidFill>
                  <a:schemeClr val="tx2">
                    <a:lumMod val="90000"/>
                  </a:schemeClr>
                </a:solidFill>
                <a:latin typeface="微軟正黑體" pitchFamily="34" charset="-120"/>
                <a:ea typeface="微軟正黑體" pitchFamily="34" charset="-120"/>
              </a:rPr>
              <a:t>Center for</a:t>
            </a:r>
            <a:r>
              <a:rPr lang="en-US" altLang="zh-TW" sz="1000" b="1" baseline="0" dirty="0" smtClean="0">
                <a:solidFill>
                  <a:schemeClr val="tx2">
                    <a:lumMod val="90000"/>
                  </a:schemeClr>
                </a:solidFill>
                <a:latin typeface="微軟正黑體" pitchFamily="34" charset="-120"/>
                <a:ea typeface="微軟正黑體" pitchFamily="34" charset="-120"/>
              </a:rPr>
              <a:t> Tomorrow Ubiquitous Cloud and Hypermedia Services</a:t>
            </a:r>
            <a:endParaRPr lang="zh-TW" altLang="en-US" sz="1000" b="1" dirty="0">
              <a:solidFill>
                <a:schemeClr val="tx2">
                  <a:lumMod val="75000"/>
                </a:schemeClr>
              </a:solidFill>
              <a:effectLst>
                <a:outerShdw blurRad="38100" dist="38100" dir="2700000" algn="tl">
                  <a:srgbClr val="000000">
                    <a:alpha val="43137"/>
                  </a:srgbClr>
                </a:outerShdw>
              </a:effectLst>
              <a:latin typeface="Arial Black" pitchFamily="34" charset="0"/>
            </a:endParaRPr>
          </a:p>
        </p:txBody>
      </p:sp>
    </p:spTree>
  </p:cSld>
  <p:clrMap bg1="lt1" tx1="dk1" bg2="lt2" tx2="dk2" accent1="accent1" accent2="accent2" accent3="accent3" accent4="accent4" accent5="accent5" accent6="accent6" hlink="hlink" folHlink="folHlink"/>
  <p:sldLayoutIdLst>
    <p:sldLayoutId id="2147483923" r:id="rId1"/>
    <p:sldLayoutId id="2147483924" r:id="rId2"/>
    <p:sldLayoutId id="2147483925" r:id="rId3"/>
    <p:sldLayoutId id="2147483926" r:id="rId4"/>
    <p:sldLayoutId id="2147483927" r:id="rId5"/>
    <p:sldLayoutId id="2147483928" r:id="rId6"/>
    <p:sldLayoutId id="2147483929" r:id="rId7"/>
    <p:sldLayoutId id="2147483930" r:id="rId8"/>
    <p:sldLayoutId id="2147483931" r:id="rId9"/>
    <p:sldLayoutId id="2147483932" r:id="rId10"/>
    <p:sldLayoutId id="2147483933" r:id="rId11"/>
  </p:sldLayoutIdLst>
  <p:timing>
    <p:tnLst>
      <p:par>
        <p:cTn id="1" dur="indefinite" restart="never" nodeType="tmRoot"/>
      </p:par>
    </p:tnLst>
    <p:bldLst>
      <p:bldP spid="16" grpId="2"/>
      <p:bldP spid="16" grpId="3"/>
      <p:bldP spid="16" grpId="4"/>
      <p:bldP spid="16" grpId="5"/>
      <p:bldP spid="16" grpId="6"/>
      <p:bldP spid="16" grpId="7"/>
      <p:bldP spid="16" grpId="8"/>
      <p:bldP spid="16" grpId="9"/>
      <p:bldP spid="16" grpId="10"/>
      <p:bldP spid="16" grpId="11"/>
      <p:bldP spid="16" grpId="12"/>
      <p:bldP spid="16" grpId="13"/>
      <p:bldP spid="16" grpId="14"/>
      <p:bldP spid="16" grpId="15"/>
      <p:bldP spid="16" grpId="16"/>
      <p:bldP spid="16" grpId="17"/>
      <p:bldP spid="16" grpId="18"/>
      <p:bldP spid="16" grpId="19"/>
      <p:bldP spid="16" grpId="20"/>
      <p:bldP spid="16" grpId="21"/>
      <p:bldP spid="16" grpId="22"/>
      <p:bldP spid="16" grpId="23"/>
      <p:bldP spid="16" grpId="24"/>
      <p:bldP spid="16" grpId="25"/>
      <p:bldP spid="16" grpId="26"/>
      <p:bldP spid="16" grpId="27"/>
      <p:bldP spid="16" grpId="28"/>
      <p:bldP spid="16" grpId="29"/>
      <p:bldP spid="16" grpId="30"/>
      <p:bldP spid="16" grpId="31"/>
      <p:bldP spid="16" grpId="32"/>
      <p:bldP spid="16" grpId="33"/>
      <p:bldP spid="16" grpId="34"/>
      <p:bldP spid="16" grpId="35"/>
      <p:bldP spid="16" grpId="36"/>
      <p:bldP spid="16" grpId="37"/>
      <p:bldP spid="16" grpId="38"/>
      <p:bldP spid="16" grpId="39"/>
      <p:bldP spid="16" grpId="40"/>
      <p:bldP spid="16" grpId="41"/>
      <p:bldP spid="16" grpId="42"/>
      <p:bldP spid="16" grpId="43"/>
      <p:bldP spid="16" grpId="44"/>
      <p:bldP spid="16" grpId="45"/>
      <p:bldP spid="16" grpId="46"/>
      <p:bldP spid="16" grpId="47"/>
      <p:bldP spid="16" grpId="48"/>
      <p:bldP spid="16" grpId="49"/>
      <p:bldP spid="16" grpId="50"/>
      <p:bldP spid="16" grpId="51"/>
      <p:bldP spid="16" grpId="52"/>
      <p:bldP spid="16" grpId="53"/>
      <p:bldP spid="16" grpId="54"/>
      <p:bldP spid="16" grpId="55"/>
      <p:bldP spid="16" grpId="56"/>
      <p:bldP spid="16" grpId="57"/>
      <p:bldP spid="16" grpId="58"/>
      <p:bldP spid="16" grpId="59"/>
      <p:bldP spid="16" grpId="60"/>
      <p:bldP spid="16" grpId="61"/>
      <p:bldP spid="16" grpId="62"/>
      <p:bldP spid="16" grpId="63"/>
      <p:bldP spid="16" grpId="64"/>
      <p:bldP spid="16" grpId="65"/>
      <p:bldP spid="16" grpId="66"/>
      <p:bldP spid="16" grpId="67"/>
      <p:bldP spid="16" grpId="68"/>
      <p:bldP spid="16" grpId="69"/>
      <p:bldP spid="16" grpId="70"/>
      <p:bldP spid="16" grpId="71"/>
      <p:bldP spid="16" grpId="72"/>
      <p:bldP spid="16" grpId="73"/>
      <p:bldP spid="16" grpId="74"/>
      <p:bldP spid="16" grpId="75"/>
      <p:bldP spid="16" grpId="76"/>
      <p:bldP spid="16" grpId="77"/>
      <p:bldP spid="16" grpId="78"/>
      <p:bldP spid="16" grpId="79"/>
      <p:bldP spid="16" grpId="80"/>
      <p:bldP spid="16" grpId="81"/>
      <p:bldP spid="16" grpId="82"/>
      <p:bldP spid="16" grpId="83"/>
      <p:bldP spid="16" grpId="84"/>
      <p:bldP spid="16" grpId="85"/>
      <p:bldP spid="16" grpId="86"/>
      <p:bldP spid="16" grpId="87"/>
      <p:bldP spid="16" grpId="88"/>
      <p:bldP spid="16" grpId="89"/>
      <p:bldP spid="16" grpId="90"/>
      <p:bldP spid="16" grpId="91"/>
      <p:bldP spid="16" grpId="92"/>
      <p:bldP spid="16" grpId="93"/>
      <p:bldP spid="16" grpId="94"/>
      <p:bldP spid="16" grpId="95"/>
      <p:bldP spid="16" grpId="96"/>
      <p:bldP spid="16" grpId="97"/>
      <p:bldP spid="16" grpId="98"/>
      <p:bldP spid="16" grpId="99"/>
      <p:bldP spid="16" grpId="100"/>
      <p:bldP spid="16" grpId="101"/>
      <p:bldP spid="16" grpId="102"/>
      <p:bldP spid="16" grpId="103"/>
      <p:bldP spid="16" grpId="104"/>
      <p:bldP spid="16" grpId="105"/>
      <p:bldP spid="16" grpId="106"/>
      <p:bldP spid="16" grpId="107"/>
      <p:bldP spid="16" grpId="108"/>
      <p:bldP spid="19" grpId="0"/>
      <p:bldP spid="19" grpId="1"/>
      <p:bldP spid="19" grpId="2"/>
      <p:bldP spid="19" grpId="3"/>
      <p:bldP spid="19" grpId="4"/>
      <p:bldP spid="19" grpId="5"/>
      <p:bldP spid="19" grpId="6"/>
      <p:bldP spid="19" grpId="7"/>
      <p:bldP spid="19" grpId="8"/>
      <p:bldP spid="19" grpId="9"/>
      <p:bldP spid="19" grpId="10"/>
      <p:bldP spid="19" grpId="11"/>
      <p:bldP spid="19" grpId="12"/>
      <p:bldP spid="19" grpId="13"/>
      <p:bldP spid="19" grpId="14"/>
      <p:bldP spid="19" grpId="15"/>
      <p:bldP spid="19" grpId="16"/>
      <p:bldP spid="19" grpId="17"/>
      <p:bldP spid="19" grpId="18"/>
      <p:bldP spid="19" grpId="19"/>
      <p:bldP spid="19" grpId="20"/>
      <p:bldP spid="19" grpId="21"/>
      <p:bldP spid="19" grpId="22"/>
      <p:bldP spid="19" grpId="23"/>
      <p:bldP spid="19" grpId="24"/>
      <p:bldP spid="19" grpId="25"/>
      <p:bldP spid="19" grpId="26"/>
      <p:bldP spid="19" grpId="27"/>
      <p:bldP spid="19" grpId="28"/>
      <p:bldP spid="19" grpId="29"/>
      <p:bldP spid="19" grpId="30"/>
      <p:bldP spid="19" grpId="31"/>
      <p:bldP spid="19" grpId="32"/>
      <p:bldP spid="19" grpId="33"/>
      <p:bldP spid="19" grpId="34"/>
      <p:bldP spid="19" grpId="35"/>
      <p:bldP spid="19" grpId="36"/>
      <p:bldP spid="19" grpId="37"/>
      <p:bldP spid="19" grpId="38"/>
      <p:bldP spid="19" grpId="39"/>
      <p:bldP spid="19" grpId="40"/>
      <p:bldP spid="19" grpId="41"/>
      <p:bldP spid="19" grpId="42"/>
      <p:bldP spid="19" grpId="43"/>
      <p:bldP spid="19" grpId="44"/>
      <p:bldP spid="19" grpId="45"/>
      <p:bldP spid="19" grpId="46"/>
      <p:bldP spid="19" grpId="47"/>
      <p:bldP spid="19" grpId="48"/>
      <p:bldP spid="19" grpId="49"/>
      <p:bldP spid="19" grpId="50"/>
      <p:bldP spid="19" grpId="51"/>
      <p:bldP spid="19" grpId="52"/>
      <p:bldP spid="19" grpId="53"/>
      <p:bldP spid="19" grpId="54"/>
      <p:bldP spid="19" grpId="55"/>
      <p:bldP spid="19" grpId="56"/>
      <p:bldP spid="19" grpId="57"/>
      <p:bldP spid="19" grpId="58"/>
      <p:bldP spid="19" grpId="59"/>
      <p:bldP spid="19" grpId="60"/>
      <p:bldP spid="19" grpId="61"/>
      <p:bldP spid="19" grpId="62"/>
      <p:bldP spid="19" grpId="63"/>
      <p:bldP spid="19" grpId="64"/>
      <p:bldP spid="19" grpId="65"/>
      <p:bldP spid="19" grpId="66"/>
      <p:bldP spid="19" grpId="67"/>
      <p:bldP spid="19" grpId="68"/>
      <p:bldP spid="19" grpId="69"/>
      <p:bldP spid="19" grpId="70"/>
      <p:bldP spid="19" grpId="71"/>
      <p:bldP spid="19" grpId="72"/>
      <p:bldP spid="19" grpId="73"/>
      <p:bldP spid="19" grpId="74"/>
      <p:bldP spid="19" grpId="75"/>
      <p:bldP spid="19" grpId="76"/>
      <p:bldP spid="19" grpId="77"/>
      <p:bldP spid="19" grpId="78"/>
      <p:bldP spid="19" grpId="79"/>
      <p:bldP spid="19" grpId="80"/>
      <p:bldP spid="19" grpId="81"/>
      <p:bldP spid="19" grpId="82"/>
      <p:bldP spid="19" grpId="83"/>
      <p:bldP spid="19" grpId="84"/>
      <p:bldP spid="19" grpId="85"/>
      <p:bldP spid="19" grpId="86"/>
      <p:bldP spid="19" grpId="87"/>
      <p:bldP spid="19" grpId="88"/>
      <p:bldP spid="19" grpId="89"/>
      <p:bldP spid="19" grpId="90"/>
      <p:bldP spid="19" grpId="91"/>
      <p:bldP spid="19" grpId="92"/>
      <p:bldP spid="19" grpId="93"/>
      <p:bldP spid="19" grpId="94"/>
      <p:bldP spid="19" grpId="95"/>
      <p:bldP spid="19" grpId="96"/>
      <p:bldP spid="19" grpId="97"/>
      <p:bldP spid="19" grpId="98"/>
      <p:bldP spid="19" grpId="99"/>
      <p:bldP spid="19" grpId="100"/>
      <p:bldP spid="19" grpId="101"/>
      <p:bldP spid="19" grpId="102"/>
      <p:bldP spid="19" grpId="103"/>
      <p:bldP spid="19" grpId="104"/>
      <p:bldP spid="19" grpId="105"/>
      <p:bldP spid="19" grpId="106"/>
      <p:bldP spid="21" grpId="0"/>
      <p:bldP spid="21" grpId="1"/>
      <p:bldP spid="21" grpId="2"/>
      <p:bldP spid="21" grpId="3"/>
      <p:bldP spid="21" grpId="4"/>
      <p:bldP spid="21" grpId="5"/>
      <p:bldP spid="21" grpId="6"/>
      <p:bldP spid="21" grpId="7"/>
      <p:bldP spid="21" grpId="8"/>
      <p:bldP spid="21" grpId="9"/>
      <p:bldP spid="21" grpId="10"/>
      <p:bldP spid="21" grpId="11"/>
      <p:bldP spid="21" grpId="12"/>
      <p:bldP spid="21" grpId="13"/>
      <p:bldP spid="21" grpId="14"/>
      <p:bldP spid="21" grpId="15"/>
      <p:bldP spid="21" grpId="16"/>
      <p:bldP spid="21" grpId="17"/>
      <p:bldP spid="21" grpId="18"/>
      <p:bldP spid="21" grpId="19"/>
      <p:bldP spid="21" grpId="20"/>
      <p:bldP spid="21" grpId="21"/>
      <p:bldP spid="21" grpId="22"/>
      <p:bldP spid="21" grpId="23"/>
      <p:bldP spid="21" grpId="24"/>
      <p:bldP spid="21" grpId="25"/>
      <p:bldP spid="21" grpId="26"/>
      <p:bldP spid="21" grpId="27"/>
      <p:bldP spid="21" grpId="28"/>
      <p:bldP spid="21" grpId="29"/>
      <p:bldP spid="21" grpId="30"/>
      <p:bldP spid="21" grpId="31"/>
      <p:bldP spid="21" grpId="32"/>
      <p:bldP spid="21" grpId="33"/>
      <p:bldP spid="21" grpId="34"/>
      <p:bldP spid="21" grpId="35"/>
      <p:bldP spid="21" grpId="36"/>
      <p:bldP spid="21" grpId="37"/>
      <p:bldP spid="21" grpId="38"/>
      <p:bldP spid="21" grpId="39"/>
      <p:bldP spid="21" grpId="40"/>
      <p:bldP spid="21" grpId="41"/>
      <p:bldP spid="21" grpId="42"/>
      <p:bldP spid="21" grpId="43"/>
      <p:bldP spid="21" grpId="44"/>
      <p:bldP spid="21" grpId="45"/>
      <p:bldP spid="21" grpId="46"/>
      <p:bldP spid="21" grpId="47"/>
      <p:bldP spid="21" grpId="48"/>
      <p:bldP spid="21" grpId="49"/>
      <p:bldP spid="21" grpId="50"/>
      <p:bldP spid="21" grpId="51"/>
      <p:bldP spid="21" grpId="52"/>
      <p:bldP spid="21" grpId="53"/>
      <p:bldP spid="21" grpId="54"/>
      <p:bldP spid="21" grpId="55"/>
      <p:bldP spid="21" grpId="56"/>
      <p:bldP spid="21" grpId="57"/>
      <p:bldP spid="21" grpId="58"/>
      <p:bldP spid="21" grpId="59"/>
      <p:bldP spid="21" grpId="60"/>
      <p:bldP spid="21" grpId="61"/>
      <p:bldP spid="21" grpId="62"/>
      <p:bldP spid="21" grpId="63"/>
      <p:bldP spid="21" grpId="64"/>
      <p:bldP spid="21" grpId="65"/>
      <p:bldP spid="21" grpId="66"/>
      <p:bldP spid="21" grpId="67"/>
      <p:bldP spid="21" grpId="68"/>
      <p:bldP spid="21" grpId="69"/>
      <p:bldP spid="21" grpId="70"/>
      <p:bldP spid="21" grpId="71"/>
      <p:bldP spid="21" grpId="72"/>
      <p:bldP spid="21" grpId="73"/>
      <p:bldP spid="21" grpId="74"/>
      <p:bldP spid="21" grpId="75"/>
      <p:bldP spid="21" grpId="76"/>
      <p:bldP spid="21" grpId="77"/>
      <p:bldP spid="21" grpId="78"/>
      <p:bldP spid="21" grpId="79"/>
      <p:bldP spid="21" grpId="80"/>
      <p:bldP spid="21" grpId="81"/>
      <p:bldP spid="21" grpId="82"/>
      <p:bldP spid="21" grpId="83"/>
      <p:bldP spid="21" grpId="84"/>
      <p:bldP spid="21" grpId="85"/>
      <p:bldP spid="21" grpId="86"/>
      <p:bldP spid="21" grpId="87"/>
      <p:bldP spid="21" grpId="88"/>
      <p:bldP spid="21" grpId="89"/>
      <p:bldP spid="21" grpId="90"/>
      <p:bldP spid="21" grpId="91"/>
      <p:bldP spid="21" grpId="92"/>
      <p:bldP spid="21" grpId="93"/>
      <p:bldP spid="21" grpId="94"/>
      <p:bldP spid="21" grpId="95"/>
      <p:bldP spid="21" grpId="96"/>
      <p:bldP spid="21" grpId="97"/>
      <p:bldP spid="21" grpId="98"/>
      <p:bldP spid="21" grpId="99"/>
      <p:bldP spid="21" grpId="100"/>
      <p:bldP spid="21" grpId="101"/>
      <p:bldP spid="21" grpId="102"/>
      <p:bldP spid="21" grpId="103"/>
      <p:bldP spid="21" grpId="104"/>
      <p:bldP spid="21" grpId="105"/>
      <p:bldP spid="21" grpId="106"/>
    </p:bldLst>
  </p:timing>
  <p:txStyles>
    <p:titleStyle>
      <a:lvl1pPr algn="ctr" rtl="0" eaLnBrk="0" fontAlgn="base" hangingPunct="0">
        <a:spcBef>
          <a:spcPct val="0"/>
        </a:spcBef>
        <a:spcAft>
          <a:spcPct val="0"/>
        </a:spcAft>
        <a:defRPr sz="3600" b="1" kern="1200">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Constantia" pitchFamily="18" charset="0"/>
          <a:ea typeface="標楷體" pitchFamily="65" charset="-120"/>
        </a:defRPr>
      </a:lvl2pPr>
      <a:lvl3pPr algn="ctr" rtl="0" eaLnBrk="0" fontAlgn="base" hangingPunct="0">
        <a:spcBef>
          <a:spcPct val="0"/>
        </a:spcBef>
        <a:spcAft>
          <a:spcPct val="0"/>
        </a:spcAft>
        <a:defRPr sz="3600" b="1">
          <a:solidFill>
            <a:schemeClr val="tx2"/>
          </a:solidFill>
          <a:latin typeface="Constantia" pitchFamily="18" charset="0"/>
          <a:ea typeface="標楷體" pitchFamily="65" charset="-120"/>
        </a:defRPr>
      </a:lvl3pPr>
      <a:lvl4pPr algn="ctr" rtl="0" eaLnBrk="0" fontAlgn="base" hangingPunct="0">
        <a:spcBef>
          <a:spcPct val="0"/>
        </a:spcBef>
        <a:spcAft>
          <a:spcPct val="0"/>
        </a:spcAft>
        <a:defRPr sz="3600" b="1">
          <a:solidFill>
            <a:schemeClr val="tx2"/>
          </a:solidFill>
          <a:latin typeface="Constantia" pitchFamily="18" charset="0"/>
          <a:ea typeface="標楷體" pitchFamily="65" charset="-120"/>
        </a:defRPr>
      </a:lvl4pPr>
      <a:lvl5pPr algn="ctr" rtl="0" eaLnBrk="0" fontAlgn="base" hangingPunct="0">
        <a:spcBef>
          <a:spcPct val="0"/>
        </a:spcBef>
        <a:spcAft>
          <a:spcPct val="0"/>
        </a:spcAft>
        <a:defRPr sz="3600" b="1">
          <a:solidFill>
            <a:schemeClr val="tx2"/>
          </a:solidFill>
          <a:latin typeface="Constantia" pitchFamily="18" charset="0"/>
          <a:ea typeface="標楷體" pitchFamily="65" charset="-120"/>
        </a:defRPr>
      </a:lvl5pPr>
      <a:lvl6pPr marL="457200" algn="l" rtl="0" fontAlgn="base">
        <a:spcBef>
          <a:spcPct val="0"/>
        </a:spcBef>
        <a:spcAft>
          <a:spcPct val="0"/>
        </a:spcAft>
        <a:defRPr sz="5000">
          <a:solidFill>
            <a:schemeClr val="tx2"/>
          </a:solidFill>
          <a:latin typeface="Constantia" pitchFamily="18" charset="0"/>
          <a:ea typeface="標楷體" pitchFamily="65" charset="-120"/>
        </a:defRPr>
      </a:lvl6pPr>
      <a:lvl7pPr marL="914400" algn="l" rtl="0" fontAlgn="base">
        <a:spcBef>
          <a:spcPct val="0"/>
        </a:spcBef>
        <a:spcAft>
          <a:spcPct val="0"/>
        </a:spcAft>
        <a:defRPr sz="5000">
          <a:solidFill>
            <a:schemeClr val="tx2"/>
          </a:solidFill>
          <a:latin typeface="Constantia" pitchFamily="18" charset="0"/>
          <a:ea typeface="標楷體" pitchFamily="65" charset="-120"/>
        </a:defRPr>
      </a:lvl7pPr>
      <a:lvl8pPr marL="1371600" algn="l" rtl="0" fontAlgn="base">
        <a:spcBef>
          <a:spcPct val="0"/>
        </a:spcBef>
        <a:spcAft>
          <a:spcPct val="0"/>
        </a:spcAft>
        <a:defRPr sz="5000">
          <a:solidFill>
            <a:schemeClr val="tx2"/>
          </a:solidFill>
          <a:latin typeface="Constantia" pitchFamily="18" charset="0"/>
          <a:ea typeface="標楷體" pitchFamily="65" charset="-120"/>
        </a:defRPr>
      </a:lvl8pPr>
      <a:lvl9pPr marL="1828800" algn="l" rtl="0" fontAlgn="base">
        <a:spcBef>
          <a:spcPct val="0"/>
        </a:spcBef>
        <a:spcAft>
          <a:spcPct val="0"/>
        </a:spcAft>
        <a:defRPr sz="5000">
          <a:solidFill>
            <a:schemeClr val="tx2"/>
          </a:solidFill>
          <a:latin typeface="Constantia" pitchFamily="18" charset="0"/>
          <a:ea typeface="標楷體" pitchFamily="65" charset="-12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8.wmf"/><Relationship Id="rId3" Type="http://schemas.openxmlformats.org/officeDocument/2006/relationships/image" Target="../media/image10.png"/><Relationship Id="rId7"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17.wmf"/><Relationship Id="rId5" Type="http://schemas.openxmlformats.org/officeDocument/2006/relationships/oleObject" Target="../embeddings/oleObject5.bin"/><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4.vml"/><Relationship Id="rId5" Type="http://schemas.openxmlformats.org/officeDocument/2006/relationships/image" Target="../media/image21.emf"/><Relationship Id="rId4" Type="http://schemas.openxmlformats.org/officeDocument/2006/relationships/package" Target="../embeddings/Microsoft_PowerPoint_Slide3.sldx"/></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22.emf"/><Relationship Id="rId5" Type="http://schemas.openxmlformats.org/officeDocument/2006/relationships/package" Target="../embeddings/Microsoft_PowerPoint_Slide4.sldx"/><Relationship Id="rId4" Type="http://schemas.openxmlformats.org/officeDocument/2006/relationships/oleObject" Target="../embeddings/oleObject8.bin"/></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6.xml"/><Relationship Id="rId1" Type="http://schemas.openxmlformats.org/officeDocument/2006/relationships/vmlDrawing" Target="../drawings/vmlDrawing6.vml"/><Relationship Id="rId5" Type="http://schemas.openxmlformats.org/officeDocument/2006/relationships/image" Target="../media/image23.emf"/><Relationship Id="rId4" Type="http://schemas.openxmlformats.org/officeDocument/2006/relationships/package" Target="../embeddings/Microsoft_PowerPoint_Slide5.sldx"/></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6.xml"/><Relationship Id="rId1" Type="http://schemas.openxmlformats.org/officeDocument/2006/relationships/vmlDrawing" Target="../drawings/vmlDrawing7.vml"/><Relationship Id="rId5" Type="http://schemas.openxmlformats.org/officeDocument/2006/relationships/image" Target="../media/image24.emf"/><Relationship Id="rId4" Type="http://schemas.openxmlformats.org/officeDocument/2006/relationships/package" Target="../embeddings/Microsoft_PowerPoint_Slide6.sldx"/></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vmlDrawing" Target="../drawings/vmlDrawing8.vml"/><Relationship Id="rId5" Type="http://schemas.openxmlformats.org/officeDocument/2006/relationships/image" Target="../media/image25.wmf"/><Relationship Id="rId4" Type="http://schemas.openxmlformats.org/officeDocument/2006/relationships/oleObject" Target="../embeddings/oleObject11.bin"/></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image" Target="../media/image24.emf"/><Relationship Id="rId5" Type="http://schemas.openxmlformats.org/officeDocument/2006/relationships/package" Target="../embeddings/Microsoft_PowerPoint_Slide7.sldx"/><Relationship Id="rId4" Type="http://schemas.openxmlformats.org/officeDocument/2006/relationships/oleObject" Target="../embeddings/oleObject12.bin"/></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27.wmf"/><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oleObject" Target="../embeddings/oleObject14.bin"/><Relationship Id="rId5" Type="http://schemas.openxmlformats.org/officeDocument/2006/relationships/image" Target="../media/image26.wmf"/><Relationship Id="rId4" Type="http://schemas.openxmlformats.org/officeDocument/2006/relationships/oleObject" Target="../embeddings/oleObject13.bin"/></Relationships>
</file>

<file path=ppt/slides/_rels/slide25.xml.rels><?xml version="1.0" encoding="UTF-8" standalone="yes"?>
<Relationships xmlns="http://schemas.openxmlformats.org/package/2006/relationships"><Relationship Id="rId8" Type="http://schemas.openxmlformats.org/officeDocument/2006/relationships/oleObject" Target="../embeddings/oleObject17.bin"/><Relationship Id="rId13" Type="http://schemas.openxmlformats.org/officeDocument/2006/relationships/image" Target="../media/image32.wmf"/><Relationship Id="rId3" Type="http://schemas.openxmlformats.org/officeDocument/2006/relationships/notesSlide" Target="../notesSlides/notesSlide8.xml"/><Relationship Id="rId7" Type="http://schemas.openxmlformats.org/officeDocument/2006/relationships/image" Target="../media/image29.wmf"/><Relationship Id="rId12" Type="http://schemas.openxmlformats.org/officeDocument/2006/relationships/oleObject" Target="../embeddings/oleObject19.bin"/><Relationship Id="rId2" Type="http://schemas.openxmlformats.org/officeDocument/2006/relationships/slideLayout" Target="../slideLayouts/slideLayout6.xml"/><Relationship Id="rId1" Type="http://schemas.openxmlformats.org/officeDocument/2006/relationships/vmlDrawing" Target="../drawings/vmlDrawing11.vml"/><Relationship Id="rId6" Type="http://schemas.openxmlformats.org/officeDocument/2006/relationships/oleObject" Target="../embeddings/oleObject16.bin"/><Relationship Id="rId11" Type="http://schemas.openxmlformats.org/officeDocument/2006/relationships/image" Target="../media/image31.wmf"/><Relationship Id="rId5" Type="http://schemas.openxmlformats.org/officeDocument/2006/relationships/image" Target="../media/image28.wmf"/><Relationship Id="rId10" Type="http://schemas.openxmlformats.org/officeDocument/2006/relationships/oleObject" Target="../embeddings/oleObject18.bin"/><Relationship Id="rId4" Type="http://schemas.openxmlformats.org/officeDocument/2006/relationships/oleObject" Target="../embeddings/oleObject15.bin"/><Relationship Id="rId9" Type="http://schemas.openxmlformats.org/officeDocument/2006/relationships/image" Target="../media/image30.wmf"/></Relationships>
</file>

<file path=ppt/slides/_rels/slide26.xml.rels><?xml version="1.0" encoding="UTF-8" standalone="yes"?>
<Relationships xmlns="http://schemas.openxmlformats.org/package/2006/relationships"><Relationship Id="rId8" Type="http://schemas.openxmlformats.org/officeDocument/2006/relationships/image" Target="../media/image33.wmf"/><Relationship Id="rId13" Type="http://schemas.openxmlformats.org/officeDocument/2006/relationships/oleObject" Target="../embeddings/oleObject24.bin"/><Relationship Id="rId3" Type="http://schemas.openxmlformats.org/officeDocument/2006/relationships/notesSlide" Target="../notesSlides/notesSlide9.xml"/><Relationship Id="rId7" Type="http://schemas.openxmlformats.org/officeDocument/2006/relationships/oleObject" Target="../embeddings/oleObject21.bin"/><Relationship Id="rId12" Type="http://schemas.openxmlformats.org/officeDocument/2006/relationships/image" Target="../media/image35.wmf"/><Relationship Id="rId2" Type="http://schemas.openxmlformats.org/officeDocument/2006/relationships/slideLayout" Target="../slideLayouts/slideLayout6.xml"/><Relationship Id="rId1" Type="http://schemas.openxmlformats.org/officeDocument/2006/relationships/vmlDrawing" Target="../drawings/vmlDrawing12.vml"/><Relationship Id="rId6" Type="http://schemas.openxmlformats.org/officeDocument/2006/relationships/image" Target="../media/image24.emf"/><Relationship Id="rId11" Type="http://schemas.openxmlformats.org/officeDocument/2006/relationships/oleObject" Target="../embeddings/oleObject23.bin"/><Relationship Id="rId5" Type="http://schemas.openxmlformats.org/officeDocument/2006/relationships/package" Target="../embeddings/Microsoft_PowerPoint_Slide8.sldx"/><Relationship Id="rId10" Type="http://schemas.openxmlformats.org/officeDocument/2006/relationships/image" Target="../media/image34.wmf"/><Relationship Id="rId4" Type="http://schemas.openxmlformats.org/officeDocument/2006/relationships/oleObject" Target="../embeddings/oleObject20.bin"/><Relationship Id="rId9" Type="http://schemas.openxmlformats.org/officeDocument/2006/relationships/oleObject" Target="../embeddings/oleObject22.bin"/><Relationship Id="rId14" Type="http://schemas.openxmlformats.org/officeDocument/2006/relationships/image" Target="../media/image36.wmf"/></Relationships>
</file>

<file path=ppt/slides/_rels/slide27.xml.rels><?xml version="1.0" encoding="UTF-8" standalone="yes"?>
<Relationships xmlns="http://schemas.openxmlformats.org/package/2006/relationships"><Relationship Id="rId8" Type="http://schemas.openxmlformats.org/officeDocument/2006/relationships/image" Target="../media/image37.wmf"/><Relationship Id="rId13" Type="http://schemas.openxmlformats.org/officeDocument/2006/relationships/oleObject" Target="../embeddings/oleObject29.bin"/><Relationship Id="rId18" Type="http://schemas.openxmlformats.org/officeDocument/2006/relationships/image" Target="../media/image42.wmf"/><Relationship Id="rId3" Type="http://schemas.openxmlformats.org/officeDocument/2006/relationships/notesSlide" Target="../notesSlides/notesSlide10.xml"/><Relationship Id="rId21" Type="http://schemas.openxmlformats.org/officeDocument/2006/relationships/oleObject" Target="../embeddings/oleObject33.bin"/><Relationship Id="rId7" Type="http://schemas.openxmlformats.org/officeDocument/2006/relationships/oleObject" Target="../embeddings/oleObject26.bin"/><Relationship Id="rId12" Type="http://schemas.openxmlformats.org/officeDocument/2006/relationships/image" Target="../media/image39.wmf"/><Relationship Id="rId17" Type="http://schemas.openxmlformats.org/officeDocument/2006/relationships/oleObject" Target="../embeddings/oleObject31.bin"/><Relationship Id="rId2" Type="http://schemas.openxmlformats.org/officeDocument/2006/relationships/slideLayout" Target="../slideLayouts/slideLayout6.xml"/><Relationship Id="rId16" Type="http://schemas.openxmlformats.org/officeDocument/2006/relationships/image" Target="../media/image41.wmf"/><Relationship Id="rId20" Type="http://schemas.openxmlformats.org/officeDocument/2006/relationships/image" Target="../media/image43.wmf"/><Relationship Id="rId1" Type="http://schemas.openxmlformats.org/officeDocument/2006/relationships/vmlDrawing" Target="../drawings/vmlDrawing13.vml"/><Relationship Id="rId6" Type="http://schemas.openxmlformats.org/officeDocument/2006/relationships/image" Target="../media/image24.emf"/><Relationship Id="rId11" Type="http://schemas.openxmlformats.org/officeDocument/2006/relationships/oleObject" Target="../embeddings/oleObject28.bin"/><Relationship Id="rId5" Type="http://schemas.openxmlformats.org/officeDocument/2006/relationships/package" Target="../embeddings/Microsoft_PowerPoint_Slide9.sldx"/><Relationship Id="rId15" Type="http://schemas.openxmlformats.org/officeDocument/2006/relationships/oleObject" Target="../embeddings/oleObject30.bin"/><Relationship Id="rId10" Type="http://schemas.openxmlformats.org/officeDocument/2006/relationships/image" Target="../media/image38.wmf"/><Relationship Id="rId19" Type="http://schemas.openxmlformats.org/officeDocument/2006/relationships/oleObject" Target="../embeddings/oleObject32.bin"/><Relationship Id="rId4" Type="http://schemas.openxmlformats.org/officeDocument/2006/relationships/oleObject" Target="../embeddings/oleObject25.bin"/><Relationship Id="rId9" Type="http://schemas.openxmlformats.org/officeDocument/2006/relationships/oleObject" Target="../embeddings/oleObject27.bin"/><Relationship Id="rId14" Type="http://schemas.openxmlformats.org/officeDocument/2006/relationships/image" Target="../media/image40.wmf"/><Relationship Id="rId22" Type="http://schemas.openxmlformats.org/officeDocument/2006/relationships/image" Target="../media/image44.w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34.bin"/><Relationship Id="rId2" Type="http://schemas.openxmlformats.org/officeDocument/2006/relationships/slideLayout" Target="../slideLayouts/slideLayout2.xml"/><Relationship Id="rId1" Type="http://schemas.openxmlformats.org/officeDocument/2006/relationships/vmlDrawing" Target="../drawings/vmlDrawing14.vml"/><Relationship Id="rId5" Type="http://schemas.openxmlformats.org/officeDocument/2006/relationships/image" Target="../media/image45.emf"/><Relationship Id="rId4" Type="http://schemas.openxmlformats.org/officeDocument/2006/relationships/package" Target="../embeddings/Microsoft_PowerPoint_Slide10.sldx"/></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35.bin"/><Relationship Id="rId2" Type="http://schemas.openxmlformats.org/officeDocument/2006/relationships/slideLayout" Target="../slideLayouts/slideLayout2.xml"/><Relationship Id="rId1" Type="http://schemas.openxmlformats.org/officeDocument/2006/relationships/vmlDrawing" Target="../drawings/vmlDrawing15.vml"/><Relationship Id="rId5" Type="http://schemas.openxmlformats.org/officeDocument/2006/relationships/image" Target="../media/image46.emf"/><Relationship Id="rId4" Type="http://schemas.openxmlformats.org/officeDocument/2006/relationships/package" Target="../embeddings/Microsoft_PowerPoint_Slide11.sldx"/></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36.bin"/><Relationship Id="rId2" Type="http://schemas.openxmlformats.org/officeDocument/2006/relationships/slideLayout" Target="../slideLayouts/slideLayout2.xml"/><Relationship Id="rId1" Type="http://schemas.openxmlformats.org/officeDocument/2006/relationships/vmlDrawing" Target="../drawings/vmlDrawing16.vml"/><Relationship Id="rId5" Type="http://schemas.openxmlformats.org/officeDocument/2006/relationships/image" Target="../media/image47.emf"/><Relationship Id="rId4" Type="http://schemas.openxmlformats.org/officeDocument/2006/relationships/package" Target="../embeddings/Microsoft_PowerPoint_Slide12.sldx"/></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37.bin"/><Relationship Id="rId2" Type="http://schemas.openxmlformats.org/officeDocument/2006/relationships/slideLayout" Target="../slideLayouts/slideLayout2.xml"/><Relationship Id="rId1" Type="http://schemas.openxmlformats.org/officeDocument/2006/relationships/vmlDrawing" Target="../drawings/vmlDrawing17.vml"/><Relationship Id="rId5" Type="http://schemas.openxmlformats.org/officeDocument/2006/relationships/image" Target="../media/image48.emf"/><Relationship Id="rId4" Type="http://schemas.openxmlformats.org/officeDocument/2006/relationships/package" Target="../embeddings/Microsoft_PowerPoint_Slide13.sldx"/></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oleObject" Target="../embeddings/oleObject38.bin"/><Relationship Id="rId2" Type="http://schemas.openxmlformats.org/officeDocument/2006/relationships/slideLayout" Target="../slideLayouts/slideLayout6.xml"/><Relationship Id="rId1" Type="http://schemas.openxmlformats.org/officeDocument/2006/relationships/vmlDrawing" Target="../drawings/vmlDrawing18.vml"/><Relationship Id="rId5" Type="http://schemas.openxmlformats.org/officeDocument/2006/relationships/image" Target="../media/image60.emf"/><Relationship Id="rId4" Type="http://schemas.openxmlformats.org/officeDocument/2006/relationships/package" Target="../embeddings/Microsoft_PowerPoint_Slide14.sldx"/></Relationships>
</file>

<file path=ppt/slides/_rels/slide6.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oleObject" Target="../embeddings/oleObject1.bin"/><Relationship Id="rId7" Type="http://schemas.openxmlformats.org/officeDocument/2006/relationships/package" Target="../embeddings/Microsoft_PowerPoint_Slide2.sldx"/><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5.emf"/><Relationship Id="rId4" Type="http://schemas.openxmlformats.org/officeDocument/2006/relationships/package" Target="../embeddings/Microsoft_PowerPoint_Slide1.sldx"/></Relationships>
</file>

<file path=ppt/slides/_rels/slide60.xml.rels><?xml version="1.0" encoding="UTF-8" standalone="yes"?>
<Relationships xmlns="http://schemas.openxmlformats.org/package/2006/relationships"><Relationship Id="rId8" Type="http://schemas.openxmlformats.org/officeDocument/2006/relationships/image" Target="../media/image67.jpeg"/><Relationship Id="rId3" Type="http://schemas.openxmlformats.org/officeDocument/2006/relationships/image" Target="../media/image62.jpeg"/><Relationship Id="rId7" Type="http://schemas.openxmlformats.org/officeDocument/2006/relationships/image" Target="../media/image66.png"/><Relationship Id="rId2" Type="http://schemas.openxmlformats.org/officeDocument/2006/relationships/image" Target="../media/image61.jpeg"/><Relationship Id="rId1" Type="http://schemas.openxmlformats.org/officeDocument/2006/relationships/slideLayout" Target="../slideLayouts/slideLayout7.xml"/><Relationship Id="rId6" Type="http://schemas.openxmlformats.org/officeDocument/2006/relationships/image" Target="../media/image65.jpeg"/><Relationship Id="rId5" Type="http://schemas.openxmlformats.org/officeDocument/2006/relationships/image" Target="../media/image64.jpeg"/><Relationship Id="rId4" Type="http://schemas.openxmlformats.org/officeDocument/2006/relationships/image" Target="../media/image63.png"/><Relationship Id="rId9" Type="http://schemas.openxmlformats.org/officeDocument/2006/relationships/image" Target="../media/image68.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7.wmf"/><Relationship Id="rId3" Type="http://schemas.openxmlformats.org/officeDocument/2006/relationships/notesSlide" Target="../notesSlides/notesSlide1.xml"/><Relationship Id="rId7" Type="http://schemas.openxmlformats.org/officeDocument/2006/relationships/image" Target="../media/image12.png"/><Relationship Id="rId12"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1.jpeg"/><Relationship Id="rId11" Type="http://schemas.openxmlformats.org/officeDocument/2006/relationships/image" Target="../media/image16.png"/><Relationship Id="rId5" Type="http://schemas.openxmlformats.org/officeDocument/2006/relationships/image" Target="../media/image10.png"/><Relationship Id="rId15" Type="http://schemas.openxmlformats.org/officeDocument/2006/relationships/image" Target="../media/image8.wmf"/><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oleObject" Target="../embeddings/oleObject4.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12"/>
          <p:cNvSpPr>
            <a:spLocks noChangeArrowheads="1"/>
          </p:cNvSpPr>
          <p:nvPr/>
        </p:nvSpPr>
        <p:spPr bwMode="auto">
          <a:xfrm>
            <a:off x="395536" y="4293096"/>
            <a:ext cx="8280920" cy="2232248"/>
          </a:xfrm>
          <a:prstGeom prst="rect">
            <a:avLst/>
          </a:prstGeom>
          <a:noFill/>
          <a:ln w="9525">
            <a:noFill/>
            <a:miter lim="800000"/>
            <a:headEnd/>
            <a:tailEnd/>
          </a:ln>
        </p:spPr>
        <p:txBody>
          <a:bodyPr lIns="91422" tIns="45711" rIns="91422" bIns="45711"/>
          <a:lstStyle/>
          <a:p>
            <a:pPr algn="ctr">
              <a:lnSpc>
                <a:spcPct val="80000"/>
              </a:lnSpc>
              <a:spcBef>
                <a:spcPct val="20000"/>
              </a:spcBef>
              <a:defRPr/>
            </a:pPr>
            <a:r>
              <a:rPr lang="en-US" altLang="zh-TW" sz="2400" dirty="0" smtClean="0">
                <a:effectLst>
                  <a:outerShdw blurRad="38100" dist="38100" dir="2700000" algn="tl">
                    <a:srgbClr val="000000">
                      <a:alpha val="43137"/>
                    </a:srgbClr>
                  </a:outerShdw>
                </a:effectLst>
                <a:latin typeface="微軟正黑體" pitchFamily="34" charset="-120"/>
                <a:ea typeface="微軟正黑體" pitchFamily="34" charset="-120"/>
              </a:rPr>
              <a:t>Presenter : Jar-</a:t>
            </a:r>
            <a:r>
              <a:rPr lang="en-US" altLang="zh-TW" sz="2400" dirty="0" err="1" smtClean="0">
                <a:effectLst>
                  <a:outerShdw blurRad="38100" dist="38100" dir="2700000" algn="tl">
                    <a:srgbClr val="000000">
                      <a:alpha val="43137"/>
                    </a:srgbClr>
                  </a:outerShdw>
                </a:effectLst>
                <a:latin typeface="微軟正黑體" pitchFamily="34" charset="-120"/>
                <a:ea typeface="微軟正黑體" pitchFamily="34" charset="-120"/>
              </a:rPr>
              <a:t>Ferr</a:t>
            </a:r>
            <a:r>
              <a:rPr lang="en-US" altLang="zh-TW" sz="2400" dirty="0" smtClean="0">
                <a:effectLst>
                  <a:outerShdw blurRad="38100" dist="38100" dir="2700000" algn="tl">
                    <a:srgbClr val="000000">
                      <a:alpha val="43137"/>
                    </a:srgbClr>
                  </a:outerShdw>
                </a:effectLst>
                <a:latin typeface="微軟正黑體" pitchFamily="34" charset="-120"/>
                <a:ea typeface="微軟正黑體" pitchFamily="34" charset="-120"/>
              </a:rPr>
              <a:t> Yang</a:t>
            </a:r>
          </a:p>
          <a:p>
            <a:pPr algn="ctr">
              <a:lnSpc>
                <a:spcPct val="80000"/>
              </a:lnSpc>
              <a:spcBef>
                <a:spcPct val="20000"/>
              </a:spcBef>
              <a:defRPr/>
            </a:pPr>
            <a:endParaRPr lang="en-US" altLang="zh-TW" sz="2400" dirty="0">
              <a:effectLst>
                <a:outerShdw blurRad="38100" dist="38100" dir="2700000" algn="tl">
                  <a:srgbClr val="000000">
                    <a:alpha val="43137"/>
                  </a:srgbClr>
                </a:outerShdw>
              </a:effectLst>
              <a:latin typeface="微軟正黑體" pitchFamily="34" charset="-120"/>
              <a:ea typeface="微軟正黑體" pitchFamily="34" charset="-120"/>
            </a:endParaRPr>
          </a:p>
          <a:p>
            <a:pPr algn="ctr">
              <a:spcBef>
                <a:spcPts val="0"/>
              </a:spcBef>
              <a:defRPr/>
            </a:pPr>
            <a:r>
              <a:rPr lang="en-US" altLang="zh-TW" sz="1600" dirty="0" smtClean="0">
                <a:latin typeface="微軟正黑體" pitchFamily="34" charset="-120"/>
                <a:ea typeface="微軟正黑體" pitchFamily="34" charset="-120"/>
                <a:cs typeface="Calibri" pitchFamily="34" charset="0"/>
              </a:rPr>
              <a:t> </a:t>
            </a:r>
            <a:r>
              <a:rPr lang="en-US" altLang="zh-TW" sz="2000" dirty="0" smtClean="0">
                <a:effectLst>
                  <a:outerShdw blurRad="38100" dist="38100" dir="2700000" algn="tl">
                    <a:srgbClr val="000000">
                      <a:alpha val="43137"/>
                    </a:srgbClr>
                  </a:outerShdw>
                </a:effectLst>
                <a:latin typeface="微軟正黑體" pitchFamily="34" charset="-120"/>
                <a:ea typeface="微軟正黑體" pitchFamily="34" charset="-120"/>
                <a:cs typeface="Calibri" pitchFamily="34" charset="0"/>
              </a:rPr>
              <a:t>Center for Tomorrow Ubiquitous Cloud and Hypermedia Services</a:t>
            </a:r>
          </a:p>
          <a:p>
            <a:pPr algn="ctr">
              <a:spcBef>
                <a:spcPts val="0"/>
              </a:spcBef>
              <a:defRPr/>
            </a:pPr>
            <a:r>
              <a:rPr lang="en-US" altLang="zh-TW" sz="2000" dirty="0" smtClean="0">
                <a:effectLst>
                  <a:outerShdw blurRad="38100" dist="38100" dir="2700000" algn="tl">
                    <a:srgbClr val="000000">
                      <a:alpha val="43137"/>
                    </a:srgbClr>
                  </a:outerShdw>
                </a:effectLst>
                <a:latin typeface="微軟正黑體" pitchFamily="34" charset="-120"/>
                <a:ea typeface="微軟正黑體" pitchFamily="34" charset="-120"/>
              </a:rPr>
              <a:t>Institute of Computer and Communication Engineering</a:t>
            </a:r>
          </a:p>
          <a:p>
            <a:pPr lvl="0" algn="ctr">
              <a:lnSpc>
                <a:spcPct val="80000"/>
              </a:lnSpc>
              <a:spcBef>
                <a:spcPct val="20000"/>
              </a:spcBef>
              <a:buClr>
                <a:srgbClr val="0000FF"/>
              </a:buClr>
            </a:pPr>
            <a:r>
              <a:rPr lang="en-US" altLang="zh-TW" sz="2000" dirty="0" smtClean="0">
                <a:effectLst>
                  <a:outerShdw blurRad="38100" dist="38100" dir="2700000" algn="tl">
                    <a:srgbClr val="000000">
                      <a:alpha val="43137"/>
                    </a:srgbClr>
                  </a:outerShdw>
                </a:effectLst>
                <a:latin typeface="微軟正黑體" pitchFamily="34" charset="-120"/>
                <a:ea typeface="微軟正黑體" pitchFamily="34" charset="-120"/>
              </a:rPr>
              <a:t>Department of Electrical Engineering</a:t>
            </a:r>
          </a:p>
          <a:p>
            <a:pPr lvl="0" algn="ctr">
              <a:lnSpc>
                <a:spcPct val="80000"/>
              </a:lnSpc>
              <a:spcBef>
                <a:spcPct val="20000"/>
              </a:spcBef>
              <a:buClr>
                <a:srgbClr val="0000FF"/>
              </a:buClr>
            </a:pPr>
            <a:r>
              <a:rPr lang="en-US" altLang="zh-TW" sz="2000" dirty="0" smtClean="0">
                <a:effectLst>
                  <a:outerShdw blurRad="38100" dist="38100" dir="2700000" algn="tl">
                    <a:srgbClr val="000000">
                      <a:alpha val="43137"/>
                    </a:srgbClr>
                  </a:outerShdw>
                </a:effectLst>
                <a:latin typeface="微軟正黑體" pitchFamily="34" charset="-120"/>
                <a:ea typeface="微軟正黑體" pitchFamily="34" charset="-120"/>
              </a:rPr>
              <a:t> National Cheng Kung University, Taiwan</a:t>
            </a:r>
          </a:p>
        </p:txBody>
      </p:sp>
      <p:sp>
        <p:nvSpPr>
          <p:cNvPr id="88070" name="Text Box 6"/>
          <p:cNvSpPr txBox="1">
            <a:spLocks noChangeArrowheads="1"/>
          </p:cNvSpPr>
          <p:nvPr/>
        </p:nvSpPr>
        <p:spPr bwMode="auto">
          <a:xfrm>
            <a:off x="538982" y="1860699"/>
            <a:ext cx="8208912" cy="1384976"/>
          </a:xfrm>
          <a:prstGeom prst="rect">
            <a:avLst/>
          </a:prstGeom>
          <a:noFill/>
          <a:ln w="9525">
            <a:noFill/>
            <a:miter lim="800000"/>
            <a:headEnd/>
            <a:tailEnd/>
          </a:ln>
          <a:effectLst/>
        </p:spPr>
        <p:txBody>
          <a:bodyPr wrap="square" lIns="91422" tIns="45711" rIns="91422" bIns="45711">
            <a:spAutoFit/>
          </a:bodyPr>
          <a:lstStyle/>
          <a:p>
            <a:pPr algn="ctr"/>
            <a:r>
              <a:rPr lang="en-US" altLang="zh-TW" sz="3200" b="1" dirty="0"/>
              <a:t>Centralized Texture-Depth Packing </a:t>
            </a:r>
            <a:endParaRPr lang="en-US" altLang="zh-TW" sz="3200" b="1" dirty="0" smtClean="0"/>
          </a:p>
          <a:p>
            <a:pPr algn="ctr"/>
            <a:r>
              <a:rPr lang="en-US" altLang="zh-TW" sz="3200" b="1" dirty="0" smtClean="0"/>
              <a:t>SEI </a:t>
            </a:r>
            <a:r>
              <a:rPr lang="en-US" altLang="zh-TW" sz="3200" b="1" dirty="0"/>
              <a:t>Message for </a:t>
            </a:r>
            <a:r>
              <a:rPr lang="en-US" altLang="zh-TW" sz="3200" b="1" dirty="0" smtClean="0"/>
              <a:t>HEVC and AVC</a:t>
            </a:r>
          </a:p>
          <a:p>
            <a:pPr algn="ctr"/>
            <a:r>
              <a:rPr lang="en-US" altLang="zh-TW" sz="2000" b="1" dirty="0">
                <a:solidFill>
                  <a:srgbClr val="FFFF00"/>
                </a:solidFill>
                <a:latin typeface="微軟正黑體" pitchFamily="34" charset="-120"/>
                <a:ea typeface="微軟正黑體" pitchFamily="34" charset="-120"/>
              </a:rPr>
              <a:t>(Revisions of </a:t>
            </a:r>
            <a:r>
              <a:rPr lang="en-US" altLang="zh-TW" sz="2000" b="1" dirty="0" smtClean="0">
                <a:solidFill>
                  <a:srgbClr val="FFFF00"/>
                </a:solidFill>
                <a:latin typeface="微軟正黑體" pitchFamily="34" charset="-120"/>
                <a:ea typeface="微軟正黑體" pitchFamily="34" charset="-120"/>
              </a:rPr>
              <a:t>JCTVC-AA1008)</a:t>
            </a:r>
            <a:endParaRPr lang="zh-TW" altLang="en-US" sz="2000" dirty="0">
              <a:solidFill>
                <a:srgbClr val="FFFF00"/>
              </a:solidFill>
              <a:latin typeface="微軟正黑體" pitchFamily="34" charset="-120"/>
              <a:ea typeface="微軟正黑體" pitchFamily="34" charset="-12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矩形 47"/>
          <p:cNvSpPr/>
          <p:nvPr/>
        </p:nvSpPr>
        <p:spPr bwMode="auto">
          <a:xfrm>
            <a:off x="4802724" y="3290088"/>
            <a:ext cx="2239914" cy="523220"/>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4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400" b="1" dirty="0" smtClean="0">
              <a:solidFill>
                <a:schemeClr val="tx1"/>
              </a:solidFill>
              <a:latin typeface="Calibri" panose="020F0502020204030204" pitchFamily="34" charset="0"/>
              <a:ea typeface="新細明體" pitchFamily="18" charset="-120"/>
            </a:endParaRPr>
          </a:p>
        </p:txBody>
      </p:sp>
      <p:grpSp>
        <p:nvGrpSpPr>
          <p:cNvPr id="78" name="群組 77"/>
          <p:cNvGrpSpPr/>
          <p:nvPr/>
        </p:nvGrpSpPr>
        <p:grpSpPr>
          <a:xfrm>
            <a:off x="4803340" y="4020268"/>
            <a:ext cx="2238905" cy="523220"/>
            <a:chOff x="5199360" y="3933056"/>
            <a:chExt cx="2468984" cy="523220"/>
          </a:xfrm>
        </p:grpSpPr>
        <p:sp>
          <p:nvSpPr>
            <p:cNvPr id="51" name="矩形 50"/>
            <p:cNvSpPr/>
            <p:nvPr/>
          </p:nvSpPr>
          <p:spPr bwMode="auto">
            <a:xfrm>
              <a:off x="5199360" y="3933056"/>
              <a:ext cx="2468984" cy="523220"/>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4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400" b="1" dirty="0" smtClean="0">
                <a:solidFill>
                  <a:schemeClr val="tx1"/>
                </a:solidFill>
                <a:latin typeface="Calibri" panose="020F0502020204030204" pitchFamily="34" charset="0"/>
                <a:ea typeface="新細明體" pitchFamily="18" charset="-120"/>
              </a:endParaRPr>
            </a:p>
          </p:txBody>
        </p:sp>
        <p:sp>
          <p:nvSpPr>
            <p:cNvPr id="52" name="文字方塊 51"/>
            <p:cNvSpPr txBox="1"/>
            <p:nvPr/>
          </p:nvSpPr>
          <p:spPr>
            <a:xfrm>
              <a:off x="5364088" y="3933056"/>
              <a:ext cx="2160240" cy="523220"/>
            </a:xfrm>
            <a:prstGeom prst="rect">
              <a:avLst/>
            </a:prstGeom>
            <a:noFill/>
          </p:spPr>
          <p:txBody>
            <a:bodyPr wrap="square" rtlCol="0">
              <a:spAutoFit/>
            </a:bodyPr>
            <a:lstStyle/>
            <a:p>
              <a:pPr algn="ctr"/>
              <a:r>
                <a:rPr lang="en-US" altLang="zh-TW" sz="1400" b="1" dirty="0" smtClean="0">
                  <a:latin typeface="Calibri" panose="020F0502020204030204" pitchFamily="34" charset="0"/>
                  <a:cs typeface="Arial" pitchFamily="34" charset="0"/>
                </a:rPr>
                <a:t>Horizontal Splitting</a:t>
              </a:r>
            </a:p>
            <a:p>
              <a:pPr algn="ctr"/>
              <a:r>
                <a:rPr lang="en-US" altLang="zh-TW" sz="1400" b="1" dirty="0" smtClean="0">
                  <a:latin typeface="Calibri" panose="020F0502020204030204" pitchFamily="34" charset="0"/>
                  <a:cs typeface="Arial" pitchFamily="34" charset="0"/>
                </a:rPr>
                <a:t>&amp; Flipping</a:t>
              </a:r>
              <a:endParaRPr lang="en-US" altLang="zh-TW" sz="1400" b="1" dirty="0">
                <a:latin typeface="Calibri" panose="020F0502020204030204" pitchFamily="34" charset="0"/>
                <a:cs typeface="Arial" pitchFamily="34" charset="0"/>
              </a:endParaRPr>
            </a:p>
          </p:txBody>
        </p:sp>
      </p:grpSp>
      <p:sp>
        <p:nvSpPr>
          <p:cNvPr id="55" name="矩形 54"/>
          <p:cNvSpPr/>
          <p:nvPr/>
        </p:nvSpPr>
        <p:spPr bwMode="auto">
          <a:xfrm>
            <a:off x="4803340" y="2570008"/>
            <a:ext cx="2238905" cy="523220"/>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4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400" b="1" dirty="0" smtClean="0">
              <a:solidFill>
                <a:schemeClr val="tx1"/>
              </a:solidFill>
              <a:latin typeface="Calibri" panose="020F0502020204030204" pitchFamily="34" charset="0"/>
              <a:ea typeface="新細明體" pitchFamily="18" charset="-120"/>
            </a:endParaRPr>
          </a:p>
        </p:txBody>
      </p:sp>
      <p:sp>
        <p:nvSpPr>
          <p:cNvPr id="56" name="文字方塊 55"/>
          <p:cNvSpPr txBox="1"/>
          <p:nvPr/>
        </p:nvSpPr>
        <p:spPr>
          <a:xfrm>
            <a:off x="4802724" y="2579706"/>
            <a:ext cx="2238905" cy="523220"/>
          </a:xfrm>
          <a:prstGeom prst="rect">
            <a:avLst/>
          </a:prstGeom>
          <a:noFill/>
        </p:spPr>
        <p:txBody>
          <a:bodyPr wrap="square" rtlCol="0">
            <a:spAutoFit/>
          </a:bodyPr>
          <a:lstStyle/>
          <a:p>
            <a:pPr algn="ctr"/>
            <a:r>
              <a:rPr lang="en-US" altLang="zh-TW" sz="1400" b="1" dirty="0" smtClean="0">
                <a:latin typeface="Calibri" panose="020F0502020204030204" pitchFamily="34" charset="0"/>
                <a:cs typeface="Arial" pitchFamily="34" charset="0"/>
              </a:rPr>
              <a:t>Spatial Subsample in</a:t>
            </a:r>
          </a:p>
          <a:p>
            <a:pPr algn="ctr"/>
            <a:r>
              <a:rPr lang="en-US" altLang="zh-TW" sz="1400" b="1" dirty="0" smtClean="0">
                <a:latin typeface="Calibri" panose="020F0502020204030204" pitchFamily="34" charset="0"/>
                <a:cs typeface="Arial" pitchFamily="34" charset="0"/>
              </a:rPr>
              <a:t>Horizontal </a:t>
            </a:r>
            <a:r>
              <a:rPr lang="en-US" altLang="zh-TW" sz="1400" b="1" dirty="0">
                <a:latin typeface="Calibri" panose="020F0502020204030204" pitchFamily="34" charset="0"/>
                <a:cs typeface="Arial" pitchFamily="34" charset="0"/>
              </a:rPr>
              <a:t>Direction</a:t>
            </a:r>
          </a:p>
        </p:txBody>
      </p:sp>
      <p:sp>
        <p:nvSpPr>
          <p:cNvPr id="60" name="矩形 59"/>
          <p:cNvSpPr/>
          <p:nvPr/>
        </p:nvSpPr>
        <p:spPr bwMode="auto">
          <a:xfrm>
            <a:off x="2400611" y="2574332"/>
            <a:ext cx="2258097" cy="523220"/>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4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400" b="1" dirty="0" smtClean="0">
              <a:solidFill>
                <a:schemeClr val="tx1"/>
              </a:solidFill>
              <a:latin typeface="Calibri" panose="020F0502020204030204" pitchFamily="34" charset="0"/>
              <a:ea typeface="新細明體" pitchFamily="18" charset="-120"/>
            </a:endParaRPr>
          </a:p>
        </p:txBody>
      </p:sp>
      <p:sp>
        <p:nvSpPr>
          <p:cNvPr id="61" name="文字方塊 60"/>
          <p:cNvSpPr txBox="1"/>
          <p:nvPr/>
        </p:nvSpPr>
        <p:spPr>
          <a:xfrm>
            <a:off x="2402553" y="2547644"/>
            <a:ext cx="2232248" cy="523220"/>
          </a:xfrm>
          <a:prstGeom prst="rect">
            <a:avLst/>
          </a:prstGeom>
          <a:noFill/>
        </p:spPr>
        <p:txBody>
          <a:bodyPr wrap="square" rtlCol="0">
            <a:spAutoFit/>
          </a:bodyPr>
          <a:lstStyle/>
          <a:p>
            <a:pPr algn="ctr"/>
            <a:r>
              <a:rPr lang="en-US" altLang="zh-TW" sz="1400" b="1" dirty="0" smtClean="0">
                <a:latin typeface="Calibri" panose="020F0502020204030204" pitchFamily="34" charset="0"/>
                <a:cs typeface="Arial" pitchFamily="34" charset="0"/>
              </a:rPr>
              <a:t>Horizontal Subsample </a:t>
            </a:r>
            <a:r>
              <a:rPr lang="en-US" altLang="zh-TW" sz="1400" b="1" dirty="0">
                <a:latin typeface="Calibri" panose="020F0502020204030204" pitchFamily="34" charset="0"/>
                <a:cs typeface="Arial" pitchFamily="34" charset="0"/>
              </a:rPr>
              <a:t>or</a:t>
            </a:r>
          </a:p>
          <a:p>
            <a:pPr algn="ctr"/>
            <a:r>
              <a:rPr lang="en-US" altLang="zh-TW" sz="1400" b="1" dirty="0" smtClean="0">
                <a:latin typeface="Calibri" panose="020F0502020204030204" pitchFamily="34" charset="0"/>
                <a:cs typeface="Arial" pitchFamily="34" charset="0"/>
              </a:rPr>
              <a:t>Original Texture Frame</a:t>
            </a:r>
            <a:endParaRPr lang="en-US" altLang="zh-TW" sz="1400" b="1" dirty="0">
              <a:latin typeface="Calibri" panose="020F0502020204030204" pitchFamily="34" charset="0"/>
              <a:cs typeface="Arial" pitchFamily="34" charset="0"/>
            </a:endParaRPr>
          </a:p>
        </p:txBody>
      </p:sp>
      <p:cxnSp>
        <p:nvCxnSpPr>
          <p:cNvPr id="66" name="肘形接點 65"/>
          <p:cNvCxnSpPr>
            <a:stCxn id="60" idx="2"/>
            <a:endCxn id="80" idx="1"/>
          </p:cNvCxnSpPr>
          <p:nvPr/>
        </p:nvCxnSpPr>
        <p:spPr bwMode="auto">
          <a:xfrm rot="16200000" flipH="1">
            <a:off x="3214297" y="3412915"/>
            <a:ext cx="1904406" cy="1273680"/>
          </a:xfrm>
          <a:prstGeom prst="bentConnector2">
            <a:avLst/>
          </a:prstGeom>
          <a:solidFill>
            <a:schemeClr val="accent1"/>
          </a:solidFill>
          <a:ln w="25400" cap="flat" cmpd="sng" algn="ctr">
            <a:solidFill>
              <a:srgbClr val="657F4D"/>
            </a:solidFill>
            <a:prstDash val="solid"/>
            <a:round/>
            <a:headEnd type="none" w="med" len="med"/>
            <a:tailEnd type="arrow"/>
          </a:ln>
          <a:effectLst/>
        </p:spPr>
      </p:cxnSp>
      <p:pic>
        <p:nvPicPr>
          <p:cNvPr id="72" name="圖片 71"/>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5337415" y="1715414"/>
            <a:ext cx="1151025" cy="648670"/>
          </a:xfrm>
          <a:prstGeom prst="rect">
            <a:avLst/>
          </a:prstGeom>
        </p:spPr>
      </p:pic>
      <p:pic>
        <p:nvPicPr>
          <p:cNvPr id="73" name="圖片 72"/>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2954589" y="1715470"/>
            <a:ext cx="1150925" cy="648614"/>
          </a:xfrm>
          <a:prstGeom prst="rect">
            <a:avLst/>
          </a:prstGeom>
        </p:spPr>
      </p:pic>
      <p:sp>
        <p:nvSpPr>
          <p:cNvPr id="80" name="矩形 79"/>
          <p:cNvSpPr/>
          <p:nvPr/>
        </p:nvSpPr>
        <p:spPr bwMode="auto">
          <a:xfrm>
            <a:off x="4803340" y="4740348"/>
            <a:ext cx="2238905" cy="523220"/>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4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400" b="1" dirty="0" smtClean="0">
              <a:solidFill>
                <a:schemeClr val="tx1"/>
              </a:solidFill>
              <a:latin typeface="Calibri" panose="020F0502020204030204" pitchFamily="34" charset="0"/>
              <a:ea typeface="新細明體" pitchFamily="18" charset="-120"/>
            </a:endParaRPr>
          </a:p>
        </p:txBody>
      </p:sp>
      <p:sp>
        <p:nvSpPr>
          <p:cNvPr id="81" name="文字方塊 80"/>
          <p:cNvSpPr txBox="1"/>
          <p:nvPr/>
        </p:nvSpPr>
        <p:spPr>
          <a:xfrm>
            <a:off x="4874732" y="4848180"/>
            <a:ext cx="2160240" cy="307777"/>
          </a:xfrm>
          <a:prstGeom prst="rect">
            <a:avLst/>
          </a:prstGeom>
          <a:noFill/>
        </p:spPr>
        <p:txBody>
          <a:bodyPr wrap="square" rtlCol="0">
            <a:spAutoFit/>
          </a:bodyPr>
          <a:lstStyle/>
          <a:p>
            <a:pPr algn="ctr"/>
            <a:r>
              <a:rPr lang="en-US" altLang="zh-TW" sz="1400" b="1" dirty="0" smtClean="0">
                <a:latin typeface="Calibri" panose="020F0502020204030204" pitchFamily="34" charset="0"/>
                <a:cs typeface="Arial" pitchFamily="34" charset="0"/>
              </a:rPr>
              <a:t>Combination</a:t>
            </a:r>
            <a:endParaRPr lang="en-US" altLang="zh-TW" sz="1400" b="1" dirty="0">
              <a:latin typeface="Calibri" panose="020F0502020204030204" pitchFamily="34" charset="0"/>
              <a:cs typeface="Arial" pitchFamily="34" charset="0"/>
            </a:endParaRPr>
          </a:p>
        </p:txBody>
      </p:sp>
      <p:cxnSp>
        <p:nvCxnSpPr>
          <p:cNvPr id="88" name="直線單箭頭接點 87"/>
          <p:cNvCxnSpPr/>
          <p:nvPr/>
        </p:nvCxnSpPr>
        <p:spPr bwMode="auto">
          <a:xfrm>
            <a:off x="5954852" y="3109821"/>
            <a:ext cx="392" cy="196860"/>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89" name="直線單箭頭接點 88"/>
          <p:cNvCxnSpPr/>
          <p:nvPr/>
        </p:nvCxnSpPr>
        <p:spPr bwMode="auto">
          <a:xfrm>
            <a:off x="5954852" y="3815848"/>
            <a:ext cx="392" cy="196860"/>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91" name="直線單箭頭接點 90"/>
          <p:cNvCxnSpPr/>
          <p:nvPr/>
        </p:nvCxnSpPr>
        <p:spPr bwMode="auto">
          <a:xfrm>
            <a:off x="5954852" y="4543488"/>
            <a:ext cx="392" cy="196860"/>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92" name="直線單箭頭接點 91"/>
          <p:cNvCxnSpPr/>
          <p:nvPr/>
        </p:nvCxnSpPr>
        <p:spPr bwMode="auto">
          <a:xfrm>
            <a:off x="5954852" y="5302709"/>
            <a:ext cx="392" cy="196860"/>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sp>
        <p:nvSpPr>
          <p:cNvPr id="42" name="文字方塊 41"/>
          <p:cNvSpPr txBox="1"/>
          <p:nvPr/>
        </p:nvSpPr>
        <p:spPr>
          <a:xfrm>
            <a:off x="3331941" y="1484784"/>
            <a:ext cx="344966" cy="307777"/>
          </a:xfrm>
          <a:prstGeom prst="rect">
            <a:avLst/>
          </a:prstGeom>
          <a:noFill/>
        </p:spPr>
        <p:txBody>
          <a:bodyPr wrap="none" rtlCol="0">
            <a:spAutoFit/>
          </a:bodyPr>
          <a:lstStyle/>
          <a:p>
            <a:r>
              <a:rPr lang="en-US" altLang="zh-TW" sz="1400" dirty="0" smtClean="0">
                <a:latin typeface="Calibri" panose="020F0502020204030204" pitchFamily="34" charset="0"/>
              </a:rPr>
              <a:t>W</a:t>
            </a:r>
            <a:endParaRPr lang="zh-TW" altLang="en-US" sz="1400" dirty="0">
              <a:latin typeface="Calibri" panose="020F0502020204030204" pitchFamily="34" charset="0"/>
            </a:endParaRPr>
          </a:p>
        </p:txBody>
      </p:sp>
      <p:sp>
        <p:nvSpPr>
          <p:cNvPr id="43" name="文字方塊 42"/>
          <p:cNvSpPr txBox="1"/>
          <p:nvPr/>
        </p:nvSpPr>
        <p:spPr>
          <a:xfrm>
            <a:off x="5753902" y="1486285"/>
            <a:ext cx="344966" cy="307777"/>
          </a:xfrm>
          <a:prstGeom prst="rect">
            <a:avLst/>
          </a:prstGeom>
          <a:noFill/>
        </p:spPr>
        <p:txBody>
          <a:bodyPr wrap="none" rtlCol="0">
            <a:spAutoFit/>
          </a:bodyPr>
          <a:lstStyle/>
          <a:p>
            <a:r>
              <a:rPr lang="en-US" altLang="zh-TW" sz="1400" dirty="0" smtClean="0">
                <a:latin typeface="Calibri" panose="020F0502020204030204" pitchFamily="34" charset="0"/>
              </a:rPr>
              <a:t>W</a:t>
            </a:r>
            <a:endParaRPr lang="zh-TW" altLang="en-US" sz="1400" dirty="0">
              <a:latin typeface="Calibri" panose="020F0502020204030204" pitchFamily="34" charset="0"/>
            </a:endParaRPr>
          </a:p>
        </p:txBody>
      </p:sp>
      <p:sp>
        <p:nvSpPr>
          <p:cNvPr id="58" name="標題 1"/>
          <p:cNvSpPr>
            <a:spLocks noGrp="1"/>
          </p:cNvSpPr>
          <p:nvPr>
            <p:ph type="title"/>
          </p:nvPr>
        </p:nvSpPr>
        <p:spPr>
          <a:xfrm>
            <a:off x="433293" y="768870"/>
            <a:ext cx="8229600" cy="859930"/>
          </a:xfrm>
        </p:spPr>
        <p:txBody>
          <a:bodyPr>
            <a:normAutofit/>
          </a:bodyPr>
          <a:lstStyle/>
          <a:p>
            <a:pPr algn="ctr"/>
            <a:r>
              <a:rPr lang="en-US" altLang="zh-TW" sz="3200" dirty="0" smtClean="0">
                <a:latin typeface="Calibri" pitchFamily="34" charset="0"/>
              </a:rPr>
              <a:t>CTDP Left and Right (LR) Packing Procedure</a:t>
            </a:r>
            <a:endParaRPr lang="zh-TW" altLang="en-US" sz="3200" dirty="0">
              <a:latin typeface="Calibri" pitchFamily="34" charset="0"/>
            </a:endParaRPr>
          </a:p>
        </p:txBody>
      </p:sp>
      <p:sp>
        <p:nvSpPr>
          <p:cNvPr id="59" name="文字方塊 58"/>
          <p:cNvSpPr txBox="1"/>
          <p:nvPr/>
        </p:nvSpPr>
        <p:spPr>
          <a:xfrm>
            <a:off x="4586700" y="3301518"/>
            <a:ext cx="2664296" cy="523220"/>
          </a:xfrm>
          <a:prstGeom prst="rect">
            <a:avLst/>
          </a:prstGeom>
          <a:noFill/>
        </p:spPr>
        <p:txBody>
          <a:bodyPr wrap="square" rtlCol="0">
            <a:spAutoFit/>
          </a:bodyPr>
          <a:lstStyle/>
          <a:p>
            <a:pPr algn="ctr"/>
            <a:r>
              <a:rPr lang="en-US" altLang="zh-TW" sz="1400" b="1" dirty="0">
                <a:latin typeface="Calibri" panose="020F0502020204030204" pitchFamily="34" charset="0"/>
                <a:cs typeface="Arial" pitchFamily="34" charset="0"/>
              </a:rPr>
              <a:t>Gray Depth </a:t>
            </a:r>
            <a:r>
              <a:rPr lang="en-US" altLang="zh-TW" sz="1400" b="1" dirty="0" smtClean="0">
                <a:latin typeface="Calibri" panose="020F0502020204030204" pitchFamily="34" charset="0"/>
                <a:cs typeface="Arial" pitchFamily="34" charset="0"/>
              </a:rPr>
              <a:t> to </a:t>
            </a:r>
            <a:r>
              <a:rPr lang="en-US" altLang="zh-TW" sz="1400" b="1" dirty="0">
                <a:latin typeface="Calibri" panose="020F0502020204030204" pitchFamily="34" charset="0"/>
                <a:cs typeface="Arial" pitchFamily="34" charset="0"/>
              </a:rPr>
              <a:t>Color </a:t>
            </a:r>
            <a:r>
              <a:rPr lang="en-US" altLang="zh-TW" sz="1400" b="1" dirty="0" smtClean="0">
                <a:latin typeface="Calibri" panose="020F0502020204030204" pitchFamily="34" charset="0"/>
                <a:cs typeface="Arial" pitchFamily="34" charset="0"/>
              </a:rPr>
              <a:t>Depth</a:t>
            </a:r>
          </a:p>
          <a:p>
            <a:pPr algn="ctr"/>
            <a:r>
              <a:rPr lang="en-US" altLang="zh-TW" sz="1400" b="1" dirty="0" smtClean="0">
                <a:latin typeface="Calibri" panose="020F0502020204030204" pitchFamily="34" charset="0"/>
                <a:cs typeface="Arial" pitchFamily="34" charset="0"/>
              </a:rPr>
              <a:t>Horizontal Packing</a:t>
            </a:r>
            <a:endParaRPr lang="en-US" altLang="zh-TW" sz="1400" b="1" dirty="0">
              <a:latin typeface="Calibri" panose="020F0502020204030204" pitchFamily="34" charset="0"/>
              <a:cs typeface="Arial" pitchFamily="34" charset="0"/>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4"/>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3" name="文字方塊 62"/>
          <p:cNvSpPr txBox="1"/>
          <p:nvPr/>
        </p:nvSpPr>
        <p:spPr>
          <a:xfrm>
            <a:off x="7467020" y="3084164"/>
            <a:ext cx="671720" cy="307777"/>
          </a:xfrm>
          <a:prstGeom prst="rect">
            <a:avLst/>
          </a:prstGeom>
          <a:noFill/>
        </p:spPr>
        <p:txBody>
          <a:bodyPr wrap="square" rtlCol="0">
            <a:spAutoFit/>
          </a:bodyPr>
          <a:lstStyle/>
          <a:p>
            <a:r>
              <a:rPr lang="en-US" altLang="zh-TW" sz="1400" dirty="0" smtClean="0">
                <a:latin typeface="Calibri" panose="020F0502020204030204" pitchFamily="34" charset="0"/>
              </a:rPr>
              <a:t>2W</a:t>
            </a:r>
            <a:r>
              <a:rPr lang="en-US" altLang="zh-TW" sz="1400" baseline="-25000" dirty="0" smtClean="0">
                <a:latin typeface="Calibri" panose="020F0502020204030204" pitchFamily="34" charset="0"/>
              </a:rPr>
              <a:t>HD</a:t>
            </a:r>
            <a:endParaRPr lang="zh-TW" altLang="en-US" sz="1400" dirty="0">
              <a:latin typeface="Calibri" panose="020F0502020204030204" pitchFamily="34" charset="0"/>
            </a:endParaRPr>
          </a:p>
        </p:txBody>
      </p:sp>
      <p:sp>
        <p:nvSpPr>
          <p:cNvPr id="68" name="文字方塊 67"/>
          <p:cNvSpPr txBox="1"/>
          <p:nvPr/>
        </p:nvSpPr>
        <p:spPr>
          <a:xfrm>
            <a:off x="5082695" y="6186478"/>
            <a:ext cx="494046" cy="307777"/>
          </a:xfrm>
          <a:prstGeom prst="rect">
            <a:avLst/>
          </a:prstGeom>
          <a:noFill/>
        </p:spPr>
        <p:txBody>
          <a:bodyPr wrap="none" rtlCol="0">
            <a:spAutoFit/>
          </a:bodyPr>
          <a:lstStyle/>
          <a:p>
            <a:r>
              <a:rPr lang="en-US" altLang="zh-TW" sz="1400" dirty="0" smtClean="0">
                <a:latin typeface="Calibri" panose="020F0502020204030204" pitchFamily="34" charset="0"/>
              </a:rPr>
              <a:t>W</a:t>
            </a:r>
            <a:r>
              <a:rPr lang="en-US" altLang="zh-TW" sz="1400" baseline="-25000" dirty="0">
                <a:latin typeface="Calibri" panose="020F0502020204030204" pitchFamily="34" charset="0"/>
              </a:rPr>
              <a:t>H</a:t>
            </a:r>
            <a:r>
              <a:rPr lang="en-US" altLang="zh-TW" sz="1400" baseline="-25000" dirty="0" smtClean="0">
                <a:latin typeface="Calibri" panose="020F0502020204030204" pitchFamily="34" charset="0"/>
              </a:rPr>
              <a:t>D</a:t>
            </a:r>
            <a:endParaRPr lang="zh-TW" altLang="en-US" sz="1400" dirty="0">
              <a:latin typeface="Calibri" panose="020F0502020204030204" pitchFamily="34" charset="0"/>
            </a:endParaRPr>
          </a:p>
        </p:txBody>
      </p:sp>
      <p:pic>
        <p:nvPicPr>
          <p:cNvPr id="71" name="圖片 70"/>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1130316" y="2444614"/>
            <a:ext cx="1150925" cy="648614"/>
          </a:xfrm>
          <a:prstGeom prst="rect">
            <a:avLst/>
          </a:prstGeom>
        </p:spPr>
      </p:pic>
      <p:pic>
        <p:nvPicPr>
          <p:cNvPr id="74" name="圖片 73"/>
          <p:cNvPicPr>
            <a:picLocks/>
          </p:cNvPicPr>
          <p:nvPr/>
        </p:nvPicPr>
        <p:blipFill>
          <a:blip r:embed="rId3" cstate="screen">
            <a:extLst>
              <a:ext uri="{28A0092B-C50C-407E-A947-70E740481C1C}">
                <a14:useLocalDpi xmlns:a14="http://schemas.microsoft.com/office/drawing/2010/main" val="0"/>
              </a:ext>
            </a:extLst>
          </a:blip>
          <a:stretch>
            <a:fillRect/>
          </a:stretch>
        </p:blipFill>
        <p:spPr>
          <a:xfrm>
            <a:off x="7467084" y="2410397"/>
            <a:ext cx="576000" cy="648670"/>
          </a:xfrm>
          <a:prstGeom prst="rect">
            <a:avLst/>
          </a:prstGeom>
        </p:spPr>
      </p:pic>
      <p:pic>
        <p:nvPicPr>
          <p:cNvPr id="77" name="圖片 76"/>
          <p:cNvPicPr>
            <a:picLocks/>
          </p:cNvPicPr>
          <p:nvPr/>
        </p:nvPicPr>
        <p:blipFill>
          <a:blip r:embed="rId3" cstate="screen">
            <a:extLst>
              <a:ext uri="{28A0092B-C50C-407E-A947-70E740481C1C}">
                <a14:useLocalDpi xmlns:a14="http://schemas.microsoft.com/office/drawing/2010/main" val="0"/>
              </a:ext>
            </a:extLst>
          </a:blip>
          <a:stretch>
            <a:fillRect/>
          </a:stretch>
        </p:blipFill>
        <p:spPr>
          <a:xfrm>
            <a:off x="7598464" y="3378310"/>
            <a:ext cx="252000" cy="648000"/>
          </a:xfrm>
          <a:prstGeom prst="rect">
            <a:avLst/>
          </a:prstGeom>
        </p:spPr>
      </p:pic>
      <p:cxnSp>
        <p:nvCxnSpPr>
          <p:cNvPr id="79" name="直線單箭頭接點 78"/>
          <p:cNvCxnSpPr/>
          <p:nvPr/>
        </p:nvCxnSpPr>
        <p:spPr bwMode="auto">
          <a:xfrm>
            <a:off x="5912928" y="2383248"/>
            <a:ext cx="392" cy="196860"/>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82" name="直線單箭頭接點 81"/>
          <p:cNvCxnSpPr/>
          <p:nvPr/>
        </p:nvCxnSpPr>
        <p:spPr bwMode="auto">
          <a:xfrm>
            <a:off x="3529660" y="2364084"/>
            <a:ext cx="392" cy="196860"/>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pic>
        <p:nvPicPr>
          <p:cNvPr id="83" name="圖片 82"/>
          <p:cNvPicPr>
            <a:picLocks/>
          </p:cNvPicPr>
          <p:nvPr/>
        </p:nvPicPr>
        <p:blipFill>
          <a:blip r:embed="rId3" cstate="screen">
            <a:extLst>
              <a:ext uri="{28A0092B-C50C-407E-A947-70E740481C1C}">
                <a14:useLocalDpi xmlns:a14="http://schemas.microsoft.com/office/drawing/2010/main" val="0"/>
              </a:ext>
            </a:extLst>
          </a:blip>
          <a:stretch>
            <a:fillRect/>
          </a:stretch>
        </p:blipFill>
        <p:spPr>
          <a:xfrm>
            <a:off x="7325322" y="4814596"/>
            <a:ext cx="126000" cy="648000"/>
          </a:xfrm>
          <a:prstGeom prst="rect">
            <a:avLst/>
          </a:prstGeom>
        </p:spPr>
      </p:pic>
      <p:pic>
        <p:nvPicPr>
          <p:cNvPr id="85" name="圖片 84"/>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5379781" y="5538478"/>
            <a:ext cx="1150925" cy="648614"/>
          </a:xfrm>
          <a:prstGeom prst="rect">
            <a:avLst/>
          </a:prstGeom>
        </p:spPr>
      </p:pic>
      <p:pic>
        <p:nvPicPr>
          <p:cNvPr id="98" name="圖片 97"/>
          <p:cNvPicPr>
            <a:picLocks/>
          </p:cNvPicPr>
          <p:nvPr/>
        </p:nvPicPr>
        <p:blipFill>
          <a:blip r:embed="rId3" cstate="screen">
            <a:extLst>
              <a:ext uri="{28A0092B-C50C-407E-A947-70E740481C1C}">
                <a14:useLocalDpi xmlns:a14="http://schemas.microsoft.com/office/drawing/2010/main" val="0"/>
              </a:ext>
            </a:extLst>
          </a:blip>
          <a:stretch>
            <a:fillRect/>
          </a:stretch>
        </p:blipFill>
        <p:spPr>
          <a:xfrm>
            <a:off x="5252788" y="5540842"/>
            <a:ext cx="126000" cy="648000"/>
          </a:xfrm>
          <a:prstGeom prst="rect">
            <a:avLst/>
          </a:prstGeom>
        </p:spPr>
      </p:pic>
      <p:pic>
        <p:nvPicPr>
          <p:cNvPr id="100" name="圖片 99"/>
          <p:cNvPicPr>
            <a:picLocks/>
          </p:cNvPicPr>
          <p:nvPr/>
        </p:nvPicPr>
        <p:blipFill rotWithShape="1">
          <a:blip r:embed="rId3" cstate="screen">
            <a:extLst>
              <a:ext uri="{28A0092B-C50C-407E-A947-70E740481C1C}">
                <a14:useLocalDpi xmlns:a14="http://schemas.microsoft.com/office/drawing/2010/main" val="0"/>
              </a:ext>
            </a:extLst>
          </a:blip>
          <a:srcRect l="50000"/>
          <a:stretch/>
        </p:blipFill>
        <p:spPr>
          <a:xfrm>
            <a:off x="8001931" y="4812356"/>
            <a:ext cx="126000" cy="648000"/>
          </a:xfrm>
          <a:prstGeom prst="rect">
            <a:avLst/>
          </a:prstGeom>
        </p:spPr>
      </p:pic>
      <p:pic>
        <p:nvPicPr>
          <p:cNvPr id="101" name="圖片 100"/>
          <p:cNvPicPr>
            <a:picLocks/>
          </p:cNvPicPr>
          <p:nvPr/>
        </p:nvPicPr>
        <p:blipFill rotWithShape="1">
          <a:blip r:embed="rId3" cstate="screen">
            <a:extLst>
              <a:ext uri="{28A0092B-C50C-407E-A947-70E740481C1C}">
                <a14:useLocalDpi xmlns:a14="http://schemas.microsoft.com/office/drawing/2010/main" val="0"/>
              </a:ext>
            </a:extLst>
          </a:blip>
          <a:srcRect l="50000"/>
          <a:stretch/>
        </p:blipFill>
        <p:spPr>
          <a:xfrm>
            <a:off x="6523641" y="5538478"/>
            <a:ext cx="126000" cy="648000"/>
          </a:xfrm>
          <a:prstGeom prst="rect">
            <a:avLst/>
          </a:prstGeom>
        </p:spPr>
      </p:pic>
      <p:sp>
        <p:nvSpPr>
          <p:cNvPr id="50" name="文字方塊 49"/>
          <p:cNvSpPr txBox="1"/>
          <p:nvPr/>
        </p:nvSpPr>
        <p:spPr>
          <a:xfrm>
            <a:off x="1336927" y="2183004"/>
            <a:ext cx="547394" cy="307777"/>
          </a:xfrm>
          <a:prstGeom prst="rect">
            <a:avLst/>
          </a:prstGeom>
          <a:noFill/>
        </p:spPr>
        <p:txBody>
          <a:bodyPr wrap="none" rtlCol="0">
            <a:spAutoFit/>
          </a:bodyPr>
          <a:lstStyle/>
          <a:p>
            <a:r>
              <a:rPr lang="en-US" altLang="zh-TW" sz="1400" dirty="0">
                <a:latin typeface="Calibri" panose="020F0502020204030204" pitchFamily="34" charset="0"/>
              </a:rPr>
              <a:t> </a:t>
            </a:r>
            <a:r>
              <a:rPr lang="en-US" altLang="zh-TW" sz="1400" dirty="0" smtClean="0">
                <a:latin typeface="Calibri" panose="020F0502020204030204" pitchFamily="34" charset="0"/>
              </a:rPr>
              <a:t> W</a:t>
            </a:r>
            <a:r>
              <a:rPr lang="en-US" altLang="zh-TW" sz="1400" baseline="-25000" dirty="0" smtClean="0">
                <a:latin typeface="Calibri" panose="020F0502020204030204" pitchFamily="34" charset="0"/>
              </a:rPr>
              <a:t>RT</a:t>
            </a:r>
            <a:endParaRPr lang="zh-TW" altLang="en-US" sz="1400" dirty="0">
              <a:latin typeface="Calibri" panose="020F0502020204030204" pitchFamily="34" charset="0"/>
            </a:endParaRPr>
          </a:p>
        </p:txBody>
      </p:sp>
      <p:sp>
        <p:nvSpPr>
          <p:cNvPr id="53" name="文字方塊 52"/>
          <p:cNvSpPr txBox="1"/>
          <p:nvPr/>
        </p:nvSpPr>
        <p:spPr>
          <a:xfrm>
            <a:off x="6386900" y="6188842"/>
            <a:ext cx="494046" cy="307777"/>
          </a:xfrm>
          <a:prstGeom prst="rect">
            <a:avLst/>
          </a:prstGeom>
          <a:noFill/>
        </p:spPr>
        <p:txBody>
          <a:bodyPr wrap="none" rtlCol="0">
            <a:spAutoFit/>
          </a:bodyPr>
          <a:lstStyle/>
          <a:p>
            <a:r>
              <a:rPr lang="en-US" altLang="zh-TW" sz="1400" dirty="0" smtClean="0">
                <a:latin typeface="Calibri" panose="020F0502020204030204" pitchFamily="34" charset="0"/>
              </a:rPr>
              <a:t>W</a:t>
            </a:r>
            <a:r>
              <a:rPr lang="en-US" altLang="zh-TW" sz="1400" baseline="-25000" dirty="0">
                <a:latin typeface="Calibri" panose="020F0502020204030204" pitchFamily="34" charset="0"/>
              </a:rPr>
              <a:t>H</a:t>
            </a:r>
            <a:r>
              <a:rPr lang="en-US" altLang="zh-TW" sz="1400" baseline="-25000" dirty="0" smtClean="0">
                <a:latin typeface="Calibri" panose="020F0502020204030204" pitchFamily="34" charset="0"/>
              </a:rPr>
              <a:t>D</a:t>
            </a:r>
            <a:endParaRPr lang="zh-TW" altLang="en-US" sz="1400" dirty="0">
              <a:latin typeface="Calibri" panose="020F0502020204030204" pitchFamily="34" charset="0"/>
            </a:endParaRPr>
          </a:p>
        </p:txBody>
      </p:sp>
      <p:sp>
        <p:nvSpPr>
          <p:cNvPr id="70" name="文字方塊 69"/>
          <p:cNvSpPr txBox="1"/>
          <p:nvPr/>
        </p:nvSpPr>
        <p:spPr>
          <a:xfrm>
            <a:off x="5775640" y="6167089"/>
            <a:ext cx="467244" cy="307777"/>
          </a:xfrm>
          <a:prstGeom prst="rect">
            <a:avLst/>
          </a:prstGeom>
          <a:noFill/>
        </p:spPr>
        <p:txBody>
          <a:bodyPr wrap="none" rtlCol="0">
            <a:spAutoFit/>
          </a:bodyPr>
          <a:lstStyle/>
          <a:p>
            <a:r>
              <a:rPr lang="en-US" altLang="zh-TW" sz="1400" dirty="0" smtClean="0">
                <a:latin typeface="Calibri" panose="020F0502020204030204" pitchFamily="34" charset="0"/>
              </a:rPr>
              <a:t>W</a:t>
            </a:r>
            <a:r>
              <a:rPr lang="en-US" altLang="zh-TW" sz="1400" baseline="-25000" dirty="0" smtClean="0">
                <a:latin typeface="Calibri" panose="020F0502020204030204" pitchFamily="34" charset="0"/>
              </a:rPr>
              <a:t>RT</a:t>
            </a:r>
            <a:endParaRPr lang="zh-TW" altLang="en-US" sz="1400" dirty="0">
              <a:latin typeface="Calibri" panose="020F0502020204030204" pitchFamily="34" charset="0"/>
            </a:endParaRPr>
          </a:p>
        </p:txBody>
      </p:sp>
      <p:sp>
        <p:nvSpPr>
          <p:cNvPr id="84" name="文字方塊 83"/>
          <p:cNvSpPr txBox="1"/>
          <p:nvPr/>
        </p:nvSpPr>
        <p:spPr>
          <a:xfrm>
            <a:off x="7178988" y="4530366"/>
            <a:ext cx="494046" cy="307777"/>
          </a:xfrm>
          <a:prstGeom prst="rect">
            <a:avLst/>
          </a:prstGeom>
          <a:noFill/>
        </p:spPr>
        <p:txBody>
          <a:bodyPr wrap="none" rtlCol="0">
            <a:spAutoFit/>
          </a:bodyPr>
          <a:lstStyle/>
          <a:p>
            <a:r>
              <a:rPr lang="en-US" altLang="zh-TW" sz="1400" dirty="0" smtClean="0">
                <a:latin typeface="Calibri" panose="020F0502020204030204" pitchFamily="34" charset="0"/>
              </a:rPr>
              <a:t>W</a:t>
            </a:r>
            <a:r>
              <a:rPr lang="en-US" altLang="zh-TW" sz="1400" baseline="-25000" dirty="0">
                <a:latin typeface="Calibri" panose="020F0502020204030204" pitchFamily="34" charset="0"/>
              </a:rPr>
              <a:t>H</a:t>
            </a:r>
            <a:r>
              <a:rPr lang="en-US" altLang="zh-TW" sz="1400" baseline="-25000" dirty="0" smtClean="0">
                <a:latin typeface="Calibri" panose="020F0502020204030204" pitchFamily="34" charset="0"/>
              </a:rPr>
              <a:t>D</a:t>
            </a:r>
            <a:endParaRPr lang="zh-TW" altLang="en-US" sz="1400" dirty="0">
              <a:latin typeface="Calibri" panose="020F0502020204030204" pitchFamily="34" charset="0"/>
            </a:endParaRPr>
          </a:p>
        </p:txBody>
      </p:sp>
      <p:sp>
        <p:nvSpPr>
          <p:cNvPr id="86" name="文字方塊 85"/>
          <p:cNvSpPr txBox="1"/>
          <p:nvPr/>
        </p:nvSpPr>
        <p:spPr>
          <a:xfrm>
            <a:off x="7845961" y="4530366"/>
            <a:ext cx="494046" cy="307777"/>
          </a:xfrm>
          <a:prstGeom prst="rect">
            <a:avLst/>
          </a:prstGeom>
          <a:noFill/>
        </p:spPr>
        <p:txBody>
          <a:bodyPr wrap="none" rtlCol="0">
            <a:spAutoFit/>
          </a:bodyPr>
          <a:lstStyle/>
          <a:p>
            <a:r>
              <a:rPr lang="en-US" altLang="zh-TW" sz="1400" dirty="0" smtClean="0">
                <a:latin typeface="Calibri" panose="020F0502020204030204" pitchFamily="34" charset="0"/>
              </a:rPr>
              <a:t>W</a:t>
            </a:r>
            <a:r>
              <a:rPr lang="en-US" altLang="zh-TW" sz="1400" baseline="-25000" dirty="0">
                <a:latin typeface="Calibri" panose="020F0502020204030204" pitchFamily="34" charset="0"/>
              </a:rPr>
              <a:t>H</a:t>
            </a:r>
            <a:r>
              <a:rPr lang="en-US" altLang="zh-TW" sz="1400" baseline="-25000" dirty="0" smtClean="0">
                <a:latin typeface="Calibri" panose="020F0502020204030204" pitchFamily="34" charset="0"/>
              </a:rPr>
              <a:t>D</a:t>
            </a:r>
            <a:endParaRPr lang="zh-TW" altLang="en-US" sz="1400" dirty="0">
              <a:latin typeface="Calibri" panose="020F0502020204030204" pitchFamily="34" charset="0"/>
            </a:endParaRPr>
          </a:p>
        </p:txBody>
      </p:sp>
      <p:sp>
        <p:nvSpPr>
          <p:cNvPr id="94" name="文字方塊 93"/>
          <p:cNvSpPr txBox="1"/>
          <p:nvPr/>
        </p:nvSpPr>
        <p:spPr>
          <a:xfrm>
            <a:off x="7467084" y="2139563"/>
            <a:ext cx="724438" cy="307777"/>
          </a:xfrm>
          <a:prstGeom prst="rect">
            <a:avLst/>
          </a:prstGeom>
          <a:noFill/>
        </p:spPr>
        <p:txBody>
          <a:bodyPr wrap="square" rtlCol="0">
            <a:spAutoFit/>
          </a:bodyPr>
          <a:lstStyle/>
          <a:p>
            <a:r>
              <a:rPr lang="en-US" altLang="zh-TW" sz="1400" dirty="0" smtClean="0">
                <a:latin typeface="Calibri" panose="020F0502020204030204" pitchFamily="34" charset="0"/>
              </a:rPr>
              <a:t>6W</a:t>
            </a:r>
            <a:r>
              <a:rPr lang="en-US" altLang="zh-TW" sz="1400" baseline="-25000" dirty="0" smtClean="0">
                <a:latin typeface="Calibri" panose="020F0502020204030204" pitchFamily="34" charset="0"/>
              </a:rPr>
              <a:t>HD</a:t>
            </a:r>
            <a:endParaRPr lang="zh-TW" altLang="en-US" sz="1400" dirty="0">
              <a:latin typeface="Calibri" panose="020F0502020204030204" pitchFamily="34" charset="0"/>
            </a:endParaRPr>
          </a:p>
        </p:txBody>
      </p:sp>
      <p:sp>
        <p:nvSpPr>
          <p:cNvPr id="96" name="文字方塊 95"/>
          <p:cNvSpPr txBox="1"/>
          <p:nvPr/>
        </p:nvSpPr>
        <p:spPr>
          <a:xfrm>
            <a:off x="4075402" y="1871061"/>
            <a:ext cx="296876" cy="307777"/>
          </a:xfrm>
          <a:prstGeom prst="rect">
            <a:avLst/>
          </a:prstGeom>
          <a:noFill/>
        </p:spPr>
        <p:txBody>
          <a:bodyPr wrap="none" rtlCol="0">
            <a:spAutoFit/>
          </a:bodyPr>
          <a:lstStyle/>
          <a:p>
            <a:pPr fontAlgn="base">
              <a:spcBef>
                <a:spcPct val="0"/>
              </a:spcBef>
              <a:spcAft>
                <a:spcPct val="0"/>
              </a:spcAft>
            </a:pPr>
            <a:r>
              <a:rPr kumimoji="1" lang="en-US" altLang="zh-TW" sz="1400" dirty="0" smtClean="0">
                <a:solidFill>
                  <a:prstClr val="black"/>
                </a:solidFill>
                <a:latin typeface="Calibri" panose="020F0502020204030204" pitchFamily="34" charset="0"/>
                <a:ea typeface="新細明體" pitchFamily="18" charset="-120"/>
              </a:rPr>
              <a:t>H</a:t>
            </a:r>
            <a:endParaRPr kumimoji="1" lang="zh-TW" altLang="en-US" sz="1400" dirty="0">
              <a:solidFill>
                <a:prstClr val="black"/>
              </a:solidFill>
              <a:latin typeface="Calibri" panose="020F0502020204030204" pitchFamily="34" charset="0"/>
              <a:ea typeface="新細明體" pitchFamily="18" charset="-120"/>
            </a:endParaRPr>
          </a:p>
        </p:txBody>
      </p:sp>
      <p:sp>
        <p:nvSpPr>
          <p:cNvPr id="97" name="文字方塊 96"/>
          <p:cNvSpPr txBox="1"/>
          <p:nvPr/>
        </p:nvSpPr>
        <p:spPr>
          <a:xfrm>
            <a:off x="6488440" y="1901249"/>
            <a:ext cx="296876" cy="307777"/>
          </a:xfrm>
          <a:prstGeom prst="rect">
            <a:avLst/>
          </a:prstGeom>
          <a:noFill/>
        </p:spPr>
        <p:txBody>
          <a:bodyPr wrap="none" rtlCol="0">
            <a:spAutoFit/>
          </a:bodyPr>
          <a:lstStyle/>
          <a:p>
            <a:pPr fontAlgn="base">
              <a:spcBef>
                <a:spcPct val="0"/>
              </a:spcBef>
              <a:spcAft>
                <a:spcPct val="0"/>
              </a:spcAft>
            </a:pPr>
            <a:r>
              <a:rPr kumimoji="1" lang="en-US" altLang="zh-TW" sz="1400" dirty="0" smtClean="0">
                <a:solidFill>
                  <a:prstClr val="black"/>
                </a:solidFill>
                <a:latin typeface="Calibri" panose="020F0502020204030204" pitchFamily="34" charset="0"/>
                <a:ea typeface="新細明體" pitchFamily="18" charset="-120"/>
              </a:rPr>
              <a:t>H</a:t>
            </a:r>
            <a:endParaRPr kumimoji="1" lang="zh-TW" altLang="en-US" sz="1400" dirty="0">
              <a:solidFill>
                <a:prstClr val="black"/>
              </a:solidFill>
              <a:latin typeface="Calibri" panose="020F0502020204030204" pitchFamily="34" charset="0"/>
              <a:ea typeface="新細明體" pitchFamily="18" charset="-120"/>
            </a:endParaRPr>
          </a:p>
        </p:txBody>
      </p:sp>
      <p:sp>
        <p:nvSpPr>
          <p:cNvPr id="99" name="文字方塊 98"/>
          <p:cNvSpPr txBox="1"/>
          <p:nvPr/>
        </p:nvSpPr>
        <p:spPr>
          <a:xfrm>
            <a:off x="8043084" y="2604068"/>
            <a:ext cx="296876" cy="307777"/>
          </a:xfrm>
          <a:prstGeom prst="rect">
            <a:avLst/>
          </a:prstGeom>
          <a:noFill/>
        </p:spPr>
        <p:txBody>
          <a:bodyPr wrap="none" rtlCol="0">
            <a:spAutoFit/>
          </a:bodyPr>
          <a:lstStyle/>
          <a:p>
            <a:pPr fontAlgn="base">
              <a:spcBef>
                <a:spcPct val="0"/>
              </a:spcBef>
              <a:spcAft>
                <a:spcPct val="0"/>
              </a:spcAft>
            </a:pPr>
            <a:r>
              <a:rPr kumimoji="1" lang="en-US" altLang="zh-TW" sz="1400" dirty="0" smtClean="0">
                <a:solidFill>
                  <a:prstClr val="black"/>
                </a:solidFill>
                <a:latin typeface="Calibri" panose="020F0502020204030204" pitchFamily="34" charset="0"/>
                <a:ea typeface="新細明體" pitchFamily="18" charset="-120"/>
              </a:rPr>
              <a:t>H</a:t>
            </a:r>
            <a:endParaRPr kumimoji="1" lang="zh-TW" altLang="en-US" sz="1400" dirty="0">
              <a:solidFill>
                <a:prstClr val="black"/>
              </a:solidFill>
              <a:latin typeface="Calibri" panose="020F0502020204030204" pitchFamily="34" charset="0"/>
              <a:ea typeface="新細明體" pitchFamily="18" charset="-120"/>
            </a:endParaRPr>
          </a:p>
        </p:txBody>
      </p:sp>
      <p:sp>
        <p:nvSpPr>
          <p:cNvPr id="102" name="文字方塊 101"/>
          <p:cNvSpPr txBox="1"/>
          <p:nvPr/>
        </p:nvSpPr>
        <p:spPr>
          <a:xfrm>
            <a:off x="7814193" y="3551743"/>
            <a:ext cx="296876" cy="307777"/>
          </a:xfrm>
          <a:prstGeom prst="rect">
            <a:avLst/>
          </a:prstGeom>
          <a:noFill/>
        </p:spPr>
        <p:txBody>
          <a:bodyPr wrap="none" rtlCol="0">
            <a:spAutoFit/>
          </a:bodyPr>
          <a:lstStyle/>
          <a:p>
            <a:pPr fontAlgn="base">
              <a:spcBef>
                <a:spcPct val="0"/>
              </a:spcBef>
              <a:spcAft>
                <a:spcPct val="0"/>
              </a:spcAft>
            </a:pPr>
            <a:r>
              <a:rPr kumimoji="1" lang="en-US" altLang="zh-TW" sz="1400" dirty="0" smtClean="0">
                <a:solidFill>
                  <a:prstClr val="black"/>
                </a:solidFill>
                <a:latin typeface="Calibri" panose="020F0502020204030204" pitchFamily="34" charset="0"/>
                <a:ea typeface="新細明體" pitchFamily="18" charset="-120"/>
              </a:rPr>
              <a:t>H</a:t>
            </a:r>
            <a:endParaRPr kumimoji="1" lang="zh-TW" altLang="en-US" sz="1400" dirty="0">
              <a:solidFill>
                <a:prstClr val="black"/>
              </a:solidFill>
              <a:latin typeface="Calibri" panose="020F0502020204030204" pitchFamily="34" charset="0"/>
              <a:ea typeface="新細明體" pitchFamily="18" charset="-120"/>
            </a:endParaRPr>
          </a:p>
        </p:txBody>
      </p:sp>
      <p:sp>
        <p:nvSpPr>
          <p:cNvPr id="103" name="文字方塊 102"/>
          <p:cNvSpPr txBox="1"/>
          <p:nvPr/>
        </p:nvSpPr>
        <p:spPr>
          <a:xfrm>
            <a:off x="8091548" y="5032183"/>
            <a:ext cx="296876" cy="307777"/>
          </a:xfrm>
          <a:prstGeom prst="rect">
            <a:avLst/>
          </a:prstGeom>
          <a:noFill/>
        </p:spPr>
        <p:txBody>
          <a:bodyPr wrap="none" rtlCol="0">
            <a:spAutoFit/>
          </a:bodyPr>
          <a:lstStyle/>
          <a:p>
            <a:pPr fontAlgn="base">
              <a:spcBef>
                <a:spcPct val="0"/>
              </a:spcBef>
              <a:spcAft>
                <a:spcPct val="0"/>
              </a:spcAft>
            </a:pPr>
            <a:r>
              <a:rPr kumimoji="1" lang="en-US" altLang="zh-TW" sz="1400" dirty="0" smtClean="0">
                <a:solidFill>
                  <a:prstClr val="black"/>
                </a:solidFill>
                <a:latin typeface="Calibri" panose="020F0502020204030204" pitchFamily="34" charset="0"/>
                <a:ea typeface="新細明體" pitchFamily="18" charset="-120"/>
              </a:rPr>
              <a:t>H</a:t>
            </a:r>
            <a:endParaRPr kumimoji="1" lang="zh-TW" altLang="en-US" sz="1400" dirty="0">
              <a:solidFill>
                <a:prstClr val="black"/>
              </a:solidFill>
              <a:latin typeface="Calibri" panose="020F0502020204030204" pitchFamily="34" charset="0"/>
              <a:ea typeface="新細明體" pitchFamily="18" charset="-120"/>
            </a:endParaRPr>
          </a:p>
        </p:txBody>
      </p:sp>
      <p:sp>
        <p:nvSpPr>
          <p:cNvPr id="104" name="文字方塊 103"/>
          <p:cNvSpPr txBox="1"/>
          <p:nvPr/>
        </p:nvSpPr>
        <p:spPr>
          <a:xfrm>
            <a:off x="7378710" y="5000096"/>
            <a:ext cx="296876" cy="307777"/>
          </a:xfrm>
          <a:prstGeom prst="rect">
            <a:avLst/>
          </a:prstGeom>
          <a:noFill/>
        </p:spPr>
        <p:txBody>
          <a:bodyPr wrap="none" rtlCol="0">
            <a:spAutoFit/>
          </a:bodyPr>
          <a:lstStyle/>
          <a:p>
            <a:pPr fontAlgn="base">
              <a:spcBef>
                <a:spcPct val="0"/>
              </a:spcBef>
              <a:spcAft>
                <a:spcPct val="0"/>
              </a:spcAft>
            </a:pPr>
            <a:r>
              <a:rPr kumimoji="1" lang="en-US" altLang="zh-TW" sz="1400" dirty="0" smtClean="0">
                <a:solidFill>
                  <a:prstClr val="black"/>
                </a:solidFill>
                <a:latin typeface="Calibri" panose="020F0502020204030204" pitchFamily="34" charset="0"/>
                <a:ea typeface="新細明體" pitchFamily="18" charset="-120"/>
              </a:rPr>
              <a:t>H</a:t>
            </a:r>
            <a:endParaRPr kumimoji="1" lang="zh-TW" altLang="en-US" sz="1400" dirty="0">
              <a:solidFill>
                <a:prstClr val="black"/>
              </a:solidFill>
              <a:latin typeface="Calibri" panose="020F0502020204030204" pitchFamily="34" charset="0"/>
              <a:ea typeface="新細明體" pitchFamily="18" charset="-120"/>
            </a:endParaRPr>
          </a:p>
        </p:txBody>
      </p:sp>
      <p:sp>
        <p:nvSpPr>
          <p:cNvPr id="105" name="文字方塊 104"/>
          <p:cNvSpPr txBox="1"/>
          <p:nvPr/>
        </p:nvSpPr>
        <p:spPr>
          <a:xfrm>
            <a:off x="6636077" y="5726342"/>
            <a:ext cx="296876" cy="307777"/>
          </a:xfrm>
          <a:prstGeom prst="rect">
            <a:avLst/>
          </a:prstGeom>
          <a:noFill/>
        </p:spPr>
        <p:txBody>
          <a:bodyPr wrap="none" rtlCol="0">
            <a:spAutoFit/>
          </a:bodyPr>
          <a:lstStyle/>
          <a:p>
            <a:pPr fontAlgn="base">
              <a:spcBef>
                <a:spcPct val="0"/>
              </a:spcBef>
              <a:spcAft>
                <a:spcPct val="0"/>
              </a:spcAft>
            </a:pPr>
            <a:r>
              <a:rPr kumimoji="1" lang="en-US" altLang="zh-TW" sz="1400" dirty="0" smtClean="0">
                <a:solidFill>
                  <a:prstClr val="black"/>
                </a:solidFill>
                <a:latin typeface="Calibri" panose="020F0502020204030204" pitchFamily="34" charset="0"/>
                <a:ea typeface="新細明體" pitchFamily="18" charset="-120"/>
              </a:rPr>
              <a:t>H</a:t>
            </a:r>
            <a:endParaRPr kumimoji="1" lang="zh-TW" altLang="en-US" sz="1400" dirty="0">
              <a:solidFill>
                <a:prstClr val="black"/>
              </a:solidFill>
              <a:latin typeface="Calibri" panose="020F0502020204030204" pitchFamily="34" charset="0"/>
              <a:ea typeface="新細明體" pitchFamily="18" charset="-120"/>
            </a:endParaRPr>
          </a:p>
        </p:txBody>
      </p:sp>
      <p:sp>
        <p:nvSpPr>
          <p:cNvPr id="54" name="文字方塊 53"/>
          <p:cNvSpPr txBox="1"/>
          <p:nvPr/>
        </p:nvSpPr>
        <p:spPr>
          <a:xfrm>
            <a:off x="833440" y="2615032"/>
            <a:ext cx="296876" cy="307777"/>
          </a:xfrm>
          <a:prstGeom prst="rect">
            <a:avLst/>
          </a:prstGeom>
          <a:noFill/>
        </p:spPr>
        <p:txBody>
          <a:bodyPr wrap="none" rtlCol="0">
            <a:spAutoFit/>
          </a:bodyPr>
          <a:lstStyle/>
          <a:p>
            <a:pPr fontAlgn="base">
              <a:spcBef>
                <a:spcPct val="0"/>
              </a:spcBef>
              <a:spcAft>
                <a:spcPct val="0"/>
              </a:spcAft>
            </a:pPr>
            <a:r>
              <a:rPr kumimoji="1" lang="en-US" altLang="zh-TW" sz="1400" dirty="0" smtClean="0">
                <a:solidFill>
                  <a:prstClr val="black"/>
                </a:solidFill>
                <a:latin typeface="Calibri" panose="020F0502020204030204" pitchFamily="34" charset="0"/>
                <a:ea typeface="新細明體" pitchFamily="18" charset="-120"/>
              </a:rPr>
              <a:t>H</a:t>
            </a:r>
            <a:endParaRPr kumimoji="1" lang="zh-TW" altLang="en-US" sz="1400" dirty="0">
              <a:solidFill>
                <a:prstClr val="black"/>
              </a:solidFill>
              <a:latin typeface="Calibri" panose="020F0502020204030204" pitchFamily="34" charset="0"/>
              <a:ea typeface="新細明體" pitchFamily="18" charset="-120"/>
            </a:endParaRPr>
          </a:p>
        </p:txBody>
      </p:sp>
      <p:graphicFrame>
        <p:nvGraphicFramePr>
          <p:cNvPr id="3" name="物件 2"/>
          <p:cNvGraphicFramePr>
            <a:graphicFrameLocks noChangeAspect="1"/>
          </p:cNvGraphicFramePr>
          <p:nvPr>
            <p:extLst>
              <p:ext uri="{D42A27DB-BD31-4B8C-83A1-F6EECF244321}">
                <p14:modId xmlns:p14="http://schemas.microsoft.com/office/powerpoint/2010/main" val="555579618"/>
              </p:ext>
            </p:extLst>
          </p:nvPr>
        </p:nvGraphicFramePr>
        <p:xfrm>
          <a:off x="1130316" y="5253725"/>
          <a:ext cx="1843776" cy="355806"/>
        </p:xfrm>
        <a:graphic>
          <a:graphicData uri="http://schemas.openxmlformats.org/presentationml/2006/ole">
            <mc:AlternateContent xmlns:mc="http://schemas.openxmlformats.org/markup-compatibility/2006">
              <mc:Choice xmlns:v="urn:schemas-microsoft-com:vml" Requires="v">
                <p:oleObj spid="_x0000_s24716" name="方程式" r:id="rId5" imgW="1117440" imgH="215640" progId="Equation.3">
                  <p:embed/>
                </p:oleObj>
              </mc:Choice>
              <mc:Fallback>
                <p:oleObj name="方程式" r:id="rId5" imgW="1117440" imgH="215640" progId="Equation.3">
                  <p:embed/>
                  <p:pic>
                    <p:nvPicPr>
                      <p:cNvPr id="0" name="物件 6"/>
                      <p:cNvPicPr>
                        <a:picLocks noChangeAspect="1" noChangeArrowheads="1"/>
                      </p:cNvPicPr>
                      <p:nvPr/>
                    </p:nvPicPr>
                    <p:blipFill>
                      <a:blip r:embed="rId6"/>
                      <a:srcRect/>
                      <a:stretch>
                        <a:fillRect/>
                      </a:stretch>
                    </p:blipFill>
                    <p:spPr bwMode="auto">
                      <a:xfrm>
                        <a:off x="1130316" y="5253725"/>
                        <a:ext cx="1843776" cy="355806"/>
                      </a:xfrm>
                      <a:prstGeom prst="rect">
                        <a:avLst/>
                      </a:prstGeom>
                      <a:solidFill>
                        <a:srgbClr val="FFFF00"/>
                      </a:solidFill>
                      <a:ln>
                        <a:noFill/>
                      </a:ln>
                      <a:extLst/>
                    </p:spPr>
                  </p:pic>
                </p:oleObj>
              </mc:Fallback>
            </mc:AlternateContent>
          </a:graphicData>
        </a:graphic>
      </p:graphicFrame>
      <p:graphicFrame>
        <p:nvGraphicFramePr>
          <p:cNvPr id="5" name="物件 4"/>
          <p:cNvGraphicFramePr>
            <a:graphicFrameLocks noChangeAspect="1"/>
          </p:cNvGraphicFramePr>
          <p:nvPr>
            <p:extLst>
              <p:ext uri="{D42A27DB-BD31-4B8C-83A1-F6EECF244321}">
                <p14:modId xmlns:p14="http://schemas.microsoft.com/office/powerpoint/2010/main" val="788601259"/>
              </p:ext>
            </p:extLst>
          </p:nvPr>
        </p:nvGraphicFramePr>
        <p:xfrm>
          <a:off x="1130316" y="5880230"/>
          <a:ext cx="2011284" cy="355806"/>
        </p:xfrm>
        <a:graphic>
          <a:graphicData uri="http://schemas.openxmlformats.org/presentationml/2006/ole">
            <mc:AlternateContent xmlns:mc="http://schemas.openxmlformats.org/markup-compatibility/2006">
              <mc:Choice xmlns:v="urn:schemas-microsoft-com:vml" Requires="v">
                <p:oleObj spid="_x0000_s24717" name="方程式" r:id="rId7" imgW="1218960" imgH="215640" progId="Equation.3">
                  <p:embed/>
                </p:oleObj>
              </mc:Choice>
              <mc:Fallback>
                <p:oleObj name="方程式" r:id="rId7" imgW="1218960" imgH="215640" progId="Equation.3">
                  <p:embed/>
                  <p:pic>
                    <p:nvPicPr>
                      <p:cNvPr id="0" name="物件 8"/>
                      <p:cNvPicPr>
                        <a:picLocks noChangeAspect="1" noChangeArrowheads="1"/>
                      </p:cNvPicPr>
                      <p:nvPr/>
                    </p:nvPicPr>
                    <p:blipFill>
                      <a:blip r:embed="rId8"/>
                      <a:srcRect/>
                      <a:stretch>
                        <a:fillRect/>
                      </a:stretch>
                    </p:blipFill>
                    <p:spPr bwMode="auto">
                      <a:xfrm>
                        <a:off x="1130316" y="5880230"/>
                        <a:ext cx="2011284" cy="355806"/>
                      </a:xfrm>
                      <a:prstGeom prst="rect">
                        <a:avLst/>
                      </a:prstGeom>
                      <a:solidFill>
                        <a:schemeClr val="bg2">
                          <a:lumMod val="90000"/>
                        </a:schemeClr>
                      </a:solidFill>
                      <a:ln>
                        <a:noFill/>
                      </a:ln>
                      <a:extLst/>
                    </p:spPr>
                  </p:pic>
                </p:oleObj>
              </mc:Fallback>
            </mc:AlternateContent>
          </a:graphicData>
        </a:graphic>
      </p:graphicFrame>
    </p:spTree>
    <p:extLst>
      <p:ext uri="{BB962C8B-B14F-4D97-AF65-F5344CB8AC3E}">
        <p14:creationId xmlns:p14="http://schemas.microsoft.com/office/powerpoint/2010/main" val="401888147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0"/>
          <p:cNvSpPr>
            <a:spLocks noChangeArrowheads="1"/>
          </p:cNvSpPr>
          <p:nvPr/>
        </p:nvSpPr>
        <p:spPr bwMode="auto">
          <a:xfrm>
            <a:off x="251520" y="4533085"/>
            <a:ext cx="948667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TW" altLang="en-US"/>
          </a:p>
        </p:txBody>
      </p:sp>
      <p:sp>
        <p:nvSpPr>
          <p:cNvPr id="2" name="標題 1"/>
          <p:cNvSpPr>
            <a:spLocks noGrp="1"/>
          </p:cNvSpPr>
          <p:nvPr>
            <p:ph type="title"/>
          </p:nvPr>
        </p:nvSpPr>
        <p:spPr>
          <a:xfrm>
            <a:off x="467544" y="692696"/>
            <a:ext cx="8229600" cy="648072"/>
          </a:xfrm>
        </p:spPr>
        <p:txBody>
          <a:bodyPr>
            <a:normAutofit/>
          </a:bodyPr>
          <a:lstStyle/>
          <a:p>
            <a:r>
              <a:rPr lang="en-US" altLang="zh-TW" sz="3200" dirty="0" smtClean="0">
                <a:latin typeface="Calibri" panose="020F0502020204030204" pitchFamily="34" charset="0"/>
              </a:rPr>
              <a:t>CTDP Formats for HD Video (1920x1080)</a:t>
            </a:r>
            <a:endParaRPr lang="en-US" altLang="zh-TW" sz="3200" dirty="0">
              <a:latin typeface="Calibri" panose="020F0502020204030204" pitchFamily="34" charset="0"/>
            </a:endParaRPr>
          </a:p>
        </p:txBody>
      </p:sp>
      <p:sp>
        <p:nvSpPr>
          <p:cNvPr id="52" name="文字方塊 51"/>
          <p:cNvSpPr txBox="1"/>
          <p:nvPr/>
        </p:nvSpPr>
        <p:spPr>
          <a:xfrm>
            <a:off x="617169" y="1534458"/>
            <a:ext cx="2489399" cy="461665"/>
          </a:xfrm>
          <a:prstGeom prst="rect">
            <a:avLst/>
          </a:prstGeom>
          <a:noFill/>
        </p:spPr>
        <p:txBody>
          <a:bodyPr wrap="none" rtlCol="0">
            <a:spAutoFit/>
          </a:bodyPr>
          <a:lstStyle/>
          <a:p>
            <a:r>
              <a:rPr lang="en-US" altLang="zh-TW" sz="2400" b="1" dirty="0" smtClean="0">
                <a:latin typeface="Calibri" panose="020F0502020204030204" pitchFamily="34" charset="0"/>
              </a:rPr>
              <a:t>CTDP-TB Format : </a:t>
            </a:r>
            <a:endParaRPr lang="zh-TW" altLang="en-US" sz="2400" b="1" dirty="0">
              <a:latin typeface="Calibri" panose="020F0502020204030204" pitchFamily="34" charset="0"/>
            </a:endParaRPr>
          </a:p>
        </p:txBody>
      </p:sp>
      <p:sp>
        <p:nvSpPr>
          <p:cNvPr id="11" name="Rectangle 8"/>
          <p:cNvSpPr>
            <a:spLocks noChangeArrowheads="1"/>
          </p:cNvSpPr>
          <p:nvPr/>
        </p:nvSpPr>
        <p:spPr bwMode="auto">
          <a:xfrm>
            <a:off x="4714361" y="3522491"/>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pSp>
        <p:nvGrpSpPr>
          <p:cNvPr id="16" name="群組 15"/>
          <p:cNvGrpSpPr/>
          <p:nvPr/>
        </p:nvGrpSpPr>
        <p:grpSpPr>
          <a:xfrm>
            <a:off x="904171" y="2329369"/>
            <a:ext cx="6908189" cy="3907943"/>
            <a:chOff x="928928" y="602500"/>
            <a:chExt cx="10011433" cy="5976885"/>
          </a:xfrm>
        </p:grpSpPr>
        <p:sp>
          <p:nvSpPr>
            <p:cNvPr id="20" name="文字方塊 19"/>
            <p:cNvSpPr txBox="1"/>
            <p:nvPr/>
          </p:nvSpPr>
          <p:spPr>
            <a:xfrm rot="16200000">
              <a:off x="616807" y="5324723"/>
              <a:ext cx="1929481" cy="579844"/>
            </a:xfrm>
            <a:prstGeom prst="rect">
              <a:avLst/>
            </a:prstGeom>
            <a:noFill/>
          </p:spPr>
          <p:txBody>
            <a:bodyPr wrap="square" rtlCol="0">
              <a:spAutoFit/>
            </a:bodyPr>
            <a:lstStyle/>
            <a:p>
              <a:r>
                <a:rPr lang="en-US" altLang="zh-TW" sz="2000" dirty="0" smtClean="0"/>
                <a:t>60</a:t>
              </a:r>
              <a:endParaRPr lang="zh-TW" altLang="en-US" sz="2000" dirty="0"/>
            </a:p>
          </p:txBody>
        </p:sp>
        <p:pic>
          <p:nvPicPr>
            <p:cNvPr id="21" name="圖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40361" y="1109744"/>
              <a:ext cx="9000000" cy="5062500"/>
            </a:xfrm>
            <a:prstGeom prst="rect">
              <a:avLst/>
            </a:prstGeom>
          </p:spPr>
        </p:pic>
        <p:sp>
          <p:nvSpPr>
            <p:cNvPr id="22" name="文字方塊 21"/>
            <p:cNvSpPr txBox="1"/>
            <p:nvPr/>
          </p:nvSpPr>
          <p:spPr>
            <a:xfrm rot="16200000">
              <a:off x="85385" y="2825304"/>
              <a:ext cx="2266929" cy="579844"/>
            </a:xfrm>
            <a:prstGeom prst="rect">
              <a:avLst/>
            </a:prstGeom>
            <a:noFill/>
          </p:spPr>
          <p:txBody>
            <a:bodyPr wrap="square" rtlCol="0">
              <a:spAutoFit/>
            </a:bodyPr>
            <a:lstStyle/>
            <a:p>
              <a:r>
                <a:rPr lang="en-US" altLang="zh-TW" sz="2000" dirty="0"/>
                <a:t> </a:t>
              </a:r>
              <a:r>
                <a:rPr lang="en-US" altLang="zh-TW" sz="2000" dirty="0" smtClean="0"/>
                <a:t>960</a:t>
              </a:r>
              <a:endParaRPr lang="zh-TW" altLang="en-US" sz="2000" dirty="0"/>
            </a:p>
          </p:txBody>
        </p:sp>
        <p:sp>
          <p:nvSpPr>
            <p:cNvPr id="25" name="左大括弧 24"/>
            <p:cNvSpPr/>
            <p:nvPr/>
          </p:nvSpPr>
          <p:spPr>
            <a:xfrm>
              <a:off x="1529237" y="1489733"/>
              <a:ext cx="411123" cy="4387891"/>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TW" altLang="en-US" sz="2000"/>
            </a:p>
          </p:txBody>
        </p:sp>
        <p:sp>
          <p:nvSpPr>
            <p:cNvPr id="26" name="左大括弧 25"/>
            <p:cNvSpPr/>
            <p:nvPr/>
          </p:nvSpPr>
          <p:spPr>
            <a:xfrm rot="5400000">
              <a:off x="6244751" y="-3675984"/>
              <a:ext cx="417125" cy="8974093"/>
            </a:xfrm>
            <a:prstGeom prst="leftBrace">
              <a:avLst>
                <a:gd name="adj1" fmla="val 0"/>
                <a:gd name="adj2" fmla="val 49649"/>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TW" altLang="en-US" sz="2000"/>
            </a:p>
          </p:txBody>
        </p:sp>
      </p:grpSp>
      <p:sp>
        <p:nvSpPr>
          <p:cNvPr id="27" name="文字方塊 26"/>
          <p:cNvSpPr txBox="1"/>
          <p:nvPr/>
        </p:nvSpPr>
        <p:spPr>
          <a:xfrm>
            <a:off x="3582698" y="1819468"/>
            <a:ext cx="2266929" cy="400110"/>
          </a:xfrm>
          <a:prstGeom prst="rect">
            <a:avLst/>
          </a:prstGeom>
          <a:noFill/>
        </p:spPr>
        <p:txBody>
          <a:bodyPr wrap="square" rtlCol="0">
            <a:spAutoFit/>
          </a:bodyPr>
          <a:lstStyle/>
          <a:p>
            <a:pPr algn="ctr"/>
            <a:r>
              <a:rPr lang="en-US" altLang="zh-TW" sz="2000" b="1" dirty="0"/>
              <a:t> </a:t>
            </a:r>
            <a:r>
              <a:rPr lang="en-US" altLang="zh-TW" sz="2000" b="1" dirty="0" smtClean="0"/>
              <a:t>1920</a:t>
            </a:r>
            <a:endParaRPr lang="zh-TW" altLang="en-US" sz="2000" b="1" dirty="0"/>
          </a:p>
        </p:txBody>
      </p:sp>
      <p:sp>
        <p:nvSpPr>
          <p:cNvPr id="28" name="文字方塊 27"/>
          <p:cNvSpPr txBox="1"/>
          <p:nvPr/>
        </p:nvSpPr>
        <p:spPr>
          <a:xfrm rot="16200000">
            <a:off x="1104221" y="2464691"/>
            <a:ext cx="630789" cy="400110"/>
          </a:xfrm>
          <a:prstGeom prst="rect">
            <a:avLst/>
          </a:prstGeom>
          <a:noFill/>
        </p:spPr>
        <p:txBody>
          <a:bodyPr wrap="square" rtlCol="0">
            <a:spAutoFit/>
          </a:bodyPr>
          <a:lstStyle/>
          <a:p>
            <a:r>
              <a:rPr lang="en-US" altLang="zh-TW" sz="2000" dirty="0" smtClean="0"/>
              <a:t>60</a:t>
            </a:r>
            <a:endParaRPr lang="zh-TW" altLang="en-US" sz="2000" dirty="0"/>
          </a:p>
        </p:txBody>
      </p:sp>
      <p:sp>
        <p:nvSpPr>
          <p:cNvPr id="29" name="文字方塊 28"/>
          <p:cNvSpPr txBox="1"/>
          <p:nvPr/>
        </p:nvSpPr>
        <p:spPr>
          <a:xfrm rot="16200000">
            <a:off x="7343316" y="4143919"/>
            <a:ext cx="1482215" cy="400110"/>
          </a:xfrm>
          <a:prstGeom prst="rect">
            <a:avLst/>
          </a:prstGeom>
          <a:noFill/>
        </p:spPr>
        <p:txBody>
          <a:bodyPr wrap="square" rtlCol="0">
            <a:spAutoFit/>
          </a:bodyPr>
          <a:lstStyle/>
          <a:p>
            <a:pPr algn="ctr"/>
            <a:r>
              <a:rPr lang="en-US" altLang="zh-TW" sz="2000" dirty="0"/>
              <a:t> </a:t>
            </a:r>
            <a:r>
              <a:rPr lang="en-US" altLang="zh-TW" sz="2000" dirty="0" smtClean="0"/>
              <a:t>1080</a:t>
            </a:r>
            <a:endParaRPr lang="zh-TW" altLang="en-US" sz="2000" dirty="0"/>
          </a:p>
        </p:txBody>
      </p:sp>
    </p:spTree>
    <p:extLst>
      <p:ext uri="{BB962C8B-B14F-4D97-AF65-F5344CB8AC3E}">
        <p14:creationId xmlns:p14="http://schemas.microsoft.com/office/powerpoint/2010/main" val="136612061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群組 16"/>
          <p:cNvGrpSpPr/>
          <p:nvPr/>
        </p:nvGrpSpPr>
        <p:grpSpPr>
          <a:xfrm>
            <a:off x="827329" y="1908216"/>
            <a:ext cx="8209167" cy="4094828"/>
            <a:chOff x="539929" y="-31390"/>
            <a:chExt cx="11864197" cy="6189455"/>
          </a:xfrm>
        </p:grpSpPr>
        <p:sp>
          <p:nvSpPr>
            <p:cNvPr id="18" name="文字方塊 17"/>
            <p:cNvSpPr txBox="1"/>
            <p:nvPr/>
          </p:nvSpPr>
          <p:spPr>
            <a:xfrm>
              <a:off x="5626741" y="-31390"/>
              <a:ext cx="3343119" cy="604778"/>
            </a:xfrm>
            <a:prstGeom prst="rect">
              <a:avLst/>
            </a:prstGeom>
            <a:noFill/>
          </p:spPr>
          <p:txBody>
            <a:bodyPr wrap="square" rtlCol="0">
              <a:spAutoFit/>
            </a:bodyPr>
            <a:lstStyle/>
            <a:p>
              <a:r>
                <a:rPr lang="en-US" altLang="zh-TW" sz="2000" b="1" dirty="0" smtClean="0"/>
                <a:t>1760</a:t>
              </a:r>
              <a:endParaRPr lang="zh-TW" altLang="en-US" sz="2000" b="1" dirty="0"/>
            </a:p>
          </p:txBody>
        </p:sp>
        <p:sp>
          <p:nvSpPr>
            <p:cNvPr id="19" name="文字方塊 18"/>
            <p:cNvSpPr txBox="1"/>
            <p:nvPr/>
          </p:nvSpPr>
          <p:spPr>
            <a:xfrm>
              <a:off x="10194160" y="198650"/>
              <a:ext cx="2209966" cy="604778"/>
            </a:xfrm>
            <a:prstGeom prst="rect">
              <a:avLst/>
            </a:prstGeom>
            <a:noFill/>
          </p:spPr>
          <p:txBody>
            <a:bodyPr wrap="square" rtlCol="0">
              <a:spAutoFit/>
            </a:bodyPr>
            <a:lstStyle/>
            <a:p>
              <a:r>
                <a:rPr lang="en-US" altLang="zh-TW" sz="2000" b="1" dirty="0" smtClean="0"/>
                <a:t>80</a:t>
              </a:r>
              <a:endParaRPr lang="zh-TW" altLang="en-US" sz="2000" b="1" dirty="0"/>
            </a:p>
          </p:txBody>
        </p:sp>
        <p:pic>
          <p:nvPicPr>
            <p:cNvPr id="23" name="圖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53870" y="1095565"/>
              <a:ext cx="9000000" cy="5062500"/>
            </a:xfrm>
            <a:prstGeom prst="rect">
              <a:avLst/>
            </a:prstGeom>
          </p:spPr>
        </p:pic>
        <p:sp>
          <p:nvSpPr>
            <p:cNvPr id="24" name="文字方塊 23"/>
            <p:cNvSpPr txBox="1"/>
            <p:nvPr/>
          </p:nvSpPr>
          <p:spPr>
            <a:xfrm>
              <a:off x="1351524" y="223712"/>
              <a:ext cx="2209966" cy="604778"/>
            </a:xfrm>
            <a:prstGeom prst="rect">
              <a:avLst/>
            </a:prstGeom>
            <a:noFill/>
          </p:spPr>
          <p:txBody>
            <a:bodyPr wrap="square" rtlCol="0">
              <a:spAutoFit/>
            </a:bodyPr>
            <a:lstStyle/>
            <a:p>
              <a:r>
                <a:rPr lang="en-US" altLang="zh-TW" sz="2000" b="1" dirty="0" smtClean="0"/>
                <a:t>80</a:t>
              </a:r>
              <a:endParaRPr lang="zh-TW" altLang="en-US" sz="2000" b="1" dirty="0"/>
            </a:p>
          </p:txBody>
        </p:sp>
        <p:sp>
          <p:nvSpPr>
            <p:cNvPr id="30" name="文字方塊 29"/>
            <p:cNvSpPr txBox="1"/>
            <p:nvPr/>
          </p:nvSpPr>
          <p:spPr>
            <a:xfrm rot="16200000">
              <a:off x="-304409" y="3007219"/>
              <a:ext cx="2266929" cy="578254"/>
            </a:xfrm>
            <a:prstGeom prst="rect">
              <a:avLst/>
            </a:prstGeom>
            <a:noFill/>
          </p:spPr>
          <p:txBody>
            <a:bodyPr wrap="square" rtlCol="0">
              <a:spAutoFit/>
            </a:bodyPr>
            <a:lstStyle/>
            <a:p>
              <a:r>
                <a:rPr lang="en-US" altLang="zh-TW" sz="2000" b="1" dirty="0"/>
                <a:t> </a:t>
              </a:r>
              <a:r>
                <a:rPr lang="en-US" altLang="zh-TW" sz="2000" b="1" dirty="0" smtClean="0"/>
                <a:t>1080</a:t>
              </a:r>
              <a:endParaRPr lang="zh-TW" altLang="en-US" sz="2000" b="1" dirty="0"/>
            </a:p>
          </p:txBody>
        </p:sp>
        <p:sp>
          <p:nvSpPr>
            <p:cNvPr id="31" name="左大括弧 30"/>
            <p:cNvSpPr/>
            <p:nvPr/>
          </p:nvSpPr>
          <p:spPr>
            <a:xfrm>
              <a:off x="1169834" y="1058356"/>
              <a:ext cx="407450" cy="5062499"/>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TW" altLang="en-US" sz="2000" b="1"/>
            </a:p>
          </p:txBody>
        </p:sp>
        <p:sp>
          <p:nvSpPr>
            <p:cNvPr id="32" name="左大括弧 31"/>
            <p:cNvSpPr/>
            <p:nvPr/>
          </p:nvSpPr>
          <p:spPr>
            <a:xfrm rot="5400000">
              <a:off x="5998480" y="-3315394"/>
              <a:ext cx="277102" cy="8264772"/>
            </a:xfrm>
            <a:prstGeom prst="leftBrace">
              <a:avLst>
                <a:gd name="adj1" fmla="val 0"/>
                <a:gd name="adj2"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TW" altLang="en-US" sz="2000" b="1"/>
            </a:p>
          </p:txBody>
        </p:sp>
      </p:grpSp>
      <p:sp>
        <p:nvSpPr>
          <p:cNvPr id="13" name="Rectangle 10"/>
          <p:cNvSpPr>
            <a:spLocks noChangeArrowheads="1"/>
          </p:cNvSpPr>
          <p:nvPr/>
        </p:nvSpPr>
        <p:spPr bwMode="auto">
          <a:xfrm>
            <a:off x="251520" y="4533085"/>
            <a:ext cx="948667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TW" altLang="en-US"/>
          </a:p>
        </p:txBody>
      </p:sp>
      <p:sp>
        <p:nvSpPr>
          <p:cNvPr id="2" name="標題 1"/>
          <p:cNvSpPr>
            <a:spLocks noGrp="1"/>
          </p:cNvSpPr>
          <p:nvPr>
            <p:ph type="title"/>
          </p:nvPr>
        </p:nvSpPr>
        <p:spPr>
          <a:xfrm>
            <a:off x="467544" y="692696"/>
            <a:ext cx="8229600" cy="648072"/>
          </a:xfrm>
        </p:spPr>
        <p:txBody>
          <a:bodyPr>
            <a:normAutofit/>
          </a:bodyPr>
          <a:lstStyle/>
          <a:p>
            <a:r>
              <a:rPr lang="en-US" altLang="zh-TW" sz="3200" dirty="0" smtClean="0">
                <a:latin typeface="Calibri" panose="020F0502020204030204" pitchFamily="34" charset="0"/>
              </a:rPr>
              <a:t>CTDP Formats for HD Video (1920x1080)</a:t>
            </a:r>
            <a:endParaRPr lang="en-US" altLang="zh-TW" sz="3200" dirty="0">
              <a:latin typeface="Calibri" panose="020F0502020204030204" pitchFamily="34" charset="0"/>
            </a:endParaRPr>
          </a:p>
        </p:txBody>
      </p:sp>
      <p:sp>
        <p:nvSpPr>
          <p:cNvPr id="52" name="文字方塊 51"/>
          <p:cNvSpPr txBox="1"/>
          <p:nvPr/>
        </p:nvSpPr>
        <p:spPr>
          <a:xfrm>
            <a:off x="617169" y="1412776"/>
            <a:ext cx="2466957" cy="461665"/>
          </a:xfrm>
          <a:prstGeom prst="rect">
            <a:avLst/>
          </a:prstGeom>
          <a:noFill/>
        </p:spPr>
        <p:txBody>
          <a:bodyPr wrap="none" rtlCol="0">
            <a:spAutoFit/>
          </a:bodyPr>
          <a:lstStyle/>
          <a:p>
            <a:r>
              <a:rPr lang="en-US" altLang="zh-TW" sz="2400" b="1" dirty="0" smtClean="0">
                <a:latin typeface="Calibri" panose="020F0502020204030204" pitchFamily="34" charset="0"/>
              </a:rPr>
              <a:t>CTDP-LR Format : </a:t>
            </a:r>
            <a:endParaRPr lang="zh-TW" altLang="en-US" sz="2400" b="1" dirty="0">
              <a:latin typeface="Calibri" panose="020F0502020204030204" pitchFamily="34" charset="0"/>
            </a:endParaRPr>
          </a:p>
        </p:txBody>
      </p:sp>
      <p:sp>
        <p:nvSpPr>
          <p:cNvPr id="11" name="Rectangle 8"/>
          <p:cNvSpPr>
            <a:spLocks noChangeArrowheads="1"/>
          </p:cNvSpPr>
          <p:nvPr/>
        </p:nvSpPr>
        <p:spPr bwMode="auto">
          <a:xfrm>
            <a:off x="4714361" y="3522491"/>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33" name="文字方塊 32"/>
          <p:cNvSpPr txBox="1"/>
          <p:nvPr/>
        </p:nvSpPr>
        <p:spPr>
          <a:xfrm>
            <a:off x="4419043" y="5981218"/>
            <a:ext cx="2313197" cy="400110"/>
          </a:xfrm>
          <a:prstGeom prst="rect">
            <a:avLst/>
          </a:prstGeom>
          <a:noFill/>
        </p:spPr>
        <p:txBody>
          <a:bodyPr wrap="square" rtlCol="0">
            <a:spAutoFit/>
          </a:bodyPr>
          <a:lstStyle/>
          <a:p>
            <a:r>
              <a:rPr lang="en-US" altLang="zh-TW" sz="2000" b="1" dirty="0" smtClean="0"/>
              <a:t>1920</a:t>
            </a:r>
            <a:endParaRPr lang="zh-TW" altLang="en-US" sz="2000" b="1" dirty="0"/>
          </a:p>
        </p:txBody>
      </p:sp>
    </p:spTree>
    <p:extLst>
      <p:ext uri="{BB962C8B-B14F-4D97-AF65-F5344CB8AC3E}">
        <p14:creationId xmlns:p14="http://schemas.microsoft.com/office/powerpoint/2010/main" val="161109799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p:cNvSpPr>
            <a:spLocks noGrp="1"/>
          </p:cNvSpPr>
          <p:nvPr>
            <p:ph type="title"/>
          </p:nvPr>
        </p:nvSpPr>
        <p:spPr>
          <a:xfrm>
            <a:off x="457200" y="485800"/>
            <a:ext cx="8229600" cy="1143000"/>
          </a:xfrm>
        </p:spPr>
        <p:txBody>
          <a:bodyPr>
            <a:normAutofit/>
          </a:bodyPr>
          <a:lstStyle/>
          <a:p>
            <a:pPr>
              <a:lnSpc>
                <a:spcPct val="150000"/>
              </a:lnSpc>
            </a:pPr>
            <a:r>
              <a:rPr lang="en-US" altLang="zh-CN" sz="3200" dirty="0" smtClean="0">
                <a:latin typeface="Calibri" panose="020F0502020204030204" pitchFamily="34" charset="0"/>
                <a:cs typeface="Calibri" panose="020F0502020204030204" pitchFamily="34" charset="0"/>
              </a:rPr>
              <a:t>Nonstandard Resolution CTDP Packing</a:t>
            </a:r>
            <a:endParaRPr lang="zh-CN" altLang="en-US" sz="3200" dirty="0">
              <a:latin typeface="Calibri" panose="020F0502020204030204" pitchFamily="34" charset="0"/>
              <a:cs typeface="Calibri" panose="020F0502020204030204" pitchFamily="34" charset="0"/>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8" name="文字方塊 7"/>
          <p:cNvSpPr txBox="1"/>
          <p:nvPr/>
        </p:nvSpPr>
        <p:spPr>
          <a:xfrm>
            <a:off x="588385" y="1770358"/>
            <a:ext cx="1990845" cy="369332"/>
          </a:xfrm>
          <a:prstGeom prst="rect">
            <a:avLst/>
          </a:prstGeom>
          <a:noFill/>
        </p:spPr>
        <p:txBody>
          <a:bodyPr wrap="square" rtlCol="0">
            <a:spAutoFit/>
          </a:bodyPr>
          <a:lstStyle/>
          <a:p>
            <a:r>
              <a:rPr lang="en-US" altLang="zh-TW" dirty="0" smtClean="0"/>
              <a:t>HD:  1920 x 1088</a:t>
            </a:r>
            <a:endParaRPr lang="zh-TW" altLang="en-US" dirty="0"/>
          </a:p>
        </p:txBody>
      </p:sp>
      <p:sp>
        <p:nvSpPr>
          <p:cNvPr id="9" name="矩形 8"/>
          <p:cNvSpPr/>
          <p:nvPr/>
        </p:nvSpPr>
        <p:spPr bwMode="auto">
          <a:xfrm>
            <a:off x="1585726" y="2357729"/>
            <a:ext cx="2245489" cy="1264534"/>
          </a:xfrm>
          <a:prstGeom prst="rect">
            <a:avLst/>
          </a:prstGeom>
          <a:solidFill>
            <a:schemeClr val="accent1"/>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10" name="文字方塊 9"/>
          <p:cNvSpPr txBox="1"/>
          <p:nvPr/>
        </p:nvSpPr>
        <p:spPr>
          <a:xfrm>
            <a:off x="2382098" y="2045263"/>
            <a:ext cx="652743" cy="369332"/>
          </a:xfrm>
          <a:prstGeom prst="rect">
            <a:avLst/>
          </a:prstGeom>
          <a:noFill/>
        </p:spPr>
        <p:txBody>
          <a:bodyPr wrap="none" rtlCol="0">
            <a:spAutoFit/>
          </a:bodyPr>
          <a:lstStyle/>
          <a:p>
            <a:r>
              <a:rPr lang="en-US" altLang="zh-TW" dirty="0" smtClean="0"/>
              <a:t>1920</a:t>
            </a:r>
            <a:endParaRPr lang="zh-TW" altLang="en-US" dirty="0"/>
          </a:p>
        </p:txBody>
      </p:sp>
      <p:sp>
        <p:nvSpPr>
          <p:cNvPr id="11" name="文字方塊 10"/>
          <p:cNvSpPr txBox="1"/>
          <p:nvPr/>
        </p:nvSpPr>
        <p:spPr>
          <a:xfrm>
            <a:off x="539551" y="1239143"/>
            <a:ext cx="7767656" cy="461665"/>
          </a:xfrm>
          <a:prstGeom prst="rect">
            <a:avLst/>
          </a:prstGeom>
          <a:noFill/>
        </p:spPr>
        <p:txBody>
          <a:bodyPr wrap="square" rtlCol="0">
            <a:spAutoFit/>
          </a:bodyPr>
          <a:lstStyle/>
          <a:p>
            <a:r>
              <a:rPr lang="en-US" altLang="zh-TW" sz="2400" b="1" dirty="0" smtClean="0">
                <a:solidFill>
                  <a:schemeClr val="tx2"/>
                </a:solidFill>
                <a:latin typeface="Calibri" panose="020F0502020204030204" pitchFamily="34" charset="0"/>
                <a:ea typeface="微軟正黑體" panose="020B0604030504040204" pitchFamily="34" charset="-120"/>
                <a:cs typeface="Calibri" panose="020F0502020204030204" pitchFamily="34" charset="0"/>
              </a:rPr>
              <a:t>Depth Deleting and Texture Reserving (DDTR) Method:</a:t>
            </a:r>
            <a:endParaRPr lang="zh-TW" altLang="en-US" sz="2400" b="1" dirty="0">
              <a:solidFill>
                <a:schemeClr val="tx2"/>
              </a:solidFill>
              <a:latin typeface="Calibri" panose="020F0502020204030204" pitchFamily="34" charset="0"/>
              <a:ea typeface="微軟正黑體" panose="020B0604030504040204" pitchFamily="34" charset="-120"/>
              <a:cs typeface="Calibri" panose="020F0502020204030204" pitchFamily="34" charset="0"/>
            </a:endParaRPr>
          </a:p>
        </p:txBody>
      </p:sp>
      <p:sp>
        <p:nvSpPr>
          <p:cNvPr id="12" name="文字方塊 11"/>
          <p:cNvSpPr txBox="1"/>
          <p:nvPr/>
        </p:nvSpPr>
        <p:spPr>
          <a:xfrm>
            <a:off x="899592" y="2805330"/>
            <a:ext cx="652743" cy="369332"/>
          </a:xfrm>
          <a:prstGeom prst="rect">
            <a:avLst/>
          </a:prstGeom>
          <a:noFill/>
        </p:spPr>
        <p:txBody>
          <a:bodyPr wrap="none" rtlCol="0">
            <a:spAutoFit/>
          </a:bodyPr>
          <a:lstStyle/>
          <a:p>
            <a:r>
              <a:rPr lang="en-US" altLang="zh-TW" dirty="0" smtClean="0"/>
              <a:t>1088</a:t>
            </a:r>
            <a:endParaRPr lang="zh-TW" altLang="en-US" dirty="0"/>
          </a:p>
        </p:txBody>
      </p:sp>
      <p:sp>
        <p:nvSpPr>
          <p:cNvPr id="13" name="向右箭號 12"/>
          <p:cNvSpPr/>
          <p:nvPr/>
        </p:nvSpPr>
        <p:spPr bwMode="auto">
          <a:xfrm>
            <a:off x="4271052" y="2704510"/>
            <a:ext cx="694481" cy="570971"/>
          </a:xfrm>
          <a:prstGeom prst="rightArrow">
            <a:avLst/>
          </a:prstGeom>
          <a:solidFill>
            <a:schemeClr val="accent1"/>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14" name="矩形 13"/>
          <p:cNvSpPr/>
          <p:nvPr/>
        </p:nvSpPr>
        <p:spPr bwMode="auto">
          <a:xfrm>
            <a:off x="1583807" y="2375531"/>
            <a:ext cx="2292741" cy="1207668"/>
          </a:xfrm>
          <a:prstGeom prst="rect">
            <a:avLst/>
          </a:prstGeom>
          <a:solidFill>
            <a:srgbClr val="FFC000"/>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16" name="文字方塊 15"/>
          <p:cNvSpPr txBox="1"/>
          <p:nvPr/>
        </p:nvSpPr>
        <p:spPr>
          <a:xfrm>
            <a:off x="5347509" y="2862196"/>
            <a:ext cx="652743" cy="369332"/>
          </a:xfrm>
          <a:prstGeom prst="rect">
            <a:avLst/>
          </a:prstGeom>
          <a:noFill/>
        </p:spPr>
        <p:txBody>
          <a:bodyPr wrap="none" rtlCol="0">
            <a:spAutoFit/>
          </a:bodyPr>
          <a:lstStyle/>
          <a:p>
            <a:r>
              <a:rPr lang="en-US" altLang="zh-TW" dirty="0" smtClean="0"/>
              <a:t>1080</a:t>
            </a:r>
            <a:endParaRPr lang="zh-TW" altLang="en-US" dirty="0"/>
          </a:p>
        </p:txBody>
      </p:sp>
      <p:sp>
        <p:nvSpPr>
          <p:cNvPr id="20" name="矩形 19"/>
          <p:cNvSpPr/>
          <p:nvPr/>
        </p:nvSpPr>
        <p:spPr>
          <a:xfrm>
            <a:off x="3812473" y="1831806"/>
            <a:ext cx="1861407" cy="584775"/>
          </a:xfrm>
          <a:prstGeom prst="rect">
            <a:avLst/>
          </a:prstGeom>
        </p:spPr>
        <p:txBody>
          <a:bodyPr wrap="none">
            <a:spAutoFit/>
          </a:bodyPr>
          <a:lstStyle/>
          <a:p>
            <a:r>
              <a:rPr lang="en-US" altLang="zh-TW" sz="1600" dirty="0" smtClean="0">
                <a:solidFill>
                  <a:srgbClr val="0000FF"/>
                </a:solidFill>
              </a:rPr>
              <a:t>Delete upper 4</a:t>
            </a:r>
          </a:p>
          <a:p>
            <a:r>
              <a:rPr lang="en-US" altLang="zh-TW" sz="1600" dirty="0" smtClean="0">
                <a:solidFill>
                  <a:srgbClr val="0000FF"/>
                </a:solidFill>
              </a:rPr>
              <a:t>depth/texture lines</a:t>
            </a:r>
            <a:endParaRPr lang="zh-TW" altLang="en-US" sz="1600" dirty="0">
              <a:solidFill>
                <a:srgbClr val="0000FF"/>
              </a:solidFill>
            </a:endParaRPr>
          </a:p>
        </p:txBody>
      </p:sp>
      <p:sp>
        <p:nvSpPr>
          <p:cNvPr id="21" name="矩形 20"/>
          <p:cNvSpPr/>
          <p:nvPr/>
        </p:nvSpPr>
        <p:spPr>
          <a:xfrm>
            <a:off x="3948878" y="3212976"/>
            <a:ext cx="1895071" cy="584775"/>
          </a:xfrm>
          <a:prstGeom prst="rect">
            <a:avLst/>
          </a:prstGeom>
        </p:spPr>
        <p:txBody>
          <a:bodyPr wrap="none">
            <a:spAutoFit/>
          </a:bodyPr>
          <a:lstStyle/>
          <a:p>
            <a:r>
              <a:rPr lang="en-US" altLang="zh-TW" sz="1600" dirty="0" smtClean="0">
                <a:solidFill>
                  <a:srgbClr val="0000FF"/>
                </a:solidFill>
              </a:rPr>
              <a:t>Delete lower 4 </a:t>
            </a:r>
          </a:p>
          <a:p>
            <a:r>
              <a:rPr lang="en-US" altLang="zh-TW" sz="1600" dirty="0" smtClean="0">
                <a:solidFill>
                  <a:srgbClr val="0000FF"/>
                </a:solidFill>
              </a:rPr>
              <a:t>depth/texture lines</a:t>
            </a:r>
            <a:endParaRPr lang="zh-TW" altLang="en-US" sz="1600" dirty="0">
              <a:solidFill>
                <a:srgbClr val="0000FF"/>
              </a:solidFill>
            </a:endParaRPr>
          </a:p>
        </p:txBody>
      </p:sp>
      <p:sp>
        <p:nvSpPr>
          <p:cNvPr id="15" name="文字方塊 14"/>
          <p:cNvSpPr txBox="1"/>
          <p:nvPr/>
        </p:nvSpPr>
        <p:spPr>
          <a:xfrm>
            <a:off x="6724533" y="2078979"/>
            <a:ext cx="652743" cy="369332"/>
          </a:xfrm>
          <a:prstGeom prst="rect">
            <a:avLst/>
          </a:prstGeom>
          <a:noFill/>
        </p:spPr>
        <p:txBody>
          <a:bodyPr wrap="none" rtlCol="0">
            <a:spAutoFit/>
          </a:bodyPr>
          <a:lstStyle/>
          <a:p>
            <a:r>
              <a:rPr lang="en-US" altLang="zh-TW" dirty="0" smtClean="0"/>
              <a:t>1920</a:t>
            </a:r>
            <a:endParaRPr lang="zh-TW" altLang="en-US" dirty="0"/>
          </a:p>
        </p:txBody>
      </p:sp>
      <p:grpSp>
        <p:nvGrpSpPr>
          <p:cNvPr id="65" name="群組 64"/>
          <p:cNvGrpSpPr/>
          <p:nvPr/>
        </p:nvGrpSpPr>
        <p:grpSpPr>
          <a:xfrm>
            <a:off x="6000252" y="2197101"/>
            <a:ext cx="3053219" cy="1538888"/>
            <a:chOff x="5882230" y="384337"/>
            <a:chExt cx="3053219" cy="1538888"/>
          </a:xfrm>
        </p:grpSpPr>
        <p:sp>
          <p:nvSpPr>
            <p:cNvPr id="56" name="矩形 55"/>
            <p:cNvSpPr/>
            <p:nvPr/>
          </p:nvSpPr>
          <p:spPr bwMode="auto">
            <a:xfrm>
              <a:off x="5892372" y="569003"/>
              <a:ext cx="2292741" cy="1207668"/>
            </a:xfrm>
            <a:prstGeom prst="rect">
              <a:avLst/>
            </a:prstGeom>
            <a:solidFill>
              <a:srgbClr val="FFC000"/>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cxnSp>
          <p:nvCxnSpPr>
            <p:cNvPr id="58" name="直線接點 57"/>
            <p:cNvCxnSpPr/>
            <p:nvPr/>
          </p:nvCxnSpPr>
          <p:spPr bwMode="auto">
            <a:xfrm>
              <a:off x="5892372" y="706056"/>
              <a:ext cx="2292741"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59" name="直線接點 58"/>
            <p:cNvCxnSpPr/>
            <p:nvPr/>
          </p:nvCxnSpPr>
          <p:spPr bwMode="auto">
            <a:xfrm>
              <a:off x="5882230" y="1671091"/>
              <a:ext cx="2292741"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60" name="右大括弧 59"/>
            <p:cNvSpPr/>
            <p:nvPr/>
          </p:nvSpPr>
          <p:spPr bwMode="auto">
            <a:xfrm>
              <a:off x="8161866" y="706056"/>
              <a:ext cx="195912" cy="965035"/>
            </a:xfrm>
            <a:prstGeom prst="rightBrace">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61" name="文字方塊 60"/>
            <p:cNvSpPr txBox="1"/>
            <p:nvPr/>
          </p:nvSpPr>
          <p:spPr>
            <a:xfrm>
              <a:off x="8399725" y="944511"/>
              <a:ext cx="535724" cy="369332"/>
            </a:xfrm>
            <a:prstGeom prst="rect">
              <a:avLst/>
            </a:prstGeom>
            <a:noFill/>
          </p:spPr>
          <p:txBody>
            <a:bodyPr wrap="none" rtlCol="0">
              <a:spAutoFit/>
            </a:bodyPr>
            <a:lstStyle/>
            <a:p>
              <a:r>
                <a:rPr lang="en-US" altLang="zh-TW" dirty="0" smtClean="0"/>
                <a:t>960</a:t>
              </a:r>
              <a:endParaRPr lang="zh-TW" altLang="en-US" dirty="0"/>
            </a:p>
          </p:txBody>
        </p:sp>
        <p:sp>
          <p:nvSpPr>
            <p:cNvPr id="62" name="文字方塊 61"/>
            <p:cNvSpPr txBox="1"/>
            <p:nvPr/>
          </p:nvSpPr>
          <p:spPr>
            <a:xfrm>
              <a:off x="8174971" y="384337"/>
              <a:ext cx="418704" cy="369332"/>
            </a:xfrm>
            <a:prstGeom prst="rect">
              <a:avLst/>
            </a:prstGeom>
            <a:noFill/>
          </p:spPr>
          <p:txBody>
            <a:bodyPr wrap="none" rtlCol="0">
              <a:spAutoFit/>
            </a:bodyPr>
            <a:lstStyle/>
            <a:p>
              <a:r>
                <a:rPr lang="en-US" altLang="zh-TW" dirty="0" smtClean="0"/>
                <a:t>60</a:t>
              </a:r>
              <a:endParaRPr lang="zh-TW" altLang="en-US" dirty="0"/>
            </a:p>
          </p:txBody>
        </p:sp>
        <p:sp>
          <p:nvSpPr>
            <p:cNvPr id="63" name="文字方塊 62"/>
            <p:cNvSpPr txBox="1"/>
            <p:nvPr/>
          </p:nvSpPr>
          <p:spPr>
            <a:xfrm>
              <a:off x="8190373" y="1553893"/>
              <a:ext cx="418704" cy="369332"/>
            </a:xfrm>
            <a:prstGeom prst="rect">
              <a:avLst/>
            </a:prstGeom>
            <a:noFill/>
          </p:spPr>
          <p:txBody>
            <a:bodyPr wrap="none" rtlCol="0">
              <a:spAutoFit/>
            </a:bodyPr>
            <a:lstStyle/>
            <a:p>
              <a:r>
                <a:rPr lang="en-US" altLang="zh-TW" dirty="0" smtClean="0"/>
                <a:t>60</a:t>
              </a:r>
              <a:endParaRPr lang="zh-TW" altLang="en-US" dirty="0"/>
            </a:p>
          </p:txBody>
        </p:sp>
      </p:grpSp>
      <p:sp>
        <p:nvSpPr>
          <p:cNvPr id="47" name="向右箭號 46"/>
          <p:cNvSpPr/>
          <p:nvPr/>
        </p:nvSpPr>
        <p:spPr bwMode="auto">
          <a:xfrm rot="5400000">
            <a:off x="6861312" y="3644848"/>
            <a:ext cx="570618" cy="570971"/>
          </a:xfrm>
          <a:prstGeom prst="rightArrow">
            <a:avLst/>
          </a:prstGeom>
          <a:solidFill>
            <a:schemeClr val="accent1"/>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49" name="文字方塊 48"/>
          <p:cNvSpPr txBox="1"/>
          <p:nvPr/>
        </p:nvSpPr>
        <p:spPr>
          <a:xfrm>
            <a:off x="5349428" y="4680906"/>
            <a:ext cx="652743" cy="369332"/>
          </a:xfrm>
          <a:prstGeom prst="rect">
            <a:avLst/>
          </a:prstGeom>
          <a:noFill/>
        </p:spPr>
        <p:txBody>
          <a:bodyPr wrap="none" rtlCol="0">
            <a:spAutoFit/>
          </a:bodyPr>
          <a:lstStyle/>
          <a:p>
            <a:r>
              <a:rPr lang="en-US" altLang="zh-TW" dirty="0" smtClean="0"/>
              <a:t>1088</a:t>
            </a:r>
            <a:endParaRPr lang="zh-TW" altLang="en-US" dirty="0"/>
          </a:p>
        </p:txBody>
      </p:sp>
      <p:sp>
        <p:nvSpPr>
          <p:cNvPr id="50" name="矩形 49"/>
          <p:cNvSpPr/>
          <p:nvPr/>
        </p:nvSpPr>
        <p:spPr>
          <a:xfrm>
            <a:off x="3421651" y="4083375"/>
            <a:ext cx="1516762" cy="584775"/>
          </a:xfrm>
          <a:prstGeom prst="rect">
            <a:avLst/>
          </a:prstGeom>
        </p:spPr>
        <p:txBody>
          <a:bodyPr wrap="none">
            <a:spAutoFit/>
          </a:bodyPr>
          <a:lstStyle/>
          <a:p>
            <a:r>
              <a:rPr lang="en-US" altLang="zh-TW" sz="1600" dirty="0" smtClean="0">
                <a:solidFill>
                  <a:srgbClr val="FF0000"/>
                </a:solidFill>
              </a:rPr>
              <a:t>Padding upper</a:t>
            </a:r>
          </a:p>
          <a:p>
            <a:r>
              <a:rPr lang="en-US" altLang="zh-TW" sz="1600" dirty="0" smtClean="0">
                <a:solidFill>
                  <a:srgbClr val="FF0000"/>
                </a:solidFill>
              </a:rPr>
              <a:t>4 texture lines</a:t>
            </a:r>
            <a:endParaRPr lang="zh-TW" altLang="en-US" sz="1600" dirty="0">
              <a:solidFill>
                <a:srgbClr val="FF0000"/>
              </a:solidFill>
            </a:endParaRPr>
          </a:p>
        </p:txBody>
      </p:sp>
      <p:sp>
        <p:nvSpPr>
          <p:cNvPr id="51" name="矩形 50"/>
          <p:cNvSpPr/>
          <p:nvPr/>
        </p:nvSpPr>
        <p:spPr>
          <a:xfrm>
            <a:off x="3522552" y="5011349"/>
            <a:ext cx="1481496" cy="584775"/>
          </a:xfrm>
          <a:prstGeom prst="rect">
            <a:avLst/>
          </a:prstGeom>
        </p:spPr>
        <p:txBody>
          <a:bodyPr wrap="none">
            <a:spAutoFit/>
          </a:bodyPr>
          <a:lstStyle/>
          <a:p>
            <a:r>
              <a:rPr lang="en-US" altLang="zh-TW" sz="1600" dirty="0" smtClean="0">
                <a:solidFill>
                  <a:srgbClr val="FF0000"/>
                </a:solidFill>
              </a:rPr>
              <a:t>Padding lower</a:t>
            </a:r>
          </a:p>
          <a:p>
            <a:r>
              <a:rPr lang="en-US" altLang="zh-TW" sz="1600" dirty="0" smtClean="0">
                <a:solidFill>
                  <a:srgbClr val="FF0000"/>
                </a:solidFill>
              </a:rPr>
              <a:t>4 texture lines</a:t>
            </a:r>
            <a:endParaRPr lang="zh-TW" altLang="en-US" sz="1600" dirty="0">
              <a:solidFill>
                <a:srgbClr val="FF0000"/>
              </a:solidFill>
            </a:endParaRPr>
          </a:p>
        </p:txBody>
      </p:sp>
      <p:grpSp>
        <p:nvGrpSpPr>
          <p:cNvPr id="52" name="群組 51"/>
          <p:cNvGrpSpPr/>
          <p:nvPr/>
        </p:nvGrpSpPr>
        <p:grpSpPr>
          <a:xfrm>
            <a:off x="6027571" y="4077072"/>
            <a:ext cx="2726847" cy="1538888"/>
            <a:chOff x="5882230" y="384337"/>
            <a:chExt cx="2726847" cy="1538888"/>
          </a:xfrm>
        </p:grpSpPr>
        <p:sp>
          <p:nvSpPr>
            <p:cNvPr id="53" name="矩形 52"/>
            <p:cNvSpPr/>
            <p:nvPr/>
          </p:nvSpPr>
          <p:spPr bwMode="auto">
            <a:xfrm>
              <a:off x="5892372" y="569003"/>
              <a:ext cx="2292741" cy="1207668"/>
            </a:xfrm>
            <a:prstGeom prst="rect">
              <a:avLst/>
            </a:prstGeom>
            <a:solidFill>
              <a:srgbClr val="FFC000"/>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cxnSp>
          <p:nvCxnSpPr>
            <p:cNvPr id="54" name="直線接點 53"/>
            <p:cNvCxnSpPr/>
            <p:nvPr/>
          </p:nvCxnSpPr>
          <p:spPr bwMode="auto">
            <a:xfrm>
              <a:off x="5892372" y="706056"/>
              <a:ext cx="2292741"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55" name="直線接點 54"/>
            <p:cNvCxnSpPr/>
            <p:nvPr/>
          </p:nvCxnSpPr>
          <p:spPr bwMode="auto">
            <a:xfrm>
              <a:off x="5882230" y="1671091"/>
              <a:ext cx="2292741"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57" name="右大括弧 56"/>
            <p:cNvSpPr/>
            <p:nvPr/>
          </p:nvSpPr>
          <p:spPr bwMode="auto">
            <a:xfrm>
              <a:off x="8161866" y="706056"/>
              <a:ext cx="195912" cy="965035"/>
            </a:xfrm>
            <a:prstGeom prst="rightBrace">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75" name="文字方塊 74"/>
            <p:cNvSpPr txBox="1"/>
            <p:nvPr/>
          </p:nvSpPr>
          <p:spPr>
            <a:xfrm>
              <a:off x="8174971" y="384337"/>
              <a:ext cx="418704" cy="369332"/>
            </a:xfrm>
            <a:prstGeom prst="rect">
              <a:avLst/>
            </a:prstGeom>
            <a:noFill/>
          </p:spPr>
          <p:txBody>
            <a:bodyPr wrap="none" rtlCol="0">
              <a:spAutoFit/>
            </a:bodyPr>
            <a:lstStyle/>
            <a:p>
              <a:r>
                <a:rPr lang="en-US" altLang="zh-TW" dirty="0" smtClean="0"/>
                <a:t>60</a:t>
              </a:r>
              <a:endParaRPr lang="zh-TW" altLang="en-US" dirty="0"/>
            </a:p>
          </p:txBody>
        </p:sp>
        <p:sp>
          <p:nvSpPr>
            <p:cNvPr id="76" name="文字方塊 75"/>
            <p:cNvSpPr txBox="1"/>
            <p:nvPr/>
          </p:nvSpPr>
          <p:spPr>
            <a:xfrm>
              <a:off x="8190373" y="1553893"/>
              <a:ext cx="418704" cy="369332"/>
            </a:xfrm>
            <a:prstGeom prst="rect">
              <a:avLst/>
            </a:prstGeom>
            <a:noFill/>
          </p:spPr>
          <p:txBody>
            <a:bodyPr wrap="none" rtlCol="0">
              <a:spAutoFit/>
            </a:bodyPr>
            <a:lstStyle/>
            <a:p>
              <a:r>
                <a:rPr lang="en-US" altLang="zh-TW" dirty="0" smtClean="0"/>
                <a:t>60</a:t>
              </a:r>
              <a:endParaRPr lang="zh-TW" altLang="en-US" dirty="0"/>
            </a:p>
          </p:txBody>
        </p:sp>
      </p:grpSp>
      <p:sp>
        <p:nvSpPr>
          <p:cNvPr id="6" name="矩形 5"/>
          <p:cNvSpPr/>
          <p:nvPr/>
        </p:nvSpPr>
        <p:spPr bwMode="auto">
          <a:xfrm>
            <a:off x="6000252" y="2391047"/>
            <a:ext cx="2310062" cy="138418"/>
          </a:xfrm>
          <a:prstGeom prst="rect">
            <a:avLst/>
          </a:prstGeom>
          <a:solidFill>
            <a:schemeClr val="bg1">
              <a:lumMod val="75000"/>
            </a:schemeClr>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78" name="矩形 77"/>
          <p:cNvSpPr/>
          <p:nvPr/>
        </p:nvSpPr>
        <p:spPr bwMode="auto">
          <a:xfrm>
            <a:off x="6012952" y="3322542"/>
            <a:ext cx="2310062" cy="138418"/>
          </a:xfrm>
          <a:prstGeom prst="rect">
            <a:avLst/>
          </a:prstGeom>
          <a:solidFill>
            <a:schemeClr val="bg1">
              <a:lumMod val="75000"/>
            </a:schemeClr>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79" name="矩形 78"/>
          <p:cNvSpPr/>
          <p:nvPr/>
        </p:nvSpPr>
        <p:spPr bwMode="auto">
          <a:xfrm>
            <a:off x="6025652" y="4260373"/>
            <a:ext cx="2310062" cy="138418"/>
          </a:xfrm>
          <a:prstGeom prst="rect">
            <a:avLst/>
          </a:prstGeom>
          <a:solidFill>
            <a:schemeClr val="bg1">
              <a:lumMod val="75000"/>
            </a:schemeClr>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80" name="矩形 79"/>
          <p:cNvSpPr/>
          <p:nvPr/>
        </p:nvSpPr>
        <p:spPr bwMode="auto">
          <a:xfrm>
            <a:off x="6025652" y="5363826"/>
            <a:ext cx="2310062" cy="138418"/>
          </a:xfrm>
          <a:prstGeom prst="rect">
            <a:avLst/>
          </a:prstGeom>
          <a:solidFill>
            <a:schemeClr val="bg1">
              <a:lumMod val="75000"/>
            </a:schemeClr>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grpSp>
        <p:nvGrpSpPr>
          <p:cNvPr id="18" name="群組 17"/>
          <p:cNvGrpSpPr/>
          <p:nvPr/>
        </p:nvGrpSpPr>
        <p:grpSpPr>
          <a:xfrm>
            <a:off x="4874743" y="4385004"/>
            <a:ext cx="2335462" cy="953422"/>
            <a:chOff x="4912843" y="4848471"/>
            <a:chExt cx="2335462" cy="953422"/>
          </a:xfrm>
        </p:grpSpPr>
        <p:sp>
          <p:nvSpPr>
            <p:cNvPr id="81" name="矩形 80"/>
            <p:cNvSpPr/>
            <p:nvPr/>
          </p:nvSpPr>
          <p:spPr bwMode="auto">
            <a:xfrm>
              <a:off x="4912843" y="4848471"/>
              <a:ext cx="2310062" cy="36000"/>
            </a:xfrm>
            <a:prstGeom prst="rect">
              <a:avLst/>
            </a:prstGeom>
            <a:solidFill>
              <a:srgbClr val="FFC000"/>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sp>
          <p:nvSpPr>
            <p:cNvPr id="82" name="矩形 81"/>
            <p:cNvSpPr/>
            <p:nvPr/>
          </p:nvSpPr>
          <p:spPr bwMode="auto">
            <a:xfrm>
              <a:off x="4938243" y="5765893"/>
              <a:ext cx="2310062" cy="36000"/>
            </a:xfrm>
            <a:prstGeom prst="rect">
              <a:avLst/>
            </a:prstGeom>
            <a:solidFill>
              <a:srgbClr val="FFC000"/>
            </a:solidFill>
            <a:ln w="1270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TW" altLang="en-US" sz="2000" b="1" i="0" u="none" strike="noStrike" cap="none" normalizeH="0" baseline="0" smtClean="0">
                <a:ln>
                  <a:noFill/>
                </a:ln>
                <a:solidFill>
                  <a:schemeClr val="tx1"/>
                </a:solidFill>
                <a:effectLst/>
                <a:latin typeface="Tahoma" pitchFamily="34" charset="0"/>
                <a:ea typeface="新細明體" pitchFamily="18" charset="-120"/>
              </a:endParaRPr>
            </a:p>
          </p:txBody>
        </p:sp>
      </p:grpSp>
      <p:sp>
        <p:nvSpPr>
          <p:cNvPr id="83" name="文字方塊 82"/>
          <p:cNvSpPr txBox="1"/>
          <p:nvPr/>
        </p:nvSpPr>
        <p:spPr>
          <a:xfrm>
            <a:off x="8545066" y="4713446"/>
            <a:ext cx="535724" cy="369332"/>
          </a:xfrm>
          <a:prstGeom prst="rect">
            <a:avLst/>
          </a:prstGeom>
          <a:noFill/>
        </p:spPr>
        <p:txBody>
          <a:bodyPr wrap="none" rtlCol="0">
            <a:spAutoFit/>
          </a:bodyPr>
          <a:lstStyle/>
          <a:p>
            <a:r>
              <a:rPr lang="en-US" altLang="zh-TW" dirty="0" smtClean="0"/>
              <a:t>968</a:t>
            </a:r>
            <a:endParaRPr lang="zh-TW" altLang="en-US" dirty="0"/>
          </a:p>
        </p:txBody>
      </p:sp>
      <p:sp>
        <p:nvSpPr>
          <p:cNvPr id="84" name="文字方塊 83"/>
          <p:cNvSpPr txBox="1"/>
          <p:nvPr/>
        </p:nvSpPr>
        <p:spPr>
          <a:xfrm>
            <a:off x="832028" y="5661248"/>
            <a:ext cx="7762170" cy="1015663"/>
          </a:xfrm>
          <a:prstGeom prst="rect">
            <a:avLst/>
          </a:prstGeom>
          <a:noFill/>
        </p:spPr>
        <p:txBody>
          <a:bodyPr wrap="square" rtlCol="0">
            <a:spAutoFit/>
          </a:bodyPr>
          <a:lstStyle/>
          <a:p>
            <a:pPr marL="1438275" indent="-1438275"/>
            <a:r>
              <a:rPr lang="en-US" altLang="zh-TW" sz="2000" b="1" dirty="0" smtClean="0">
                <a:solidFill>
                  <a:srgbClr val="3333FF"/>
                </a:solidFill>
                <a:latin typeface="Calibri" panose="020F0502020204030204" pitchFamily="34" charset="0"/>
                <a:ea typeface="微軟正黑體" panose="020B0604030504040204" pitchFamily="34" charset="-120"/>
                <a:cs typeface="Calibri" panose="020F0502020204030204" pitchFamily="34" charset="0"/>
              </a:rPr>
              <a:t>Advantages:  1) keep original resolution; 2) no texture deletion,              3) fixed packing computation</a:t>
            </a:r>
            <a:endParaRPr lang="zh-TW" altLang="en-US" sz="2000" b="1" dirty="0">
              <a:solidFill>
                <a:srgbClr val="3333FF"/>
              </a:solidFill>
              <a:latin typeface="Calibri" panose="020F0502020204030204" pitchFamily="34" charset="0"/>
              <a:ea typeface="微軟正黑體" panose="020B0604030504040204" pitchFamily="34" charset="-120"/>
              <a:cs typeface="Calibri" panose="020F0502020204030204" pitchFamily="34" charset="0"/>
            </a:endParaRPr>
          </a:p>
          <a:p>
            <a:r>
              <a:rPr lang="en-US" altLang="zh-TW" sz="2000" b="1" dirty="0" smtClean="0">
                <a:solidFill>
                  <a:srgbClr val="3333FF"/>
                </a:solidFill>
                <a:latin typeface="Calibri" panose="020F0502020204030204" pitchFamily="34" charset="0"/>
                <a:ea typeface="微軟正黑體" panose="020B0604030504040204" pitchFamily="34" charset="-120"/>
                <a:cs typeface="Calibri" panose="020F0502020204030204" pitchFamily="34" charset="0"/>
              </a:rPr>
              <a:t>Disadvantage: depth deletion but could be obtained by extrapolation</a:t>
            </a:r>
            <a:endParaRPr lang="en-US" altLang="zh-TW" sz="2000" b="1" dirty="0">
              <a:solidFill>
                <a:srgbClr val="3333FF"/>
              </a:solidFill>
              <a:latin typeface="Calibri" panose="020F0502020204030204" pitchFamily="34" charset="0"/>
              <a:ea typeface="微軟正黑體" panose="020B0604030504040204" pitchFamily="34" charset="-120"/>
              <a:cs typeface="Calibri" panose="020F0502020204030204" pitchFamily="34" charset="0"/>
            </a:endParaRPr>
          </a:p>
        </p:txBody>
      </p:sp>
    </p:spTree>
    <p:extLst>
      <p:ext uri="{BB962C8B-B14F-4D97-AF65-F5344CB8AC3E}">
        <p14:creationId xmlns:p14="http://schemas.microsoft.com/office/powerpoint/2010/main" val="1198160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par>
                          <p:cTn id="20" fill="hold">
                            <p:stCondLst>
                              <p:cond delay="500"/>
                            </p:stCondLst>
                            <p:childTnLst>
                              <p:par>
                                <p:cTn id="21" presetID="63" presetClass="path" presetSubtype="0" accel="50000" decel="50000" fill="hold" grpId="1" nodeType="afterEffect">
                                  <p:stCondLst>
                                    <p:cond delay="0"/>
                                  </p:stCondLst>
                                  <p:childTnLst>
                                    <p:animMotion origin="layout" path="M 0 -4.19056E-6 L 0.48281 -4.19056E-6 " pathEditMode="relative" rAng="0" ptsTypes="AA">
                                      <p:cBhvr>
                                        <p:cTn id="22" dur="2000" fill="hold"/>
                                        <p:tgtEl>
                                          <p:spTgt spid="14"/>
                                        </p:tgtEl>
                                        <p:attrNameLst>
                                          <p:attrName>ppt_x</p:attrName>
                                          <p:attrName>ppt_y</p:attrName>
                                        </p:attrNameLst>
                                      </p:cBhvr>
                                      <p:rCtr x="24132" y="0"/>
                                    </p:animMotion>
                                  </p:childTnLst>
                                </p:cTn>
                              </p:par>
                            </p:childTnLst>
                          </p:cTn>
                        </p:par>
                        <p:par>
                          <p:cTn id="23" fill="hold">
                            <p:stCondLst>
                              <p:cond delay="2500"/>
                            </p:stCondLst>
                            <p:childTnLst>
                              <p:par>
                                <p:cTn id="24" presetID="1"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78"/>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65"/>
                                        </p:tgtEl>
                                        <p:attrNameLst>
                                          <p:attrName>style.visibility</p:attrName>
                                        </p:attrNameLst>
                                      </p:cBhvr>
                                      <p:to>
                                        <p:strVal val="visible"/>
                                      </p:to>
                                    </p:set>
                                  </p:childTnLst>
                                </p:cTn>
                              </p:par>
                            </p:childTnLst>
                          </p:cTn>
                        </p:par>
                        <p:par>
                          <p:cTn id="32" fill="hold">
                            <p:stCondLst>
                              <p:cond delay="0"/>
                            </p:stCondLst>
                            <p:childTnLst>
                              <p:par>
                                <p:cTn id="33" presetID="22" presetClass="entr" presetSubtype="1" fill="hold" grpId="0" nodeType="after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wipe(up)">
                                      <p:cBhvr>
                                        <p:cTn id="35" dur="500"/>
                                        <p:tgtEl>
                                          <p:spTgt spid="47"/>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52"/>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79"/>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80"/>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500"/>
                                        <p:tgtEl>
                                          <p:spTgt spid="5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1"/>
                                        </p:tgtEl>
                                        <p:attrNameLst>
                                          <p:attrName>style.visibility</p:attrName>
                                        </p:attrNameLst>
                                      </p:cBhvr>
                                      <p:to>
                                        <p:strVal val="visible"/>
                                      </p:to>
                                    </p:set>
                                    <p:animEffect transition="in" filter="fade">
                                      <p:cBhvr>
                                        <p:cTn id="51" dur="500"/>
                                        <p:tgtEl>
                                          <p:spTgt spid="51"/>
                                        </p:tgtEl>
                                      </p:cBhvr>
                                    </p:animEffec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nodeType="clickEffect">
                                  <p:stCondLst>
                                    <p:cond delay="0"/>
                                  </p:stCondLst>
                                  <p:childTnLst>
                                    <p:set>
                                      <p:cBhvr>
                                        <p:cTn id="55" dur="1" fill="hold">
                                          <p:stCondLst>
                                            <p:cond delay="0"/>
                                          </p:stCondLst>
                                        </p:cTn>
                                        <p:tgtEl>
                                          <p:spTgt spid="18"/>
                                        </p:tgtEl>
                                        <p:attrNameLst>
                                          <p:attrName>style.visibility</p:attrName>
                                        </p:attrNameLst>
                                      </p:cBhvr>
                                      <p:to>
                                        <p:strVal val="visible"/>
                                      </p:to>
                                    </p:set>
                                  </p:childTnLst>
                                </p:cTn>
                              </p:par>
                            </p:childTnLst>
                          </p:cTn>
                        </p:par>
                        <p:par>
                          <p:cTn id="56" fill="hold">
                            <p:stCondLst>
                              <p:cond delay="0"/>
                            </p:stCondLst>
                            <p:childTnLst>
                              <p:par>
                                <p:cTn id="57" presetID="63" presetClass="path" presetSubtype="0" accel="50000" decel="50000" fill="hold" nodeType="afterEffect">
                                  <p:stCondLst>
                                    <p:cond delay="0"/>
                                  </p:stCondLst>
                                  <p:childTnLst>
                                    <p:animMotion origin="layout" path="M 1.66667E-6 -2.59259E-6 L 0.125 0.00371 " pathEditMode="relative" rAng="0" ptsTypes="AA">
                                      <p:cBhvr>
                                        <p:cTn id="58" dur="2000" fill="hold"/>
                                        <p:tgtEl>
                                          <p:spTgt spid="18"/>
                                        </p:tgtEl>
                                        <p:attrNameLst>
                                          <p:attrName>ppt_x</p:attrName>
                                          <p:attrName>ppt_y</p:attrName>
                                        </p:attrNameLst>
                                      </p:cBhvr>
                                      <p:rCtr x="6250" y="185"/>
                                    </p:animMotion>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83"/>
                                        </p:tgtEl>
                                        <p:attrNameLst>
                                          <p:attrName>style.visibility</p:attrName>
                                        </p:attrNameLst>
                                      </p:cBhvr>
                                      <p:to>
                                        <p:strVal val="visible"/>
                                      </p:to>
                                    </p:set>
                                    <p:anim calcmode="lin" valueType="num">
                                      <p:cBhvr additive="base">
                                        <p:cTn id="63" dur="500" fill="hold"/>
                                        <p:tgtEl>
                                          <p:spTgt spid="83"/>
                                        </p:tgtEl>
                                        <p:attrNameLst>
                                          <p:attrName>ppt_x</p:attrName>
                                        </p:attrNameLst>
                                      </p:cBhvr>
                                      <p:tavLst>
                                        <p:tav tm="0">
                                          <p:val>
                                            <p:strVal val="#ppt_x"/>
                                          </p:val>
                                        </p:tav>
                                        <p:tav tm="100000">
                                          <p:val>
                                            <p:strVal val="#ppt_x"/>
                                          </p:val>
                                        </p:tav>
                                      </p:tavLst>
                                    </p:anim>
                                    <p:anim calcmode="lin" valueType="num">
                                      <p:cBhvr additive="base">
                                        <p:cTn id="64" dur="500" fill="hold"/>
                                        <p:tgtEl>
                                          <p:spTgt spid="83"/>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49"/>
                                        </p:tgtEl>
                                        <p:attrNameLst>
                                          <p:attrName>style.visibility</p:attrName>
                                        </p:attrNameLst>
                                      </p:cBhvr>
                                      <p:to>
                                        <p:strVal val="visible"/>
                                      </p:to>
                                    </p:set>
                                    <p:anim calcmode="lin" valueType="num">
                                      <p:cBhvr additive="base">
                                        <p:cTn id="67" dur="500" fill="hold"/>
                                        <p:tgtEl>
                                          <p:spTgt spid="49"/>
                                        </p:tgtEl>
                                        <p:attrNameLst>
                                          <p:attrName>ppt_x</p:attrName>
                                        </p:attrNameLst>
                                      </p:cBhvr>
                                      <p:tavLst>
                                        <p:tav tm="0">
                                          <p:val>
                                            <p:strVal val="#ppt_x"/>
                                          </p:val>
                                        </p:tav>
                                        <p:tav tm="100000">
                                          <p:val>
                                            <p:strVal val="#ppt_x"/>
                                          </p:val>
                                        </p:tav>
                                      </p:tavLst>
                                    </p:anim>
                                    <p:anim calcmode="lin" valueType="num">
                                      <p:cBhvr additive="base">
                                        <p:cTn id="68" dur="500" fill="hold"/>
                                        <p:tgtEl>
                                          <p:spTgt spid="49"/>
                                        </p:tgtEl>
                                        <p:attrNameLst>
                                          <p:attrName>ppt_y</p:attrName>
                                        </p:attrNameLst>
                                      </p:cBhvr>
                                      <p:tavLst>
                                        <p:tav tm="0">
                                          <p:val>
                                            <p:strVal val="1+#ppt_h/2"/>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84"/>
                                        </p:tgtEl>
                                        <p:attrNameLst>
                                          <p:attrName>style.visibility</p:attrName>
                                        </p:attrNameLst>
                                      </p:cBhvr>
                                      <p:to>
                                        <p:strVal val="visible"/>
                                      </p:to>
                                    </p:set>
                                    <p:animEffect transition="in" filter="fade">
                                      <p:cBhvr>
                                        <p:cTn id="71" dur="1000"/>
                                        <p:tgtEl>
                                          <p:spTgt spid="84"/>
                                        </p:tgtEl>
                                      </p:cBhvr>
                                    </p:animEffect>
                                    <p:anim calcmode="lin" valueType="num">
                                      <p:cBhvr>
                                        <p:cTn id="72" dur="1000" fill="hold"/>
                                        <p:tgtEl>
                                          <p:spTgt spid="84"/>
                                        </p:tgtEl>
                                        <p:attrNameLst>
                                          <p:attrName>ppt_x</p:attrName>
                                        </p:attrNameLst>
                                      </p:cBhvr>
                                      <p:tavLst>
                                        <p:tav tm="0">
                                          <p:val>
                                            <p:strVal val="#ppt_x"/>
                                          </p:val>
                                        </p:tav>
                                        <p:tav tm="100000">
                                          <p:val>
                                            <p:strVal val="#ppt_x"/>
                                          </p:val>
                                        </p:tav>
                                      </p:tavLst>
                                    </p:anim>
                                    <p:anim calcmode="lin" valueType="num">
                                      <p:cBhvr>
                                        <p:cTn id="73"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4" grpId="1" animBg="1"/>
      <p:bldP spid="20" grpId="0"/>
      <p:bldP spid="21" grpId="0"/>
      <p:bldP spid="47" grpId="0" animBg="1"/>
      <p:bldP spid="49" grpId="0"/>
      <p:bldP spid="50" grpId="0"/>
      <p:bldP spid="51" grpId="0"/>
      <p:bldP spid="6" grpId="0" animBg="1"/>
      <p:bldP spid="78" grpId="0" animBg="1"/>
      <p:bldP spid="79" grpId="0" animBg="1"/>
      <p:bldP spid="80" grpId="0" animBg="1"/>
      <p:bldP spid="83" grpId="0"/>
      <p:bldP spid="8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4294967295"/>
          </p:nvPr>
        </p:nvSpPr>
        <p:spPr>
          <a:xfrm>
            <a:off x="-18996" y="6528014"/>
            <a:ext cx="2133600" cy="365125"/>
          </a:xfrm>
          <a:prstGeom prst="rect">
            <a:avLst/>
          </a:prstGeom>
        </p:spPr>
        <p:txBody>
          <a:bodyPr/>
          <a:lstStyle/>
          <a:p>
            <a:fld id="{54AF07C4-5ED7-473A-BB31-029D9C9187D8}" type="slidenum">
              <a:rPr lang="zh-TW" altLang="en-US" smtClean="0"/>
              <a:pPr/>
              <a:t>14</a:t>
            </a:fld>
            <a:endParaRPr lang="zh-TW" altLang="en-US" dirty="0"/>
          </a:p>
        </p:txBody>
      </p:sp>
      <p:sp>
        <p:nvSpPr>
          <p:cNvPr id="4" name="標題 3"/>
          <p:cNvSpPr>
            <a:spLocks noGrp="1"/>
          </p:cNvSpPr>
          <p:nvPr>
            <p:ph type="title"/>
          </p:nvPr>
        </p:nvSpPr>
        <p:spPr>
          <a:xfrm>
            <a:off x="457200" y="764704"/>
            <a:ext cx="8229600" cy="720080"/>
          </a:xfrm>
        </p:spPr>
        <p:txBody>
          <a:bodyPr>
            <a:normAutofit/>
          </a:bodyPr>
          <a:lstStyle/>
          <a:p>
            <a:r>
              <a:rPr lang="en-US" altLang="zh-TW" sz="3200" dirty="0" smtClean="0">
                <a:latin typeface="Calibri" panose="020F0502020204030204" pitchFamily="34" charset="0"/>
                <a:cs typeface="Calibri" panose="020F0502020204030204" pitchFamily="34" charset="0"/>
              </a:rPr>
              <a:t>Experimental Results (1920x1088)</a:t>
            </a:r>
            <a:endParaRPr lang="zh-TW" altLang="en-US" sz="3200" dirty="0">
              <a:latin typeface="Calibri" panose="020F0502020204030204" pitchFamily="34" charset="0"/>
              <a:cs typeface="Calibri" panose="020F0502020204030204" pitchFamily="34" charset="0"/>
            </a:endParaRPr>
          </a:p>
        </p:txBody>
      </p:sp>
      <p:graphicFrame>
        <p:nvGraphicFramePr>
          <p:cNvPr id="6" name="表格 5"/>
          <p:cNvGraphicFramePr>
            <a:graphicFrameLocks noGrp="1"/>
          </p:cNvGraphicFramePr>
          <p:nvPr>
            <p:extLst>
              <p:ext uri="{D42A27DB-BD31-4B8C-83A1-F6EECF244321}">
                <p14:modId xmlns:p14="http://schemas.microsoft.com/office/powerpoint/2010/main" val="2790166261"/>
              </p:ext>
            </p:extLst>
          </p:nvPr>
        </p:nvGraphicFramePr>
        <p:xfrm>
          <a:off x="827584" y="4126761"/>
          <a:ext cx="7300825" cy="1381760"/>
        </p:xfrm>
        <a:graphic>
          <a:graphicData uri="http://schemas.openxmlformats.org/drawingml/2006/table">
            <a:tbl>
              <a:tblPr firstRow="1" bandRow="1">
                <a:tableStyleId>{5940675A-B579-460E-94D1-54222C63F5DA}</a:tableStyleId>
              </a:tblPr>
              <a:tblGrid>
                <a:gridCol w="1779919">
                  <a:extLst>
                    <a:ext uri="{9D8B030D-6E8A-4147-A177-3AD203B41FA5}">
                      <a16:colId xmlns="" xmlns:a16="http://schemas.microsoft.com/office/drawing/2014/main" val="1994159146"/>
                    </a:ext>
                  </a:extLst>
                </a:gridCol>
                <a:gridCol w="2760453">
                  <a:extLst>
                    <a:ext uri="{9D8B030D-6E8A-4147-A177-3AD203B41FA5}">
                      <a16:colId xmlns="" xmlns:a16="http://schemas.microsoft.com/office/drawing/2014/main" val="3461349384"/>
                    </a:ext>
                  </a:extLst>
                </a:gridCol>
                <a:gridCol w="2760453">
                  <a:extLst>
                    <a:ext uri="{9D8B030D-6E8A-4147-A177-3AD203B41FA5}">
                      <a16:colId xmlns="" xmlns:a16="http://schemas.microsoft.com/office/drawing/2014/main" val="3260840910"/>
                    </a:ext>
                  </a:extLst>
                </a:gridCol>
              </a:tblGrid>
              <a:tr h="370840">
                <a:tc>
                  <a:txBody>
                    <a:bodyPr/>
                    <a:lstStyle/>
                    <a:p>
                      <a:pPr algn="ctr">
                        <a:lnSpc>
                          <a:spcPct val="150000"/>
                        </a:lnSpc>
                      </a:pPr>
                      <a:r>
                        <a:rPr lang="en-US" altLang="zh-TW" dirty="0" smtClean="0">
                          <a:latin typeface="Calibri" panose="020F0502020204030204" pitchFamily="34" charset="0"/>
                          <a:cs typeface="Calibri" panose="020F0502020204030204" pitchFamily="34" charset="0"/>
                        </a:rPr>
                        <a:t> </a:t>
                      </a:r>
                      <a:r>
                        <a:rPr lang="en-US" altLang="zh-TW" b="1" dirty="0" smtClean="0">
                          <a:latin typeface="Calibri" panose="020F0502020204030204" pitchFamily="34" charset="0"/>
                          <a:cs typeface="Calibri" panose="020F0502020204030204" pitchFamily="34" charset="0"/>
                        </a:rPr>
                        <a:t>PSNR (dB)</a:t>
                      </a:r>
                      <a:endParaRPr lang="zh-TW" altLang="en-US" b="1" dirty="0">
                        <a:latin typeface="Calibri" panose="020F0502020204030204" pitchFamily="34" charset="0"/>
                        <a:cs typeface="Calibri" panose="020F0502020204030204"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b="1" dirty="0" smtClean="0">
                          <a:latin typeface="Calibri" panose="020F0502020204030204" pitchFamily="34" charset="0"/>
                          <a:cs typeface="Calibri" panose="020F0502020204030204" pitchFamily="34" charset="0"/>
                        </a:rPr>
                        <a:t>Original CTDP</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b="1" baseline="0" dirty="0" smtClean="0">
                          <a:latin typeface="Calibri" panose="020F0502020204030204" pitchFamily="34" charset="0"/>
                          <a:cs typeface="Calibri" panose="020F0502020204030204" pitchFamily="34" charset="0"/>
                        </a:rPr>
                        <a:t>without DDTR</a:t>
                      </a:r>
                      <a:endParaRPr lang="zh-TW" altLang="en-US" b="1" dirty="0" smtClean="0">
                        <a:latin typeface="Calibri" panose="020F0502020204030204" pitchFamily="34" charset="0"/>
                        <a:cs typeface="Calibri" panose="020F0502020204030204" pitchFamily="34" charset="0"/>
                      </a:endParaRPr>
                    </a:p>
                  </a:txBody>
                  <a:tcPr anchor="ctr"/>
                </a:tc>
                <a:tc>
                  <a:txBody>
                    <a:bodyPr/>
                    <a:lstStyle/>
                    <a:p>
                      <a:pPr algn="ctr"/>
                      <a:r>
                        <a:rPr lang="en-US" altLang="zh-TW" b="1" dirty="0" smtClean="0">
                          <a:latin typeface="Calibri" panose="020F0502020204030204" pitchFamily="34" charset="0"/>
                          <a:cs typeface="Calibri" panose="020F0502020204030204" pitchFamily="34" charset="0"/>
                        </a:rPr>
                        <a:t>Revised CTDP</a:t>
                      </a:r>
                    </a:p>
                    <a:p>
                      <a:pPr algn="ctr"/>
                      <a:r>
                        <a:rPr lang="en-US" altLang="zh-TW" b="1" dirty="0" smtClean="0">
                          <a:latin typeface="Calibri" panose="020F0502020204030204" pitchFamily="34" charset="0"/>
                          <a:cs typeface="Calibri" panose="020F0502020204030204" pitchFamily="34" charset="0"/>
                        </a:rPr>
                        <a:t>with</a:t>
                      </a:r>
                      <a:r>
                        <a:rPr lang="en-US" altLang="zh-TW" b="1" baseline="0" dirty="0" smtClean="0">
                          <a:latin typeface="Calibri" panose="020F0502020204030204" pitchFamily="34" charset="0"/>
                          <a:cs typeface="Calibri" panose="020F0502020204030204" pitchFamily="34" charset="0"/>
                        </a:rPr>
                        <a:t> DDTR</a:t>
                      </a:r>
                      <a:endParaRPr lang="zh-TW" altLang="en-US" b="1" dirty="0">
                        <a:latin typeface="Calibri" panose="020F0502020204030204" pitchFamily="34" charset="0"/>
                        <a:cs typeface="Calibri" panose="020F0502020204030204" pitchFamily="34" charset="0"/>
                      </a:endParaRPr>
                    </a:p>
                  </a:txBody>
                  <a:tcPr anchor="ctr"/>
                </a:tc>
                <a:extLst>
                  <a:ext uri="{0D108BD9-81ED-4DB2-BD59-A6C34878D82A}">
                    <a16:rowId xmlns="" xmlns:a16="http://schemas.microsoft.com/office/drawing/2014/main" val="2144457036"/>
                  </a:ext>
                </a:extLst>
              </a:tr>
              <a:tr h="370840">
                <a:tc>
                  <a:txBody>
                    <a:bodyPr/>
                    <a:lstStyle/>
                    <a:p>
                      <a:pPr algn="ctr"/>
                      <a:r>
                        <a:rPr lang="en-US" altLang="zh-TW" dirty="0" smtClean="0">
                          <a:latin typeface="Calibri" panose="020F0502020204030204" pitchFamily="34" charset="0"/>
                          <a:cs typeface="Calibri" panose="020F0502020204030204" pitchFamily="34" charset="0"/>
                        </a:rPr>
                        <a:t>Texture</a:t>
                      </a:r>
                      <a:endParaRPr lang="zh-TW" altLang="en-US" dirty="0">
                        <a:latin typeface="Calibri" panose="020F0502020204030204" pitchFamily="34" charset="0"/>
                        <a:cs typeface="Calibri" panose="020F0502020204030204" pitchFamily="34" charset="0"/>
                      </a:endParaRPr>
                    </a:p>
                  </a:txBody>
                  <a:tcPr/>
                </a:tc>
                <a:tc>
                  <a:txBody>
                    <a:bodyPr/>
                    <a:lstStyle/>
                    <a:p>
                      <a:pPr algn="ctr"/>
                      <a:r>
                        <a:rPr lang="en-US" altLang="zh-TW" dirty="0" smtClean="0">
                          <a:latin typeface="Calibri" panose="020F0502020204030204" pitchFamily="34" charset="0"/>
                          <a:cs typeface="Calibri" panose="020F0502020204030204" pitchFamily="34" charset="0"/>
                        </a:rPr>
                        <a:t>42.9519</a:t>
                      </a:r>
                      <a:endParaRPr lang="zh-TW" altLang="en-US" dirty="0">
                        <a:latin typeface="Calibri" panose="020F0502020204030204" pitchFamily="34" charset="0"/>
                        <a:cs typeface="Calibri" panose="020F0502020204030204" pitchFamily="34" charset="0"/>
                      </a:endParaRPr>
                    </a:p>
                  </a:txBody>
                  <a:tcPr anchor="ctr"/>
                </a:tc>
                <a:tc>
                  <a:txBody>
                    <a:bodyPr/>
                    <a:lstStyle/>
                    <a:p>
                      <a:pPr algn="ctr"/>
                      <a:r>
                        <a:rPr lang="zh-TW" altLang="en-US" dirty="0" smtClean="0">
                          <a:latin typeface="Calibri" panose="020F0502020204030204" pitchFamily="34" charset="0"/>
                          <a:cs typeface="Calibri" panose="020F0502020204030204" pitchFamily="34" charset="0"/>
                        </a:rPr>
                        <a:t> </a:t>
                      </a:r>
                      <a:r>
                        <a:rPr lang="en-US" altLang="zh-TW" dirty="0" smtClean="0">
                          <a:latin typeface="Calibri" panose="020F0502020204030204" pitchFamily="34" charset="0"/>
                          <a:cs typeface="Calibri" panose="020F0502020204030204" pitchFamily="34" charset="0"/>
                        </a:rPr>
                        <a:t>42.9405</a:t>
                      </a:r>
                      <a:endParaRPr lang="zh-TW" altLang="en-US" dirty="0">
                        <a:latin typeface="Calibri" panose="020F0502020204030204" pitchFamily="34" charset="0"/>
                        <a:cs typeface="Calibri" panose="020F0502020204030204" pitchFamily="34" charset="0"/>
                      </a:endParaRPr>
                    </a:p>
                  </a:txBody>
                  <a:tcPr anchor="ctr"/>
                </a:tc>
                <a:extLst>
                  <a:ext uri="{0D108BD9-81ED-4DB2-BD59-A6C34878D82A}">
                    <a16:rowId xmlns="" xmlns:a16="http://schemas.microsoft.com/office/drawing/2014/main" val="4015189185"/>
                  </a:ext>
                </a:extLst>
              </a:tr>
              <a:tr h="370840">
                <a:tc>
                  <a:txBody>
                    <a:bodyPr/>
                    <a:lstStyle/>
                    <a:p>
                      <a:pPr algn="ctr"/>
                      <a:r>
                        <a:rPr lang="en-US" altLang="zh-TW" dirty="0" smtClean="0">
                          <a:latin typeface="Calibri" panose="020F0502020204030204" pitchFamily="34" charset="0"/>
                          <a:cs typeface="Calibri" panose="020F0502020204030204" pitchFamily="34" charset="0"/>
                        </a:rPr>
                        <a:t>Depth</a:t>
                      </a:r>
                      <a:endParaRPr lang="zh-TW" altLang="en-US" dirty="0">
                        <a:latin typeface="Calibri" panose="020F0502020204030204" pitchFamily="34" charset="0"/>
                        <a:cs typeface="Calibri" panose="020F0502020204030204" pitchFamily="34" charset="0"/>
                      </a:endParaRPr>
                    </a:p>
                  </a:txBody>
                  <a:tcPr/>
                </a:tc>
                <a:tc>
                  <a:txBody>
                    <a:bodyPr/>
                    <a:lstStyle/>
                    <a:p>
                      <a:pPr algn="ctr"/>
                      <a:r>
                        <a:rPr lang="zh-TW" altLang="en-US" dirty="0" smtClean="0">
                          <a:latin typeface="Calibri" panose="020F0502020204030204" pitchFamily="34" charset="0"/>
                          <a:cs typeface="Calibri" panose="020F0502020204030204" pitchFamily="34" charset="0"/>
                        </a:rPr>
                        <a:t> </a:t>
                      </a:r>
                      <a:r>
                        <a:rPr lang="en-US" altLang="zh-TW" dirty="0" smtClean="0">
                          <a:latin typeface="Calibri" panose="020F0502020204030204" pitchFamily="34" charset="0"/>
                          <a:cs typeface="Calibri" panose="020F0502020204030204" pitchFamily="34" charset="0"/>
                        </a:rPr>
                        <a:t>51.0192</a:t>
                      </a:r>
                      <a:endParaRPr lang="zh-TW" altLang="en-US" dirty="0">
                        <a:latin typeface="Calibri" panose="020F0502020204030204" pitchFamily="34" charset="0"/>
                        <a:cs typeface="Calibri" panose="020F0502020204030204" pitchFamily="34" charset="0"/>
                      </a:endParaRPr>
                    </a:p>
                  </a:txBody>
                  <a:tcPr anchor="ctr"/>
                </a:tc>
                <a:tc>
                  <a:txBody>
                    <a:bodyPr/>
                    <a:lstStyle/>
                    <a:p>
                      <a:pPr algn="ctr"/>
                      <a:r>
                        <a:rPr lang="zh-TW" altLang="en-US" dirty="0" smtClean="0">
                          <a:latin typeface="Calibri" panose="020F0502020204030204" pitchFamily="34" charset="0"/>
                          <a:cs typeface="Calibri" panose="020F0502020204030204" pitchFamily="34" charset="0"/>
                        </a:rPr>
                        <a:t> </a:t>
                      </a:r>
                      <a:r>
                        <a:rPr lang="en-US" altLang="zh-TW" dirty="0" smtClean="0">
                          <a:latin typeface="Calibri" panose="020F0502020204030204" pitchFamily="34" charset="0"/>
                          <a:cs typeface="Calibri" panose="020F0502020204030204" pitchFamily="34" charset="0"/>
                        </a:rPr>
                        <a:t>50.7053*</a:t>
                      </a:r>
                      <a:endParaRPr lang="zh-TW" altLang="en-US" dirty="0">
                        <a:latin typeface="Calibri" panose="020F0502020204030204" pitchFamily="34" charset="0"/>
                        <a:cs typeface="Calibri" panose="020F0502020204030204" pitchFamily="34" charset="0"/>
                      </a:endParaRPr>
                    </a:p>
                  </a:txBody>
                  <a:tcPr anchor="ctr"/>
                </a:tc>
                <a:extLst>
                  <a:ext uri="{0D108BD9-81ED-4DB2-BD59-A6C34878D82A}">
                    <a16:rowId xmlns="" xmlns:a16="http://schemas.microsoft.com/office/drawing/2014/main" val="992068775"/>
                  </a:ext>
                </a:extLst>
              </a:tr>
            </a:tbl>
          </a:graphicData>
        </a:graphic>
      </p:graphicFrame>
      <p:sp>
        <p:nvSpPr>
          <p:cNvPr id="5" name="矩形 4"/>
          <p:cNvSpPr/>
          <p:nvPr/>
        </p:nvSpPr>
        <p:spPr>
          <a:xfrm>
            <a:off x="632148" y="5652537"/>
            <a:ext cx="7997026" cy="584775"/>
          </a:xfrm>
          <a:prstGeom prst="rect">
            <a:avLst/>
          </a:prstGeom>
        </p:spPr>
        <p:txBody>
          <a:bodyPr wrap="square">
            <a:spAutoFit/>
          </a:bodyPr>
          <a:lstStyle/>
          <a:p>
            <a:pPr algn="ctr"/>
            <a:r>
              <a:rPr lang="en-US" altLang="zh-TW" sz="1600" dirty="0" smtClean="0">
                <a:solidFill>
                  <a:srgbClr val="FF0000"/>
                </a:solidFill>
                <a:latin typeface="Calibri" panose="020F0502020204030204" pitchFamily="34" charset="0"/>
                <a:cs typeface="Calibri" panose="020F0502020204030204" pitchFamily="34" charset="0"/>
              </a:rPr>
              <a:t>*Note: The top and bottom depth lines are repeatedly extended for 4 rows in this simulations. A good extrapolation algorithm could further improve the depth performance!</a:t>
            </a:r>
            <a:endParaRPr lang="zh-TW" altLang="en-US" sz="1600" dirty="0">
              <a:solidFill>
                <a:srgbClr val="FF0000"/>
              </a:solidFill>
              <a:latin typeface="Calibri" panose="020F0502020204030204" pitchFamily="34" charset="0"/>
              <a:cs typeface="Calibri" panose="020F0502020204030204" pitchFamily="34" charset="0"/>
            </a:endParaRPr>
          </a:p>
        </p:txBody>
      </p:sp>
      <p:graphicFrame>
        <p:nvGraphicFramePr>
          <p:cNvPr id="7" name="表格 6"/>
          <p:cNvGraphicFramePr>
            <a:graphicFrameLocks noGrp="1"/>
          </p:cNvGraphicFramePr>
          <p:nvPr>
            <p:extLst>
              <p:ext uri="{D42A27DB-BD31-4B8C-83A1-F6EECF244321}">
                <p14:modId xmlns:p14="http://schemas.microsoft.com/office/powerpoint/2010/main" val="705782984"/>
              </p:ext>
            </p:extLst>
          </p:nvPr>
        </p:nvGraphicFramePr>
        <p:xfrm>
          <a:off x="827584" y="1975232"/>
          <a:ext cx="7300825" cy="1381760"/>
        </p:xfrm>
        <a:graphic>
          <a:graphicData uri="http://schemas.openxmlformats.org/drawingml/2006/table">
            <a:tbl>
              <a:tblPr firstRow="1" bandRow="1">
                <a:tableStyleId>{5940675A-B579-460E-94D1-54222C63F5DA}</a:tableStyleId>
              </a:tblPr>
              <a:tblGrid>
                <a:gridCol w="1779919">
                  <a:extLst>
                    <a:ext uri="{9D8B030D-6E8A-4147-A177-3AD203B41FA5}">
                      <a16:colId xmlns="" xmlns:a16="http://schemas.microsoft.com/office/drawing/2014/main" val="1994159146"/>
                    </a:ext>
                  </a:extLst>
                </a:gridCol>
                <a:gridCol w="2760453">
                  <a:extLst>
                    <a:ext uri="{9D8B030D-6E8A-4147-A177-3AD203B41FA5}">
                      <a16:colId xmlns="" xmlns:a16="http://schemas.microsoft.com/office/drawing/2014/main" val="3461349384"/>
                    </a:ext>
                  </a:extLst>
                </a:gridCol>
                <a:gridCol w="2760453">
                  <a:extLst>
                    <a:ext uri="{9D8B030D-6E8A-4147-A177-3AD203B41FA5}">
                      <a16:colId xmlns="" xmlns:a16="http://schemas.microsoft.com/office/drawing/2014/main" val="3260840910"/>
                    </a:ext>
                  </a:extLst>
                </a:gridCol>
              </a:tblGrid>
              <a:tr h="370840">
                <a:tc>
                  <a:txBody>
                    <a:bodyPr/>
                    <a:lstStyle/>
                    <a:p>
                      <a:pPr algn="ctr">
                        <a:lnSpc>
                          <a:spcPct val="100000"/>
                        </a:lnSpc>
                      </a:pPr>
                      <a:r>
                        <a:rPr lang="en-US" altLang="zh-TW" b="1" dirty="0" smtClean="0">
                          <a:latin typeface="Calibri" panose="020F0502020204030204" pitchFamily="34" charset="0"/>
                          <a:cs typeface="Calibri" panose="020F0502020204030204" pitchFamily="34" charset="0"/>
                        </a:rPr>
                        <a:t>Up-</a:t>
                      </a:r>
                      <a:r>
                        <a:rPr lang="en-US" altLang="zh-TW" b="1" baseline="0" dirty="0" smtClean="0">
                          <a:latin typeface="Calibri" panose="020F0502020204030204" pitchFamily="34" charset="0"/>
                          <a:cs typeface="Calibri" panose="020F0502020204030204" pitchFamily="34" charset="0"/>
                        </a:rPr>
                        <a:t>sampling</a:t>
                      </a:r>
                    </a:p>
                    <a:p>
                      <a:pPr algn="ctr">
                        <a:lnSpc>
                          <a:spcPct val="100000"/>
                        </a:lnSpc>
                      </a:pPr>
                      <a:r>
                        <a:rPr lang="en-US" altLang="zh-TW" b="1" baseline="0" dirty="0" smtClean="0">
                          <a:latin typeface="Calibri" panose="020F0502020204030204" pitchFamily="34" charset="0"/>
                          <a:cs typeface="Calibri" panose="020F0502020204030204" pitchFamily="34" charset="0"/>
                        </a:rPr>
                        <a:t>computation</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b="1" dirty="0" smtClean="0">
                          <a:latin typeface="Calibri" panose="020F0502020204030204" pitchFamily="34" charset="0"/>
                          <a:cs typeface="Calibri" panose="020F0502020204030204" pitchFamily="34" charset="0"/>
                        </a:rPr>
                        <a:t>Original CTDP</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b="1" baseline="0" dirty="0" smtClean="0">
                          <a:latin typeface="Calibri" panose="020F0502020204030204" pitchFamily="34" charset="0"/>
                          <a:cs typeface="Calibri" panose="020F0502020204030204" pitchFamily="34" charset="0"/>
                        </a:rPr>
                        <a:t>without DDTR</a:t>
                      </a:r>
                      <a:endParaRPr lang="zh-TW" altLang="en-US" b="1" dirty="0" smtClean="0">
                        <a:latin typeface="Calibri" panose="020F0502020204030204" pitchFamily="34" charset="0"/>
                        <a:cs typeface="Calibri" panose="020F0502020204030204" pitchFamily="34" charset="0"/>
                      </a:endParaRPr>
                    </a:p>
                  </a:txBody>
                  <a:tcPr anchor="ctr"/>
                </a:tc>
                <a:tc>
                  <a:txBody>
                    <a:bodyPr/>
                    <a:lstStyle/>
                    <a:p>
                      <a:pPr algn="ctr"/>
                      <a:r>
                        <a:rPr lang="en-US" altLang="zh-TW" b="1" dirty="0" smtClean="0">
                          <a:latin typeface="Calibri" panose="020F0502020204030204" pitchFamily="34" charset="0"/>
                          <a:cs typeface="Calibri" panose="020F0502020204030204" pitchFamily="34" charset="0"/>
                        </a:rPr>
                        <a:t>Revised CTDP</a:t>
                      </a:r>
                    </a:p>
                    <a:p>
                      <a:pPr algn="ctr"/>
                      <a:r>
                        <a:rPr lang="en-US" altLang="zh-TW" b="1" dirty="0" smtClean="0">
                          <a:latin typeface="Calibri" panose="020F0502020204030204" pitchFamily="34" charset="0"/>
                          <a:cs typeface="Calibri" panose="020F0502020204030204" pitchFamily="34" charset="0"/>
                        </a:rPr>
                        <a:t>with</a:t>
                      </a:r>
                      <a:r>
                        <a:rPr lang="en-US" altLang="zh-TW" b="1" baseline="0" dirty="0" smtClean="0">
                          <a:latin typeface="Calibri" panose="020F0502020204030204" pitchFamily="34" charset="0"/>
                          <a:cs typeface="Calibri" panose="020F0502020204030204" pitchFamily="34" charset="0"/>
                        </a:rPr>
                        <a:t> DDTR</a:t>
                      </a:r>
                      <a:endParaRPr lang="zh-TW" altLang="en-US" b="1" dirty="0">
                        <a:latin typeface="Calibri" panose="020F0502020204030204" pitchFamily="34" charset="0"/>
                        <a:cs typeface="Calibri" panose="020F0502020204030204" pitchFamily="34" charset="0"/>
                      </a:endParaRPr>
                    </a:p>
                  </a:txBody>
                  <a:tcPr anchor="ctr"/>
                </a:tc>
                <a:extLst>
                  <a:ext uri="{0D108BD9-81ED-4DB2-BD59-A6C34878D82A}">
                    <a16:rowId xmlns="" xmlns:a16="http://schemas.microsoft.com/office/drawing/2014/main" val="2144457036"/>
                  </a:ext>
                </a:extLst>
              </a:tr>
              <a:tr h="370840">
                <a:tc>
                  <a:txBody>
                    <a:bodyPr/>
                    <a:lstStyle/>
                    <a:p>
                      <a:pPr algn="ctr"/>
                      <a:r>
                        <a:rPr lang="en-US" altLang="zh-TW" dirty="0" smtClean="0">
                          <a:latin typeface="Calibri" panose="020F0502020204030204" pitchFamily="34" charset="0"/>
                          <a:cs typeface="Calibri" panose="020F0502020204030204" pitchFamily="34" charset="0"/>
                        </a:rPr>
                        <a:t>Texture</a:t>
                      </a:r>
                      <a:endParaRPr lang="zh-TW" altLang="en-US" dirty="0">
                        <a:latin typeface="Calibri" panose="020F0502020204030204" pitchFamily="34" charset="0"/>
                        <a:cs typeface="Calibri" panose="020F0502020204030204" pitchFamily="34" charset="0"/>
                      </a:endParaRPr>
                    </a:p>
                  </a:txBody>
                  <a:tcPr/>
                </a:tc>
                <a:tc>
                  <a:txBody>
                    <a:bodyPr/>
                    <a:lstStyle/>
                    <a:p>
                      <a:pPr algn="ctr"/>
                      <a:r>
                        <a:rPr lang="en-US" altLang="zh-TW" dirty="0" smtClean="0">
                          <a:latin typeface="Calibri" panose="020F0502020204030204" pitchFamily="34" charset="0"/>
                          <a:cs typeface="Calibri" panose="020F0502020204030204" pitchFamily="34" charset="0"/>
                        </a:rPr>
                        <a:t>968:1088 (varied)</a:t>
                      </a:r>
                      <a:endParaRPr lang="zh-TW" altLang="en-US" dirty="0">
                        <a:latin typeface="Calibri" panose="020F0502020204030204" pitchFamily="34" charset="0"/>
                        <a:cs typeface="Calibri" panose="020F0502020204030204" pitchFamily="34" charset="0"/>
                      </a:endParaRPr>
                    </a:p>
                  </a:txBody>
                  <a:tcPr anchor="ctr"/>
                </a:tc>
                <a:tc>
                  <a:txBody>
                    <a:bodyPr/>
                    <a:lstStyle/>
                    <a:p>
                      <a:pPr algn="ctr"/>
                      <a:r>
                        <a:rPr lang="zh-TW" altLang="en-US" dirty="0" smtClean="0">
                          <a:latin typeface="Calibri" panose="020F0502020204030204" pitchFamily="34" charset="0"/>
                          <a:cs typeface="Calibri" panose="020F0502020204030204" pitchFamily="34" charset="0"/>
                        </a:rPr>
                        <a:t> </a:t>
                      </a:r>
                      <a:r>
                        <a:rPr lang="en-US" altLang="zh-TW" dirty="0" smtClean="0">
                          <a:latin typeface="Calibri" panose="020F0502020204030204" pitchFamily="34" charset="0"/>
                          <a:cs typeface="Calibri" panose="020F0502020204030204" pitchFamily="34" charset="0"/>
                        </a:rPr>
                        <a:t>8:9 (fixed)</a:t>
                      </a:r>
                      <a:endParaRPr lang="zh-TW" altLang="en-US" dirty="0">
                        <a:latin typeface="Calibri" panose="020F0502020204030204" pitchFamily="34" charset="0"/>
                        <a:cs typeface="Calibri" panose="020F0502020204030204" pitchFamily="34" charset="0"/>
                      </a:endParaRPr>
                    </a:p>
                  </a:txBody>
                  <a:tcPr anchor="ctr"/>
                </a:tc>
                <a:extLst>
                  <a:ext uri="{0D108BD9-81ED-4DB2-BD59-A6C34878D82A}">
                    <a16:rowId xmlns="" xmlns:a16="http://schemas.microsoft.com/office/drawing/2014/main" val="4015189185"/>
                  </a:ext>
                </a:extLst>
              </a:tr>
              <a:tr h="370840">
                <a:tc>
                  <a:txBody>
                    <a:bodyPr/>
                    <a:lstStyle/>
                    <a:p>
                      <a:pPr algn="ctr"/>
                      <a:r>
                        <a:rPr lang="en-US" altLang="zh-TW" dirty="0" smtClean="0">
                          <a:latin typeface="Calibri" panose="020F0502020204030204" pitchFamily="34" charset="0"/>
                          <a:cs typeface="Calibri" panose="020F0502020204030204" pitchFamily="34" charset="0"/>
                        </a:rPr>
                        <a:t>Depth</a:t>
                      </a:r>
                      <a:endParaRPr lang="zh-TW" altLang="en-US" dirty="0">
                        <a:latin typeface="Calibri" panose="020F0502020204030204" pitchFamily="34" charset="0"/>
                        <a:cs typeface="Calibri" panose="020F0502020204030204" pitchFamily="34" charset="0"/>
                      </a:endParaRPr>
                    </a:p>
                  </a:txBody>
                  <a:tcPr/>
                </a:tc>
                <a:tc>
                  <a:txBody>
                    <a:bodyPr/>
                    <a:lstStyle/>
                    <a:p>
                      <a:pPr algn="ctr"/>
                      <a:r>
                        <a:rPr lang="en-US" altLang="zh-TW" dirty="0" smtClean="0">
                          <a:latin typeface="Calibri" panose="020F0502020204030204" pitchFamily="34" charset="0"/>
                          <a:cs typeface="Calibri" panose="020F0502020204030204" pitchFamily="34" charset="0"/>
                        </a:rPr>
                        <a:t>360:1088 (varied)</a:t>
                      </a:r>
                      <a:endParaRPr lang="zh-TW" altLang="en-US" dirty="0">
                        <a:latin typeface="Calibri" panose="020F0502020204030204" pitchFamily="34" charset="0"/>
                        <a:cs typeface="Calibri" panose="020F0502020204030204" pitchFamily="34" charset="0"/>
                      </a:endParaRPr>
                    </a:p>
                  </a:txBody>
                  <a:tcPr anchor="ctr"/>
                </a:tc>
                <a:tc>
                  <a:txBody>
                    <a:bodyPr/>
                    <a:lstStyle/>
                    <a:p>
                      <a:pPr algn="ctr"/>
                      <a:r>
                        <a:rPr lang="zh-TW" altLang="en-US" dirty="0" smtClean="0">
                          <a:latin typeface="Calibri" panose="020F0502020204030204" pitchFamily="34" charset="0"/>
                          <a:cs typeface="Calibri" panose="020F0502020204030204" pitchFamily="34" charset="0"/>
                        </a:rPr>
                        <a:t> </a:t>
                      </a:r>
                      <a:r>
                        <a:rPr lang="en-US" altLang="zh-TW" dirty="0" smtClean="0">
                          <a:latin typeface="Calibri" panose="020F0502020204030204" pitchFamily="34" charset="0"/>
                          <a:cs typeface="Calibri" panose="020F0502020204030204" pitchFamily="34" charset="0"/>
                        </a:rPr>
                        <a:t>1:3 (Fixed)</a:t>
                      </a:r>
                      <a:endParaRPr lang="zh-TW" altLang="en-US" dirty="0">
                        <a:latin typeface="Calibri" panose="020F0502020204030204" pitchFamily="34" charset="0"/>
                        <a:cs typeface="Calibri" panose="020F0502020204030204" pitchFamily="34" charset="0"/>
                      </a:endParaRPr>
                    </a:p>
                  </a:txBody>
                  <a:tcPr anchor="ctr"/>
                </a:tc>
                <a:extLst>
                  <a:ext uri="{0D108BD9-81ED-4DB2-BD59-A6C34878D82A}">
                    <a16:rowId xmlns="" xmlns:a16="http://schemas.microsoft.com/office/drawing/2014/main" val="992068775"/>
                  </a:ext>
                </a:extLst>
              </a:tr>
            </a:tbl>
          </a:graphicData>
        </a:graphic>
      </p:graphicFrame>
      <p:sp>
        <p:nvSpPr>
          <p:cNvPr id="2" name="文字方塊 1"/>
          <p:cNvSpPr txBox="1"/>
          <p:nvPr/>
        </p:nvSpPr>
        <p:spPr>
          <a:xfrm>
            <a:off x="467544" y="1484784"/>
            <a:ext cx="6156622" cy="461665"/>
          </a:xfrm>
          <a:prstGeom prst="rect">
            <a:avLst/>
          </a:prstGeom>
          <a:noFill/>
        </p:spPr>
        <p:txBody>
          <a:bodyPr wrap="none" rtlCol="0">
            <a:spAutoFit/>
          </a:bodyPr>
          <a:lstStyle/>
          <a:p>
            <a:r>
              <a:rPr lang="en-US" altLang="zh-TW" sz="2400" b="1" dirty="0" smtClean="0">
                <a:solidFill>
                  <a:schemeClr val="tx2"/>
                </a:solidFill>
                <a:latin typeface="Calibri" panose="020F0502020204030204" pitchFamily="34" charset="0"/>
                <a:cs typeface="Calibri" panose="020F0502020204030204" pitchFamily="34" charset="0"/>
              </a:rPr>
              <a:t>Computation Involvement for CTDP-TB Format:</a:t>
            </a:r>
            <a:endParaRPr lang="zh-TW" altLang="en-US" sz="2400" b="1" dirty="0">
              <a:solidFill>
                <a:schemeClr val="tx2"/>
              </a:solidFill>
              <a:latin typeface="Calibri" panose="020F0502020204030204" pitchFamily="34" charset="0"/>
              <a:cs typeface="Calibri" panose="020F0502020204030204" pitchFamily="34" charset="0"/>
            </a:endParaRPr>
          </a:p>
        </p:txBody>
      </p:sp>
      <p:sp>
        <p:nvSpPr>
          <p:cNvPr id="8" name="文字方塊 7"/>
          <p:cNvSpPr txBox="1"/>
          <p:nvPr/>
        </p:nvSpPr>
        <p:spPr>
          <a:xfrm>
            <a:off x="632148" y="3645024"/>
            <a:ext cx="4356193" cy="461665"/>
          </a:xfrm>
          <a:prstGeom prst="rect">
            <a:avLst/>
          </a:prstGeom>
          <a:noFill/>
        </p:spPr>
        <p:txBody>
          <a:bodyPr wrap="none" rtlCol="0">
            <a:spAutoFit/>
          </a:bodyPr>
          <a:lstStyle/>
          <a:p>
            <a:r>
              <a:rPr lang="en-US" altLang="zh-TW" sz="2400" b="1" dirty="0" smtClean="0">
                <a:solidFill>
                  <a:schemeClr val="tx2"/>
                </a:solidFill>
                <a:latin typeface="Calibri" panose="020F0502020204030204" pitchFamily="34" charset="0"/>
                <a:cs typeface="Calibri" panose="020F0502020204030204" pitchFamily="34" charset="0"/>
              </a:rPr>
              <a:t>Packing Performance (</a:t>
            </a:r>
            <a:r>
              <a:rPr lang="en-US" altLang="zh-TW" sz="2400" b="1" dirty="0" err="1" smtClean="0">
                <a:solidFill>
                  <a:schemeClr val="tx2"/>
                </a:solidFill>
                <a:latin typeface="Calibri" panose="020F0502020204030204" pitchFamily="34" charset="0"/>
                <a:cs typeface="Calibri" panose="020F0502020204030204" pitchFamily="34" charset="0"/>
              </a:rPr>
              <a:t>Uncoded</a:t>
            </a:r>
            <a:r>
              <a:rPr lang="en-US" altLang="zh-TW" sz="2400" b="1" dirty="0" smtClean="0">
                <a:solidFill>
                  <a:schemeClr val="tx2"/>
                </a:solidFill>
                <a:latin typeface="Calibri" panose="020F0502020204030204" pitchFamily="34" charset="0"/>
                <a:cs typeface="Calibri" panose="020F0502020204030204" pitchFamily="34" charset="0"/>
              </a:rPr>
              <a:t>):</a:t>
            </a:r>
            <a:endParaRPr lang="zh-TW" altLang="en-US" sz="2400" b="1" dirty="0">
              <a:solidFill>
                <a:schemeClr val="tx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1128107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1"/>
          <p:cNvSpPr txBox="1">
            <a:spLocks/>
          </p:cNvSpPr>
          <p:nvPr/>
        </p:nvSpPr>
        <p:spPr>
          <a:xfrm>
            <a:off x="107504" y="692696"/>
            <a:ext cx="8928992" cy="1008112"/>
          </a:xfrm>
          <a:prstGeom prst="rect">
            <a:avLst/>
          </a:prstGeom>
        </p:spPr>
        <p:txBody>
          <a:bodyPr>
            <a:normAutofit/>
          </a:bodyPr>
          <a:lstStyle>
            <a:lvl1pPr algn="ctr" rtl="0" eaLnBrk="0" fontAlgn="base" hangingPunct="0">
              <a:spcBef>
                <a:spcPct val="0"/>
              </a:spcBef>
              <a:spcAft>
                <a:spcPct val="0"/>
              </a:spcAft>
              <a:defRPr sz="3600" b="1" kern="1200">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Constantia" pitchFamily="18" charset="0"/>
                <a:ea typeface="標楷體" pitchFamily="65" charset="-120"/>
              </a:defRPr>
            </a:lvl2pPr>
            <a:lvl3pPr algn="ctr" rtl="0" eaLnBrk="0" fontAlgn="base" hangingPunct="0">
              <a:spcBef>
                <a:spcPct val="0"/>
              </a:spcBef>
              <a:spcAft>
                <a:spcPct val="0"/>
              </a:spcAft>
              <a:defRPr sz="3600" b="1">
                <a:solidFill>
                  <a:schemeClr val="tx2"/>
                </a:solidFill>
                <a:latin typeface="Constantia" pitchFamily="18" charset="0"/>
                <a:ea typeface="標楷體" pitchFamily="65" charset="-120"/>
              </a:defRPr>
            </a:lvl3pPr>
            <a:lvl4pPr algn="ctr" rtl="0" eaLnBrk="0" fontAlgn="base" hangingPunct="0">
              <a:spcBef>
                <a:spcPct val="0"/>
              </a:spcBef>
              <a:spcAft>
                <a:spcPct val="0"/>
              </a:spcAft>
              <a:defRPr sz="3600" b="1">
                <a:solidFill>
                  <a:schemeClr val="tx2"/>
                </a:solidFill>
                <a:latin typeface="Constantia" pitchFamily="18" charset="0"/>
                <a:ea typeface="標楷體" pitchFamily="65" charset="-120"/>
              </a:defRPr>
            </a:lvl4pPr>
            <a:lvl5pPr algn="ctr" rtl="0" eaLnBrk="0" fontAlgn="base" hangingPunct="0">
              <a:spcBef>
                <a:spcPct val="0"/>
              </a:spcBef>
              <a:spcAft>
                <a:spcPct val="0"/>
              </a:spcAft>
              <a:defRPr sz="3600" b="1">
                <a:solidFill>
                  <a:schemeClr val="tx2"/>
                </a:solidFill>
                <a:latin typeface="Constantia" pitchFamily="18" charset="0"/>
                <a:ea typeface="標楷體" pitchFamily="65" charset="-120"/>
              </a:defRPr>
            </a:lvl5pPr>
            <a:lvl6pPr marL="457200" algn="l" rtl="0" fontAlgn="base">
              <a:spcBef>
                <a:spcPct val="0"/>
              </a:spcBef>
              <a:spcAft>
                <a:spcPct val="0"/>
              </a:spcAft>
              <a:defRPr sz="5000">
                <a:solidFill>
                  <a:schemeClr val="tx2"/>
                </a:solidFill>
                <a:latin typeface="Constantia" pitchFamily="18" charset="0"/>
                <a:ea typeface="標楷體" pitchFamily="65" charset="-120"/>
              </a:defRPr>
            </a:lvl6pPr>
            <a:lvl7pPr marL="914400" algn="l" rtl="0" fontAlgn="base">
              <a:spcBef>
                <a:spcPct val="0"/>
              </a:spcBef>
              <a:spcAft>
                <a:spcPct val="0"/>
              </a:spcAft>
              <a:defRPr sz="5000">
                <a:solidFill>
                  <a:schemeClr val="tx2"/>
                </a:solidFill>
                <a:latin typeface="Constantia" pitchFamily="18" charset="0"/>
                <a:ea typeface="標楷體" pitchFamily="65" charset="-120"/>
              </a:defRPr>
            </a:lvl7pPr>
            <a:lvl8pPr marL="1371600" algn="l" rtl="0" fontAlgn="base">
              <a:spcBef>
                <a:spcPct val="0"/>
              </a:spcBef>
              <a:spcAft>
                <a:spcPct val="0"/>
              </a:spcAft>
              <a:defRPr sz="5000">
                <a:solidFill>
                  <a:schemeClr val="tx2"/>
                </a:solidFill>
                <a:latin typeface="Constantia" pitchFamily="18" charset="0"/>
                <a:ea typeface="標楷體" pitchFamily="65" charset="-120"/>
              </a:defRPr>
            </a:lvl8pPr>
            <a:lvl9pPr marL="1828800" algn="l" rtl="0" fontAlgn="base">
              <a:spcBef>
                <a:spcPct val="0"/>
              </a:spcBef>
              <a:spcAft>
                <a:spcPct val="0"/>
              </a:spcAft>
              <a:defRPr sz="5000">
                <a:solidFill>
                  <a:schemeClr val="tx2"/>
                </a:solidFill>
                <a:latin typeface="Constantia" pitchFamily="18" charset="0"/>
                <a:ea typeface="標楷體" pitchFamily="65" charset="-120"/>
              </a:defRPr>
            </a:lvl9pPr>
          </a:lstStyle>
          <a:p>
            <a:r>
              <a:rPr kumimoji="0" lang="en-US" altLang="zh-TW" sz="3200" dirty="0" smtClean="0">
                <a:latin typeface="Calibri" panose="020F0502020204030204" pitchFamily="34" charset="0"/>
              </a:rPr>
              <a:t>CTDP </a:t>
            </a:r>
            <a:r>
              <a:rPr kumimoji="0" lang="en-US" altLang="zh-TW" sz="3200" dirty="0" err="1" smtClean="0">
                <a:latin typeface="Calibri" panose="020F0502020204030204" pitchFamily="34" charset="0"/>
              </a:rPr>
              <a:t>Depacking</a:t>
            </a:r>
            <a:r>
              <a:rPr kumimoji="0" lang="en-US" altLang="zh-TW" sz="3200" dirty="0" smtClean="0">
                <a:latin typeface="Calibri" panose="020F0502020204030204" pitchFamily="34" charset="0"/>
              </a:rPr>
              <a:t> for </a:t>
            </a:r>
            <a:r>
              <a:rPr kumimoji="0" lang="en-US" altLang="zh-TW" sz="3200" dirty="0" err="1" smtClean="0">
                <a:latin typeface="Calibri" panose="020F0502020204030204" pitchFamily="34" charset="0"/>
              </a:rPr>
              <a:t>ctdp_packing_type</a:t>
            </a:r>
            <a:r>
              <a:rPr kumimoji="0" lang="en-US" altLang="zh-TW" sz="3200" dirty="0" smtClean="0">
                <a:latin typeface="Calibri" panose="020F0502020204030204" pitchFamily="34" charset="0"/>
              </a:rPr>
              <a:t> =0</a:t>
            </a:r>
            <a:endParaRPr kumimoji="0" lang="en-US" altLang="zh-TW" sz="3200" dirty="0">
              <a:latin typeface="Calibri" panose="020F0502020204030204" pitchFamily="34" charset="0"/>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72"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3" name="Rectangle 1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5" name="物件 4"/>
          <p:cNvGraphicFramePr>
            <a:graphicFrameLocks noChangeAspect="1"/>
          </p:cNvGraphicFramePr>
          <p:nvPr>
            <p:extLst>
              <p:ext uri="{D42A27DB-BD31-4B8C-83A1-F6EECF244321}">
                <p14:modId xmlns:p14="http://schemas.microsoft.com/office/powerpoint/2010/main" val="1839608602"/>
              </p:ext>
            </p:extLst>
          </p:nvPr>
        </p:nvGraphicFramePr>
        <p:xfrm>
          <a:off x="163775" y="1700808"/>
          <a:ext cx="8872721" cy="4104456"/>
        </p:xfrm>
        <a:graphic>
          <a:graphicData uri="http://schemas.openxmlformats.org/presentationml/2006/ole">
            <mc:AlternateContent xmlns:mc="http://schemas.openxmlformats.org/markup-compatibility/2006">
              <mc:Choice xmlns:v="urn:schemas-microsoft-com:vml" Requires="v">
                <p:oleObj spid="_x0000_s25724" name="投影片" r:id="rId4" imgW="5020029" imgH="2066431" progId="PowerPoint.Slide.12">
                  <p:embed/>
                </p:oleObj>
              </mc:Choice>
              <mc:Fallback>
                <p:oleObj name="投影片" r:id="rId4" imgW="5020029" imgH="2066431" progId="PowerPoint.Slide.12">
                  <p:embed/>
                  <p:pic>
                    <p:nvPicPr>
                      <p:cNvPr id="0" name="Object 10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3775" y="1700808"/>
                        <a:ext cx="8872721" cy="4104456"/>
                      </a:xfrm>
                      <a:prstGeom prst="rect">
                        <a:avLst/>
                      </a:prstGeom>
                      <a:noFill/>
                    </p:spPr>
                  </p:pic>
                </p:oleObj>
              </mc:Fallback>
            </mc:AlternateContent>
          </a:graphicData>
        </a:graphic>
      </p:graphicFrame>
    </p:spTree>
    <p:extLst>
      <p:ext uri="{BB962C8B-B14F-4D97-AF65-F5344CB8AC3E}">
        <p14:creationId xmlns:p14="http://schemas.microsoft.com/office/powerpoint/2010/main" val="168848688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a:xfrm>
            <a:off x="107504" y="692696"/>
            <a:ext cx="8928992" cy="1008112"/>
          </a:xfrm>
          <a:prstGeom prst="rect">
            <a:avLst/>
          </a:prstGeom>
        </p:spPr>
        <p:txBody>
          <a:bodyPr>
            <a:normAutofit/>
          </a:bodyPr>
          <a:lstStyle>
            <a:lvl1pPr algn="ctr" rtl="0" eaLnBrk="0" fontAlgn="base" hangingPunct="0">
              <a:spcBef>
                <a:spcPct val="0"/>
              </a:spcBef>
              <a:spcAft>
                <a:spcPct val="0"/>
              </a:spcAft>
              <a:defRPr sz="3600" b="1" kern="1200">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Constantia" pitchFamily="18" charset="0"/>
                <a:ea typeface="標楷體" pitchFamily="65" charset="-120"/>
              </a:defRPr>
            </a:lvl2pPr>
            <a:lvl3pPr algn="ctr" rtl="0" eaLnBrk="0" fontAlgn="base" hangingPunct="0">
              <a:spcBef>
                <a:spcPct val="0"/>
              </a:spcBef>
              <a:spcAft>
                <a:spcPct val="0"/>
              </a:spcAft>
              <a:defRPr sz="3600" b="1">
                <a:solidFill>
                  <a:schemeClr val="tx2"/>
                </a:solidFill>
                <a:latin typeface="Constantia" pitchFamily="18" charset="0"/>
                <a:ea typeface="標楷體" pitchFamily="65" charset="-120"/>
              </a:defRPr>
            </a:lvl3pPr>
            <a:lvl4pPr algn="ctr" rtl="0" eaLnBrk="0" fontAlgn="base" hangingPunct="0">
              <a:spcBef>
                <a:spcPct val="0"/>
              </a:spcBef>
              <a:spcAft>
                <a:spcPct val="0"/>
              </a:spcAft>
              <a:defRPr sz="3600" b="1">
                <a:solidFill>
                  <a:schemeClr val="tx2"/>
                </a:solidFill>
                <a:latin typeface="Constantia" pitchFamily="18" charset="0"/>
                <a:ea typeface="標楷體" pitchFamily="65" charset="-120"/>
              </a:defRPr>
            </a:lvl4pPr>
            <a:lvl5pPr algn="ctr" rtl="0" eaLnBrk="0" fontAlgn="base" hangingPunct="0">
              <a:spcBef>
                <a:spcPct val="0"/>
              </a:spcBef>
              <a:spcAft>
                <a:spcPct val="0"/>
              </a:spcAft>
              <a:defRPr sz="3600" b="1">
                <a:solidFill>
                  <a:schemeClr val="tx2"/>
                </a:solidFill>
                <a:latin typeface="Constantia" pitchFamily="18" charset="0"/>
                <a:ea typeface="標楷體" pitchFamily="65" charset="-120"/>
              </a:defRPr>
            </a:lvl5pPr>
            <a:lvl6pPr marL="457200" algn="l" rtl="0" fontAlgn="base">
              <a:spcBef>
                <a:spcPct val="0"/>
              </a:spcBef>
              <a:spcAft>
                <a:spcPct val="0"/>
              </a:spcAft>
              <a:defRPr sz="5000">
                <a:solidFill>
                  <a:schemeClr val="tx2"/>
                </a:solidFill>
                <a:latin typeface="Constantia" pitchFamily="18" charset="0"/>
                <a:ea typeface="標楷體" pitchFamily="65" charset="-120"/>
              </a:defRPr>
            </a:lvl6pPr>
            <a:lvl7pPr marL="914400" algn="l" rtl="0" fontAlgn="base">
              <a:spcBef>
                <a:spcPct val="0"/>
              </a:spcBef>
              <a:spcAft>
                <a:spcPct val="0"/>
              </a:spcAft>
              <a:defRPr sz="5000">
                <a:solidFill>
                  <a:schemeClr val="tx2"/>
                </a:solidFill>
                <a:latin typeface="Constantia" pitchFamily="18" charset="0"/>
                <a:ea typeface="標楷體" pitchFamily="65" charset="-120"/>
              </a:defRPr>
            </a:lvl7pPr>
            <a:lvl8pPr marL="1371600" algn="l" rtl="0" fontAlgn="base">
              <a:spcBef>
                <a:spcPct val="0"/>
              </a:spcBef>
              <a:spcAft>
                <a:spcPct val="0"/>
              </a:spcAft>
              <a:defRPr sz="5000">
                <a:solidFill>
                  <a:schemeClr val="tx2"/>
                </a:solidFill>
                <a:latin typeface="Constantia" pitchFamily="18" charset="0"/>
                <a:ea typeface="標楷體" pitchFamily="65" charset="-120"/>
              </a:defRPr>
            </a:lvl8pPr>
            <a:lvl9pPr marL="1828800" algn="l" rtl="0" fontAlgn="base">
              <a:spcBef>
                <a:spcPct val="0"/>
              </a:spcBef>
              <a:spcAft>
                <a:spcPct val="0"/>
              </a:spcAft>
              <a:defRPr sz="5000">
                <a:solidFill>
                  <a:schemeClr val="tx2"/>
                </a:solidFill>
                <a:latin typeface="Constantia" pitchFamily="18" charset="0"/>
                <a:ea typeface="標楷體" pitchFamily="65" charset="-120"/>
              </a:defRPr>
            </a:lvl9pPr>
          </a:lstStyle>
          <a:p>
            <a:r>
              <a:rPr kumimoji="0" lang="en-US" altLang="zh-TW" sz="3200" dirty="0">
                <a:latin typeface="Calibri" panose="020F0502020204030204" pitchFamily="34" charset="0"/>
              </a:rPr>
              <a:t>CTDP </a:t>
            </a:r>
            <a:r>
              <a:rPr kumimoji="0" lang="en-US" altLang="zh-TW" sz="3200" dirty="0" err="1">
                <a:latin typeface="Calibri" panose="020F0502020204030204" pitchFamily="34" charset="0"/>
              </a:rPr>
              <a:t>Depacking</a:t>
            </a:r>
            <a:r>
              <a:rPr kumimoji="0" lang="en-US" altLang="zh-TW" sz="3200" dirty="0">
                <a:latin typeface="Calibri" panose="020F0502020204030204" pitchFamily="34" charset="0"/>
              </a:rPr>
              <a:t> for </a:t>
            </a:r>
            <a:r>
              <a:rPr kumimoji="0" lang="en-US" altLang="zh-TW" sz="3200" dirty="0" err="1">
                <a:latin typeface="Calibri" panose="020F0502020204030204" pitchFamily="34" charset="0"/>
              </a:rPr>
              <a:t>ctdp_packing_type</a:t>
            </a:r>
            <a:r>
              <a:rPr kumimoji="0" lang="en-US" altLang="zh-TW" sz="3200" dirty="0">
                <a:latin typeface="Calibri" panose="020F0502020204030204" pitchFamily="34" charset="0"/>
              </a:rPr>
              <a:t> </a:t>
            </a:r>
            <a:r>
              <a:rPr kumimoji="0" lang="en-US" altLang="zh-TW" sz="3200" dirty="0" smtClean="0">
                <a:latin typeface="Calibri" panose="020F0502020204030204" pitchFamily="34" charset="0"/>
              </a:rPr>
              <a:t>=1</a:t>
            </a:r>
            <a:endParaRPr kumimoji="0" lang="en-US" altLang="zh-TW" sz="3200" dirty="0">
              <a:latin typeface="Calibri" panose="020F0502020204030204" pitchFamily="34" charset="0"/>
            </a:endParaRPr>
          </a:p>
        </p:txBody>
      </p:sp>
      <p:sp>
        <p:nvSpPr>
          <p:cNvPr id="3" name="Rectangle 10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4" name="物件 3"/>
          <p:cNvGraphicFramePr>
            <a:graphicFrameLocks noChangeAspect="1"/>
          </p:cNvGraphicFramePr>
          <p:nvPr>
            <p:extLst>
              <p:ext uri="{D42A27DB-BD31-4B8C-83A1-F6EECF244321}">
                <p14:modId xmlns:p14="http://schemas.microsoft.com/office/powerpoint/2010/main" val="2505427478"/>
              </p:ext>
            </p:extLst>
          </p:nvPr>
        </p:nvGraphicFramePr>
        <p:xfrm>
          <a:off x="35496" y="1471859"/>
          <a:ext cx="9071476" cy="4837461"/>
        </p:xfrm>
        <a:graphic>
          <a:graphicData uri="http://schemas.openxmlformats.org/presentationml/2006/ole">
            <mc:AlternateContent xmlns:mc="http://schemas.openxmlformats.org/markup-compatibility/2006">
              <mc:Choice xmlns:v="urn:schemas-microsoft-com:vml" Requires="v">
                <p:oleObj spid="_x0000_s26746" name="投影片" r:id="rId5" imgW="4721303" imgH="2509905" progId="PowerPoint.Slide.12">
                  <p:embed/>
                </p:oleObj>
              </mc:Choice>
              <mc:Fallback>
                <p:oleObj name="投影片" r:id="rId5" imgW="4721303" imgH="2509905" progId="PowerPoint.Slide.12">
                  <p:embed/>
                  <p:pic>
                    <p:nvPicPr>
                      <p:cNvPr id="0" name="Object 10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496" y="1471859"/>
                        <a:ext cx="9071476" cy="4837461"/>
                      </a:xfrm>
                      <a:prstGeom prst="rect">
                        <a:avLst/>
                      </a:prstGeom>
                      <a:noFill/>
                    </p:spPr>
                  </p:pic>
                </p:oleObj>
              </mc:Fallback>
            </mc:AlternateContent>
          </a:graphicData>
        </a:graphic>
      </p:graphicFrame>
    </p:spTree>
    <p:extLst>
      <p:ext uri="{BB962C8B-B14F-4D97-AF65-F5344CB8AC3E}">
        <p14:creationId xmlns:p14="http://schemas.microsoft.com/office/powerpoint/2010/main" val="355009262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611560" y="2348880"/>
            <a:ext cx="7992888" cy="1193304"/>
          </a:xfrm>
        </p:spPr>
        <p:txBody>
          <a:bodyPr>
            <a:noAutofit/>
          </a:bodyPr>
          <a:lstStyle/>
          <a:p>
            <a:pPr marL="342900" indent="-342900"/>
            <a:r>
              <a:rPr lang="en-US" altLang="zh-TW" sz="4000" dirty="0" smtClean="0">
                <a:latin typeface="Calibri" pitchFamily="34" charset="0"/>
              </a:rPr>
              <a:t>Revisions of Figures and Subscript Position Indexing</a:t>
            </a:r>
            <a:endParaRPr lang="en-US" altLang="zh-TW" sz="3200" dirty="0" smtClean="0">
              <a:latin typeface="Calibri" pitchFamily="34" charset="0"/>
            </a:endParaRPr>
          </a:p>
        </p:txBody>
      </p:sp>
    </p:spTree>
    <p:extLst>
      <p:ext uri="{BB962C8B-B14F-4D97-AF65-F5344CB8AC3E}">
        <p14:creationId xmlns:p14="http://schemas.microsoft.com/office/powerpoint/2010/main" val="350217922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08520" y="548680"/>
            <a:ext cx="8856984" cy="817340"/>
          </a:xfrm>
        </p:spPr>
        <p:txBody>
          <a:bodyPr>
            <a:normAutofit/>
          </a:bodyPr>
          <a:lstStyle/>
          <a:p>
            <a:pPr algn="ctr"/>
            <a:r>
              <a:rPr lang="en-US" altLang="zh-TW" sz="3200" b="1" dirty="0" smtClean="0">
                <a:latin typeface="Calibri" panose="020F0502020204030204" pitchFamily="34" charset="0"/>
              </a:rPr>
              <a:t>Positioning of Color Depth to Gray Depth</a:t>
            </a:r>
            <a:endParaRPr lang="zh-TW" altLang="en-US" sz="1800" dirty="0">
              <a:solidFill>
                <a:srgbClr val="FF0000"/>
              </a:solidFill>
              <a:latin typeface="Calibri" panose="020F0502020204030204" pitchFamily="34" charset="0"/>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6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6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8" name="物件 7"/>
          <p:cNvGraphicFramePr>
            <a:graphicFrameLocks noChangeAspect="1"/>
          </p:cNvGraphicFramePr>
          <p:nvPr>
            <p:extLst>
              <p:ext uri="{D42A27DB-BD31-4B8C-83A1-F6EECF244321}">
                <p14:modId xmlns:p14="http://schemas.microsoft.com/office/powerpoint/2010/main" val="2653434570"/>
              </p:ext>
            </p:extLst>
          </p:nvPr>
        </p:nvGraphicFramePr>
        <p:xfrm>
          <a:off x="107504" y="1869397"/>
          <a:ext cx="9036495" cy="4119731"/>
        </p:xfrm>
        <a:graphic>
          <a:graphicData uri="http://schemas.openxmlformats.org/presentationml/2006/ole">
            <mc:AlternateContent xmlns:mc="http://schemas.openxmlformats.org/markup-compatibility/2006">
              <mc:Choice xmlns:v="urn:schemas-microsoft-com:vml" Requires="v">
                <p:oleObj spid="_x0000_s27721" name="投影片" r:id="rId4" imgW="4710506" imgH="2144416" progId="PowerPoint.Slide.12">
                  <p:embed/>
                </p:oleObj>
              </mc:Choice>
              <mc:Fallback>
                <p:oleObj name="投影片" r:id="rId4" imgW="4710506" imgH="2144416" progId="PowerPoint.Slide.12">
                  <p:embed/>
                  <p:pic>
                    <p:nvPicPr>
                      <p:cNvPr id="0" name="Object 6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504" y="1869397"/>
                        <a:ext cx="9036495" cy="4119731"/>
                      </a:xfrm>
                      <a:prstGeom prst="rect">
                        <a:avLst/>
                      </a:prstGeom>
                      <a:noFill/>
                    </p:spPr>
                  </p:pic>
                </p:oleObj>
              </mc:Fallback>
            </mc:AlternateContent>
          </a:graphicData>
        </a:graphic>
      </p:graphicFrame>
    </p:spTree>
    <p:extLst>
      <p:ext uri="{BB962C8B-B14F-4D97-AF65-F5344CB8AC3E}">
        <p14:creationId xmlns:p14="http://schemas.microsoft.com/office/powerpoint/2010/main" val="315598087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35496" y="548680"/>
            <a:ext cx="8856984" cy="817340"/>
          </a:xfrm>
        </p:spPr>
        <p:txBody>
          <a:bodyPr>
            <a:normAutofit/>
          </a:bodyPr>
          <a:lstStyle/>
          <a:p>
            <a:pPr algn="ctr"/>
            <a:r>
              <a:rPr lang="en-US" altLang="zh-TW" sz="3200" b="1" dirty="0" smtClean="0">
                <a:latin typeface="Calibri" panose="020F0502020204030204" pitchFamily="34" charset="0"/>
              </a:rPr>
              <a:t> Colored Depth to Depth </a:t>
            </a:r>
            <a:r>
              <a:rPr lang="en-US" altLang="zh-TW" sz="3200" b="1" dirty="0" err="1" smtClean="0">
                <a:latin typeface="Calibri" panose="020F0502020204030204" pitchFamily="34" charset="0"/>
              </a:rPr>
              <a:t>Depacking</a:t>
            </a:r>
            <a:r>
              <a:rPr lang="en-US" altLang="zh-TW" sz="3200" b="1" dirty="0" smtClean="0">
                <a:latin typeface="Calibri" panose="020F0502020204030204" pitchFamily="34" charset="0"/>
              </a:rPr>
              <a:t> for </a:t>
            </a:r>
            <a:r>
              <a:rPr lang="en-US" altLang="zh-TW" sz="3200" b="1" dirty="0" err="1" smtClean="0">
                <a:latin typeface="Calibri" panose="020F0502020204030204" pitchFamily="34" charset="0"/>
              </a:rPr>
              <a:t>YCbCr</a:t>
            </a:r>
            <a:r>
              <a:rPr lang="en-US" altLang="zh-TW" sz="3200" b="1" dirty="0" smtClean="0">
                <a:latin typeface="Calibri" panose="020F0502020204030204" pitchFamily="34" charset="0"/>
              </a:rPr>
              <a:t> 4:2:0</a:t>
            </a:r>
            <a:endParaRPr lang="zh-TW" altLang="en-US" sz="1800" dirty="0">
              <a:solidFill>
                <a:srgbClr val="FF0000"/>
              </a:solidFill>
              <a:latin typeface="Calibri" panose="020F0502020204030204" pitchFamily="34" charset="0"/>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6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6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7" name="物件 6"/>
          <p:cNvGraphicFramePr>
            <a:graphicFrameLocks noChangeAspect="1"/>
          </p:cNvGraphicFramePr>
          <p:nvPr>
            <p:extLst>
              <p:ext uri="{D42A27DB-BD31-4B8C-83A1-F6EECF244321}">
                <p14:modId xmlns:p14="http://schemas.microsoft.com/office/powerpoint/2010/main" val="988065672"/>
              </p:ext>
            </p:extLst>
          </p:nvPr>
        </p:nvGraphicFramePr>
        <p:xfrm>
          <a:off x="27831" y="2564904"/>
          <a:ext cx="9155062" cy="4175993"/>
        </p:xfrm>
        <a:graphic>
          <a:graphicData uri="http://schemas.openxmlformats.org/presentationml/2006/ole">
            <mc:AlternateContent xmlns:mc="http://schemas.openxmlformats.org/markup-compatibility/2006">
              <mc:Choice xmlns:v="urn:schemas-microsoft-com:vml" Requires="v">
                <p:oleObj spid="_x0000_s37904" name="投影片" r:id="rId4" imgW="4706187" imgH="2142619" progId="PowerPoint.Slide.12">
                  <p:embed/>
                </p:oleObj>
              </mc:Choice>
              <mc:Fallback>
                <p:oleObj name="投影片" r:id="rId4" imgW="4706187" imgH="2142619" progId="PowerPoint.Slide.12">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831" y="2564904"/>
                        <a:ext cx="9155062" cy="4175993"/>
                      </a:xfrm>
                      <a:prstGeom prst="rect">
                        <a:avLst/>
                      </a:prstGeom>
                      <a:noFill/>
                    </p:spPr>
                  </p:pic>
                </p:oleObj>
              </mc:Fallback>
            </mc:AlternateContent>
          </a:graphicData>
        </a:graphic>
      </p:graphicFrame>
      <p:sp>
        <p:nvSpPr>
          <p:cNvPr id="9" name="文字方塊 8"/>
          <p:cNvSpPr txBox="1"/>
          <p:nvPr/>
        </p:nvSpPr>
        <p:spPr>
          <a:xfrm>
            <a:off x="395536" y="1412776"/>
            <a:ext cx="8496944" cy="1200329"/>
          </a:xfrm>
          <a:prstGeom prst="rect">
            <a:avLst/>
          </a:prstGeom>
          <a:noFill/>
        </p:spPr>
        <p:txBody>
          <a:bodyPr wrap="square" rtlCol="0">
            <a:spAutoFit/>
          </a:bodyPr>
          <a:lstStyle/>
          <a:p>
            <a:r>
              <a:rPr lang="en-US" altLang="zh-TW" dirty="0" smtClean="0"/>
              <a:t>For each 4 color pixels, in </a:t>
            </a:r>
            <a:r>
              <a:rPr lang="en-US" altLang="zh-TW" dirty="0" err="1" smtClean="0"/>
              <a:t>YCbCr</a:t>
            </a:r>
            <a:r>
              <a:rPr lang="en-US" altLang="zh-TW" dirty="0" smtClean="0"/>
              <a:t> 4:2:0,  6 Color Components {</a:t>
            </a:r>
            <a:r>
              <a:rPr lang="en-US" altLang="zh-TW" dirty="0" err="1" smtClean="0"/>
              <a:t>Y</a:t>
            </a:r>
            <a:r>
              <a:rPr lang="en-US" altLang="zh-TW" baseline="-25000" dirty="0" err="1" smtClean="0"/>
              <a:t>i,j</a:t>
            </a:r>
            <a:r>
              <a:rPr lang="en-US" altLang="zh-TW" dirty="0" smtClean="0"/>
              <a:t>, Y</a:t>
            </a:r>
            <a:r>
              <a:rPr lang="en-US" altLang="zh-TW" baseline="-25000" dirty="0" smtClean="0"/>
              <a:t>i,j+1</a:t>
            </a:r>
            <a:r>
              <a:rPr lang="en-US" altLang="zh-TW" dirty="0" smtClean="0"/>
              <a:t>, Y</a:t>
            </a:r>
            <a:r>
              <a:rPr lang="en-US" altLang="zh-TW" baseline="-25000" dirty="0" smtClean="0"/>
              <a:t>i+1,j</a:t>
            </a:r>
            <a:r>
              <a:rPr lang="en-US" altLang="zh-TW" dirty="0" smtClean="0"/>
              <a:t>, Y</a:t>
            </a:r>
            <a:r>
              <a:rPr lang="en-US" altLang="zh-TW" baseline="-25000" dirty="0" smtClean="0"/>
              <a:t>i+1,j+1</a:t>
            </a:r>
            <a:r>
              <a:rPr lang="en-US" altLang="zh-TW" dirty="0" smtClean="0"/>
              <a:t>, </a:t>
            </a:r>
            <a:r>
              <a:rPr lang="en-US" altLang="zh-TW" dirty="0" err="1" smtClean="0"/>
              <a:t>Cb</a:t>
            </a:r>
            <a:r>
              <a:rPr lang="en-US" altLang="zh-TW" baseline="-25000" dirty="0" err="1" smtClean="0"/>
              <a:t>i,j</a:t>
            </a:r>
            <a:r>
              <a:rPr lang="en-US" altLang="zh-TW" dirty="0" smtClean="0"/>
              <a:t>, and </a:t>
            </a:r>
            <a:r>
              <a:rPr lang="en-US" altLang="zh-TW" dirty="0" err="1" smtClean="0"/>
              <a:t>Cr</a:t>
            </a:r>
            <a:r>
              <a:rPr lang="en-US" altLang="zh-TW" baseline="-25000" dirty="0" err="1" smtClean="0"/>
              <a:t>i,j</a:t>
            </a:r>
            <a:r>
              <a:rPr lang="en-US" altLang="zh-TW" dirty="0" smtClean="0"/>
              <a:t>) can be </a:t>
            </a:r>
            <a:r>
              <a:rPr lang="en-US" altLang="zh-TW" dirty="0" err="1" smtClean="0"/>
              <a:t>depacked</a:t>
            </a:r>
            <a:r>
              <a:rPr lang="en-US" altLang="zh-TW" dirty="0" smtClean="0"/>
              <a:t> to 6 correct depth pixels </a:t>
            </a:r>
            <a:r>
              <a:rPr lang="en-CA" altLang="zh-TW" dirty="0"/>
              <a:t>{</a:t>
            </a:r>
            <a:r>
              <a:rPr lang="en-US" altLang="zh-TW" dirty="0"/>
              <a:t>D</a:t>
            </a:r>
            <a:r>
              <a:rPr lang="en-US" altLang="zh-TW" baseline="-25000" dirty="0"/>
              <a:t>3i,j</a:t>
            </a:r>
            <a:r>
              <a:rPr lang="en-US" altLang="zh-TW" dirty="0"/>
              <a:t>, D</a:t>
            </a:r>
            <a:r>
              <a:rPr lang="en-US" altLang="zh-TW" baseline="-25000" dirty="0"/>
              <a:t>3i+1,j+1</a:t>
            </a:r>
            <a:r>
              <a:rPr lang="en-US" altLang="zh-TW" dirty="0"/>
              <a:t>, D</a:t>
            </a:r>
            <a:r>
              <a:rPr lang="en-US" altLang="zh-TW" baseline="-25000" dirty="0"/>
              <a:t>3i+4, j</a:t>
            </a:r>
            <a:r>
              <a:rPr lang="en-US" altLang="zh-TW" dirty="0"/>
              <a:t>, D</a:t>
            </a:r>
            <a:r>
              <a:rPr lang="en-US" altLang="zh-TW" baseline="-25000" dirty="0"/>
              <a:t>3i+5, </a:t>
            </a:r>
            <a:r>
              <a:rPr lang="en-US" altLang="zh-TW" baseline="-25000" dirty="0" smtClean="0"/>
              <a:t>j+1</a:t>
            </a:r>
            <a:r>
              <a:rPr lang="en-CA" altLang="zh-TW" dirty="0" smtClean="0"/>
              <a:t>, D</a:t>
            </a:r>
            <a:r>
              <a:rPr lang="en-CA" altLang="zh-TW" baseline="-25000" dirty="0" smtClean="0"/>
              <a:t>3i+2,j</a:t>
            </a:r>
            <a:r>
              <a:rPr lang="en-CA" altLang="zh-TW" dirty="0"/>
              <a:t>, D</a:t>
            </a:r>
            <a:r>
              <a:rPr lang="en-CA" altLang="zh-TW" baseline="-25000" dirty="0"/>
              <a:t>3i+3, j+</a:t>
            </a:r>
            <a:r>
              <a:rPr lang="en-US" altLang="zh-TW" baseline="-25000" dirty="0" smtClean="0"/>
              <a:t>1</a:t>
            </a:r>
            <a:r>
              <a:rPr lang="en-US" altLang="zh-TW" dirty="0" smtClean="0"/>
              <a:t>} for </a:t>
            </a:r>
            <a:r>
              <a:rPr lang="en-US" altLang="zh-TW" dirty="0" err="1" smtClean="0"/>
              <a:t>ctdp_packing</a:t>
            </a:r>
            <a:r>
              <a:rPr lang="en-US" altLang="zh-TW" dirty="0" smtClean="0"/>
              <a:t> type =0 and  </a:t>
            </a:r>
            <a:r>
              <a:rPr lang="en-CA" altLang="zh-TW" dirty="0"/>
              <a:t>{</a:t>
            </a:r>
            <a:r>
              <a:rPr lang="en-US" altLang="zh-TW" dirty="0"/>
              <a:t>D</a:t>
            </a:r>
            <a:r>
              <a:rPr lang="en-US" altLang="zh-TW" baseline="-25000" dirty="0"/>
              <a:t>i,3j</a:t>
            </a:r>
            <a:r>
              <a:rPr lang="en-US" altLang="zh-TW" dirty="0"/>
              <a:t>,</a:t>
            </a:r>
            <a:r>
              <a:rPr lang="en-US" altLang="zh-TW" baseline="-25000" dirty="0"/>
              <a:t> </a:t>
            </a:r>
            <a:r>
              <a:rPr lang="en-US" altLang="zh-TW" dirty="0"/>
              <a:t>D</a:t>
            </a:r>
            <a:r>
              <a:rPr lang="en-US" altLang="zh-TW" baseline="-25000" dirty="0"/>
              <a:t>i+1,3j+1</a:t>
            </a:r>
            <a:r>
              <a:rPr lang="en-US" altLang="zh-TW" dirty="0"/>
              <a:t>, D</a:t>
            </a:r>
            <a:r>
              <a:rPr lang="en-US" altLang="zh-TW" baseline="-25000" dirty="0"/>
              <a:t>i,3 j+4</a:t>
            </a:r>
            <a:r>
              <a:rPr lang="en-US" altLang="zh-TW" dirty="0"/>
              <a:t>, D</a:t>
            </a:r>
            <a:r>
              <a:rPr lang="en-US" altLang="zh-TW" baseline="-25000" dirty="0"/>
              <a:t>i+1, </a:t>
            </a:r>
            <a:r>
              <a:rPr lang="en-US" altLang="zh-TW" baseline="-25000" dirty="0" smtClean="0"/>
              <a:t>3j+5</a:t>
            </a:r>
            <a:r>
              <a:rPr lang="en-CA" altLang="zh-TW" dirty="0" smtClean="0"/>
              <a:t>, D</a:t>
            </a:r>
            <a:r>
              <a:rPr lang="en-CA" altLang="zh-TW" baseline="-25000" dirty="0" smtClean="0"/>
              <a:t>i,3j+2</a:t>
            </a:r>
            <a:r>
              <a:rPr lang="en-CA" altLang="zh-TW" dirty="0"/>
              <a:t>, D</a:t>
            </a:r>
            <a:r>
              <a:rPr lang="en-CA" altLang="zh-TW" baseline="-25000" dirty="0"/>
              <a:t>i+</a:t>
            </a:r>
            <a:r>
              <a:rPr lang="en-US" altLang="zh-TW" baseline="-25000" dirty="0"/>
              <a:t>1</a:t>
            </a:r>
            <a:r>
              <a:rPr lang="en-CA" altLang="zh-TW" baseline="-25000" dirty="0"/>
              <a:t>,3j+</a:t>
            </a:r>
            <a:r>
              <a:rPr lang="en-US" altLang="zh-TW" dirty="0" smtClean="0"/>
              <a:t>} </a:t>
            </a:r>
            <a:r>
              <a:rPr lang="en-US" altLang="zh-TW" dirty="0"/>
              <a:t>for </a:t>
            </a:r>
            <a:r>
              <a:rPr lang="en-US" altLang="zh-TW" dirty="0" err="1"/>
              <a:t>ctdp_packing</a:t>
            </a:r>
            <a:r>
              <a:rPr lang="en-US" altLang="zh-TW" dirty="0"/>
              <a:t> type </a:t>
            </a:r>
            <a:r>
              <a:rPr lang="en-US" altLang="zh-TW" dirty="0" smtClean="0"/>
              <a:t>=1.</a:t>
            </a:r>
            <a:endParaRPr lang="zh-TW" altLang="en-US" dirty="0"/>
          </a:p>
        </p:txBody>
      </p:sp>
    </p:spTree>
    <p:extLst>
      <p:ext uri="{BB962C8B-B14F-4D97-AF65-F5344CB8AC3E}">
        <p14:creationId xmlns:p14="http://schemas.microsoft.com/office/powerpoint/2010/main" val="233168936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4"/>
          <p:cNvSpPr>
            <a:spLocks noGrp="1" noChangeArrowheads="1"/>
          </p:cNvSpPr>
          <p:nvPr>
            <p:ph type="title" idx="4294967295"/>
          </p:nvPr>
        </p:nvSpPr>
        <p:spPr>
          <a:xfrm>
            <a:off x="0" y="836712"/>
            <a:ext cx="9144000" cy="576263"/>
          </a:xfrm>
        </p:spPr>
        <p:txBody>
          <a:bodyPr lIns="91431" tIns="45716" rIns="91431" bIns="45716"/>
          <a:lstStyle/>
          <a:p>
            <a:pPr eaLnBrk="1" hangingPunct="1"/>
            <a:r>
              <a:rPr lang="en-US" altLang="zh-TW" dirty="0" smtClean="0">
                <a:latin typeface="Calibri" pitchFamily="34" charset="0"/>
              </a:rPr>
              <a:t>Contents</a:t>
            </a:r>
          </a:p>
        </p:txBody>
      </p:sp>
      <p:sp>
        <p:nvSpPr>
          <p:cNvPr id="20483" name="Text Box 5"/>
          <p:cNvSpPr txBox="1">
            <a:spLocks noChangeArrowheads="1"/>
          </p:cNvSpPr>
          <p:nvPr/>
        </p:nvSpPr>
        <p:spPr bwMode="auto">
          <a:xfrm>
            <a:off x="1043608" y="1844824"/>
            <a:ext cx="7056784" cy="3600978"/>
          </a:xfrm>
          <a:prstGeom prst="rect">
            <a:avLst/>
          </a:prstGeom>
          <a:noFill/>
          <a:ln w="9525">
            <a:noFill/>
            <a:miter lim="800000"/>
            <a:headEnd/>
            <a:tailEnd/>
          </a:ln>
        </p:spPr>
        <p:txBody>
          <a:bodyPr wrap="square" lIns="91431" tIns="45716" rIns="91431" bIns="45716">
            <a:spAutoFit/>
          </a:bodyPr>
          <a:lstStyle/>
          <a:p>
            <a:pPr marL="355600" indent="-355600">
              <a:spcBef>
                <a:spcPts val="1200"/>
              </a:spcBef>
              <a:buClr>
                <a:srgbClr val="000066"/>
              </a:buClr>
              <a:buSzPct val="85000"/>
              <a:buFont typeface="Wingdings" pitchFamily="2" charset="2"/>
              <a:buChar char="n"/>
            </a:pPr>
            <a:r>
              <a:rPr lang="en-US" altLang="zh-TW" sz="2400" b="1" dirty="0">
                <a:solidFill>
                  <a:schemeClr val="tx2"/>
                </a:solidFill>
                <a:latin typeface="Calibri" pitchFamily="34" charset="0"/>
              </a:rPr>
              <a:t>Revisions of </a:t>
            </a:r>
            <a:r>
              <a:rPr lang="en-US" altLang="zh-TW" sz="2400" b="1" dirty="0" smtClean="0">
                <a:solidFill>
                  <a:schemeClr val="tx2"/>
                </a:solidFill>
                <a:latin typeface="Calibri" pitchFamily="34" charset="0"/>
              </a:rPr>
              <a:t>SEI </a:t>
            </a:r>
            <a:r>
              <a:rPr lang="en-US" altLang="zh-TW" sz="2400" b="1" dirty="0">
                <a:solidFill>
                  <a:schemeClr val="tx2"/>
                </a:solidFill>
                <a:latin typeface="Calibri" pitchFamily="34" charset="0"/>
              </a:rPr>
              <a:t>Message </a:t>
            </a:r>
            <a:r>
              <a:rPr lang="en-US" altLang="zh-TW" sz="2400" b="1" dirty="0" smtClean="0">
                <a:solidFill>
                  <a:schemeClr val="tx2"/>
                </a:solidFill>
                <a:latin typeface="Calibri" pitchFamily="34" charset="0"/>
              </a:rPr>
              <a:t>Syntax in JCTVC-AA1008</a:t>
            </a:r>
          </a:p>
          <a:p>
            <a:pPr marL="355600" indent="-355600">
              <a:spcBef>
                <a:spcPts val="1200"/>
              </a:spcBef>
              <a:buClr>
                <a:srgbClr val="000066"/>
              </a:buClr>
              <a:buSzPct val="85000"/>
              <a:buFont typeface="Wingdings" pitchFamily="2" charset="2"/>
              <a:buChar char="n"/>
            </a:pPr>
            <a:r>
              <a:rPr lang="en-US" altLang="zh-TW" sz="2400" b="1" dirty="0" smtClean="0">
                <a:solidFill>
                  <a:schemeClr val="tx2"/>
                </a:solidFill>
                <a:latin typeface="Calibri" pitchFamily="34" charset="0"/>
              </a:rPr>
              <a:t>Centralized </a:t>
            </a:r>
            <a:r>
              <a:rPr lang="en-US" altLang="zh-TW" sz="2400" b="1" dirty="0">
                <a:solidFill>
                  <a:schemeClr val="tx2"/>
                </a:solidFill>
                <a:latin typeface="Calibri" pitchFamily="34" charset="0"/>
              </a:rPr>
              <a:t>Texture-Depth Packing Formats</a:t>
            </a:r>
          </a:p>
          <a:p>
            <a:pPr marL="355600" indent="-355600">
              <a:spcBef>
                <a:spcPts val="1200"/>
              </a:spcBef>
              <a:buClr>
                <a:srgbClr val="000066"/>
              </a:buClr>
              <a:buSzPct val="85000"/>
              <a:buFont typeface="Wingdings" pitchFamily="2" charset="2"/>
              <a:buChar char="n"/>
            </a:pPr>
            <a:r>
              <a:rPr lang="en-US" altLang="zh-TW" sz="2400" b="1" dirty="0" smtClean="0">
                <a:solidFill>
                  <a:schemeClr val="tx2"/>
                </a:solidFill>
                <a:latin typeface="Calibri" pitchFamily="34" charset="0"/>
              </a:rPr>
              <a:t>New Color Depth Packing in RGB Subpixels </a:t>
            </a:r>
          </a:p>
          <a:p>
            <a:pPr marL="355600" indent="-355600">
              <a:spcBef>
                <a:spcPts val="1200"/>
              </a:spcBef>
              <a:buClr>
                <a:srgbClr val="000066"/>
              </a:buClr>
              <a:buSzPct val="85000"/>
              <a:buFont typeface="Wingdings" pitchFamily="2" charset="2"/>
              <a:buChar char="n"/>
            </a:pPr>
            <a:r>
              <a:rPr lang="en-US" altLang="zh-TW" sz="2400" b="1" dirty="0" smtClean="0">
                <a:solidFill>
                  <a:schemeClr val="tx2"/>
                </a:solidFill>
                <a:latin typeface="Calibri" pitchFamily="34" charset="0"/>
              </a:rPr>
              <a:t>Experimental </a:t>
            </a:r>
            <a:r>
              <a:rPr lang="en-US" altLang="zh-TW" sz="2400" b="1" dirty="0">
                <a:solidFill>
                  <a:schemeClr val="tx2"/>
                </a:solidFill>
                <a:latin typeface="Calibri" pitchFamily="34" charset="0"/>
              </a:rPr>
              <a:t>Results </a:t>
            </a:r>
          </a:p>
          <a:p>
            <a:pPr marL="355600" indent="-355600">
              <a:spcBef>
                <a:spcPts val="1200"/>
              </a:spcBef>
              <a:buClr>
                <a:srgbClr val="000066"/>
              </a:buClr>
              <a:buSzPct val="85000"/>
              <a:buFont typeface="Wingdings" pitchFamily="2" charset="2"/>
              <a:buChar char="n"/>
            </a:pPr>
            <a:r>
              <a:rPr lang="en-US" altLang="zh-TW" sz="2400" b="1" dirty="0" smtClean="0">
                <a:solidFill>
                  <a:schemeClr val="tx2"/>
                </a:solidFill>
                <a:latin typeface="Calibri" pitchFamily="34" charset="0"/>
              </a:rPr>
              <a:t>Conclusions</a:t>
            </a:r>
          </a:p>
          <a:p>
            <a:pPr marL="355600" indent="-355600">
              <a:spcBef>
                <a:spcPts val="1200"/>
              </a:spcBef>
              <a:buClr>
                <a:srgbClr val="000066"/>
              </a:buClr>
              <a:buSzPct val="85000"/>
              <a:buFont typeface="Wingdings" pitchFamily="2" charset="2"/>
              <a:buChar char="n"/>
            </a:pPr>
            <a:r>
              <a:rPr lang="en-US" altLang="zh-TW" sz="2400" b="1" dirty="0" smtClean="0">
                <a:solidFill>
                  <a:schemeClr val="tx2"/>
                </a:solidFill>
                <a:latin typeface="Calibri" pitchFamily="34" charset="0"/>
              </a:rPr>
              <a:t>Progress </a:t>
            </a:r>
            <a:r>
              <a:rPr lang="en-US" altLang="zh-TW" sz="2400" b="1" dirty="0">
                <a:solidFill>
                  <a:schemeClr val="tx2"/>
                </a:solidFill>
                <a:latin typeface="Calibri" pitchFamily="34" charset="0"/>
              </a:rPr>
              <a:t>of Adoption </a:t>
            </a:r>
            <a:r>
              <a:rPr lang="en-US" altLang="zh-TW" sz="2400" b="1" dirty="0" smtClean="0">
                <a:solidFill>
                  <a:schemeClr val="tx2"/>
                </a:solidFill>
                <a:latin typeface="Calibri" pitchFamily="34" charset="0"/>
              </a:rPr>
              <a:t>Plan (if necessary)</a:t>
            </a:r>
            <a:endParaRPr lang="en-US" altLang="zh-TW" sz="2400" b="1" dirty="0">
              <a:solidFill>
                <a:schemeClr val="tx2"/>
              </a:solidFill>
              <a:latin typeface="Calibri" pitchFamily="34" charset="0"/>
            </a:endParaRPr>
          </a:p>
          <a:p>
            <a:pPr marL="355600" indent="-355600">
              <a:spcBef>
                <a:spcPts val="1200"/>
              </a:spcBef>
              <a:buClr>
                <a:srgbClr val="000066"/>
              </a:buClr>
              <a:buSzPct val="85000"/>
              <a:buFont typeface="Wingdings" pitchFamily="2" charset="2"/>
              <a:buChar char="n"/>
            </a:pPr>
            <a:endParaRPr lang="en-US" altLang="zh-TW" sz="2400" b="1" dirty="0">
              <a:solidFill>
                <a:schemeClr val="tx2"/>
              </a:solidFill>
              <a:latin typeface="Calibri" pitchFamily="34" charset="0"/>
            </a:endParaRPr>
          </a:p>
        </p:txBody>
      </p:sp>
    </p:spTree>
    <p:extLst>
      <p:ext uri="{BB962C8B-B14F-4D97-AF65-F5344CB8AC3E}">
        <p14:creationId xmlns:p14="http://schemas.microsoft.com/office/powerpoint/2010/main" val="287652456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20996" y="188640"/>
            <a:ext cx="8079581" cy="1033364"/>
          </a:xfrm>
        </p:spPr>
        <p:txBody>
          <a:bodyPr>
            <a:normAutofit/>
          </a:bodyPr>
          <a:lstStyle/>
          <a:p>
            <a:pPr algn="ctr"/>
            <a:r>
              <a:rPr lang="en-US" altLang="zh-TW" sz="3200" b="1" dirty="0" smtClean="0">
                <a:latin typeface="Calibri" panose="020F0502020204030204" pitchFamily="34" charset="0"/>
              </a:rPr>
              <a:t>Linear Mapping of Y Component</a:t>
            </a:r>
            <a:endParaRPr lang="zh-TW" altLang="en-US" sz="3200" b="1" dirty="0">
              <a:latin typeface="Calibri" panose="020F0502020204030204" pitchFamily="34" charset="0"/>
            </a:endParaRPr>
          </a:p>
        </p:txBody>
      </p:sp>
      <p:sp>
        <p:nvSpPr>
          <p:cNvPr id="30" name="文字方塊 29"/>
          <p:cNvSpPr txBox="1"/>
          <p:nvPr/>
        </p:nvSpPr>
        <p:spPr>
          <a:xfrm>
            <a:off x="1043609" y="1352962"/>
            <a:ext cx="6870292" cy="707886"/>
          </a:xfrm>
          <a:prstGeom prst="rect">
            <a:avLst/>
          </a:prstGeom>
          <a:noFill/>
        </p:spPr>
        <p:txBody>
          <a:bodyPr wrap="square" rtlCol="0">
            <a:spAutoFit/>
          </a:bodyPr>
          <a:lstStyle/>
          <a:p>
            <a:r>
              <a:rPr lang="en-US" altLang="zh-TW" sz="2000" dirty="0" smtClean="0"/>
              <a:t>In </a:t>
            </a:r>
            <a:r>
              <a:rPr lang="en-US" altLang="zh-TW" sz="2000" dirty="0"/>
              <a:t>PCM </a:t>
            </a:r>
            <a:r>
              <a:rPr lang="en-US" altLang="zh-TW" sz="2000" dirty="0" smtClean="0"/>
              <a:t>approach, four </a:t>
            </a:r>
            <a:r>
              <a:rPr lang="en-US" altLang="zh-TW" sz="2000" dirty="0"/>
              <a:t>Y </a:t>
            </a:r>
            <a:r>
              <a:rPr lang="en-US" altLang="zh-TW" sz="2000" dirty="0" smtClean="0"/>
              <a:t>components are linearly mapped to four selected depth values.</a:t>
            </a:r>
            <a:endParaRPr lang="zh-TW" altLang="en-US" sz="2000" dirty="0"/>
          </a:p>
        </p:txBody>
      </p:sp>
      <p:grpSp>
        <p:nvGrpSpPr>
          <p:cNvPr id="5" name="群組 4"/>
          <p:cNvGrpSpPr/>
          <p:nvPr/>
        </p:nvGrpSpPr>
        <p:grpSpPr>
          <a:xfrm>
            <a:off x="1665999" y="2228638"/>
            <a:ext cx="4702365" cy="3216586"/>
            <a:chOff x="1343581" y="1916832"/>
            <a:chExt cx="5979486" cy="4680520"/>
          </a:xfrm>
        </p:grpSpPr>
        <p:cxnSp>
          <p:nvCxnSpPr>
            <p:cNvPr id="40" name="直線單箭頭接點 39"/>
            <p:cNvCxnSpPr/>
            <p:nvPr/>
          </p:nvCxnSpPr>
          <p:spPr>
            <a:xfrm flipV="1">
              <a:off x="2147566" y="2123325"/>
              <a:ext cx="2239" cy="4474027"/>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7" name="文字方塊 6"/>
            <p:cNvSpPr txBox="1"/>
            <p:nvPr/>
          </p:nvSpPr>
          <p:spPr>
            <a:xfrm>
              <a:off x="1834060" y="6031286"/>
              <a:ext cx="287258" cy="338554"/>
            </a:xfrm>
            <a:prstGeom prst="rect">
              <a:avLst/>
            </a:prstGeom>
            <a:noFill/>
          </p:spPr>
          <p:txBody>
            <a:bodyPr wrap="none" rtlCol="0">
              <a:spAutoFit/>
            </a:bodyPr>
            <a:lstStyle/>
            <a:p>
              <a:r>
                <a:rPr lang="en-US" altLang="zh-TW" sz="1600" dirty="0" smtClean="0">
                  <a:latin typeface="Times New Roman" panose="02020603050405020304" pitchFamily="18" charset="0"/>
                  <a:cs typeface="Times New Roman" panose="02020603050405020304" pitchFamily="18" charset="0"/>
                </a:rPr>
                <a:t>0</a:t>
              </a:r>
              <a:endParaRPr lang="zh-TW" altLang="en-US" sz="1600" dirty="0">
                <a:latin typeface="Times New Roman" panose="02020603050405020304" pitchFamily="18" charset="0"/>
                <a:cs typeface="Times New Roman" panose="02020603050405020304" pitchFamily="18" charset="0"/>
              </a:endParaRPr>
            </a:p>
          </p:txBody>
        </p:sp>
        <p:cxnSp>
          <p:nvCxnSpPr>
            <p:cNvPr id="9" name="直線單箭頭接點 8"/>
            <p:cNvCxnSpPr/>
            <p:nvPr/>
          </p:nvCxnSpPr>
          <p:spPr>
            <a:xfrm>
              <a:off x="1343581" y="6074384"/>
              <a:ext cx="5788487" cy="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a:off x="2495919" y="2907095"/>
              <a:ext cx="3474090" cy="2851671"/>
            </a:xfrm>
            <a:prstGeom prst="rect">
              <a:avLst/>
            </a:prstGeom>
            <a:noFill/>
            <a:ln>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a:latin typeface="Times New Roman" panose="02020603050405020304" pitchFamily="18" charset="0"/>
                <a:cs typeface="Times New Roman" panose="02020603050405020304" pitchFamily="18" charset="0"/>
              </a:endParaRPr>
            </a:p>
          </p:txBody>
        </p:sp>
        <p:sp>
          <p:nvSpPr>
            <p:cNvPr id="43" name="文字方塊 42"/>
            <p:cNvSpPr txBox="1"/>
            <p:nvPr/>
          </p:nvSpPr>
          <p:spPr>
            <a:xfrm>
              <a:off x="1742496" y="1916832"/>
              <a:ext cx="446809" cy="449126"/>
            </a:xfrm>
            <a:prstGeom prst="rect">
              <a:avLst/>
            </a:prstGeom>
            <a:noFill/>
          </p:spPr>
          <p:txBody>
            <a:bodyPr wrap="none" rtlCol="0">
              <a:spAutoFit/>
            </a:bodyPr>
            <a:lstStyle/>
            <a:p>
              <a:r>
                <a:rPr lang="en-US" altLang="zh-TW" dirty="0" smtClean="0">
                  <a:latin typeface="Times New Roman" panose="02020603050405020304" pitchFamily="18" charset="0"/>
                  <a:cs typeface="Times New Roman" panose="02020603050405020304" pitchFamily="18" charset="0"/>
                </a:rPr>
                <a:t>Y</a:t>
              </a:r>
              <a:endParaRPr lang="zh-TW" altLang="en-US" dirty="0">
                <a:latin typeface="Times New Roman" panose="02020603050405020304" pitchFamily="18" charset="0"/>
                <a:cs typeface="Times New Roman" panose="02020603050405020304" pitchFamily="18" charset="0"/>
              </a:endParaRPr>
            </a:p>
          </p:txBody>
        </p:sp>
        <p:sp>
          <p:nvSpPr>
            <p:cNvPr id="44" name="文字方塊 43"/>
            <p:cNvSpPr txBox="1"/>
            <p:nvPr/>
          </p:nvSpPr>
          <p:spPr>
            <a:xfrm>
              <a:off x="6876258" y="6074384"/>
              <a:ext cx="446809" cy="449126"/>
            </a:xfrm>
            <a:prstGeom prst="rect">
              <a:avLst/>
            </a:prstGeom>
            <a:noFill/>
          </p:spPr>
          <p:txBody>
            <a:bodyPr wrap="none" rtlCol="0">
              <a:spAutoFit/>
            </a:bodyPr>
            <a:lstStyle/>
            <a:p>
              <a:r>
                <a:rPr lang="en-US" altLang="zh-TW" dirty="0" smtClean="0">
                  <a:latin typeface="Times New Roman" panose="02020603050405020304" pitchFamily="18" charset="0"/>
                  <a:cs typeface="Times New Roman" panose="02020603050405020304" pitchFamily="18" charset="0"/>
                </a:rPr>
                <a:t>D</a:t>
              </a:r>
              <a:endParaRPr lang="zh-TW" altLang="en-US" dirty="0">
                <a:latin typeface="Times New Roman" panose="02020603050405020304" pitchFamily="18" charset="0"/>
                <a:cs typeface="Times New Roman" panose="02020603050405020304" pitchFamily="18" charset="0"/>
              </a:endParaRPr>
            </a:p>
          </p:txBody>
        </p:sp>
        <p:cxnSp>
          <p:nvCxnSpPr>
            <p:cNvPr id="67" name="直線接點 66"/>
            <p:cNvCxnSpPr/>
            <p:nvPr/>
          </p:nvCxnSpPr>
          <p:spPr>
            <a:xfrm>
              <a:off x="2177510" y="5791037"/>
              <a:ext cx="4954558"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80" name="文字方塊 79"/>
            <p:cNvSpPr txBox="1"/>
            <p:nvPr/>
          </p:nvSpPr>
          <p:spPr>
            <a:xfrm>
              <a:off x="1742496" y="5604877"/>
              <a:ext cx="389850" cy="338554"/>
            </a:xfrm>
            <a:prstGeom prst="rect">
              <a:avLst/>
            </a:prstGeom>
            <a:noFill/>
          </p:spPr>
          <p:txBody>
            <a:bodyPr wrap="none" rtlCol="0">
              <a:spAutoFit/>
            </a:bodyPr>
            <a:lstStyle/>
            <a:p>
              <a:r>
                <a:rPr lang="en-US" altLang="zh-TW" sz="1600" dirty="0" smtClean="0">
                  <a:latin typeface="Times New Roman" panose="02020603050405020304" pitchFamily="18" charset="0"/>
                  <a:cs typeface="Times New Roman" panose="02020603050405020304" pitchFamily="18" charset="0"/>
                </a:rPr>
                <a:t>16</a:t>
              </a:r>
              <a:endParaRPr lang="zh-TW" altLang="en-US" sz="1600" dirty="0">
                <a:latin typeface="Times New Roman" panose="02020603050405020304" pitchFamily="18" charset="0"/>
                <a:cs typeface="Times New Roman" panose="02020603050405020304" pitchFamily="18" charset="0"/>
              </a:endParaRPr>
            </a:p>
          </p:txBody>
        </p:sp>
        <p:cxnSp>
          <p:nvCxnSpPr>
            <p:cNvPr id="90" name="直線接點 89"/>
            <p:cNvCxnSpPr/>
            <p:nvPr/>
          </p:nvCxnSpPr>
          <p:spPr>
            <a:xfrm>
              <a:off x="2149805" y="2546307"/>
              <a:ext cx="4954558"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81" name="文字方塊 80"/>
            <p:cNvSpPr txBox="1"/>
            <p:nvPr/>
          </p:nvSpPr>
          <p:spPr>
            <a:xfrm>
              <a:off x="1559366" y="2760973"/>
              <a:ext cx="492443" cy="338554"/>
            </a:xfrm>
            <a:prstGeom prst="rect">
              <a:avLst/>
            </a:prstGeom>
            <a:noFill/>
          </p:spPr>
          <p:txBody>
            <a:bodyPr wrap="none" rtlCol="0">
              <a:spAutoFit/>
            </a:bodyPr>
            <a:lstStyle/>
            <a:p>
              <a:r>
                <a:rPr lang="en-US" altLang="zh-TW" sz="1600" dirty="0" smtClean="0">
                  <a:latin typeface="Times New Roman" panose="02020603050405020304" pitchFamily="18" charset="0"/>
                  <a:cs typeface="Times New Roman" panose="02020603050405020304" pitchFamily="18" charset="0"/>
                </a:rPr>
                <a:t>235</a:t>
              </a:r>
              <a:endParaRPr lang="zh-TW" altLang="en-US" sz="1600" dirty="0">
                <a:latin typeface="Times New Roman" panose="02020603050405020304" pitchFamily="18" charset="0"/>
                <a:cs typeface="Times New Roman" panose="02020603050405020304" pitchFamily="18" charset="0"/>
              </a:endParaRPr>
            </a:p>
          </p:txBody>
        </p:sp>
        <p:cxnSp>
          <p:nvCxnSpPr>
            <p:cNvPr id="84" name="直線接點 83"/>
            <p:cNvCxnSpPr>
              <a:stCxn id="80" idx="3"/>
            </p:cNvCxnSpPr>
            <p:nvPr/>
          </p:nvCxnSpPr>
          <p:spPr>
            <a:xfrm flipV="1">
              <a:off x="2132345" y="2914865"/>
              <a:ext cx="4249028" cy="285929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直線接點 97"/>
            <p:cNvCxnSpPr/>
            <p:nvPr/>
          </p:nvCxnSpPr>
          <p:spPr>
            <a:xfrm>
              <a:off x="2156901" y="2914862"/>
              <a:ext cx="4954558"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99" name="文字方塊 98"/>
            <p:cNvSpPr txBox="1"/>
            <p:nvPr/>
          </p:nvSpPr>
          <p:spPr>
            <a:xfrm>
              <a:off x="1559366" y="2361896"/>
              <a:ext cx="492443" cy="338554"/>
            </a:xfrm>
            <a:prstGeom prst="rect">
              <a:avLst/>
            </a:prstGeom>
            <a:noFill/>
          </p:spPr>
          <p:txBody>
            <a:bodyPr wrap="none" rtlCol="0">
              <a:spAutoFit/>
            </a:bodyPr>
            <a:lstStyle/>
            <a:p>
              <a:r>
                <a:rPr lang="en-US" altLang="zh-TW" sz="1600" dirty="0" smtClean="0">
                  <a:latin typeface="Times New Roman" panose="02020603050405020304" pitchFamily="18" charset="0"/>
                  <a:cs typeface="Times New Roman" panose="02020603050405020304" pitchFamily="18" charset="0"/>
                </a:rPr>
                <a:t>255</a:t>
              </a:r>
              <a:endParaRPr lang="zh-TW" altLang="en-US" sz="1600" dirty="0">
                <a:latin typeface="Times New Roman" panose="02020603050405020304" pitchFamily="18" charset="0"/>
                <a:cs typeface="Times New Roman" panose="02020603050405020304" pitchFamily="18" charset="0"/>
              </a:endParaRPr>
            </a:p>
          </p:txBody>
        </p:sp>
        <p:cxnSp>
          <p:nvCxnSpPr>
            <p:cNvPr id="91" name="直線接點 90"/>
            <p:cNvCxnSpPr/>
            <p:nvPr/>
          </p:nvCxnSpPr>
          <p:spPr>
            <a:xfrm>
              <a:off x="6448981" y="2264447"/>
              <a:ext cx="0" cy="3809937"/>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06" name="文字方塊 105"/>
            <p:cNvSpPr txBox="1"/>
            <p:nvPr/>
          </p:nvSpPr>
          <p:spPr>
            <a:xfrm>
              <a:off x="6181119" y="6074384"/>
              <a:ext cx="492443" cy="338554"/>
            </a:xfrm>
            <a:prstGeom prst="rect">
              <a:avLst/>
            </a:prstGeom>
            <a:noFill/>
          </p:spPr>
          <p:txBody>
            <a:bodyPr wrap="none" rtlCol="0">
              <a:spAutoFit/>
            </a:bodyPr>
            <a:lstStyle/>
            <a:p>
              <a:r>
                <a:rPr lang="en-US" altLang="zh-TW" sz="1600" dirty="0" smtClean="0">
                  <a:latin typeface="Times New Roman" panose="02020603050405020304" pitchFamily="18" charset="0"/>
                  <a:cs typeface="Times New Roman" panose="02020603050405020304" pitchFamily="18" charset="0"/>
                </a:rPr>
                <a:t>255</a:t>
              </a:r>
              <a:endParaRPr lang="zh-TW" altLang="en-US" sz="1600" dirty="0">
                <a:latin typeface="Times New Roman" panose="02020603050405020304" pitchFamily="18" charset="0"/>
                <a:cs typeface="Times New Roman" panose="02020603050405020304" pitchFamily="18" charset="0"/>
              </a:endParaRPr>
            </a:p>
          </p:txBody>
        </p:sp>
        <p:cxnSp>
          <p:nvCxnSpPr>
            <p:cNvPr id="107" name="直線接點 106"/>
            <p:cNvCxnSpPr/>
            <p:nvPr/>
          </p:nvCxnSpPr>
          <p:spPr>
            <a:xfrm>
              <a:off x="5970009" y="2264051"/>
              <a:ext cx="0" cy="3809937"/>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08" name="文字方塊 107"/>
            <p:cNvSpPr txBox="1"/>
            <p:nvPr/>
          </p:nvSpPr>
          <p:spPr>
            <a:xfrm>
              <a:off x="5702147" y="6070478"/>
              <a:ext cx="492443" cy="338554"/>
            </a:xfrm>
            <a:prstGeom prst="rect">
              <a:avLst/>
            </a:prstGeom>
            <a:noFill/>
          </p:spPr>
          <p:txBody>
            <a:bodyPr wrap="none" rtlCol="0">
              <a:spAutoFit/>
            </a:bodyPr>
            <a:lstStyle/>
            <a:p>
              <a:r>
                <a:rPr lang="en-US" altLang="zh-TW" sz="1600" dirty="0" smtClean="0">
                  <a:latin typeface="Times New Roman" panose="02020603050405020304" pitchFamily="18" charset="0"/>
                  <a:cs typeface="Times New Roman" panose="02020603050405020304" pitchFamily="18" charset="0"/>
                </a:rPr>
                <a:t>235</a:t>
              </a:r>
              <a:endParaRPr lang="zh-TW" altLang="en-US" sz="1600" dirty="0">
                <a:latin typeface="Times New Roman" panose="02020603050405020304" pitchFamily="18" charset="0"/>
                <a:cs typeface="Times New Roman" panose="02020603050405020304" pitchFamily="18" charset="0"/>
              </a:endParaRPr>
            </a:p>
          </p:txBody>
        </p:sp>
        <p:sp>
          <p:nvSpPr>
            <p:cNvPr id="111" name="文字方塊 110"/>
            <p:cNvSpPr txBox="1"/>
            <p:nvPr/>
          </p:nvSpPr>
          <p:spPr>
            <a:xfrm rot="19734981">
              <a:off x="2584644" y="4621071"/>
              <a:ext cx="1188146" cy="307777"/>
            </a:xfrm>
            <a:prstGeom prst="rect">
              <a:avLst/>
            </a:prstGeom>
            <a:noFill/>
          </p:spPr>
          <p:txBody>
            <a:bodyPr wrap="none" rtlCol="0">
              <a:spAutoFit/>
            </a:bodyPr>
            <a:lstStyle/>
            <a:p>
              <a:r>
                <a:rPr lang="en-US" altLang="zh-TW" sz="1400" dirty="0" smtClean="0">
                  <a:latin typeface="Times New Roman" panose="02020603050405020304" pitchFamily="18" charset="0"/>
                  <a:cs typeface="Times New Roman" panose="02020603050405020304" pitchFamily="18" charset="0"/>
                </a:rPr>
                <a:t>Slope=0.8588</a:t>
              </a:r>
              <a:endParaRPr lang="zh-TW" altLang="en-US" sz="1400" dirty="0">
                <a:latin typeface="Times New Roman" panose="02020603050405020304" pitchFamily="18" charset="0"/>
                <a:cs typeface="Times New Roman" panose="02020603050405020304" pitchFamily="18" charset="0"/>
              </a:endParaRPr>
            </a:p>
          </p:txBody>
        </p:sp>
        <p:cxnSp>
          <p:nvCxnSpPr>
            <p:cNvPr id="123" name="直線接點 122"/>
            <p:cNvCxnSpPr/>
            <p:nvPr/>
          </p:nvCxnSpPr>
          <p:spPr>
            <a:xfrm>
              <a:off x="5931537" y="2914863"/>
              <a:ext cx="517444"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4" name="直線接點 123"/>
            <p:cNvCxnSpPr>
              <a:stCxn id="80" idx="3"/>
            </p:cNvCxnSpPr>
            <p:nvPr/>
          </p:nvCxnSpPr>
          <p:spPr>
            <a:xfrm flipV="1">
              <a:off x="2132345" y="5758765"/>
              <a:ext cx="323032" cy="1538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3" name="文字方塊 2"/>
            <p:cNvSpPr txBox="1"/>
            <p:nvPr/>
          </p:nvSpPr>
          <p:spPr>
            <a:xfrm>
              <a:off x="2749708" y="3212975"/>
              <a:ext cx="1826226" cy="785972"/>
            </a:xfrm>
            <a:prstGeom prst="rect">
              <a:avLst/>
            </a:prstGeom>
            <a:solidFill>
              <a:srgbClr val="FFFF00"/>
            </a:solidFill>
          </p:spPr>
          <p:txBody>
            <a:bodyPr wrap="square" rtlCol="0">
              <a:spAutoFit/>
            </a:bodyPr>
            <a:lstStyle/>
            <a:p>
              <a:r>
                <a:rPr lang="en-US" altLang="zh-TW" dirty="0" smtClean="0">
                  <a:latin typeface="Times New Roman" panose="02020603050405020304" pitchFamily="18" charset="0"/>
                  <a:cs typeface="Times New Roman" panose="02020603050405020304" pitchFamily="18" charset="0"/>
                </a:rPr>
                <a:t>Y= [16, 235]</a:t>
              </a:r>
            </a:p>
            <a:p>
              <a:r>
                <a:rPr lang="en-US" altLang="zh-TW" dirty="0" smtClean="0">
                  <a:latin typeface="Times New Roman" panose="02020603050405020304" pitchFamily="18" charset="0"/>
                  <a:cs typeface="Times New Roman" panose="02020603050405020304" pitchFamily="18" charset="0"/>
                </a:rPr>
                <a:t>D= [0, 255]</a:t>
              </a:r>
              <a:endParaRPr lang="zh-TW" altLang="en-US" dirty="0">
                <a:latin typeface="Times New Roman" panose="02020603050405020304" pitchFamily="18" charset="0"/>
                <a:cs typeface="Times New Roman" panose="02020603050405020304" pitchFamily="18" charset="0"/>
              </a:endParaRPr>
            </a:p>
          </p:txBody>
        </p:sp>
      </p:grpSp>
      <p:sp>
        <p:nvSpPr>
          <p:cNvPr id="25" name="文字方塊 24"/>
          <p:cNvSpPr txBox="1"/>
          <p:nvPr/>
        </p:nvSpPr>
        <p:spPr>
          <a:xfrm>
            <a:off x="5868726" y="3524781"/>
            <a:ext cx="2080441" cy="369332"/>
          </a:xfrm>
          <a:prstGeom prst="rect">
            <a:avLst/>
          </a:prstGeom>
          <a:noFill/>
        </p:spPr>
        <p:txBody>
          <a:bodyPr wrap="none" rtlCol="0">
            <a:spAutoFit/>
          </a:bodyPr>
          <a:lstStyle/>
          <a:p>
            <a:r>
              <a:rPr lang="en-US" altLang="zh-TW" dirty="0" smtClean="0">
                <a:latin typeface="Times New Roman" panose="02020603050405020304" pitchFamily="18" charset="0"/>
                <a:cs typeface="Times New Roman" panose="02020603050405020304" pitchFamily="18" charset="0"/>
              </a:rPr>
              <a:t>Y</a:t>
            </a:r>
            <a:r>
              <a:rPr lang="en-US" altLang="zh-TW" baseline="-25000" dirty="0">
                <a:latin typeface="Times New Roman" panose="02020603050405020304" pitchFamily="18" charset="0"/>
                <a:cs typeface="Times New Roman" panose="02020603050405020304" pitchFamily="18" charset="0"/>
              </a:rPr>
              <a:t> </a:t>
            </a:r>
            <a:r>
              <a:rPr lang="en-US" altLang="zh-TW" dirty="0" smtClean="0">
                <a:latin typeface="Times New Roman" panose="02020603050405020304" pitchFamily="18" charset="0"/>
                <a:cs typeface="Times New Roman" panose="02020603050405020304" pitchFamily="18" charset="0"/>
              </a:rPr>
              <a:t>= 0.8588 * D + 16</a:t>
            </a:r>
            <a:endParaRPr lang="zh-TW" altLang="en-US" dirty="0">
              <a:latin typeface="Times New Roman" panose="02020603050405020304" pitchFamily="18" charset="0"/>
              <a:cs typeface="Times New Roman" panose="02020603050405020304" pitchFamily="18" charset="0"/>
            </a:endParaRPr>
          </a:p>
        </p:txBody>
      </p:sp>
      <p:sp>
        <p:nvSpPr>
          <p:cNvPr id="27" name="文字方塊 26"/>
          <p:cNvSpPr txBox="1"/>
          <p:nvPr/>
        </p:nvSpPr>
        <p:spPr>
          <a:xfrm>
            <a:off x="5868726" y="4252634"/>
            <a:ext cx="2045175" cy="369332"/>
          </a:xfrm>
          <a:prstGeom prst="rect">
            <a:avLst/>
          </a:prstGeom>
          <a:noFill/>
        </p:spPr>
        <p:txBody>
          <a:bodyPr wrap="none" rtlCol="0">
            <a:spAutoFit/>
          </a:bodyPr>
          <a:lstStyle/>
          <a:p>
            <a:r>
              <a:rPr lang="en-US" altLang="zh-TW" dirty="0" smtClean="0">
                <a:latin typeface="Times New Roman" panose="02020603050405020304" pitchFamily="18" charset="0"/>
                <a:cs typeface="Times New Roman" panose="02020603050405020304" pitchFamily="18" charset="0"/>
              </a:rPr>
              <a:t>D</a:t>
            </a:r>
            <a:r>
              <a:rPr lang="en-US" altLang="zh-TW" baseline="-25000" dirty="0" smtClean="0">
                <a:latin typeface="Times New Roman" panose="02020603050405020304" pitchFamily="18" charset="0"/>
                <a:cs typeface="Times New Roman" panose="02020603050405020304" pitchFamily="18" charset="0"/>
              </a:rPr>
              <a:t> </a:t>
            </a:r>
            <a:r>
              <a:rPr lang="en-US" altLang="zh-TW" dirty="0" smtClean="0">
                <a:latin typeface="Times New Roman" panose="02020603050405020304" pitchFamily="18" charset="0"/>
                <a:cs typeface="Times New Roman" panose="02020603050405020304" pitchFamily="18" charset="0"/>
              </a:rPr>
              <a:t>= 1.1644 (Y – 16)</a:t>
            </a:r>
            <a:endParaRPr lang="zh-TW" altLang="en-US" dirty="0">
              <a:latin typeface="Times New Roman" panose="02020603050405020304" pitchFamily="18" charset="0"/>
              <a:cs typeface="Times New Roman" panose="02020603050405020304" pitchFamily="18" charset="0"/>
            </a:endParaRPr>
          </a:p>
        </p:txBody>
      </p:sp>
      <p:grpSp>
        <p:nvGrpSpPr>
          <p:cNvPr id="11" name="群組 10"/>
          <p:cNvGrpSpPr/>
          <p:nvPr/>
        </p:nvGrpSpPr>
        <p:grpSpPr>
          <a:xfrm>
            <a:off x="2425122" y="5740687"/>
            <a:ext cx="4176464" cy="400110"/>
            <a:chOff x="2096503" y="6093296"/>
            <a:chExt cx="4176464" cy="400110"/>
          </a:xfrm>
        </p:grpSpPr>
        <p:sp>
          <p:nvSpPr>
            <p:cNvPr id="6" name="矩形 5"/>
            <p:cNvSpPr/>
            <p:nvPr/>
          </p:nvSpPr>
          <p:spPr>
            <a:xfrm>
              <a:off x="2096503" y="6093296"/>
              <a:ext cx="4176464" cy="400110"/>
            </a:xfrm>
            <a:prstGeom prst="rect">
              <a:avLst/>
            </a:prstGeom>
            <a:solidFill>
              <a:srgbClr val="FFFF00"/>
            </a:solidFill>
            <a:ln w="19050">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endParaRPr lang="zh-TW" altLang="en-US" sz="1600" b="1" dirty="0" smtClean="0">
                <a:ea typeface="+mj-ea"/>
              </a:endParaRPr>
            </a:p>
          </p:txBody>
        </p:sp>
        <p:sp>
          <p:nvSpPr>
            <p:cNvPr id="32" name="文字方塊 31"/>
            <p:cNvSpPr txBox="1"/>
            <p:nvPr/>
          </p:nvSpPr>
          <p:spPr>
            <a:xfrm>
              <a:off x="2470900" y="6093296"/>
              <a:ext cx="3427670" cy="400110"/>
            </a:xfrm>
            <a:prstGeom prst="rect">
              <a:avLst/>
            </a:prstGeom>
            <a:noFill/>
          </p:spPr>
          <p:txBody>
            <a:bodyPr wrap="none" rtlCol="0">
              <a:spAutoFit/>
            </a:bodyPr>
            <a:lstStyle/>
            <a:p>
              <a:r>
                <a:rPr lang="en-US" altLang="zh-TW" sz="2000" dirty="0" smtClean="0">
                  <a:latin typeface="Times New Roman" panose="02020603050405020304" pitchFamily="18" charset="0"/>
                  <a:cs typeface="Times New Roman" panose="02020603050405020304" pitchFamily="18" charset="0"/>
                </a:rPr>
                <a:t>D</a:t>
              </a:r>
              <a:r>
                <a:rPr lang="en-US" altLang="zh-TW" sz="2000" baseline="-25000" dirty="0" smtClean="0">
                  <a:latin typeface="Times New Roman" panose="02020603050405020304" pitchFamily="18" charset="0"/>
                  <a:cs typeface="Times New Roman" panose="02020603050405020304" pitchFamily="18" charset="0"/>
                </a:rPr>
                <a:t> </a:t>
              </a:r>
              <a:r>
                <a:rPr lang="en-US" altLang="zh-TW" sz="2000" dirty="0" smtClean="0">
                  <a:latin typeface="Times New Roman" panose="02020603050405020304" pitchFamily="18" charset="0"/>
                  <a:cs typeface="Times New Roman" panose="02020603050405020304" pitchFamily="18" charset="0"/>
                </a:rPr>
                <a:t>= (19078* (Y – 16) + 2</a:t>
              </a:r>
              <a:r>
                <a:rPr lang="en-US" altLang="zh-TW" sz="2000" baseline="30000" dirty="0" smtClean="0">
                  <a:latin typeface="Times New Roman" panose="02020603050405020304" pitchFamily="18" charset="0"/>
                  <a:cs typeface="Times New Roman" panose="02020603050405020304" pitchFamily="18" charset="0"/>
                </a:rPr>
                <a:t>13</a:t>
              </a:r>
              <a:r>
                <a:rPr lang="en-US" altLang="zh-TW" sz="2000" dirty="0" smtClean="0">
                  <a:latin typeface="Times New Roman" panose="02020603050405020304" pitchFamily="18" charset="0"/>
                  <a:cs typeface="Times New Roman" panose="02020603050405020304" pitchFamily="18" charset="0"/>
                </a:rPr>
                <a:t>)/2</a:t>
              </a:r>
              <a:r>
                <a:rPr lang="en-US" altLang="zh-TW" sz="2000" baseline="30000" dirty="0" smtClean="0">
                  <a:latin typeface="Times New Roman" panose="02020603050405020304" pitchFamily="18" charset="0"/>
                  <a:cs typeface="Times New Roman" panose="02020603050405020304" pitchFamily="18" charset="0"/>
                </a:rPr>
                <a:t>14</a:t>
              </a:r>
              <a:endParaRPr lang="zh-TW" altLang="en-US" sz="2000" dirty="0">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387727407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20996" y="188640"/>
            <a:ext cx="8079581" cy="961356"/>
          </a:xfrm>
        </p:spPr>
        <p:txBody>
          <a:bodyPr>
            <a:normAutofit/>
          </a:bodyPr>
          <a:lstStyle/>
          <a:p>
            <a:pPr algn="ctr"/>
            <a:r>
              <a:rPr lang="en-US" altLang="zh-TW" sz="3100" b="1" dirty="0" err="1" smtClean="0">
                <a:latin typeface="Calibri" panose="020F0502020204030204" pitchFamily="34" charset="0"/>
              </a:rPr>
              <a:t>Cb</a:t>
            </a:r>
            <a:r>
              <a:rPr lang="en-US" altLang="zh-TW" sz="3100" b="1" dirty="0" smtClean="0">
                <a:latin typeface="Calibri" panose="020F0502020204030204" pitchFamily="34" charset="0"/>
              </a:rPr>
              <a:t>/Cr to Depth Value Conversion</a:t>
            </a:r>
            <a:endParaRPr lang="zh-TW" altLang="en-US" sz="3100" b="1" dirty="0">
              <a:latin typeface="Calibri" panose="020F0502020204030204" pitchFamily="34" charset="0"/>
            </a:endParaRPr>
          </a:p>
        </p:txBody>
      </p:sp>
      <p:sp>
        <p:nvSpPr>
          <p:cNvPr id="28" name="文字方塊 27"/>
          <p:cNvSpPr txBox="1"/>
          <p:nvPr/>
        </p:nvSpPr>
        <p:spPr>
          <a:xfrm>
            <a:off x="296586" y="1158009"/>
            <a:ext cx="8496944" cy="707886"/>
          </a:xfrm>
          <a:prstGeom prst="rect">
            <a:avLst/>
          </a:prstGeom>
          <a:noFill/>
        </p:spPr>
        <p:txBody>
          <a:bodyPr wrap="square" rtlCol="0">
            <a:spAutoFit/>
          </a:bodyPr>
          <a:lstStyle/>
          <a:p>
            <a:r>
              <a:rPr lang="en-US" altLang="zh-TW" sz="2000" dirty="0" smtClean="0">
                <a:latin typeface="Calibri" panose="020F0502020204030204" pitchFamily="34" charset="0"/>
                <a:cs typeface="Calibri" panose="020F0502020204030204" pitchFamily="34" charset="0"/>
              </a:rPr>
              <a:t>In piece-wise </a:t>
            </a:r>
            <a:r>
              <a:rPr lang="en-US" altLang="zh-TW" sz="2000" dirty="0">
                <a:latin typeface="Calibri" panose="020F0502020204030204" pitchFamily="34" charset="0"/>
                <a:cs typeface="Calibri" panose="020F0502020204030204" pitchFamily="34" charset="0"/>
              </a:rPr>
              <a:t>DPCM </a:t>
            </a:r>
            <a:r>
              <a:rPr lang="en-US" altLang="zh-TW" sz="2000" dirty="0" smtClean="0">
                <a:latin typeface="Calibri" panose="020F0502020204030204" pitchFamily="34" charset="0"/>
                <a:cs typeface="Calibri" panose="020F0502020204030204" pitchFamily="34" charset="0"/>
              </a:rPr>
              <a:t>approach, </a:t>
            </a:r>
            <a:r>
              <a:rPr lang="en-US" altLang="zh-TW" sz="2000" dirty="0" err="1" smtClean="0">
                <a:latin typeface="Calibri" panose="020F0502020204030204" pitchFamily="34" charset="0"/>
                <a:cs typeface="Calibri" panose="020F0502020204030204" pitchFamily="34" charset="0"/>
              </a:rPr>
              <a:t>Cb</a:t>
            </a:r>
            <a:r>
              <a:rPr lang="en-US" altLang="zh-TW" sz="2000" dirty="0" smtClean="0">
                <a:latin typeface="Calibri" panose="020F0502020204030204" pitchFamily="34" charset="0"/>
                <a:cs typeface="Calibri" panose="020F0502020204030204" pitchFamily="34" charset="0"/>
              </a:rPr>
              <a:t>/Cr component is mapped to the residual of the selected depth values with the prediction, which is the average of D</a:t>
            </a:r>
            <a:r>
              <a:rPr lang="en-US" altLang="zh-TW" sz="2000" baseline="-25000" dirty="0" smtClean="0">
                <a:latin typeface="Calibri" panose="020F0502020204030204" pitchFamily="34" charset="0"/>
                <a:cs typeface="Calibri" panose="020F0502020204030204" pitchFamily="34" charset="0"/>
              </a:rPr>
              <a:t>1</a:t>
            </a:r>
            <a:r>
              <a:rPr lang="en-US" altLang="zh-TW" sz="2000" dirty="0" smtClean="0">
                <a:latin typeface="Calibri" panose="020F0502020204030204" pitchFamily="34" charset="0"/>
                <a:cs typeface="Calibri" panose="020F0502020204030204" pitchFamily="34" charset="0"/>
              </a:rPr>
              <a:t> and D</a:t>
            </a:r>
            <a:r>
              <a:rPr lang="en-US" altLang="zh-TW" sz="2000" baseline="-25000" dirty="0" smtClean="0">
                <a:latin typeface="Calibri" panose="020F0502020204030204" pitchFamily="34" charset="0"/>
                <a:cs typeface="Calibri" panose="020F0502020204030204" pitchFamily="34" charset="0"/>
              </a:rPr>
              <a:t>2</a:t>
            </a:r>
            <a:r>
              <a:rPr lang="en-US" altLang="zh-TW" sz="2000" dirty="0" smtClean="0">
                <a:latin typeface="Calibri" panose="020F0502020204030204" pitchFamily="34" charset="0"/>
                <a:cs typeface="Calibri" panose="020F0502020204030204" pitchFamily="34" charset="0"/>
              </a:rPr>
              <a:t>. </a:t>
            </a:r>
            <a:endParaRPr lang="zh-TW" altLang="en-US" sz="2000" dirty="0">
              <a:latin typeface="Calibri" panose="020F0502020204030204" pitchFamily="34" charset="0"/>
              <a:cs typeface="Calibri" panose="020F0502020204030204" pitchFamily="34" charset="0"/>
            </a:endParaRPr>
          </a:p>
        </p:txBody>
      </p:sp>
      <p:sp>
        <p:nvSpPr>
          <p:cNvPr id="61"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pSp>
        <p:nvGrpSpPr>
          <p:cNvPr id="4" name="群組 3"/>
          <p:cNvGrpSpPr/>
          <p:nvPr/>
        </p:nvGrpSpPr>
        <p:grpSpPr>
          <a:xfrm>
            <a:off x="1111229" y="1806082"/>
            <a:ext cx="6867657" cy="3567134"/>
            <a:chOff x="626553" y="1951045"/>
            <a:chExt cx="7385070" cy="3231646"/>
          </a:xfrm>
        </p:grpSpPr>
        <p:sp>
          <p:nvSpPr>
            <p:cNvPr id="30" name="文字方塊 29"/>
            <p:cNvSpPr txBox="1"/>
            <p:nvPr/>
          </p:nvSpPr>
          <p:spPr>
            <a:xfrm>
              <a:off x="2171500" y="2559233"/>
              <a:ext cx="1606607" cy="607737"/>
            </a:xfrm>
            <a:prstGeom prst="rect">
              <a:avLst/>
            </a:prstGeom>
            <a:solidFill>
              <a:srgbClr val="FFFF00"/>
            </a:solidFill>
          </p:spPr>
          <p:txBody>
            <a:bodyPr wrap="none" rtlCol="0">
              <a:spAutoFit/>
            </a:bodyPr>
            <a:lstStyle/>
            <a:p>
              <a:pPr algn="ctr"/>
              <a:r>
                <a:rPr lang="en-US" altLang="zh-TW" sz="1400" dirty="0" err="1" smtClean="0">
                  <a:latin typeface="Times New Roman" panose="02020603050405020304" pitchFamily="18" charset="0"/>
                  <a:cs typeface="Times New Roman" panose="02020603050405020304" pitchFamily="18" charset="0"/>
                </a:rPr>
                <a:t>Cb</a:t>
              </a:r>
              <a:r>
                <a:rPr lang="en-US" altLang="zh-TW" sz="1400" dirty="0" smtClean="0">
                  <a:latin typeface="Times New Roman" panose="02020603050405020304" pitchFamily="18" charset="0"/>
                  <a:cs typeface="Times New Roman" panose="02020603050405020304" pitchFamily="18" charset="0"/>
                </a:rPr>
                <a:t>/Cr=[16, 240]</a:t>
              </a:r>
            </a:p>
            <a:p>
              <a:pPr algn="ctr"/>
              <a:r>
                <a:rPr lang="en-US" altLang="zh-TW" sz="1400" dirty="0" smtClean="0">
                  <a:latin typeface="Symbol" panose="05050102010706020507" pitchFamily="18" charset="2"/>
                  <a:cs typeface="Times New Roman" panose="02020603050405020304" pitchFamily="18" charset="0"/>
                </a:rPr>
                <a:t>D</a:t>
              </a:r>
              <a:r>
                <a:rPr lang="en-US" altLang="zh-TW" sz="1400" dirty="0" smtClean="0">
                  <a:latin typeface="Times New Roman" panose="02020603050405020304" pitchFamily="18" charset="0"/>
                  <a:cs typeface="Times New Roman" panose="02020603050405020304" pitchFamily="18" charset="0"/>
                </a:rPr>
                <a:t>D  =[-255, 255]</a:t>
              </a:r>
              <a:endParaRPr lang="zh-TW" altLang="en-US" sz="1400" dirty="0">
                <a:latin typeface="Times New Roman" panose="02020603050405020304" pitchFamily="18" charset="0"/>
                <a:cs typeface="Times New Roman" panose="02020603050405020304" pitchFamily="18" charset="0"/>
              </a:endParaRPr>
            </a:p>
          </p:txBody>
        </p:sp>
        <p:grpSp>
          <p:nvGrpSpPr>
            <p:cNvPr id="24" name="群組 23"/>
            <p:cNvGrpSpPr/>
            <p:nvPr/>
          </p:nvGrpSpPr>
          <p:grpSpPr>
            <a:xfrm>
              <a:off x="626553" y="1951045"/>
              <a:ext cx="7385070" cy="3231646"/>
              <a:chOff x="1539607" y="2601185"/>
              <a:chExt cx="6190850" cy="4336785"/>
            </a:xfrm>
          </p:grpSpPr>
          <p:cxnSp>
            <p:nvCxnSpPr>
              <p:cNvPr id="3" name="直線單箭頭接點 2"/>
              <p:cNvCxnSpPr/>
              <p:nvPr/>
            </p:nvCxnSpPr>
            <p:spPr>
              <a:xfrm flipH="1" flipV="1">
                <a:off x="4485760" y="2844822"/>
                <a:ext cx="23512" cy="3609496"/>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6" name="直線單箭頭接點 5"/>
              <p:cNvCxnSpPr/>
              <p:nvPr/>
            </p:nvCxnSpPr>
            <p:spPr>
              <a:xfrm flipV="1">
                <a:off x="1539607" y="6454317"/>
                <a:ext cx="5815738" cy="3906"/>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2691944" y="3290934"/>
                <a:ext cx="3539399" cy="2851671"/>
              </a:xfrm>
              <a:prstGeom prst="rect">
                <a:avLst/>
              </a:prstGeom>
              <a:noFill/>
              <a:ln>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a:p>
            </p:txBody>
          </p:sp>
          <p:sp>
            <p:nvSpPr>
              <p:cNvPr id="8" name="文字方塊 7"/>
              <p:cNvSpPr txBox="1"/>
              <p:nvPr/>
            </p:nvSpPr>
            <p:spPr>
              <a:xfrm>
                <a:off x="4481989" y="2601185"/>
                <a:ext cx="628773" cy="479747"/>
              </a:xfrm>
              <a:prstGeom prst="rect">
                <a:avLst/>
              </a:prstGeom>
              <a:noFill/>
            </p:spPr>
            <p:txBody>
              <a:bodyPr wrap="none" rtlCol="0">
                <a:spAutoFit/>
              </a:bodyPr>
              <a:lstStyle/>
              <a:p>
                <a:r>
                  <a:rPr lang="en-US" altLang="zh-TW" sz="1400" dirty="0" err="1" smtClean="0">
                    <a:latin typeface="Times New Roman" panose="02020603050405020304" pitchFamily="18" charset="0"/>
                    <a:cs typeface="Times New Roman" panose="02020603050405020304" pitchFamily="18" charset="0"/>
                  </a:rPr>
                  <a:t>Cb</a:t>
                </a:r>
                <a:r>
                  <a:rPr lang="en-US" altLang="zh-TW" sz="1400" dirty="0" smtClean="0">
                    <a:latin typeface="Times New Roman" panose="02020603050405020304" pitchFamily="18" charset="0"/>
                    <a:cs typeface="Times New Roman" panose="02020603050405020304" pitchFamily="18" charset="0"/>
                  </a:rPr>
                  <a:t>, Cr</a:t>
                </a:r>
                <a:endParaRPr lang="zh-TW" altLang="en-US" sz="1400" dirty="0">
                  <a:latin typeface="Times New Roman" panose="02020603050405020304" pitchFamily="18" charset="0"/>
                  <a:cs typeface="Times New Roman" panose="02020603050405020304" pitchFamily="18" charset="0"/>
                </a:endParaRPr>
              </a:p>
            </p:txBody>
          </p:sp>
          <p:sp>
            <p:nvSpPr>
              <p:cNvPr id="9" name="文字方塊 8"/>
              <p:cNvSpPr txBox="1"/>
              <p:nvPr/>
            </p:nvSpPr>
            <p:spPr>
              <a:xfrm>
                <a:off x="7327873" y="6244397"/>
                <a:ext cx="402584" cy="479747"/>
              </a:xfrm>
              <a:prstGeom prst="rect">
                <a:avLst/>
              </a:prstGeom>
              <a:noFill/>
            </p:spPr>
            <p:txBody>
              <a:bodyPr wrap="none" rtlCol="0">
                <a:spAutoFit/>
              </a:bodyPr>
              <a:lstStyle/>
              <a:p>
                <a:r>
                  <a:rPr lang="en-US" altLang="zh-TW" sz="1400" b="1" dirty="0" smtClean="0">
                    <a:latin typeface="Symbol" panose="05050102010706020507" pitchFamily="18" charset="2"/>
                  </a:rPr>
                  <a:t>D</a:t>
                </a:r>
                <a:r>
                  <a:rPr lang="en-US" altLang="zh-TW" sz="1400" dirty="0" smtClean="0">
                    <a:latin typeface="Times New Roman" panose="02020603050405020304" pitchFamily="18" charset="0"/>
                    <a:cs typeface="Times New Roman" panose="02020603050405020304" pitchFamily="18" charset="0"/>
                  </a:rPr>
                  <a:t>D</a:t>
                </a:r>
                <a:endParaRPr lang="zh-TW" altLang="en-US" sz="1400" dirty="0">
                  <a:latin typeface="Times New Roman" panose="02020603050405020304" pitchFamily="18" charset="0"/>
                  <a:cs typeface="Times New Roman" panose="02020603050405020304" pitchFamily="18" charset="0"/>
                </a:endParaRPr>
              </a:p>
            </p:txBody>
          </p:sp>
          <p:cxnSp>
            <p:nvCxnSpPr>
              <p:cNvPr id="10" name="直線接點 9"/>
              <p:cNvCxnSpPr/>
              <p:nvPr/>
            </p:nvCxnSpPr>
            <p:spPr>
              <a:xfrm>
                <a:off x="2343592" y="6142605"/>
                <a:ext cx="4954558"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1" name="文字方塊 10"/>
              <p:cNvSpPr txBox="1"/>
              <p:nvPr/>
            </p:nvSpPr>
            <p:spPr>
              <a:xfrm>
                <a:off x="2006128" y="5988715"/>
                <a:ext cx="363115" cy="479747"/>
              </a:xfrm>
              <a:prstGeom prst="rect">
                <a:avLst/>
              </a:prstGeom>
              <a:noFill/>
            </p:spPr>
            <p:txBody>
              <a:bodyPr wrap="none" rtlCol="0">
                <a:spAutoFit/>
              </a:bodyPr>
              <a:lstStyle/>
              <a:p>
                <a:r>
                  <a:rPr lang="en-US" altLang="zh-TW" sz="1400" dirty="0" smtClean="0"/>
                  <a:t>16</a:t>
                </a:r>
                <a:endParaRPr lang="zh-TW" altLang="en-US" sz="1400" dirty="0"/>
              </a:p>
            </p:txBody>
          </p:sp>
          <p:cxnSp>
            <p:nvCxnSpPr>
              <p:cNvPr id="12" name="直線接點 11"/>
              <p:cNvCxnSpPr>
                <a:endCxn id="7" idx="3"/>
              </p:cNvCxnSpPr>
              <p:nvPr/>
            </p:nvCxnSpPr>
            <p:spPr>
              <a:xfrm>
                <a:off x="2400787" y="4716769"/>
                <a:ext cx="3830557"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3" name="文字方塊 12"/>
              <p:cNvSpPr txBox="1"/>
              <p:nvPr/>
            </p:nvSpPr>
            <p:spPr>
              <a:xfrm>
                <a:off x="1913143" y="3144813"/>
                <a:ext cx="457234" cy="479747"/>
              </a:xfrm>
              <a:prstGeom prst="rect">
                <a:avLst/>
              </a:prstGeom>
              <a:noFill/>
            </p:spPr>
            <p:txBody>
              <a:bodyPr wrap="none" rtlCol="0">
                <a:spAutoFit/>
              </a:bodyPr>
              <a:lstStyle/>
              <a:p>
                <a:r>
                  <a:rPr lang="en-US" altLang="zh-TW" sz="1400" dirty="0" smtClean="0"/>
                  <a:t>240</a:t>
                </a:r>
                <a:endParaRPr lang="zh-TW" altLang="en-US" sz="1400" dirty="0"/>
              </a:p>
            </p:txBody>
          </p:sp>
          <p:cxnSp>
            <p:nvCxnSpPr>
              <p:cNvPr id="15" name="直線接點 14"/>
              <p:cNvCxnSpPr/>
              <p:nvPr/>
            </p:nvCxnSpPr>
            <p:spPr>
              <a:xfrm>
                <a:off x="2352927" y="3298701"/>
                <a:ext cx="4954558"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6" name="文字方塊 15"/>
              <p:cNvSpPr txBox="1"/>
              <p:nvPr/>
            </p:nvSpPr>
            <p:spPr>
              <a:xfrm>
                <a:off x="1913143" y="2745736"/>
                <a:ext cx="457234" cy="479747"/>
              </a:xfrm>
              <a:prstGeom prst="rect">
                <a:avLst/>
              </a:prstGeom>
              <a:noFill/>
            </p:spPr>
            <p:txBody>
              <a:bodyPr wrap="none" rtlCol="0">
                <a:spAutoFit/>
              </a:bodyPr>
              <a:lstStyle/>
              <a:p>
                <a:r>
                  <a:rPr lang="en-US" altLang="zh-TW" sz="1400" dirty="0" smtClean="0"/>
                  <a:t>255</a:t>
                </a:r>
                <a:endParaRPr lang="zh-TW" altLang="en-US" sz="1400" dirty="0"/>
              </a:p>
            </p:txBody>
          </p:sp>
          <p:cxnSp>
            <p:nvCxnSpPr>
              <p:cNvPr id="17" name="直線接點 16"/>
              <p:cNvCxnSpPr/>
              <p:nvPr/>
            </p:nvCxnSpPr>
            <p:spPr>
              <a:xfrm>
                <a:off x="6645007" y="2648286"/>
                <a:ext cx="0" cy="3809937"/>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8" name="文字方塊 17"/>
              <p:cNvSpPr txBox="1"/>
              <p:nvPr/>
            </p:nvSpPr>
            <p:spPr>
              <a:xfrm>
                <a:off x="6377145" y="6458223"/>
                <a:ext cx="457234" cy="479747"/>
              </a:xfrm>
              <a:prstGeom prst="rect">
                <a:avLst/>
              </a:prstGeom>
              <a:noFill/>
            </p:spPr>
            <p:txBody>
              <a:bodyPr wrap="none" rtlCol="0">
                <a:spAutoFit/>
              </a:bodyPr>
              <a:lstStyle/>
              <a:p>
                <a:r>
                  <a:rPr lang="en-US" altLang="zh-TW" sz="1400" dirty="0" smtClean="0"/>
                  <a:t>255</a:t>
                </a:r>
                <a:endParaRPr lang="zh-TW" altLang="en-US" sz="1400" dirty="0"/>
              </a:p>
            </p:txBody>
          </p:sp>
          <p:cxnSp>
            <p:nvCxnSpPr>
              <p:cNvPr id="19" name="直線接點 18"/>
              <p:cNvCxnSpPr/>
              <p:nvPr/>
            </p:nvCxnSpPr>
            <p:spPr>
              <a:xfrm>
                <a:off x="6231344" y="2664146"/>
                <a:ext cx="0" cy="3478459"/>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0" name="文字方塊 19"/>
              <p:cNvSpPr txBox="1"/>
              <p:nvPr/>
            </p:nvSpPr>
            <p:spPr>
              <a:xfrm>
                <a:off x="5898173" y="6454316"/>
                <a:ext cx="457234" cy="479747"/>
              </a:xfrm>
              <a:prstGeom prst="rect">
                <a:avLst/>
              </a:prstGeom>
              <a:noFill/>
            </p:spPr>
            <p:txBody>
              <a:bodyPr wrap="none" rtlCol="0">
                <a:spAutoFit/>
              </a:bodyPr>
              <a:lstStyle/>
              <a:p>
                <a:r>
                  <a:rPr lang="en-US" altLang="zh-TW" sz="1400" dirty="0" smtClean="0"/>
                  <a:t>235</a:t>
                </a:r>
                <a:endParaRPr lang="zh-TW" altLang="en-US" sz="1400" dirty="0"/>
              </a:p>
            </p:txBody>
          </p:sp>
          <p:cxnSp>
            <p:nvCxnSpPr>
              <p:cNvPr id="25" name="直線接點 24"/>
              <p:cNvCxnSpPr/>
              <p:nvPr/>
            </p:nvCxnSpPr>
            <p:spPr>
              <a:xfrm>
                <a:off x="6274893" y="3298702"/>
                <a:ext cx="370114"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直線接點 25"/>
              <p:cNvCxnSpPr>
                <a:stCxn id="11" idx="3"/>
              </p:cNvCxnSpPr>
              <p:nvPr/>
            </p:nvCxnSpPr>
            <p:spPr>
              <a:xfrm flipV="1">
                <a:off x="2369243" y="6142606"/>
                <a:ext cx="349766" cy="85984"/>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78" name="文字方塊 77"/>
              <p:cNvSpPr txBox="1"/>
              <p:nvPr/>
            </p:nvSpPr>
            <p:spPr>
              <a:xfrm>
                <a:off x="2144146" y="6453336"/>
                <a:ext cx="513402" cy="479747"/>
              </a:xfrm>
              <a:prstGeom prst="rect">
                <a:avLst/>
              </a:prstGeom>
              <a:noFill/>
            </p:spPr>
            <p:txBody>
              <a:bodyPr wrap="none" rtlCol="0">
                <a:spAutoFit/>
              </a:bodyPr>
              <a:lstStyle/>
              <a:p>
                <a:r>
                  <a:rPr lang="en-US" altLang="zh-TW" sz="1400" dirty="0" smtClean="0"/>
                  <a:t>-255</a:t>
                </a:r>
                <a:endParaRPr lang="zh-TW" altLang="en-US" sz="1400" dirty="0"/>
              </a:p>
            </p:txBody>
          </p:sp>
          <p:sp>
            <p:nvSpPr>
              <p:cNvPr id="5" name="文字方塊 4"/>
              <p:cNvSpPr txBox="1"/>
              <p:nvPr/>
            </p:nvSpPr>
            <p:spPr>
              <a:xfrm>
                <a:off x="4407039" y="6453336"/>
                <a:ext cx="268997" cy="479747"/>
              </a:xfrm>
              <a:prstGeom prst="rect">
                <a:avLst/>
              </a:prstGeom>
              <a:noFill/>
            </p:spPr>
            <p:txBody>
              <a:bodyPr wrap="none" rtlCol="0">
                <a:spAutoFit/>
              </a:bodyPr>
              <a:lstStyle/>
              <a:p>
                <a:r>
                  <a:rPr lang="en-US" altLang="zh-TW" sz="1400" dirty="0" smtClean="0"/>
                  <a:t>0</a:t>
                </a:r>
                <a:endParaRPr lang="zh-TW" altLang="en-US" sz="1400" dirty="0"/>
              </a:p>
            </p:txBody>
          </p:sp>
          <p:sp>
            <p:nvSpPr>
              <p:cNvPr id="81" name="文字方塊 80"/>
              <p:cNvSpPr txBox="1"/>
              <p:nvPr/>
            </p:nvSpPr>
            <p:spPr>
              <a:xfrm>
                <a:off x="1913143" y="4437777"/>
                <a:ext cx="457234" cy="479746"/>
              </a:xfrm>
              <a:prstGeom prst="rect">
                <a:avLst/>
              </a:prstGeom>
              <a:noFill/>
            </p:spPr>
            <p:txBody>
              <a:bodyPr wrap="none" rtlCol="0">
                <a:spAutoFit/>
              </a:bodyPr>
              <a:lstStyle/>
              <a:p>
                <a:r>
                  <a:rPr lang="en-US" altLang="zh-TW" sz="1400" dirty="0" smtClean="0"/>
                  <a:t>128</a:t>
                </a:r>
                <a:endParaRPr lang="zh-TW" altLang="en-US" sz="1400" dirty="0"/>
              </a:p>
            </p:txBody>
          </p:sp>
          <p:cxnSp>
            <p:nvCxnSpPr>
              <p:cNvPr id="82" name="直線接點 81"/>
              <p:cNvCxnSpPr/>
              <p:nvPr/>
            </p:nvCxnSpPr>
            <p:spPr>
              <a:xfrm>
                <a:off x="2342324" y="2664146"/>
                <a:ext cx="0" cy="3809937"/>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83" name="直線接點 82"/>
              <p:cNvCxnSpPr/>
              <p:nvPr/>
            </p:nvCxnSpPr>
            <p:spPr>
              <a:xfrm>
                <a:off x="2345807" y="2964354"/>
                <a:ext cx="4954558"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cxnSp>
          <p:nvCxnSpPr>
            <p:cNvPr id="22" name="直線接點 21"/>
            <p:cNvCxnSpPr/>
            <p:nvPr/>
          </p:nvCxnSpPr>
          <p:spPr>
            <a:xfrm flipV="1">
              <a:off x="3938921" y="3293985"/>
              <a:ext cx="437480" cy="4580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線接點 35"/>
            <p:cNvCxnSpPr/>
            <p:nvPr/>
          </p:nvCxnSpPr>
          <p:spPr>
            <a:xfrm>
              <a:off x="4376401" y="2470814"/>
              <a:ext cx="0" cy="234412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0" name="直線接點 39"/>
            <p:cNvCxnSpPr/>
            <p:nvPr/>
          </p:nvCxnSpPr>
          <p:spPr>
            <a:xfrm>
              <a:off x="3938921" y="2462255"/>
              <a:ext cx="0" cy="234412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41" name="文字方塊 40"/>
            <p:cNvSpPr txBox="1"/>
            <p:nvPr/>
          </p:nvSpPr>
          <p:spPr>
            <a:xfrm>
              <a:off x="4314169" y="4818774"/>
              <a:ext cx="320887" cy="357493"/>
            </a:xfrm>
            <a:prstGeom prst="rect">
              <a:avLst/>
            </a:prstGeom>
            <a:noFill/>
          </p:spPr>
          <p:txBody>
            <a:bodyPr wrap="none" rtlCol="0">
              <a:spAutoFit/>
            </a:bodyPr>
            <a:lstStyle/>
            <a:p>
              <a:r>
                <a:rPr lang="en-US" altLang="zh-TW" sz="1400" dirty="0" smtClean="0"/>
                <a:t>5</a:t>
              </a:r>
              <a:endParaRPr lang="zh-TW" altLang="en-US" sz="1400" dirty="0"/>
            </a:p>
          </p:txBody>
        </p:sp>
        <p:sp>
          <p:nvSpPr>
            <p:cNvPr id="42" name="文字方塊 41"/>
            <p:cNvSpPr txBox="1"/>
            <p:nvPr/>
          </p:nvSpPr>
          <p:spPr>
            <a:xfrm>
              <a:off x="3722896" y="4818774"/>
              <a:ext cx="387890" cy="357493"/>
            </a:xfrm>
            <a:prstGeom prst="rect">
              <a:avLst/>
            </a:prstGeom>
            <a:noFill/>
          </p:spPr>
          <p:txBody>
            <a:bodyPr wrap="none" rtlCol="0">
              <a:spAutoFit/>
            </a:bodyPr>
            <a:lstStyle/>
            <a:p>
              <a:r>
                <a:rPr lang="en-US" altLang="zh-TW" sz="1400" dirty="0" smtClean="0"/>
                <a:t>-5</a:t>
              </a:r>
              <a:endParaRPr lang="zh-TW" altLang="en-US" sz="1400" dirty="0"/>
            </a:p>
          </p:txBody>
        </p:sp>
        <p:cxnSp>
          <p:nvCxnSpPr>
            <p:cNvPr id="37" name="直線接點 36"/>
            <p:cNvCxnSpPr/>
            <p:nvPr/>
          </p:nvCxnSpPr>
          <p:spPr>
            <a:xfrm flipV="1">
              <a:off x="4376401" y="2470814"/>
              <a:ext cx="2294493" cy="82317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線接點 44"/>
            <p:cNvCxnSpPr>
              <a:stCxn id="11" idx="3"/>
            </p:cNvCxnSpPr>
            <p:nvPr/>
          </p:nvCxnSpPr>
          <p:spPr>
            <a:xfrm flipV="1">
              <a:off x="1616227" y="3752074"/>
              <a:ext cx="2322694" cy="9020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文字方塊 50"/>
            <p:cNvSpPr txBox="1"/>
            <p:nvPr/>
          </p:nvSpPr>
          <p:spPr>
            <a:xfrm rot="20457911">
              <a:off x="4356459" y="2688271"/>
              <a:ext cx="1675420" cy="357493"/>
            </a:xfrm>
            <a:prstGeom prst="rect">
              <a:avLst/>
            </a:prstGeom>
            <a:noFill/>
          </p:spPr>
          <p:txBody>
            <a:bodyPr wrap="none" rtlCol="0">
              <a:spAutoFit/>
            </a:bodyPr>
            <a:lstStyle/>
            <a:p>
              <a:r>
                <a:rPr lang="en-US" altLang="zh-TW" sz="1400" dirty="0" smtClean="0">
                  <a:solidFill>
                    <a:srgbClr val="FF0000"/>
                  </a:solidFill>
                </a:rPr>
                <a:t>1/Slope’=2.3364</a:t>
              </a:r>
              <a:endParaRPr lang="zh-TW" altLang="en-US" sz="1400" dirty="0">
                <a:solidFill>
                  <a:srgbClr val="FF0000"/>
                </a:solidFill>
              </a:endParaRPr>
            </a:p>
          </p:txBody>
        </p:sp>
        <p:cxnSp>
          <p:nvCxnSpPr>
            <p:cNvPr id="48" name="直線接點 47"/>
            <p:cNvCxnSpPr/>
            <p:nvPr/>
          </p:nvCxnSpPr>
          <p:spPr>
            <a:xfrm>
              <a:off x="4211758" y="3560934"/>
              <a:ext cx="489406" cy="341481"/>
            </a:xfrm>
            <a:prstGeom prst="line">
              <a:avLst/>
            </a:prstGeom>
            <a:ln>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56" name="文字方塊 55"/>
            <p:cNvSpPr txBox="1"/>
            <p:nvPr/>
          </p:nvSpPr>
          <p:spPr>
            <a:xfrm>
              <a:off x="4351747" y="3858215"/>
              <a:ext cx="1001775" cy="357493"/>
            </a:xfrm>
            <a:prstGeom prst="rect">
              <a:avLst/>
            </a:prstGeom>
            <a:noFill/>
          </p:spPr>
          <p:txBody>
            <a:bodyPr wrap="none" rtlCol="0">
              <a:spAutoFit/>
            </a:bodyPr>
            <a:lstStyle/>
            <a:p>
              <a:r>
                <a:rPr lang="en-US" altLang="zh-TW" sz="1400" dirty="0" smtClean="0">
                  <a:solidFill>
                    <a:srgbClr val="FF0000"/>
                  </a:solidFill>
                </a:rPr>
                <a:t>Slope’=1</a:t>
              </a:r>
              <a:endParaRPr lang="zh-TW" altLang="en-US" sz="1400" dirty="0">
                <a:solidFill>
                  <a:srgbClr val="FF0000"/>
                </a:solidFill>
              </a:endParaRPr>
            </a:p>
          </p:txBody>
        </p:sp>
        <p:cxnSp>
          <p:nvCxnSpPr>
            <p:cNvPr id="58" name="直線接點 57"/>
            <p:cNvCxnSpPr/>
            <p:nvPr/>
          </p:nvCxnSpPr>
          <p:spPr>
            <a:xfrm>
              <a:off x="1596763" y="3293985"/>
              <a:ext cx="4678516" cy="32366"/>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59" name="直線接點 58"/>
            <p:cNvCxnSpPr/>
            <p:nvPr/>
          </p:nvCxnSpPr>
          <p:spPr>
            <a:xfrm>
              <a:off x="1588270" y="3731674"/>
              <a:ext cx="4687009" cy="26725"/>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65" name="文字方塊 64"/>
            <p:cNvSpPr txBox="1"/>
            <p:nvPr/>
          </p:nvSpPr>
          <p:spPr>
            <a:xfrm>
              <a:off x="1072144" y="3110327"/>
              <a:ext cx="545434" cy="357493"/>
            </a:xfrm>
            <a:prstGeom prst="rect">
              <a:avLst/>
            </a:prstGeom>
            <a:noFill/>
          </p:spPr>
          <p:txBody>
            <a:bodyPr wrap="none" rtlCol="0">
              <a:spAutoFit/>
            </a:bodyPr>
            <a:lstStyle/>
            <a:p>
              <a:r>
                <a:rPr lang="en-US" altLang="zh-TW" sz="1400" dirty="0" smtClean="0"/>
                <a:t>133</a:t>
              </a:r>
              <a:endParaRPr lang="zh-TW" altLang="en-US" sz="1400" dirty="0"/>
            </a:p>
          </p:txBody>
        </p:sp>
        <p:sp>
          <p:nvSpPr>
            <p:cNvPr id="66" name="文字方塊 65"/>
            <p:cNvSpPr txBox="1"/>
            <p:nvPr/>
          </p:nvSpPr>
          <p:spPr>
            <a:xfrm>
              <a:off x="1072144" y="3570538"/>
              <a:ext cx="545434" cy="357493"/>
            </a:xfrm>
            <a:prstGeom prst="rect">
              <a:avLst/>
            </a:prstGeom>
            <a:noFill/>
          </p:spPr>
          <p:txBody>
            <a:bodyPr wrap="none" rtlCol="0">
              <a:spAutoFit/>
            </a:bodyPr>
            <a:lstStyle/>
            <a:p>
              <a:r>
                <a:rPr lang="en-US" altLang="zh-TW" sz="1400" dirty="0" smtClean="0"/>
                <a:t>123</a:t>
              </a:r>
              <a:endParaRPr lang="zh-TW" altLang="en-US" sz="1400" dirty="0"/>
            </a:p>
          </p:txBody>
        </p:sp>
        <p:sp>
          <p:nvSpPr>
            <p:cNvPr id="49" name="文字方塊 48"/>
            <p:cNvSpPr txBox="1"/>
            <p:nvPr/>
          </p:nvSpPr>
          <p:spPr>
            <a:xfrm rot="20457911">
              <a:off x="2310366" y="4066792"/>
              <a:ext cx="1675420" cy="357493"/>
            </a:xfrm>
            <a:prstGeom prst="rect">
              <a:avLst/>
            </a:prstGeom>
            <a:noFill/>
          </p:spPr>
          <p:txBody>
            <a:bodyPr wrap="none" rtlCol="0">
              <a:spAutoFit/>
            </a:bodyPr>
            <a:lstStyle/>
            <a:p>
              <a:r>
                <a:rPr lang="en-US" altLang="zh-TW" sz="1400" dirty="0" smtClean="0">
                  <a:solidFill>
                    <a:srgbClr val="FF0000"/>
                  </a:solidFill>
                </a:rPr>
                <a:t>1/Slope’=2.3364</a:t>
              </a:r>
              <a:endParaRPr lang="zh-TW" altLang="en-US" sz="1400" dirty="0">
                <a:solidFill>
                  <a:srgbClr val="FF0000"/>
                </a:solidFill>
              </a:endParaRPr>
            </a:p>
          </p:txBody>
        </p:sp>
      </p:grpSp>
      <p:sp>
        <p:nvSpPr>
          <p:cNvPr id="2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31"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pSp>
        <p:nvGrpSpPr>
          <p:cNvPr id="35" name="群組 34"/>
          <p:cNvGrpSpPr/>
          <p:nvPr/>
        </p:nvGrpSpPr>
        <p:grpSpPr>
          <a:xfrm>
            <a:off x="655735" y="5373216"/>
            <a:ext cx="8020721" cy="1188939"/>
            <a:chOff x="323529" y="5670540"/>
            <a:chExt cx="7704856" cy="1021588"/>
          </a:xfrm>
        </p:grpSpPr>
        <p:sp>
          <p:nvSpPr>
            <p:cNvPr id="34" name="矩形 33"/>
            <p:cNvSpPr/>
            <p:nvPr/>
          </p:nvSpPr>
          <p:spPr>
            <a:xfrm>
              <a:off x="323529" y="5670540"/>
              <a:ext cx="7704856" cy="998820"/>
            </a:xfrm>
            <a:prstGeom prst="rect">
              <a:avLst/>
            </a:prstGeom>
            <a:solidFill>
              <a:srgbClr val="FFFF00"/>
            </a:solidFill>
            <a:ln w="19050">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endParaRPr lang="zh-TW" altLang="en-US" sz="1600" dirty="0" smtClean="0">
                <a:ea typeface="+mj-ea"/>
              </a:endParaRPr>
            </a:p>
          </p:txBody>
        </p:sp>
        <p:graphicFrame>
          <p:nvGraphicFramePr>
            <p:cNvPr id="33" name="物件 32"/>
            <p:cNvGraphicFramePr>
              <a:graphicFrameLocks noChangeAspect="1"/>
            </p:cNvGraphicFramePr>
            <p:nvPr>
              <p:extLst>
                <p:ext uri="{D42A27DB-BD31-4B8C-83A1-F6EECF244321}">
                  <p14:modId xmlns:p14="http://schemas.microsoft.com/office/powerpoint/2010/main" val="3697658347"/>
                </p:ext>
              </p:extLst>
            </p:nvPr>
          </p:nvGraphicFramePr>
          <p:xfrm>
            <a:off x="447105" y="5682478"/>
            <a:ext cx="7556500" cy="1009650"/>
          </p:xfrm>
          <a:graphic>
            <a:graphicData uri="http://schemas.openxmlformats.org/presentationml/2006/ole">
              <mc:AlternateContent xmlns:mc="http://schemas.openxmlformats.org/markup-compatibility/2006">
                <mc:Choice xmlns:v="urn:schemas-microsoft-com:vml" Requires="v">
                  <p:oleObj spid="_x0000_s34944" name="方程式" r:id="rId4" imgW="5460840" imgH="736560" progId="Equation.3">
                    <p:embed/>
                  </p:oleObj>
                </mc:Choice>
                <mc:Fallback>
                  <p:oleObj name="方程式" r:id="rId4" imgW="5460840" imgH="736560" progId="Equation.3">
                    <p:embed/>
                    <p:pic>
                      <p:nvPicPr>
                        <p:cNvPr id="0" name="Object 6"/>
                        <p:cNvPicPr>
                          <a:picLocks noChangeAspect="1" noChangeArrowheads="1"/>
                        </p:cNvPicPr>
                        <p:nvPr/>
                      </p:nvPicPr>
                      <p:blipFill>
                        <a:blip r:embed="rId5"/>
                        <a:srcRect/>
                        <a:stretch>
                          <a:fillRect/>
                        </a:stretch>
                      </p:blipFill>
                      <p:spPr bwMode="auto">
                        <a:xfrm>
                          <a:off x="447105" y="5682478"/>
                          <a:ext cx="7556500" cy="1009650"/>
                        </a:xfrm>
                        <a:prstGeom prst="rect">
                          <a:avLst/>
                        </a:prstGeom>
                        <a:noFill/>
                      </p:spPr>
                    </p:pic>
                  </p:oleObj>
                </mc:Fallback>
              </mc:AlternateContent>
            </a:graphicData>
          </a:graphic>
        </p:graphicFrame>
      </p:grpSp>
    </p:spTree>
    <p:extLst>
      <p:ext uri="{BB962C8B-B14F-4D97-AF65-F5344CB8AC3E}">
        <p14:creationId xmlns:p14="http://schemas.microsoft.com/office/powerpoint/2010/main" val="106541669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10" name="文字方塊 9"/>
          <p:cNvSpPr txBox="1"/>
          <p:nvPr/>
        </p:nvSpPr>
        <p:spPr>
          <a:xfrm>
            <a:off x="1259632" y="4581128"/>
            <a:ext cx="7632848" cy="2108269"/>
          </a:xfrm>
          <a:prstGeom prst="rect">
            <a:avLst/>
          </a:prstGeom>
          <a:noFill/>
        </p:spPr>
        <p:txBody>
          <a:bodyPr wrap="square" rtlCol="0">
            <a:spAutoFit/>
          </a:bodyPr>
          <a:lstStyle/>
          <a:p>
            <a:pPr hangingPunct="0"/>
            <a:r>
              <a:rPr lang="en-US" altLang="zh-TW" dirty="0" smtClean="0">
                <a:latin typeface="Times New Roman" panose="02020603050405020304" pitchFamily="18" charset="0"/>
                <a:cs typeface="Times New Roman" panose="02020603050405020304" pitchFamily="18" charset="0"/>
              </a:rPr>
              <a:t>D</a:t>
            </a:r>
            <a:r>
              <a:rPr lang="en-US" altLang="zh-TW" baseline="-25000" dirty="0" smtClean="0">
                <a:latin typeface="Times New Roman" panose="02020603050405020304" pitchFamily="18" charset="0"/>
                <a:cs typeface="Times New Roman" panose="02020603050405020304" pitchFamily="18" charset="0"/>
              </a:rPr>
              <a:t>3i,j </a:t>
            </a:r>
            <a:r>
              <a:rPr lang="en-CA" altLang="zh-TW" dirty="0">
                <a:latin typeface="Times New Roman" panose="02020603050405020304" pitchFamily="18" charset="0"/>
                <a:cs typeface="Times New Roman" panose="02020603050405020304" pitchFamily="18" charset="0"/>
              </a:rPr>
              <a:t>= (19078* </a:t>
            </a:r>
            <a:r>
              <a:rPr lang="en-CA" altLang="zh-TW" dirty="0" smtClean="0">
                <a:latin typeface="Times New Roman" panose="02020603050405020304" pitchFamily="18" charset="0"/>
                <a:cs typeface="Times New Roman" panose="02020603050405020304" pitchFamily="18" charset="0"/>
              </a:rPr>
              <a:t>((Y</a:t>
            </a:r>
            <a:r>
              <a:rPr lang="en-CA" altLang="zh-TW" baseline="-25000" dirty="0" smtClean="0">
                <a:latin typeface="Times New Roman" panose="02020603050405020304" pitchFamily="18" charset="0"/>
                <a:cs typeface="Times New Roman" panose="02020603050405020304" pitchFamily="18" charset="0"/>
              </a:rPr>
              <a:t>i</a:t>
            </a:r>
            <a:r>
              <a:rPr lang="en-CA" altLang="zh-TW" baseline="-25000" dirty="0">
                <a:latin typeface="Times New Roman" panose="02020603050405020304" pitchFamily="18" charset="0"/>
                <a:cs typeface="Times New Roman" panose="02020603050405020304" pitchFamily="18" charset="0"/>
              </a:rPr>
              <a:t>, </a:t>
            </a:r>
            <a:r>
              <a:rPr lang="en-CA" altLang="zh-TW" baseline="-25000" dirty="0" smtClean="0">
                <a:latin typeface="Times New Roman" panose="02020603050405020304" pitchFamily="18" charset="0"/>
                <a:cs typeface="Times New Roman" panose="02020603050405020304" pitchFamily="18" charset="0"/>
              </a:rPr>
              <a:t>j</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− 16) + 2</a:t>
            </a:r>
            <a:r>
              <a:rPr lang="en-CA" altLang="zh-TW" baseline="30000" dirty="0">
                <a:latin typeface="Times New Roman" panose="02020603050405020304" pitchFamily="18" charset="0"/>
                <a:cs typeface="Times New Roman" panose="02020603050405020304" pitchFamily="18" charset="0"/>
              </a:rPr>
              <a:t>13</a:t>
            </a:r>
            <a:r>
              <a:rPr lang="en-CA" altLang="zh-TW" dirty="0">
                <a:latin typeface="Times New Roman" panose="02020603050405020304" pitchFamily="18" charset="0"/>
                <a:cs typeface="Times New Roman" panose="02020603050405020304" pitchFamily="18" charset="0"/>
              </a:rPr>
              <a:t>) / 2</a:t>
            </a:r>
            <a:r>
              <a:rPr lang="en-CA" altLang="zh-TW" baseline="30000" dirty="0">
                <a:latin typeface="Times New Roman" panose="02020603050405020304" pitchFamily="18" charset="0"/>
                <a:cs typeface="Times New Roman" panose="02020603050405020304" pitchFamily="18" charset="0"/>
              </a:rPr>
              <a:t>14</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(D-X9)</a:t>
            </a:r>
            <a:endParaRPr lang="zh-TW" altLang="zh-TW" dirty="0">
              <a:latin typeface="Times New Roman" panose="02020603050405020304" pitchFamily="18" charset="0"/>
              <a:cs typeface="Times New Roman" panose="02020603050405020304" pitchFamily="18" charset="0"/>
            </a:endParaRPr>
          </a:p>
          <a:p>
            <a:pPr hangingPunct="0"/>
            <a:r>
              <a:rPr lang="en-US" altLang="zh-TW" dirty="0" smtClean="0">
                <a:latin typeface="Times New Roman" panose="02020603050405020304" pitchFamily="18" charset="0"/>
                <a:cs typeface="Times New Roman" panose="02020603050405020304" pitchFamily="18" charset="0"/>
              </a:rPr>
              <a:t>D</a:t>
            </a:r>
            <a:r>
              <a:rPr lang="en-US" altLang="zh-TW" baseline="-25000" dirty="0" smtClean="0">
                <a:latin typeface="Times New Roman" panose="02020603050405020304" pitchFamily="18" charset="0"/>
                <a:cs typeface="Times New Roman" panose="02020603050405020304" pitchFamily="18" charset="0"/>
              </a:rPr>
              <a:t>3i+1,j+1 </a:t>
            </a:r>
            <a:r>
              <a:rPr lang="en-CA" altLang="zh-TW" dirty="0">
                <a:latin typeface="Times New Roman" panose="02020603050405020304" pitchFamily="18" charset="0"/>
                <a:cs typeface="Times New Roman" panose="02020603050405020304" pitchFamily="18" charset="0"/>
              </a:rPr>
              <a:t>= (19078 * (</a:t>
            </a:r>
            <a:r>
              <a:rPr lang="en-US" altLang="zh-TW" dirty="0" smtClean="0">
                <a:latin typeface="Times New Roman" panose="02020603050405020304" pitchFamily="18" charset="0"/>
                <a:cs typeface="Times New Roman" panose="02020603050405020304" pitchFamily="18" charset="0"/>
              </a:rPr>
              <a:t>Y</a:t>
            </a:r>
            <a:r>
              <a:rPr lang="en-US" altLang="zh-TW" baseline="-25000" dirty="0" smtClean="0">
                <a:latin typeface="Times New Roman" panose="02020603050405020304" pitchFamily="18" charset="0"/>
                <a:cs typeface="Times New Roman" panose="02020603050405020304" pitchFamily="18" charset="0"/>
              </a:rPr>
              <a:t>i</a:t>
            </a:r>
            <a:r>
              <a:rPr lang="en-US" altLang="zh-TW" baseline="-25000" dirty="0">
                <a:latin typeface="Times New Roman" panose="02020603050405020304" pitchFamily="18" charset="0"/>
                <a:cs typeface="Times New Roman" panose="02020603050405020304" pitchFamily="18" charset="0"/>
              </a:rPr>
              <a:t>, </a:t>
            </a:r>
            <a:r>
              <a:rPr lang="en-US" altLang="zh-TW" baseline="-25000" dirty="0" smtClean="0">
                <a:latin typeface="Times New Roman" panose="02020603050405020304" pitchFamily="18" charset="0"/>
                <a:cs typeface="Times New Roman" panose="02020603050405020304" pitchFamily="18" charset="0"/>
              </a:rPr>
              <a:t>j+1 </a:t>
            </a:r>
            <a:r>
              <a:rPr lang="en-CA" altLang="zh-TW" dirty="0">
                <a:latin typeface="Times New Roman" panose="02020603050405020304" pitchFamily="18" charset="0"/>
                <a:cs typeface="Times New Roman" panose="02020603050405020304" pitchFamily="18" charset="0"/>
              </a:rPr>
              <a:t>− 16) + 2</a:t>
            </a:r>
            <a:r>
              <a:rPr lang="en-CA" altLang="zh-TW" baseline="30000" dirty="0">
                <a:latin typeface="Times New Roman" panose="02020603050405020304" pitchFamily="18" charset="0"/>
                <a:cs typeface="Times New Roman" panose="02020603050405020304" pitchFamily="18" charset="0"/>
              </a:rPr>
              <a:t>13</a:t>
            </a:r>
            <a:r>
              <a:rPr lang="en-CA" altLang="zh-TW" dirty="0">
                <a:latin typeface="Times New Roman" panose="02020603050405020304" pitchFamily="18" charset="0"/>
                <a:cs typeface="Times New Roman" panose="02020603050405020304" pitchFamily="18" charset="0"/>
              </a:rPr>
              <a:t>) / 2</a:t>
            </a:r>
            <a:r>
              <a:rPr lang="en-CA" altLang="zh-TW" baseline="30000" dirty="0">
                <a:latin typeface="Times New Roman" panose="02020603050405020304" pitchFamily="18" charset="0"/>
                <a:cs typeface="Times New Roman" panose="02020603050405020304" pitchFamily="18" charset="0"/>
              </a:rPr>
              <a:t>14</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(D-X10)</a:t>
            </a:r>
            <a:endParaRPr lang="zh-TW" altLang="zh-TW" dirty="0">
              <a:latin typeface="Times New Roman" panose="02020603050405020304" pitchFamily="18" charset="0"/>
              <a:cs typeface="Times New Roman" panose="02020603050405020304" pitchFamily="18" charset="0"/>
            </a:endParaRPr>
          </a:p>
          <a:p>
            <a:pPr hangingPunct="0"/>
            <a:r>
              <a:rPr lang="en-US" altLang="zh-TW" dirty="0" smtClean="0">
                <a:latin typeface="Times New Roman" panose="02020603050405020304" pitchFamily="18" charset="0"/>
                <a:cs typeface="Times New Roman" panose="02020603050405020304" pitchFamily="18" charset="0"/>
              </a:rPr>
              <a:t>D</a:t>
            </a:r>
            <a:r>
              <a:rPr lang="en-US" altLang="zh-TW" baseline="-25000" dirty="0" smtClean="0">
                <a:latin typeface="Times New Roman" panose="02020603050405020304" pitchFamily="18" charset="0"/>
                <a:cs typeface="Times New Roman" panose="02020603050405020304" pitchFamily="18" charset="0"/>
              </a:rPr>
              <a:t>3i+4,j </a:t>
            </a:r>
            <a:r>
              <a:rPr lang="en-CA" altLang="zh-TW" dirty="0">
                <a:latin typeface="Times New Roman" panose="02020603050405020304" pitchFamily="18" charset="0"/>
                <a:cs typeface="Times New Roman" panose="02020603050405020304" pitchFamily="18" charset="0"/>
              </a:rPr>
              <a:t>= (19078 * (</a:t>
            </a:r>
            <a:r>
              <a:rPr lang="en-US" altLang="zh-TW" dirty="0" smtClean="0">
                <a:latin typeface="Times New Roman" panose="02020603050405020304" pitchFamily="18" charset="0"/>
                <a:cs typeface="Times New Roman" panose="02020603050405020304" pitchFamily="18" charset="0"/>
              </a:rPr>
              <a:t>Y (</a:t>
            </a:r>
            <a:r>
              <a:rPr lang="en-US" altLang="zh-TW" baseline="-25000" dirty="0" smtClean="0">
                <a:latin typeface="Times New Roman" panose="02020603050405020304" pitchFamily="18" charset="0"/>
                <a:cs typeface="Times New Roman" panose="02020603050405020304" pitchFamily="18" charset="0"/>
              </a:rPr>
              <a:t>i+1, j</a:t>
            </a:r>
            <a:r>
              <a:rPr lang="en-US"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− 16) + 2</a:t>
            </a:r>
            <a:r>
              <a:rPr lang="en-CA" altLang="zh-TW" baseline="30000" dirty="0">
                <a:latin typeface="Times New Roman" panose="02020603050405020304" pitchFamily="18" charset="0"/>
                <a:cs typeface="Times New Roman" panose="02020603050405020304" pitchFamily="18" charset="0"/>
              </a:rPr>
              <a:t>13</a:t>
            </a:r>
            <a:r>
              <a:rPr lang="en-CA" altLang="zh-TW" dirty="0">
                <a:latin typeface="Times New Roman" panose="02020603050405020304" pitchFamily="18" charset="0"/>
                <a:cs typeface="Times New Roman" panose="02020603050405020304" pitchFamily="18" charset="0"/>
              </a:rPr>
              <a:t>) / 2</a:t>
            </a:r>
            <a:r>
              <a:rPr lang="en-CA" altLang="zh-TW" baseline="30000" dirty="0">
                <a:latin typeface="Times New Roman" panose="02020603050405020304" pitchFamily="18" charset="0"/>
                <a:cs typeface="Times New Roman" panose="02020603050405020304" pitchFamily="18" charset="0"/>
              </a:rPr>
              <a:t>14</a:t>
            </a:r>
            <a:r>
              <a:rPr lang="en-CA" altLang="zh-TW" dirty="0">
                <a:latin typeface="Times New Roman" panose="02020603050405020304" pitchFamily="18" charset="0"/>
                <a:cs typeface="Times New Roman" panose="02020603050405020304" pitchFamily="18" charset="0"/>
              </a:rPr>
              <a:t>,	</a:t>
            </a:r>
            <a:r>
              <a:rPr lang="en-CA" altLang="zh-TW" dirty="0" smtClean="0">
                <a:latin typeface="Times New Roman" panose="02020603050405020304" pitchFamily="18" charset="0"/>
                <a:cs typeface="Times New Roman" panose="02020603050405020304" pitchFamily="18" charset="0"/>
              </a:rPr>
              <a:t>  	     (D-X11)</a:t>
            </a:r>
            <a:endParaRPr lang="zh-TW" altLang="zh-TW" dirty="0">
              <a:latin typeface="Times New Roman" panose="02020603050405020304" pitchFamily="18" charset="0"/>
              <a:cs typeface="Times New Roman" panose="02020603050405020304" pitchFamily="18" charset="0"/>
            </a:endParaRPr>
          </a:p>
          <a:p>
            <a:pPr hangingPunct="0"/>
            <a:r>
              <a:rPr lang="en-CA" altLang="zh-TW" dirty="0" smtClean="0">
                <a:latin typeface="Times New Roman" panose="02020603050405020304" pitchFamily="18" charset="0"/>
                <a:cs typeface="Times New Roman" panose="02020603050405020304" pitchFamily="18" charset="0"/>
              </a:rPr>
              <a:t>D</a:t>
            </a:r>
            <a:r>
              <a:rPr lang="en-CA" altLang="zh-TW" baseline="-25000" dirty="0" smtClean="0">
                <a:latin typeface="Times New Roman" panose="02020603050405020304" pitchFamily="18" charset="0"/>
                <a:cs typeface="Times New Roman" panose="02020603050405020304" pitchFamily="18" charset="0"/>
              </a:rPr>
              <a:t>3i+5</a:t>
            </a:r>
            <a:r>
              <a:rPr lang="en-CA" altLang="zh-TW" baseline="-25000" dirty="0">
                <a:latin typeface="Times New Roman" panose="02020603050405020304" pitchFamily="18" charset="0"/>
                <a:cs typeface="Times New Roman" panose="02020603050405020304" pitchFamily="18" charset="0"/>
              </a:rPr>
              <a:t>, </a:t>
            </a:r>
            <a:r>
              <a:rPr lang="en-CA" altLang="zh-TW" baseline="-25000" dirty="0" smtClean="0">
                <a:latin typeface="Times New Roman" panose="02020603050405020304" pitchFamily="18" charset="0"/>
                <a:cs typeface="Times New Roman" panose="02020603050405020304" pitchFamily="18" charset="0"/>
              </a:rPr>
              <a:t>j+1</a:t>
            </a:r>
            <a:r>
              <a:rPr lang="en-CA"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 (19078 * </a:t>
            </a:r>
            <a:r>
              <a:rPr lang="en-CA" altLang="zh-TW" dirty="0" smtClean="0">
                <a:latin typeface="Times New Roman" panose="02020603050405020304" pitchFamily="18" charset="0"/>
                <a:cs typeface="Times New Roman" panose="02020603050405020304" pitchFamily="18" charset="0"/>
              </a:rPr>
              <a:t>(</a:t>
            </a:r>
            <a:r>
              <a:rPr lang="en-US" altLang="zh-TW" dirty="0" smtClean="0">
                <a:latin typeface="Times New Roman" panose="02020603050405020304" pitchFamily="18" charset="0"/>
                <a:cs typeface="Times New Roman" panose="02020603050405020304" pitchFamily="18" charset="0"/>
              </a:rPr>
              <a:t>Y</a:t>
            </a:r>
            <a:r>
              <a:rPr lang="en-US" altLang="zh-TW" baseline="-25000" dirty="0" smtClean="0">
                <a:latin typeface="Times New Roman" panose="02020603050405020304" pitchFamily="18" charset="0"/>
                <a:cs typeface="Times New Roman" panose="02020603050405020304" pitchFamily="18" charset="0"/>
              </a:rPr>
              <a:t>i+1</a:t>
            </a:r>
            <a:r>
              <a:rPr lang="en-US" altLang="zh-TW" baseline="-25000" dirty="0">
                <a:latin typeface="Times New Roman" panose="02020603050405020304" pitchFamily="18" charset="0"/>
                <a:cs typeface="Times New Roman" panose="02020603050405020304" pitchFamily="18" charset="0"/>
              </a:rPr>
              <a:t>, </a:t>
            </a:r>
            <a:r>
              <a:rPr lang="en-US" altLang="zh-TW" baseline="-25000" dirty="0" smtClean="0">
                <a:latin typeface="Times New Roman" panose="02020603050405020304" pitchFamily="18" charset="0"/>
                <a:cs typeface="Times New Roman" panose="02020603050405020304" pitchFamily="18" charset="0"/>
              </a:rPr>
              <a:t>j+1</a:t>
            </a:r>
            <a:r>
              <a:rPr lang="en-US" altLang="zh-TW" dirty="0" smtClean="0">
                <a:latin typeface="Times New Roman" panose="02020603050405020304" pitchFamily="18" charset="0"/>
                <a:cs typeface="Times New Roman" panose="02020603050405020304" pitchFamily="18" charset="0"/>
              </a:rPr>
              <a:t> </a:t>
            </a:r>
            <a:r>
              <a:rPr lang="en-CA" altLang="zh-TW" dirty="0">
                <a:latin typeface="Times New Roman" panose="02020603050405020304" pitchFamily="18" charset="0"/>
                <a:cs typeface="Times New Roman" panose="02020603050405020304" pitchFamily="18" charset="0"/>
              </a:rPr>
              <a:t>− 16) + 2</a:t>
            </a:r>
            <a:r>
              <a:rPr lang="en-CA" altLang="zh-TW" baseline="30000" dirty="0">
                <a:latin typeface="Times New Roman" panose="02020603050405020304" pitchFamily="18" charset="0"/>
                <a:cs typeface="Times New Roman" panose="02020603050405020304" pitchFamily="18" charset="0"/>
              </a:rPr>
              <a:t>13</a:t>
            </a:r>
            <a:r>
              <a:rPr lang="en-CA" altLang="zh-TW" dirty="0">
                <a:latin typeface="Times New Roman" panose="02020603050405020304" pitchFamily="18" charset="0"/>
                <a:cs typeface="Times New Roman" panose="02020603050405020304" pitchFamily="18" charset="0"/>
              </a:rPr>
              <a:t>) / </a:t>
            </a:r>
            <a:r>
              <a:rPr lang="en-CA" altLang="zh-TW" dirty="0" smtClean="0">
                <a:latin typeface="Times New Roman" panose="02020603050405020304" pitchFamily="18" charset="0"/>
                <a:cs typeface="Times New Roman" panose="02020603050405020304" pitchFamily="18" charset="0"/>
              </a:rPr>
              <a:t>2</a:t>
            </a:r>
            <a:r>
              <a:rPr lang="en-CA" altLang="zh-TW" baseline="30000" dirty="0" smtClean="0">
                <a:latin typeface="Times New Roman" panose="02020603050405020304" pitchFamily="18" charset="0"/>
                <a:cs typeface="Times New Roman" panose="02020603050405020304" pitchFamily="18" charset="0"/>
              </a:rPr>
              <a:t>14</a:t>
            </a:r>
            <a:r>
              <a:rPr lang="en-CA" altLang="zh-TW" dirty="0" smtClean="0">
                <a:latin typeface="Times New Roman" panose="02020603050405020304" pitchFamily="18" charset="0"/>
                <a:cs typeface="Times New Roman" panose="02020603050405020304" pitchFamily="18" charset="0"/>
              </a:rPr>
              <a:t>,	                     (D-X12)</a:t>
            </a:r>
          </a:p>
          <a:p>
            <a:pPr hangingPunct="0"/>
            <a:endParaRPr lang="en-CA" altLang="zh-TW" dirty="0">
              <a:latin typeface="Times New Roman" panose="02020603050405020304" pitchFamily="18" charset="0"/>
              <a:cs typeface="Times New Roman" panose="02020603050405020304" pitchFamily="18" charset="0"/>
            </a:endParaRPr>
          </a:p>
          <a:p>
            <a:pPr hangingPunct="0">
              <a:spcBef>
                <a:spcPts val="600"/>
              </a:spcBef>
            </a:pPr>
            <a:r>
              <a:rPr lang="en-US" altLang="zh-TW" dirty="0" smtClean="0">
                <a:latin typeface="Times New Roman" panose="02020603050405020304" pitchFamily="18" charset="0"/>
                <a:cs typeface="Times New Roman" panose="02020603050405020304" pitchFamily="18" charset="0"/>
              </a:rPr>
              <a:t>D</a:t>
            </a:r>
            <a:r>
              <a:rPr lang="en-US" altLang="zh-TW" baseline="-25000" dirty="0" smtClean="0">
                <a:latin typeface="Times New Roman" panose="02020603050405020304" pitchFamily="18" charset="0"/>
                <a:cs typeface="Times New Roman" panose="02020603050405020304" pitchFamily="18" charset="0"/>
              </a:rPr>
              <a:t>3i+2,j </a:t>
            </a:r>
            <a:r>
              <a:rPr lang="en-US" altLang="zh-TW" dirty="0" smtClean="0">
                <a:latin typeface="Times New Roman" panose="02020603050405020304" pitchFamily="18" charset="0"/>
                <a:cs typeface="Times New Roman" panose="02020603050405020304" pitchFamily="18" charset="0"/>
              </a:rPr>
              <a:t>= f(</a:t>
            </a:r>
            <a:r>
              <a:rPr lang="en-US" altLang="zh-TW" dirty="0" err="1" smtClean="0">
                <a:latin typeface="Times New Roman" panose="02020603050405020304" pitchFamily="18" charset="0"/>
                <a:cs typeface="Times New Roman" panose="02020603050405020304" pitchFamily="18" charset="0"/>
              </a:rPr>
              <a:t>Cb</a:t>
            </a:r>
            <a:r>
              <a:rPr lang="en-US" altLang="zh-TW" baseline="-25000" dirty="0" err="1" smtClean="0">
                <a:latin typeface="Times New Roman" panose="02020603050405020304" pitchFamily="18" charset="0"/>
                <a:cs typeface="Times New Roman" panose="02020603050405020304" pitchFamily="18" charset="0"/>
              </a:rPr>
              <a:t>i,j</a:t>
            </a:r>
            <a:r>
              <a:rPr lang="en-US" altLang="zh-TW" dirty="0" smtClean="0">
                <a:latin typeface="Times New Roman" panose="02020603050405020304" pitchFamily="18" charset="0"/>
                <a:cs typeface="Times New Roman" panose="02020603050405020304" pitchFamily="18" charset="0"/>
              </a:rPr>
              <a:t>, D</a:t>
            </a:r>
            <a:r>
              <a:rPr lang="en-US" altLang="zh-TW" baseline="-25000" dirty="0" smtClean="0">
                <a:latin typeface="Times New Roman" panose="02020603050405020304" pitchFamily="18" charset="0"/>
                <a:cs typeface="Times New Roman" panose="02020603050405020304" pitchFamily="18" charset="0"/>
              </a:rPr>
              <a:t>3i</a:t>
            </a:r>
            <a:r>
              <a:rPr lang="en-US" altLang="zh-TW" baseline="-25000" dirty="0">
                <a:latin typeface="Times New Roman" panose="02020603050405020304" pitchFamily="18" charset="0"/>
                <a:cs typeface="Times New Roman" panose="02020603050405020304" pitchFamily="18" charset="0"/>
              </a:rPr>
              <a:t>, </a:t>
            </a:r>
            <a:r>
              <a:rPr lang="en-US" altLang="zh-TW" baseline="-25000" dirty="0" smtClean="0">
                <a:latin typeface="Times New Roman" panose="02020603050405020304" pitchFamily="18" charset="0"/>
                <a:cs typeface="Times New Roman" panose="02020603050405020304" pitchFamily="18" charset="0"/>
              </a:rPr>
              <a:t>j</a:t>
            </a:r>
            <a:r>
              <a:rPr lang="en-US" altLang="zh-TW" dirty="0" smtClean="0">
                <a:latin typeface="Times New Roman" panose="02020603050405020304" pitchFamily="18" charset="0"/>
                <a:cs typeface="Times New Roman" panose="02020603050405020304" pitchFamily="18" charset="0"/>
              </a:rPr>
              <a:t>, D</a:t>
            </a:r>
            <a:r>
              <a:rPr lang="en-US" altLang="zh-TW" baseline="-25000" dirty="0" smtClean="0">
                <a:latin typeface="Times New Roman" panose="02020603050405020304" pitchFamily="18" charset="0"/>
                <a:cs typeface="Times New Roman" panose="02020603050405020304" pitchFamily="18" charset="0"/>
              </a:rPr>
              <a:t>3i+4,j</a:t>
            </a:r>
            <a:r>
              <a:rPr lang="en-US" altLang="zh-TW" dirty="0" smtClean="0">
                <a:latin typeface="Times New Roman" panose="02020603050405020304" pitchFamily="18" charset="0"/>
                <a:cs typeface="Times New Roman" panose="02020603050405020304" pitchFamily="18" charset="0"/>
              </a:rPr>
              <a:t>), </a:t>
            </a:r>
            <a:r>
              <a:rPr lang="en-US" altLang="zh-TW" dirty="0">
                <a:latin typeface="Times New Roman" panose="02020603050405020304" pitchFamily="18" charset="0"/>
                <a:cs typeface="Times New Roman" panose="02020603050405020304" pitchFamily="18" charset="0"/>
              </a:rPr>
              <a:t>	</a:t>
            </a:r>
            <a:r>
              <a:rPr lang="en-US" altLang="zh-TW" dirty="0" smtClean="0">
                <a:latin typeface="Times New Roman" panose="02020603050405020304" pitchFamily="18" charset="0"/>
                <a:cs typeface="Times New Roman" panose="02020603050405020304" pitchFamily="18" charset="0"/>
              </a:rPr>
              <a:t>          		                     (D-X13)</a:t>
            </a:r>
            <a:endParaRPr lang="zh-TW" altLang="zh-TW" dirty="0">
              <a:latin typeface="Times New Roman" panose="02020603050405020304" pitchFamily="18" charset="0"/>
              <a:cs typeface="Times New Roman" panose="02020603050405020304" pitchFamily="18" charset="0"/>
            </a:endParaRPr>
          </a:p>
          <a:p>
            <a:pPr hangingPunct="0"/>
            <a:r>
              <a:rPr lang="en-US" altLang="zh-TW" dirty="0" smtClean="0">
                <a:latin typeface="Times New Roman" panose="02020603050405020304" pitchFamily="18" charset="0"/>
                <a:cs typeface="Times New Roman" panose="02020603050405020304" pitchFamily="18" charset="0"/>
              </a:rPr>
              <a:t>D</a:t>
            </a:r>
            <a:r>
              <a:rPr lang="en-US" altLang="zh-TW" baseline="-25000" dirty="0" smtClean="0">
                <a:latin typeface="Times New Roman" panose="02020603050405020304" pitchFamily="18" charset="0"/>
                <a:cs typeface="Times New Roman" panose="02020603050405020304" pitchFamily="18" charset="0"/>
              </a:rPr>
              <a:t>3i+3</a:t>
            </a:r>
            <a:r>
              <a:rPr lang="en-US" altLang="zh-TW" baseline="-25000" dirty="0">
                <a:latin typeface="Times New Roman" panose="02020603050405020304" pitchFamily="18" charset="0"/>
                <a:cs typeface="Times New Roman" panose="02020603050405020304" pitchFamily="18" charset="0"/>
              </a:rPr>
              <a:t>, j+1</a:t>
            </a:r>
            <a:r>
              <a:rPr lang="en-US" altLang="zh-TW" dirty="0" smtClean="0">
                <a:latin typeface="Times New Roman" panose="02020603050405020304" pitchFamily="18" charset="0"/>
                <a:cs typeface="Times New Roman" panose="02020603050405020304" pitchFamily="18" charset="0"/>
              </a:rPr>
              <a:t>)= f(</a:t>
            </a:r>
            <a:r>
              <a:rPr lang="en-US" altLang="zh-TW" dirty="0" err="1" smtClean="0">
                <a:latin typeface="Times New Roman" panose="02020603050405020304" pitchFamily="18" charset="0"/>
                <a:cs typeface="Times New Roman" panose="02020603050405020304" pitchFamily="18" charset="0"/>
              </a:rPr>
              <a:t>Cr</a:t>
            </a:r>
            <a:r>
              <a:rPr lang="en-US" altLang="zh-TW" baseline="-25000" dirty="0" err="1" smtClean="0">
                <a:latin typeface="Times New Roman" panose="02020603050405020304" pitchFamily="18" charset="0"/>
                <a:cs typeface="Times New Roman" panose="02020603050405020304" pitchFamily="18" charset="0"/>
              </a:rPr>
              <a:t>i,j</a:t>
            </a:r>
            <a:r>
              <a:rPr lang="en-US" altLang="zh-TW" dirty="0" smtClean="0">
                <a:latin typeface="Times New Roman" panose="02020603050405020304" pitchFamily="18" charset="0"/>
                <a:cs typeface="Times New Roman" panose="02020603050405020304" pitchFamily="18" charset="0"/>
              </a:rPr>
              <a:t>, D</a:t>
            </a:r>
            <a:r>
              <a:rPr lang="en-US" altLang="zh-TW" baseline="-25000" dirty="0" smtClean="0">
                <a:latin typeface="Times New Roman" panose="02020603050405020304" pitchFamily="18" charset="0"/>
                <a:cs typeface="Times New Roman" panose="02020603050405020304" pitchFamily="18" charset="0"/>
              </a:rPr>
              <a:t>3i+1,j+1</a:t>
            </a:r>
            <a:r>
              <a:rPr lang="en-US" altLang="zh-TW" dirty="0" smtClean="0">
                <a:latin typeface="Times New Roman" panose="02020603050405020304" pitchFamily="18" charset="0"/>
                <a:cs typeface="Times New Roman" panose="02020603050405020304" pitchFamily="18" charset="0"/>
              </a:rPr>
              <a:t>, D</a:t>
            </a:r>
            <a:r>
              <a:rPr lang="en-US" altLang="zh-TW" baseline="-25000" dirty="0" smtClean="0">
                <a:latin typeface="Times New Roman" panose="02020603050405020304" pitchFamily="18" charset="0"/>
                <a:cs typeface="Times New Roman" panose="02020603050405020304" pitchFamily="18" charset="0"/>
              </a:rPr>
              <a:t>3i+5</a:t>
            </a:r>
            <a:r>
              <a:rPr lang="en-US" altLang="zh-TW" baseline="-25000" dirty="0">
                <a:latin typeface="Times New Roman" panose="02020603050405020304" pitchFamily="18" charset="0"/>
                <a:cs typeface="Times New Roman" panose="02020603050405020304" pitchFamily="18" charset="0"/>
              </a:rPr>
              <a:t>, </a:t>
            </a:r>
            <a:r>
              <a:rPr lang="en-US" altLang="zh-TW" baseline="-25000" dirty="0" smtClean="0">
                <a:latin typeface="Times New Roman" panose="02020603050405020304" pitchFamily="18" charset="0"/>
                <a:cs typeface="Times New Roman" panose="02020603050405020304" pitchFamily="18" charset="0"/>
              </a:rPr>
              <a:t>j+1</a:t>
            </a:r>
            <a:r>
              <a:rPr lang="en-US" altLang="zh-TW" dirty="0" smtClean="0">
                <a:latin typeface="Times New Roman" panose="02020603050405020304" pitchFamily="18" charset="0"/>
                <a:cs typeface="Times New Roman" panose="02020603050405020304" pitchFamily="18" charset="0"/>
              </a:rPr>
              <a:t>) </a:t>
            </a:r>
            <a:r>
              <a:rPr lang="en-US" altLang="zh-TW" dirty="0">
                <a:latin typeface="Times New Roman" panose="02020603050405020304" pitchFamily="18" charset="0"/>
                <a:cs typeface="Times New Roman" panose="02020603050405020304" pitchFamily="18" charset="0"/>
              </a:rPr>
              <a:t>	</a:t>
            </a:r>
            <a:r>
              <a:rPr lang="en-US" altLang="zh-TW" dirty="0" smtClean="0">
                <a:latin typeface="Times New Roman" panose="02020603050405020304" pitchFamily="18" charset="0"/>
                <a:cs typeface="Times New Roman" panose="02020603050405020304" pitchFamily="18" charset="0"/>
              </a:rPr>
              <a:t>	                     (D-X14)</a:t>
            </a:r>
            <a:endParaRPr lang="zh-TW" altLang="zh-TW" dirty="0">
              <a:latin typeface="Times New Roman" panose="02020603050405020304" pitchFamily="18" charset="0"/>
              <a:cs typeface="Times New Roman" panose="02020603050405020304" pitchFamily="18" charset="0"/>
            </a:endParaRPr>
          </a:p>
        </p:txBody>
      </p:sp>
      <p:sp>
        <p:nvSpPr>
          <p:cNvPr id="11" name="文字方塊 10"/>
          <p:cNvSpPr txBox="1"/>
          <p:nvPr/>
        </p:nvSpPr>
        <p:spPr>
          <a:xfrm>
            <a:off x="983385" y="4293096"/>
            <a:ext cx="5964197" cy="369332"/>
          </a:xfrm>
          <a:prstGeom prst="rect">
            <a:avLst/>
          </a:prstGeom>
          <a:noFill/>
        </p:spPr>
        <p:txBody>
          <a:bodyPr wrap="none" rtlCol="0">
            <a:spAutoFit/>
          </a:bodyPr>
          <a:lstStyle/>
          <a:p>
            <a:r>
              <a:rPr lang="en-US" altLang="zh-TW" b="1" dirty="0" smtClean="0"/>
              <a:t>Linear Mapping for Y components in PCM</a:t>
            </a:r>
            <a:r>
              <a:rPr lang="zh-TW" altLang="en-US" b="1" dirty="0" smtClean="0"/>
              <a:t> </a:t>
            </a:r>
            <a:r>
              <a:rPr lang="en-US" altLang="zh-TW" b="1" dirty="0" smtClean="0"/>
              <a:t>Approach:</a:t>
            </a:r>
            <a:endParaRPr lang="zh-TW" altLang="en-US" b="1" dirty="0"/>
          </a:p>
        </p:txBody>
      </p:sp>
      <p:sp>
        <p:nvSpPr>
          <p:cNvPr id="74" name="文字方塊 73"/>
          <p:cNvSpPr txBox="1"/>
          <p:nvPr/>
        </p:nvSpPr>
        <p:spPr>
          <a:xfrm>
            <a:off x="899592" y="5723964"/>
            <a:ext cx="7780720" cy="369332"/>
          </a:xfrm>
          <a:prstGeom prst="rect">
            <a:avLst/>
          </a:prstGeom>
          <a:noFill/>
        </p:spPr>
        <p:txBody>
          <a:bodyPr wrap="none" rtlCol="0">
            <a:spAutoFit/>
          </a:bodyPr>
          <a:lstStyle/>
          <a:p>
            <a:r>
              <a:rPr lang="en-US" altLang="zh-TW" b="1" dirty="0" smtClean="0"/>
              <a:t>Piecewise Linear Mapping for </a:t>
            </a:r>
            <a:r>
              <a:rPr lang="en-US" altLang="zh-TW" b="1" dirty="0" err="1" smtClean="0"/>
              <a:t>Cb</a:t>
            </a:r>
            <a:r>
              <a:rPr lang="en-US" altLang="zh-TW" b="1" dirty="0" smtClean="0"/>
              <a:t>/Cr components in DPCM Approach:</a:t>
            </a:r>
            <a:endParaRPr lang="zh-TW" altLang="en-US" b="1" dirty="0"/>
          </a:p>
        </p:txBody>
      </p:sp>
      <p:sp>
        <p:nvSpPr>
          <p:cNvPr id="2" name="標題 1"/>
          <p:cNvSpPr>
            <a:spLocks noGrp="1"/>
          </p:cNvSpPr>
          <p:nvPr>
            <p:ph type="title"/>
          </p:nvPr>
        </p:nvSpPr>
        <p:spPr>
          <a:xfrm>
            <a:off x="467544" y="476672"/>
            <a:ext cx="8079581" cy="921347"/>
          </a:xfrm>
        </p:spPr>
        <p:txBody>
          <a:bodyPr>
            <a:normAutofit/>
          </a:bodyPr>
          <a:lstStyle/>
          <a:p>
            <a:pPr algn="ctr"/>
            <a:r>
              <a:rPr lang="en-US" altLang="zh-TW" sz="3200" b="1" dirty="0" smtClean="0">
                <a:latin typeface="Calibri" panose="020F0502020204030204" pitchFamily="34" charset="0"/>
              </a:rPr>
              <a:t>Color Depth Values to Depth Values Mapping </a:t>
            </a:r>
            <a:r>
              <a:rPr lang="en-US" altLang="zh-TW" sz="2000" b="1" dirty="0" err="1" smtClean="0">
                <a:solidFill>
                  <a:srgbClr val="FF0000"/>
                </a:solidFill>
                <a:latin typeface="Calibri" panose="020F0502020204030204" pitchFamily="34" charset="0"/>
              </a:rPr>
              <a:t>ctdp_packing_type</a:t>
            </a:r>
            <a:r>
              <a:rPr lang="en-US" altLang="zh-TW" sz="2000" b="1" dirty="0" smtClean="0">
                <a:solidFill>
                  <a:srgbClr val="FF0000"/>
                </a:solidFill>
                <a:latin typeface="Calibri" panose="020F0502020204030204" pitchFamily="34" charset="0"/>
              </a:rPr>
              <a:t>=0, </a:t>
            </a:r>
            <a:r>
              <a:rPr lang="en-US" altLang="zh-TW" sz="2000" b="1" dirty="0" err="1" smtClean="0">
                <a:solidFill>
                  <a:srgbClr val="FF0000"/>
                </a:solidFill>
                <a:latin typeface="Calibri" panose="020F0502020204030204" pitchFamily="34" charset="0"/>
              </a:rPr>
              <a:t>color_packing_type</a:t>
            </a:r>
            <a:r>
              <a:rPr lang="en-US" altLang="zh-TW" sz="2000" b="1" dirty="0" smtClean="0">
                <a:solidFill>
                  <a:srgbClr val="FF0000"/>
                </a:solidFill>
                <a:latin typeface="Calibri" panose="020F0502020204030204" pitchFamily="34" charset="0"/>
              </a:rPr>
              <a:t>=1</a:t>
            </a:r>
            <a:endParaRPr lang="zh-TW" altLang="en-US" sz="2000" dirty="0">
              <a:solidFill>
                <a:srgbClr val="FF0000"/>
              </a:solidFill>
              <a:latin typeface="Calibri" panose="020F0502020204030204" pitchFamily="34" charset="0"/>
            </a:endParaRPr>
          </a:p>
        </p:txBody>
      </p:sp>
      <p:graphicFrame>
        <p:nvGraphicFramePr>
          <p:cNvPr id="3" name="物件 2"/>
          <p:cNvGraphicFramePr>
            <a:graphicFrameLocks noChangeAspect="1"/>
          </p:cNvGraphicFramePr>
          <p:nvPr>
            <p:extLst>
              <p:ext uri="{D42A27DB-BD31-4B8C-83A1-F6EECF244321}">
                <p14:modId xmlns:p14="http://schemas.microsoft.com/office/powerpoint/2010/main" val="3099010361"/>
              </p:ext>
            </p:extLst>
          </p:nvPr>
        </p:nvGraphicFramePr>
        <p:xfrm>
          <a:off x="1301913" y="1412776"/>
          <a:ext cx="6228737" cy="2841651"/>
        </p:xfrm>
        <a:graphic>
          <a:graphicData uri="http://schemas.openxmlformats.org/presentationml/2006/ole">
            <mc:AlternateContent xmlns:mc="http://schemas.openxmlformats.org/markup-compatibility/2006">
              <mc:Choice xmlns:v="urn:schemas-microsoft-com:vml" Requires="v">
                <p:oleObj spid="_x0000_s28748" name="投影片" r:id="rId5" imgW="4706187" imgH="2142619" progId="PowerPoint.Slide.12">
                  <p:embed/>
                </p:oleObj>
              </mc:Choice>
              <mc:Fallback>
                <p:oleObj name="投影片" r:id="rId5" imgW="4706187" imgH="2142619" progId="PowerPoint.Slide.12">
                  <p:embed/>
                  <p:pic>
                    <p:nvPicPr>
                      <p:cNvPr id="0" name="物件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01913" y="1412776"/>
                        <a:ext cx="6228737" cy="2841651"/>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6147426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611188" y="2492896"/>
            <a:ext cx="7992888" cy="1193304"/>
          </a:xfrm>
        </p:spPr>
        <p:txBody>
          <a:bodyPr>
            <a:noAutofit/>
          </a:bodyPr>
          <a:lstStyle/>
          <a:p>
            <a:pPr marL="342900" indent="-342900"/>
            <a:r>
              <a:rPr lang="en-US" altLang="zh-TW" sz="4000" dirty="0" smtClean="0">
                <a:latin typeface="Calibri" pitchFamily="34" charset="0"/>
              </a:rPr>
              <a:t>Indirect Color </a:t>
            </a:r>
            <a:r>
              <a:rPr lang="en-US" altLang="zh-TW" sz="4000" dirty="0" err="1" smtClean="0">
                <a:latin typeface="Calibri" pitchFamily="34" charset="0"/>
              </a:rPr>
              <a:t>Depacking</a:t>
            </a:r>
            <a:r>
              <a:rPr lang="en-US" altLang="zh-TW" sz="4000" dirty="0" smtClean="0">
                <a:latin typeface="Calibri" pitchFamily="34" charset="0"/>
              </a:rPr>
              <a:t> Method:</a:t>
            </a:r>
            <a:br>
              <a:rPr lang="en-US" altLang="zh-TW" sz="4000" dirty="0" smtClean="0">
                <a:latin typeface="Calibri" pitchFamily="34" charset="0"/>
              </a:rPr>
            </a:br>
            <a:r>
              <a:rPr lang="en-US" altLang="zh-TW" sz="4000" dirty="0" smtClean="0">
                <a:latin typeface="Calibri" pitchFamily="34" charset="0"/>
              </a:rPr>
              <a:t>RGB Adjustment in Packing Side</a:t>
            </a:r>
            <a:endParaRPr lang="en-US" altLang="zh-TW" sz="3200" dirty="0" smtClean="0">
              <a:latin typeface="Calibri" pitchFamily="34" charset="0"/>
            </a:endParaRPr>
          </a:p>
        </p:txBody>
      </p:sp>
    </p:spTree>
    <p:extLst>
      <p:ext uri="{BB962C8B-B14F-4D97-AF65-F5344CB8AC3E}">
        <p14:creationId xmlns:p14="http://schemas.microsoft.com/office/powerpoint/2010/main" val="206494070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20996" y="307404"/>
            <a:ext cx="8079581" cy="1321396"/>
          </a:xfrm>
        </p:spPr>
        <p:txBody>
          <a:bodyPr>
            <a:normAutofit/>
          </a:bodyPr>
          <a:lstStyle/>
          <a:p>
            <a:pPr algn="ctr"/>
            <a:r>
              <a:rPr lang="en-US" altLang="zh-TW" sz="3600" b="1" dirty="0" smtClean="0">
                <a:latin typeface="Calibri" panose="020F0502020204030204" pitchFamily="34" charset="0"/>
                <a:cs typeface="Calibri" panose="020F0502020204030204" pitchFamily="34" charset="0"/>
              </a:rPr>
              <a:t>Traditional RGB to YUV Transform</a:t>
            </a:r>
            <a:r>
              <a:rPr lang="en-US" altLang="zh-TW" dirty="0" smtClean="0">
                <a:latin typeface="Calibri" panose="020F0502020204030204" pitchFamily="34" charset="0"/>
                <a:cs typeface="Calibri" panose="020F0502020204030204" pitchFamily="34" charset="0"/>
              </a:rPr>
              <a:t/>
            </a:r>
            <a:br>
              <a:rPr lang="en-US" altLang="zh-TW" dirty="0" smtClean="0">
                <a:latin typeface="Calibri" panose="020F0502020204030204" pitchFamily="34" charset="0"/>
                <a:cs typeface="Calibri" panose="020F0502020204030204" pitchFamily="34" charset="0"/>
              </a:rPr>
            </a:br>
            <a:r>
              <a:rPr lang="en-US" altLang="zh-TW" sz="2800" dirty="0" smtClean="0">
                <a:solidFill>
                  <a:srgbClr val="FF0000"/>
                </a:solidFill>
                <a:latin typeface="Calibri" panose="020F0502020204030204" pitchFamily="34" charset="0"/>
                <a:cs typeface="Calibri" panose="020F0502020204030204" pitchFamily="34" charset="0"/>
              </a:rPr>
              <a:t>(Vertical Color Packing - Based on 4 color pixels )</a:t>
            </a:r>
            <a:endParaRPr lang="zh-TW" altLang="en-US" sz="2800" dirty="0">
              <a:solidFill>
                <a:srgbClr val="FF0000"/>
              </a:solidFill>
              <a:latin typeface="Calibri" panose="020F0502020204030204" pitchFamily="34" charset="0"/>
              <a:cs typeface="Calibri" panose="020F0502020204030204" pitchFamily="34" charset="0"/>
            </a:endParaRPr>
          </a:p>
        </p:txBody>
      </p:sp>
      <p:grpSp>
        <p:nvGrpSpPr>
          <p:cNvPr id="15" name="群組 14"/>
          <p:cNvGrpSpPr/>
          <p:nvPr/>
        </p:nvGrpSpPr>
        <p:grpSpPr>
          <a:xfrm>
            <a:off x="270570" y="1772816"/>
            <a:ext cx="528639" cy="1406248"/>
            <a:chOff x="1178719" y="2222777"/>
            <a:chExt cx="528639" cy="1406248"/>
          </a:xfrm>
        </p:grpSpPr>
        <p:sp>
          <p:nvSpPr>
            <p:cNvPr id="4" name="橢圓 3"/>
            <p:cNvSpPr/>
            <p:nvPr/>
          </p:nvSpPr>
          <p:spPr>
            <a:xfrm>
              <a:off x="1178719" y="2228850"/>
              <a:ext cx="428625" cy="40005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aseline="-25000" dirty="0"/>
            </a:p>
          </p:txBody>
        </p:sp>
        <p:sp>
          <p:nvSpPr>
            <p:cNvPr id="5" name="橢圓 4"/>
            <p:cNvSpPr/>
            <p:nvPr/>
          </p:nvSpPr>
          <p:spPr>
            <a:xfrm>
              <a:off x="1178719" y="2712243"/>
              <a:ext cx="428625" cy="400050"/>
            </a:xfrm>
            <a:prstGeom prst="ellipse">
              <a:avLst/>
            </a:prstGeom>
            <a:solidFill>
              <a:srgbClr val="00DD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 name="橢圓 5"/>
            <p:cNvSpPr/>
            <p:nvPr/>
          </p:nvSpPr>
          <p:spPr>
            <a:xfrm>
              <a:off x="1178719" y="3228975"/>
              <a:ext cx="428625" cy="40005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2" name="文字方塊 11"/>
            <p:cNvSpPr txBox="1"/>
            <p:nvPr/>
          </p:nvSpPr>
          <p:spPr>
            <a:xfrm>
              <a:off x="1235871" y="2222777"/>
              <a:ext cx="471487" cy="369332"/>
            </a:xfrm>
            <a:prstGeom prst="rect">
              <a:avLst/>
            </a:prstGeom>
            <a:noFill/>
          </p:spPr>
          <p:txBody>
            <a:bodyPr wrap="square" rtlCol="0">
              <a:spAutoFit/>
            </a:bodyPr>
            <a:lstStyle/>
            <a:p>
              <a:r>
                <a:rPr lang="en-US" altLang="zh-TW" b="1" dirty="0" smtClean="0"/>
                <a:t>R</a:t>
              </a:r>
              <a:r>
                <a:rPr lang="en-US" altLang="zh-TW" b="1" baseline="-25000" dirty="0" smtClean="0"/>
                <a:t>1</a:t>
              </a:r>
              <a:endParaRPr lang="zh-TW" altLang="en-US" b="1" baseline="-25000" dirty="0"/>
            </a:p>
          </p:txBody>
        </p:sp>
        <p:sp>
          <p:nvSpPr>
            <p:cNvPr id="13" name="文字方塊 12"/>
            <p:cNvSpPr txBox="1"/>
            <p:nvPr/>
          </p:nvSpPr>
          <p:spPr>
            <a:xfrm>
              <a:off x="1214439" y="2727602"/>
              <a:ext cx="471487" cy="369332"/>
            </a:xfrm>
            <a:prstGeom prst="rect">
              <a:avLst/>
            </a:prstGeom>
            <a:noFill/>
          </p:spPr>
          <p:txBody>
            <a:bodyPr wrap="square" rtlCol="0">
              <a:spAutoFit/>
            </a:bodyPr>
            <a:lstStyle/>
            <a:p>
              <a:r>
                <a:rPr lang="en-US" altLang="zh-TW" b="1" dirty="0" smtClean="0"/>
                <a:t>G</a:t>
              </a:r>
              <a:r>
                <a:rPr lang="en-US" altLang="zh-TW" b="1" baseline="-25000" dirty="0" smtClean="0"/>
                <a:t>1</a:t>
              </a:r>
              <a:endParaRPr lang="zh-TW" altLang="en-US" b="1" baseline="-25000" dirty="0"/>
            </a:p>
          </p:txBody>
        </p:sp>
        <p:sp>
          <p:nvSpPr>
            <p:cNvPr id="14" name="文字方塊 13"/>
            <p:cNvSpPr txBox="1"/>
            <p:nvPr/>
          </p:nvSpPr>
          <p:spPr>
            <a:xfrm>
              <a:off x="1214439" y="3231117"/>
              <a:ext cx="471487" cy="369332"/>
            </a:xfrm>
            <a:prstGeom prst="rect">
              <a:avLst/>
            </a:prstGeom>
            <a:noFill/>
          </p:spPr>
          <p:txBody>
            <a:bodyPr wrap="square" rtlCol="0">
              <a:spAutoFit/>
            </a:bodyPr>
            <a:lstStyle/>
            <a:p>
              <a:r>
                <a:rPr lang="en-US" altLang="zh-TW" b="1" dirty="0" smtClean="0"/>
                <a:t>B</a:t>
              </a:r>
              <a:r>
                <a:rPr lang="en-US" altLang="zh-TW" b="1" baseline="-25000" dirty="0" smtClean="0"/>
                <a:t>1</a:t>
              </a:r>
              <a:endParaRPr lang="zh-TW" altLang="en-US" b="1" baseline="-25000" dirty="0"/>
            </a:p>
          </p:txBody>
        </p:sp>
      </p:grpSp>
      <p:grpSp>
        <p:nvGrpSpPr>
          <p:cNvPr id="16" name="群組 15"/>
          <p:cNvGrpSpPr/>
          <p:nvPr/>
        </p:nvGrpSpPr>
        <p:grpSpPr>
          <a:xfrm>
            <a:off x="251520" y="3337951"/>
            <a:ext cx="528639" cy="1406248"/>
            <a:chOff x="1178719" y="2222777"/>
            <a:chExt cx="528639" cy="1406248"/>
          </a:xfrm>
        </p:grpSpPr>
        <p:sp>
          <p:nvSpPr>
            <p:cNvPr id="17" name="橢圓 16"/>
            <p:cNvSpPr/>
            <p:nvPr/>
          </p:nvSpPr>
          <p:spPr>
            <a:xfrm>
              <a:off x="1178719" y="2228850"/>
              <a:ext cx="428625" cy="40005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aseline="-25000" dirty="0"/>
            </a:p>
          </p:txBody>
        </p:sp>
        <p:sp>
          <p:nvSpPr>
            <p:cNvPr id="18" name="橢圓 17"/>
            <p:cNvSpPr/>
            <p:nvPr/>
          </p:nvSpPr>
          <p:spPr>
            <a:xfrm>
              <a:off x="1178719" y="2712243"/>
              <a:ext cx="428625" cy="400050"/>
            </a:xfrm>
            <a:prstGeom prst="ellipse">
              <a:avLst/>
            </a:prstGeom>
            <a:solidFill>
              <a:srgbClr val="00DD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9" name="橢圓 18"/>
            <p:cNvSpPr/>
            <p:nvPr/>
          </p:nvSpPr>
          <p:spPr>
            <a:xfrm>
              <a:off x="1178719" y="3228975"/>
              <a:ext cx="428625" cy="40005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0" name="文字方塊 19"/>
            <p:cNvSpPr txBox="1"/>
            <p:nvPr/>
          </p:nvSpPr>
          <p:spPr>
            <a:xfrm>
              <a:off x="1235871" y="2222777"/>
              <a:ext cx="471487" cy="369332"/>
            </a:xfrm>
            <a:prstGeom prst="rect">
              <a:avLst/>
            </a:prstGeom>
            <a:noFill/>
          </p:spPr>
          <p:txBody>
            <a:bodyPr wrap="square" rtlCol="0">
              <a:spAutoFit/>
            </a:bodyPr>
            <a:lstStyle/>
            <a:p>
              <a:r>
                <a:rPr lang="en-US" altLang="zh-TW" b="1" dirty="0" smtClean="0"/>
                <a:t>R</a:t>
              </a:r>
              <a:r>
                <a:rPr lang="en-US" altLang="zh-TW" b="1" baseline="-25000" dirty="0"/>
                <a:t>3</a:t>
              </a:r>
              <a:endParaRPr lang="zh-TW" altLang="en-US" b="1" baseline="-25000" dirty="0"/>
            </a:p>
          </p:txBody>
        </p:sp>
        <p:sp>
          <p:nvSpPr>
            <p:cNvPr id="21" name="文字方塊 20"/>
            <p:cNvSpPr txBox="1"/>
            <p:nvPr/>
          </p:nvSpPr>
          <p:spPr>
            <a:xfrm>
              <a:off x="1214439" y="2727602"/>
              <a:ext cx="471487" cy="369332"/>
            </a:xfrm>
            <a:prstGeom prst="rect">
              <a:avLst/>
            </a:prstGeom>
            <a:noFill/>
          </p:spPr>
          <p:txBody>
            <a:bodyPr wrap="square" rtlCol="0">
              <a:spAutoFit/>
            </a:bodyPr>
            <a:lstStyle/>
            <a:p>
              <a:r>
                <a:rPr lang="en-US" altLang="zh-TW" b="1" dirty="0" smtClean="0"/>
                <a:t>G</a:t>
              </a:r>
              <a:r>
                <a:rPr lang="en-US" altLang="zh-TW" b="1" baseline="-25000" dirty="0"/>
                <a:t>3</a:t>
              </a:r>
              <a:endParaRPr lang="zh-TW" altLang="en-US" b="1" baseline="-25000" dirty="0"/>
            </a:p>
          </p:txBody>
        </p:sp>
        <p:sp>
          <p:nvSpPr>
            <p:cNvPr id="22" name="文字方塊 21"/>
            <p:cNvSpPr txBox="1"/>
            <p:nvPr/>
          </p:nvSpPr>
          <p:spPr>
            <a:xfrm>
              <a:off x="1214439" y="3231117"/>
              <a:ext cx="471487" cy="369332"/>
            </a:xfrm>
            <a:prstGeom prst="rect">
              <a:avLst/>
            </a:prstGeom>
            <a:noFill/>
          </p:spPr>
          <p:txBody>
            <a:bodyPr wrap="square" rtlCol="0">
              <a:spAutoFit/>
            </a:bodyPr>
            <a:lstStyle/>
            <a:p>
              <a:r>
                <a:rPr lang="en-US" altLang="zh-TW" b="1" dirty="0" smtClean="0"/>
                <a:t>B</a:t>
              </a:r>
              <a:r>
                <a:rPr lang="en-US" altLang="zh-TW" b="1" baseline="-25000" dirty="0"/>
                <a:t>3</a:t>
              </a:r>
              <a:endParaRPr lang="zh-TW" altLang="en-US" b="1" baseline="-25000" dirty="0"/>
            </a:p>
          </p:txBody>
        </p:sp>
      </p:grpSp>
      <p:grpSp>
        <p:nvGrpSpPr>
          <p:cNvPr id="23" name="群組 22"/>
          <p:cNvGrpSpPr/>
          <p:nvPr/>
        </p:nvGrpSpPr>
        <p:grpSpPr>
          <a:xfrm>
            <a:off x="939701" y="1778889"/>
            <a:ext cx="528639" cy="1406248"/>
            <a:chOff x="1178719" y="2222777"/>
            <a:chExt cx="528639" cy="1406248"/>
          </a:xfrm>
        </p:grpSpPr>
        <p:sp>
          <p:nvSpPr>
            <p:cNvPr id="24" name="橢圓 23"/>
            <p:cNvSpPr/>
            <p:nvPr/>
          </p:nvSpPr>
          <p:spPr>
            <a:xfrm>
              <a:off x="1178719" y="2228850"/>
              <a:ext cx="428625" cy="40005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aseline="-25000" dirty="0"/>
            </a:p>
          </p:txBody>
        </p:sp>
        <p:sp>
          <p:nvSpPr>
            <p:cNvPr id="25" name="橢圓 24"/>
            <p:cNvSpPr/>
            <p:nvPr/>
          </p:nvSpPr>
          <p:spPr>
            <a:xfrm>
              <a:off x="1178719" y="2712243"/>
              <a:ext cx="428625" cy="400050"/>
            </a:xfrm>
            <a:prstGeom prst="ellipse">
              <a:avLst/>
            </a:prstGeom>
            <a:solidFill>
              <a:srgbClr val="00DD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6" name="橢圓 25"/>
            <p:cNvSpPr/>
            <p:nvPr/>
          </p:nvSpPr>
          <p:spPr>
            <a:xfrm>
              <a:off x="1178719" y="3228975"/>
              <a:ext cx="428625" cy="40005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7" name="文字方塊 26"/>
            <p:cNvSpPr txBox="1"/>
            <p:nvPr/>
          </p:nvSpPr>
          <p:spPr>
            <a:xfrm>
              <a:off x="1235871" y="2222777"/>
              <a:ext cx="471487" cy="369332"/>
            </a:xfrm>
            <a:prstGeom prst="rect">
              <a:avLst/>
            </a:prstGeom>
            <a:noFill/>
          </p:spPr>
          <p:txBody>
            <a:bodyPr wrap="square" rtlCol="0">
              <a:spAutoFit/>
            </a:bodyPr>
            <a:lstStyle/>
            <a:p>
              <a:r>
                <a:rPr lang="en-US" altLang="zh-TW" b="1" dirty="0" smtClean="0"/>
                <a:t>R</a:t>
              </a:r>
              <a:r>
                <a:rPr lang="en-US" altLang="zh-TW" b="1" baseline="-25000" dirty="0"/>
                <a:t>2</a:t>
              </a:r>
              <a:endParaRPr lang="zh-TW" altLang="en-US" b="1" baseline="-25000" dirty="0"/>
            </a:p>
          </p:txBody>
        </p:sp>
        <p:sp>
          <p:nvSpPr>
            <p:cNvPr id="28" name="文字方塊 27"/>
            <p:cNvSpPr txBox="1"/>
            <p:nvPr/>
          </p:nvSpPr>
          <p:spPr>
            <a:xfrm>
              <a:off x="1214439" y="2727602"/>
              <a:ext cx="471487" cy="369332"/>
            </a:xfrm>
            <a:prstGeom prst="rect">
              <a:avLst/>
            </a:prstGeom>
            <a:noFill/>
          </p:spPr>
          <p:txBody>
            <a:bodyPr wrap="square" rtlCol="0">
              <a:spAutoFit/>
            </a:bodyPr>
            <a:lstStyle/>
            <a:p>
              <a:r>
                <a:rPr lang="en-US" altLang="zh-TW" b="1" dirty="0" smtClean="0"/>
                <a:t>G</a:t>
              </a:r>
              <a:r>
                <a:rPr lang="en-US" altLang="zh-TW" b="1" baseline="-25000" dirty="0"/>
                <a:t>2</a:t>
              </a:r>
              <a:endParaRPr lang="zh-TW" altLang="en-US" b="1" baseline="-25000" dirty="0"/>
            </a:p>
          </p:txBody>
        </p:sp>
        <p:sp>
          <p:nvSpPr>
            <p:cNvPr id="29" name="文字方塊 28"/>
            <p:cNvSpPr txBox="1"/>
            <p:nvPr/>
          </p:nvSpPr>
          <p:spPr>
            <a:xfrm>
              <a:off x="1214439" y="3231117"/>
              <a:ext cx="471487" cy="369332"/>
            </a:xfrm>
            <a:prstGeom prst="rect">
              <a:avLst/>
            </a:prstGeom>
            <a:noFill/>
          </p:spPr>
          <p:txBody>
            <a:bodyPr wrap="square" rtlCol="0">
              <a:spAutoFit/>
            </a:bodyPr>
            <a:lstStyle/>
            <a:p>
              <a:r>
                <a:rPr lang="en-US" altLang="zh-TW" b="1" dirty="0" smtClean="0"/>
                <a:t>B</a:t>
              </a:r>
              <a:r>
                <a:rPr lang="en-US" altLang="zh-TW" b="1" baseline="-25000" dirty="0"/>
                <a:t>2</a:t>
              </a:r>
              <a:endParaRPr lang="zh-TW" altLang="en-US" b="1" baseline="-25000" dirty="0"/>
            </a:p>
          </p:txBody>
        </p:sp>
      </p:grpSp>
      <p:grpSp>
        <p:nvGrpSpPr>
          <p:cNvPr id="30" name="群組 29"/>
          <p:cNvGrpSpPr/>
          <p:nvPr/>
        </p:nvGrpSpPr>
        <p:grpSpPr>
          <a:xfrm>
            <a:off x="889695" y="3337951"/>
            <a:ext cx="528639" cy="1406248"/>
            <a:chOff x="1178719" y="2222777"/>
            <a:chExt cx="528639" cy="1406248"/>
          </a:xfrm>
        </p:grpSpPr>
        <p:sp>
          <p:nvSpPr>
            <p:cNvPr id="31" name="橢圓 30"/>
            <p:cNvSpPr/>
            <p:nvPr/>
          </p:nvSpPr>
          <p:spPr>
            <a:xfrm>
              <a:off x="1178719" y="2228850"/>
              <a:ext cx="428625" cy="40005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aseline="-25000" dirty="0"/>
            </a:p>
          </p:txBody>
        </p:sp>
        <p:sp>
          <p:nvSpPr>
            <p:cNvPr id="32" name="橢圓 31"/>
            <p:cNvSpPr/>
            <p:nvPr/>
          </p:nvSpPr>
          <p:spPr>
            <a:xfrm>
              <a:off x="1178719" y="2712243"/>
              <a:ext cx="428625" cy="400050"/>
            </a:xfrm>
            <a:prstGeom prst="ellipse">
              <a:avLst/>
            </a:prstGeom>
            <a:solidFill>
              <a:srgbClr val="00DD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3" name="橢圓 32"/>
            <p:cNvSpPr/>
            <p:nvPr/>
          </p:nvSpPr>
          <p:spPr>
            <a:xfrm>
              <a:off x="1178719" y="3228975"/>
              <a:ext cx="428625" cy="40005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4" name="文字方塊 33"/>
            <p:cNvSpPr txBox="1"/>
            <p:nvPr/>
          </p:nvSpPr>
          <p:spPr>
            <a:xfrm>
              <a:off x="1235871" y="2222777"/>
              <a:ext cx="471487" cy="369332"/>
            </a:xfrm>
            <a:prstGeom prst="rect">
              <a:avLst/>
            </a:prstGeom>
            <a:noFill/>
          </p:spPr>
          <p:txBody>
            <a:bodyPr wrap="square" rtlCol="0">
              <a:spAutoFit/>
            </a:bodyPr>
            <a:lstStyle/>
            <a:p>
              <a:r>
                <a:rPr lang="en-US" altLang="zh-TW" b="1" dirty="0" smtClean="0"/>
                <a:t>R</a:t>
              </a:r>
              <a:r>
                <a:rPr lang="en-US" altLang="zh-TW" b="1" baseline="-25000" dirty="0"/>
                <a:t>4</a:t>
              </a:r>
              <a:endParaRPr lang="zh-TW" altLang="en-US" b="1" baseline="-25000" dirty="0"/>
            </a:p>
          </p:txBody>
        </p:sp>
        <p:sp>
          <p:nvSpPr>
            <p:cNvPr id="35" name="文字方塊 34"/>
            <p:cNvSpPr txBox="1"/>
            <p:nvPr/>
          </p:nvSpPr>
          <p:spPr>
            <a:xfrm>
              <a:off x="1214439" y="2727602"/>
              <a:ext cx="471487" cy="369332"/>
            </a:xfrm>
            <a:prstGeom prst="rect">
              <a:avLst/>
            </a:prstGeom>
            <a:noFill/>
          </p:spPr>
          <p:txBody>
            <a:bodyPr wrap="square" rtlCol="0">
              <a:spAutoFit/>
            </a:bodyPr>
            <a:lstStyle/>
            <a:p>
              <a:r>
                <a:rPr lang="en-US" altLang="zh-TW" b="1" dirty="0" smtClean="0"/>
                <a:t>G</a:t>
              </a:r>
              <a:r>
                <a:rPr lang="en-US" altLang="zh-TW" b="1" baseline="-25000" dirty="0"/>
                <a:t>4</a:t>
              </a:r>
              <a:endParaRPr lang="zh-TW" altLang="en-US" b="1" baseline="-25000" dirty="0"/>
            </a:p>
          </p:txBody>
        </p:sp>
        <p:sp>
          <p:nvSpPr>
            <p:cNvPr id="36" name="文字方塊 35"/>
            <p:cNvSpPr txBox="1"/>
            <p:nvPr/>
          </p:nvSpPr>
          <p:spPr>
            <a:xfrm>
              <a:off x="1214439" y="3231117"/>
              <a:ext cx="471487" cy="369332"/>
            </a:xfrm>
            <a:prstGeom prst="rect">
              <a:avLst/>
            </a:prstGeom>
            <a:noFill/>
          </p:spPr>
          <p:txBody>
            <a:bodyPr wrap="square" rtlCol="0">
              <a:spAutoFit/>
            </a:bodyPr>
            <a:lstStyle/>
            <a:p>
              <a:r>
                <a:rPr lang="en-US" altLang="zh-TW" b="1" dirty="0" smtClean="0"/>
                <a:t>B</a:t>
              </a:r>
              <a:r>
                <a:rPr lang="en-US" altLang="zh-TW" b="1" baseline="-25000" dirty="0" smtClean="0"/>
                <a:t>4</a:t>
              </a:r>
              <a:endParaRPr lang="zh-TW" altLang="en-US" b="1" baseline="-25000" dirty="0"/>
            </a:p>
          </p:txBody>
        </p:sp>
      </p:grpSp>
      <p:sp>
        <p:nvSpPr>
          <p:cNvPr id="38" name="文字方塊 37"/>
          <p:cNvSpPr txBox="1"/>
          <p:nvPr/>
        </p:nvSpPr>
        <p:spPr>
          <a:xfrm>
            <a:off x="1422141" y="2142148"/>
            <a:ext cx="1119922" cy="923330"/>
          </a:xfrm>
          <a:prstGeom prst="rect">
            <a:avLst/>
          </a:prstGeom>
          <a:noFill/>
        </p:spPr>
        <p:txBody>
          <a:bodyPr wrap="none" rtlCol="0">
            <a:spAutoFit/>
          </a:bodyPr>
          <a:lstStyle/>
          <a:p>
            <a:pPr algn="ctr"/>
            <a:endParaRPr lang="en-US" altLang="zh-TW" b="1" dirty="0" smtClean="0">
              <a:solidFill>
                <a:srgbClr val="FF0000"/>
              </a:solidFill>
            </a:endParaRPr>
          </a:p>
          <a:p>
            <a:pPr algn="ctr"/>
            <a:r>
              <a:rPr lang="en-US" altLang="zh-TW" b="1" dirty="0" smtClean="0">
                <a:solidFill>
                  <a:srgbClr val="FF0000"/>
                </a:solidFill>
              </a:rPr>
              <a:t>RGB/YUV</a:t>
            </a:r>
          </a:p>
          <a:p>
            <a:pPr algn="ctr"/>
            <a:r>
              <a:rPr lang="en-US" altLang="zh-TW" b="1" dirty="0" smtClean="0">
                <a:solidFill>
                  <a:srgbClr val="FF0000"/>
                </a:solidFill>
              </a:rPr>
              <a:t>Transform</a:t>
            </a:r>
            <a:endParaRPr lang="zh-TW" altLang="en-US" b="1" dirty="0">
              <a:solidFill>
                <a:srgbClr val="FF0000"/>
              </a:solidFill>
            </a:endParaRPr>
          </a:p>
        </p:txBody>
      </p:sp>
      <p:grpSp>
        <p:nvGrpSpPr>
          <p:cNvPr id="10" name="群組 9"/>
          <p:cNvGrpSpPr/>
          <p:nvPr/>
        </p:nvGrpSpPr>
        <p:grpSpPr>
          <a:xfrm>
            <a:off x="2612778" y="1807850"/>
            <a:ext cx="1216820" cy="2971383"/>
            <a:chOff x="2761963" y="2286387"/>
            <a:chExt cx="1216820" cy="2971383"/>
          </a:xfrm>
        </p:grpSpPr>
        <p:sp>
          <p:nvSpPr>
            <p:cNvPr id="47" name="橢圓 46"/>
            <p:cNvSpPr/>
            <p:nvPr/>
          </p:nvSpPr>
          <p:spPr>
            <a:xfrm>
              <a:off x="2781013" y="2292460"/>
              <a:ext cx="428625" cy="400050"/>
            </a:xfrm>
            <a:prstGeom prst="ellipse">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aseline="-25000" dirty="0"/>
            </a:p>
          </p:txBody>
        </p:sp>
        <p:sp>
          <p:nvSpPr>
            <p:cNvPr id="48" name="橢圓 47"/>
            <p:cNvSpPr/>
            <p:nvPr/>
          </p:nvSpPr>
          <p:spPr>
            <a:xfrm>
              <a:off x="2781013" y="2775853"/>
              <a:ext cx="428625" cy="400050"/>
            </a:xfrm>
            <a:prstGeom prst="ellipse">
              <a:avLst/>
            </a:prstGeom>
            <a:solidFill>
              <a:srgbClr val="99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9" name="橢圓 48"/>
            <p:cNvSpPr/>
            <p:nvPr/>
          </p:nvSpPr>
          <p:spPr>
            <a:xfrm>
              <a:off x="2781013" y="3292585"/>
              <a:ext cx="428625" cy="400050"/>
            </a:xfrm>
            <a:prstGeom prst="ellipse">
              <a:avLst/>
            </a:prstGeom>
            <a:solidFill>
              <a:srgbClr val="FF66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0" name="文字方塊 49"/>
            <p:cNvSpPr txBox="1"/>
            <p:nvPr/>
          </p:nvSpPr>
          <p:spPr>
            <a:xfrm>
              <a:off x="2838165" y="2286387"/>
              <a:ext cx="471487" cy="369332"/>
            </a:xfrm>
            <a:prstGeom prst="rect">
              <a:avLst/>
            </a:prstGeom>
            <a:noFill/>
          </p:spPr>
          <p:txBody>
            <a:bodyPr wrap="square" rtlCol="0">
              <a:spAutoFit/>
            </a:bodyPr>
            <a:lstStyle/>
            <a:p>
              <a:r>
                <a:rPr lang="en-US" altLang="zh-TW" b="1" dirty="0" smtClean="0"/>
                <a:t>Y</a:t>
              </a:r>
              <a:r>
                <a:rPr lang="en-US" altLang="zh-TW" b="1" baseline="-25000" dirty="0" smtClean="0"/>
                <a:t>1</a:t>
              </a:r>
              <a:endParaRPr lang="zh-TW" altLang="en-US" b="1" baseline="-25000" dirty="0"/>
            </a:p>
          </p:txBody>
        </p:sp>
        <p:sp>
          <p:nvSpPr>
            <p:cNvPr id="51" name="文字方塊 50"/>
            <p:cNvSpPr txBox="1"/>
            <p:nvPr/>
          </p:nvSpPr>
          <p:spPr>
            <a:xfrm>
              <a:off x="2816733" y="2791212"/>
              <a:ext cx="471487" cy="369332"/>
            </a:xfrm>
            <a:prstGeom prst="rect">
              <a:avLst/>
            </a:prstGeom>
            <a:noFill/>
          </p:spPr>
          <p:txBody>
            <a:bodyPr wrap="square" rtlCol="0">
              <a:spAutoFit/>
            </a:bodyPr>
            <a:lstStyle/>
            <a:p>
              <a:r>
                <a:rPr lang="en-US" altLang="zh-TW" b="1" dirty="0" smtClean="0"/>
                <a:t>U</a:t>
              </a:r>
              <a:r>
                <a:rPr lang="en-US" altLang="zh-TW" b="1" baseline="-25000" dirty="0" smtClean="0"/>
                <a:t>1</a:t>
              </a:r>
              <a:endParaRPr lang="zh-TW" altLang="en-US" b="1" baseline="-25000" dirty="0"/>
            </a:p>
          </p:txBody>
        </p:sp>
        <p:sp>
          <p:nvSpPr>
            <p:cNvPr id="52" name="文字方塊 51"/>
            <p:cNvSpPr txBox="1"/>
            <p:nvPr/>
          </p:nvSpPr>
          <p:spPr>
            <a:xfrm>
              <a:off x="2816733" y="3294727"/>
              <a:ext cx="471487" cy="369332"/>
            </a:xfrm>
            <a:prstGeom prst="rect">
              <a:avLst/>
            </a:prstGeom>
            <a:noFill/>
          </p:spPr>
          <p:txBody>
            <a:bodyPr wrap="square" rtlCol="0">
              <a:spAutoFit/>
            </a:bodyPr>
            <a:lstStyle/>
            <a:p>
              <a:r>
                <a:rPr lang="en-US" altLang="zh-TW" b="1" dirty="0" smtClean="0"/>
                <a:t>V</a:t>
              </a:r>
              <a:r>
                <a:rPr lang="en-US" altLang="zh-TW" b="1" baseline="-25000" dirty="0" smtClean="0"/>
                <a:t>1</a:t>
              </a:r>
              <a:endParaRPr lang="zh-TW" altLang="en-US" b="1" baseline="-25000" dirty="0"/>
            </a:p>
          </p:txBody>
        </p:sp>
        <p:sp>
          <p:nvSpPr>
            <p:cNvPr id="54" name="橢圓 53"/>
            <p:cNvSpPr/>
            <p:nvPr/>
          </p:nvSpPr>
          <p:spPr>
            <a:xfrm>
              <a:off x="2761963" y="3857595"/>
              <a:ext cx="428625" cy="400050"/>
            </a:xfrm>
            <a:prstGeom prst="ellipse">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aseline="-25000" dirty="0"/>
            </a:p>
          </p:txBody>
        </p:sp>
        <p:sp>
          <p:nvSpPr>
            <p:cNvPr id="55" name="橢圓 54"/>
            <p:cNvSpPr/>
            <p:nvPr/>
          </p:nvSpPr>
          <p:spPr>
            <a:xfrm>
              <a:off x="2761963" y="4340988"/>
              <a:ext cx="428625" cy="400050"/>
            </a:xfrm>
            <a:prstGeom prst="ellipse">
              <a:avLst/>
            </a:prstGeom>
            <a:solidFill>
              <a:srgbClr val="99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6" name="橢圓 55"/>
            <p:cNvSpPr/>
            <p:nvPr/>
          </p:nvSpPr>
          <p:spPr>
            <a:xfrm>
              <a:off x="2761963" y="4857720"/>
              <a:ext cx="428625" cy="400050"/>
            </a:xfrm>
            <a:prstGeom prst="ellipse">
              <a:avLst/>
            </a:prstGeom>
            <a:solidFill>
              <a:srgbClr val="FF66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7" name="文字方塊 56"/>
            <p:cNvSpPr txBox="1"/>
            <p:nvPr/>
          </p:nvSpPr>
          <p:spPr>
            <a:xfrm>
              <a:off x="2819115" y="3851522"/>
              <a:ext cx="471487" cy="369332"/>
            </a:xfrm>
            <a:prstGeom prst="rect">
              <a:avLst/>
            </a:prstGeom>
            <a:noFill/>
          </p:spPr>
          <p:txBody>
            <a:bodyPr wrap="square" rtlCol="0">
              <a:spAutoFit/>
            </a:bodyPr>
            <a:lstStyle/>
            <a:p>
              <a:r>
                <a:rPr lang="en-US" altLang="zh-TW" b="1" dirty="0" smtClean="0"/>
                <a:t>Y</a:t>
              </a:r>
              <a:r>
                <a:rPr lang="en-US" altLang="zh-TW" b="1" baseline="-25000" dirty="0" smtClean="0"/>
                <a:t>3</a:t>
              </a:r>
              <a:endParaRPr lang="zh-TW" altLang="en-US" b="1" baseline="-25000" dirty="0"/>
            </a:p>
          </p:txBody>
        </p:sp>
        <p:sp>
          <p:nvSpPr>
            <p:cNvPr id="58" name="文字方塊 57"/>
            <p:cNvSpPr txBox="1"/>
            <p:nvPr/>
          </p:nvSpPr>
          <p:spPr>
            <a:xfrm>
              <a:off x="2797683" y="4356347"/>
              <a:ext cx="471487" cy="369332"/>
            </a:xfrm>
            <a:prstGeom prst="rect">
              <a:avLst/>
            </a:prstGeom>
            <a:noFill/>
          </p:spPr>
          <p:txBody>
            <a:bodyPr wrap="square" rtlCol="0">
              <a:spAutoFit/>
            </a:bodyPr>
            <a:lstStyle/>
            <a:p>
              <a:r>
                <a:rPr lang="en-US" altLang="zh-TW" b="1" dirty="0" smtClean="0"/>
                <a:t>U</a:t>
              </a:r>
              <a:r>
                <a:rPr lang="en-US" altLang="zh-TW" b="1" baseline="-25000" dirty="0" smtClean="0"/>
                <a:t>3</a:t>
              </a:r>
              <a:endParaRPr lang="zh-TW" altLang="en-US" b="1" baseline="-25000" dirty="0"/>
            </a:p>
          </p:txBody>
        </p:sp>
        <p:sp>
          <p:nvSpPr>
            <p:cNvPr id="59" name="文字方塊 58"/>
            <p:cNvSpPr txBox="1"/>
            <p:nvPr/>
          </p:nvSpPr>
          <p:spPr>
            <a:xfrm>
              <a:off x="2797683" y="4859862"/>
              <a:ext cx="471487" cy="369332"/>
            </a:xfrm>
            <a:prstGeom prst="rect">
              <a:avLst/>
            </a:prstGeom>
            <a:noFill/>
          </p:spPr>
          <p:txBody>
            <a:bodyPr wrap="square" rtlCol="0">
              <a:spAutoFit/>
            </a:bodyPr>
            <a:lstStyle/>
            <a:p>
              <a:r>
                <a:rPr lang="en-US" altLang="zh-TW" b="1" dirty="0" smtClean="0"/>
                <a:t>V</a:t>
              </a:r>
              <a:r>
                <a:rPr lang="en-US" altLang="zh-TW" b="1" baseline="-25000" dirty="0" smtClean="0"/>
                <a:t>3</a:t>
              </a:r>
              <a:endParaRPr lang="zh-TW" altLang="en-US" b="1" baseline="-25000" dirty="0"/>
            </a:p>
          </p:txBody>
        </p:sp>
        <p:sp>
          <p:nvSpPr>
            <p:cNvPr id="61" name="橢圓 60"/>
            <p:cNvSpPr/>
            <p:nvPr/>
          </p:nvSpPr>
          <p:spPr>
            <a:xfrm>
              <a:off x="3450144" y="2298533"/>
              <a:ext cx="428625" cy="400050"/>
            </a:xfrm>
            <a:prstGeom prst="ellipse">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aseline="-25000" dirty="0"/>
            </a:p>
          </p:txBody>
        </p:sp>
        <p:sp>
          <p:nvSpPr>
            <p:cNvPr id="62" name="橢圓 61"/>
            <p:cNvSpPr/>
            <p:nvPr/>
          </p:nvSpPr>
          <p:spPr>
            <a:xfrm>
              <a:off x="3450144" y="2781926"/>
              <a:ext cx="428625" cy="400050"/>
            </a:xfrm>
            <a:prstGeom prst="ellipse">
              <a:avLst/>
            </a:prstGeom>
            <a:solidFill>
              <a:srgbClr val="99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3" name="橢圓 62"/>
            <p:cNvSpPr/>
            <p:nvPr/>
          </p:nvSpPr>
          <p:spPr>
            <a:xfrm>
              <a:off x="3450144" y="3298658"/>
              <a:ext cx="428625" cy="400050"/>
            </a:xfrm>
            <a:prstGeom prst="ellipse">
              <a:avLst/>
            </a:prstGeom>
            <a:solidFill>
              <a:srgbClr val="FF66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4" name="文字方塊 63"/>
            <p:cNvSpPr txBox="1"/>
            <p:nvPr/>
          </p:nvSpPr>
          <p:spPr>
            <a:xfrm>
              <a:off x="3507296" y="2292460"/>
              <a:ext cx="471487" cy="369332"/>
            </a:xfrm>
            <a:prstGeom prst="rect">
              <a:avLst/>
            </a:prstGeom>
            <a:noFill/>
          </p:spPr>
          <p:txBody>
            <a:bodyPr wrap="square" rtlCol="0">
              <a:spAutoFit/>
            </a:bodyPr>
            <a:lstStyle/>
            <a:p>
              <a:r>
                <a:rPr lang="en-US" altLang="zh-TW" b="1" dirty="0" smtClean="0"/>
                <a:t>Y</a:t>
              </a:r>
              <a:r>
                <a:rPr lang="en-US" altLang="zh-TW" b="1" baseline="-25000" dirty="0" smtClean="0"/>
                <a:t>2</a:t>
              </a:r>
              <a:endParaRPr lang="zh-TW" altLang="en-US" b="1" baseline="-25000" dirty="0"/>
            </a:p>
          </p:txBody>
        </p:sp>
        <p:sp>
          <p:nvSpPr>
            <p:cNvPr id="65" name="文字方塊 64"/>
            <p:cNvSpPr txBox="1"/>
            <p:nvPr/>
          </p:nvSpPr>
          <p:spPr>
            <a:xfrm>
              <a:off x="3485864" y="2797285"/>
              <a:ext cx="471487" cy="369332"/>
            </a:xfrm>
            <a:prstGeom prst="rect">
              <a:avLst/>
            </a:prstGeom>
            <a:noFill/>
          </p:spPr>
          <p:txBody>
            <a:bodyPr wrap="square" rtlCol="0">
              <a:spAutoFit/>
            </a:bodyPr>
            <a:lstStyle/>
            <a:p>
              <a:r>
                <a:rPr lang="en-US" altLang="zh-TW" b="1" dirty="0" smtClean="0"/>
                <a:t>U</a:t>
              </a:r>
              <a:r>
                <a:rPr lang="en-US" altLang="zh-TW" b="1" baseline="-25000" dirty="0" smtClean="0"/>
                <a:t>2</a:t>
              </a:r>
              <a:endParaRPr lang="zh-TW" altLang="en-US" b="1" baseline="-25000" dirty="0"/>
            </a:p>
          </p:txBody>
        </p:sp>
        <p:sp>
          <p:nvSpPr>
            <p:cNvPr id="66" name="文字方塊 65"/>
            <p:cNvSpPr txBox="1"/>
            <p:nvPr/>
          </p:nvSpPr>
          <p:spPr>
            <a:xfrm>
              <a:off x="3485864" y="3300800"/>
              <a:ext cx="471487" cy="369332"/>
            </a:xfrm>
            <a:prstGeom prst="rect">
              <a:avLst/>
            </a:prstGeom>
            <a:noFill/>
          </p:spPr>
          <p:txBody>
            <a:bodyPr wrap="square" rtlCol="0">
              <a:spAutoFit/>
            </a:bodyPr>
            <a:lstStyle/>
            <a:p>
              <a:r>
                <a:rPr lang="en-US" altLang="zh-TW" b="1" dirty="0"/>
                <a:t>V</a:t>
              </a:r>
              <a:r>
                <a:rPr lang="en-US" altLang="zh-TW" b="1" baseline="-25000" dirty="0" smtClean="0"/>
                <a:t>2</a:t>
              </a:r>
              <a:endParaRPr lang="zh-TW" altLang="en-US" b="1" baseline="-25000" dirty="0"/>
            </a:p>
          </p:txBody>
        </p:sp>
        <p:sp>
          <p:nvSpPr>
            <p:cNvPr id="68" name="橢圓 67"/>
            <p:cNvSpPr/>
            <p:nvPr/>
          </p:nvSpPr>
          <p:spPr>
            <a:xfrm>
              <a:off x="3400138" y="3857595"/>
              <a:ext cx="428625" cy="400050"/>
            </a:xfrm>
            <a:prstGeom prst="ellipse">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aseline="-25000" dirty="0"/>
            </a:p>
          </p:txBody>
        </p:sp>
        <p:sp>
          <p:nvSpPr>
            <p:cNvPr id="69" name="橢圓 68"/>
            <p:cNvSpPr/>
            <p:nvPr/>
          </p:nvSpPr>
          <p:spPr>
            <a:xfrm>
              <a:off x="3400138" y="4340988"/>
              <a:ext cx="428625" cy="400050"/>
            </a:xfrm>
            <a:prstGeom prst="ellipse">
              <a:avLst/>
            </a:prstGeom>
            <a:solidFill>
              <a:srgbClr val="99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0" name="橢圓 69"/>
            <p:cNvSpPr/>
            <p:nvPr/>
          </p:nvSpPr>
          <p:spPr>
            <a:xfrm>
              <a:off x="3400138" y="4857720"/>
              <a:ext cx="428625" cy="400050"/>
            </a:xfrm>
            <a:prstGeom prst="ellipse">
              <a:avLst/>
            </a:prstGeom>
            <a:solidFill>
              <a:srgbClr val="FF66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1" name="文字方塊 70"/>
            <p:cNvSpPr txBox="1"/>
            <p:nvPr/>
          </p:nvSpPr>
          <p:spPr>
            <a:xfrm>
              <a:off x="3457290" y="3851522"/>
              <a:ext cx="471487" cy="369332"/>
            </a:xfrm>
            <a:prstGeom prst="rect">
              <a:avLst/>
            </a:prstGeom>
            <a:noFill/>
          </p:spPr>
          <p:txBody>
            <a:bodyPr wrap="square" rtlCol="0">
              <a:spAutoFit/>
            </a:bodyPr>
            <a:lstStyle/>
            <a:p>
              <a:r>
                <a:rPr lang="en-US" altLang="zh-TW" b="1" dirty="0" smtClean="0"/>
                <a:t>Y</a:t>
              </a:r>
              <a:r>
                <a:rPr lang="en-US" altLang="zh-TW" b="1" baseline="-25000" dirty="0" smtClean="0"/>
                <a:t>4</a:t>
              </a:r>
              <a:endParaRPr lang="zh-TW" altLang="en-US" b="1" baseline="-25000" dirty="0"/>
            </a:p>
          </p:txBody>
        </p:sp>
        <p:sp>
          <p:nvSpPr>
            <p:cNvPr id="72" name="文字方塊 71"/>
            <p:cNvSpPr txBox="1"/>
            <p:nvPr/>
          </p:nvSpPr>
          <p:spPr>
            <a:xfrm>
              <a:off x="3435858" y="4356347"/>
              <a:ext cx="471487" cy="369332"/>
            </a:xfrm>
            <a:prstGeom prst="rect">
              <a:avLst/>
            </a:prstGeom>
            <a:noFill/>
          </p:spPr>
          <p:txBody>
            <a:bodyPr wrap="square" rtlCol="0">
              <a:spAutoFit/>
            </a:bodyPr>
            <a:lstStyle/>
            <a:p>
              <a:r>
                <a:rPr lang="en-US" altLang="zh-TW" b="1" dirty="0" smtClean="0"/>
                <a:t>U</a:t>
              </a:r>
              <a:r>
                <a:rPr lang="en-US" altLang="zh-TW" b="1" baseline="-25000" dirty="0" smtClean="0"/>
                <a:t>4</a:t>
              </a:r>
              <a:endParaRPr lang="zh-TW" altLang="en-US" b="1" baseline="-25000" dirty="0"/>
            </a:p>
          </p:txBody>
        </p:sp>
        <p:sp>
          <p:nvSpPr>
            <p:cNvPr id="73" name="文字方塊 72"/>
            <p:cNvSpPr txBox="1"/>
            <p:nvPr/>
          </p:nvSpPr>
          <p:spPr>
            <a:xfrm>
              <a:off x="3435858" y="4859862"/>
              <a:ext cx="471487" cy="369332"/>
            </a:xfrm>
            <a:prstGeom prst="rect">
              <a:avLst/>
            </a:prstGeom>
            <a:noFill/>
          </p:spPr>
          <p:txBody>
            <a:bodyPr wrap="square" rtlCol="0">
              <a:spAutoFit/>
            </a:bodyPr>
            <a:lstStyle/>
            <a:p>
              <a:r>
                <a:rPr lang="en-US" altLang="zh-TW" b="1" dirty="0" smtClean="0"/>
                <a:t>V</a:t>
              </a:r>
              <a:r>
                <a:rPr lang="en-US" altLang="zh-TW" b="1" baseline="-25000" dirty="0" smtClean="0"/>
                <a:t>4</a:t>
              </a:r>
              <a:endParaRPr lang="zh-TW" altLang="en-US" b="1" baseline="-25000" dirty="0"/>
            </a:p>
          </p:txBody>
        </p:sp>
      </p:grpSp>
      <p:sp>
        <p:nvSpPr>
          <p:cNvPr id="3" name="左-右雙向箭號 2"/>
          <p:cNvSpPr/>
          <p:nvPr/>
        </p:nvSpPr>
        <p:spPr>
          <a:xfrm>
            <a:off x="1468340" y="3179064"/>
            <a:ext cx="1027525" cy="491194"/>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0" name="文字方塊 59"/>
          <p:cNvSpPr txBox="1"/>
          <p:nvPr/>
        </p:nvSpPr>
        <p:spPr>
          <a:xfrm>
            <a:off x="6372200" y="4535502"/>
            <a:ext cx="1446028" cy="338554"/>
          </a:xfrm>
          <a:prstGeom prst="rect">
            <a:avLst/>
          </a:prstGeom>
          <a:noFill/>
        </p:spPr>
        <p:txBody>
          <a:bodyPr wrap="square" rtlCol="0">
            <a:spAutoFit/>
          </a:bodyPr>
          <a:lstStyle/>
          <a:p>
            <a:r>
              <a:rPr lang="en-US" altLang="zh-TW" sz="1600" dirty="0" err="1" smtClean="0">
                <a:latin typeface="Times New Roman" panose="02020603050405020304" pitchFamily="18" charset="0"/>
                <a:cs typeface="Times New Roman" panose="02020603050405020304" pitchFamily="18" charset="0"/>
              </a:rPr>
              <a:t>i</a:t>
            </a:r>
            <a:r>
              <a:rPr lang="en-US" altLang="zh-TW" sz="1600" dirty="0" smtClean="0">
                <a:latin typeface="Times New Roman" panose="02020603050405020304" pitchFamily="18" charset="0"/>
                <a:cs typeface="Times New Roman" panose="02020603050405020304" pitchFamily="18" charset="0"/>
              </a:rPr>
              <a:t> = 1, 2, 3, 4</a:t>
            </a:r>
            <a:endParaRPr lang="zh-TW" altLang="en-US" sz="1600" dirty="0">
              <a:latin typeface="Times New Roman" panose="02020603050405020304" pitchFamily="18" charset="0"/>
              <a:cs typeface="Times New Roman" panose="02020603050405020304" pitchFamily="18" charset="0"/>
            </a:endParaRPr>
          </a:p>
        </p:txBody>
      </p:sp>
      <p:graphicFrame>
        <p:nvGraphicFramePr>
          <p:cNvPr id="37" name="物件 36"/>
          <p:cNvGraphicFramePr>
            <a:graphicFrameLocks noChangeAspect="1"/>
          </p:cNvGraphicFramePr>
          <p:nvPr>
            <p:extLst>
              <p:ext uri="{D42A27DB-BD31-4B8C-83A1-F6EECF244321}">
                <p14:modId xmlns:p14="http://schemas.microsoft.com/office/powerpoint/2010/main" val="3639750109"/>
              </p:ext>
            </p:extLst>
          </p:nvPr>
        </p:nvGraphicFramePr>
        <p:xfrm>
          <a:off x="3923928" y="2026936"/>
          <a:ext cx="5057876" cy="1096119"/>
        </p:xfrm>
        <a:graphic>
          <a:graphicData uri="http://schemas.openxmlformats.org/presentationml/2006/ole">
            <mc:AlternateContent xmlns:mc="http://schemas.openxmlformats.org/markup-compatibility/2006">
              <mc:Choice xmlns:v="urn:schemas-microsoft-com:vml" Requires="v">
                <p:oleObj spid="_x0000_s38938" name="方程式" r:id="rId4" imgW="3263760" imgH="711000" progId="Equation.3">
                  <p:embed/>
                </p:oleObj>
              </mc:Choice>
              <mc:Fallback>
                <p:oleObj name="方程式" r:id="rId4" imgW="3263760" imgH="711000" progId="Equation.3">
                  <p:embed/>
                  <p:pic>
                    <p:nvPicPr>
                      <p:cNvPr id="0" name=""/>
                      <p:cNvPicPr>
                        <a:picLocks noChangeAspect="1" noChangeArrowheads="1"/>
                      </p:cNvPicPr>
                      <p:nvPr/>
                    </p:nvPicPr>
                    <p:blipFill>
                      <a:blip r:embed="rId5"/>
                      <a:srcRect/>
                      <a:stretch>
                        <a:fillRect/>
                      </a:stretch>
                    </p:blipFill>
                    <p:spPr bwMode="auto">
                      <a:xfrm>
                        <a:off x="3923928" y="2026936"/>
                        <a:ext cx="5057876" cy="1096119"/>
                      </a:xfrm>
                      <a:prstGeom prst="rect">
                        <a:avLst/>
                      </a:prstGeom>
                      <a:noFill/>
                    </p:spPr>
                  </p:pic>
                </p:oleObj>
              </mc:Fallback>
            </mc:AlternateContent>
          </a:graphicData>
        </a:graphic>
      </p:graphicFrame>
      <p:graphicFrame>
        <p:nvGraphicFramePr>
          <p:cNvPr id="40" name="物件 39"/>
          <p:cNvGraphicFramePr>
            <a:graphicFrameLocks noChangeAspect="1"/>
          </p:cNvGraphicFramePr>
          <p:nvPr>
            <p:extLst>
              <p:ext uri="{D42A27DB-BD31-4B8C-83A1-F6EECF244321}">
                <p14:modId xmlns:p14="http://schemas.microsoft.com/office/powerpoint/2010/main" val="2737730108"/>
              </p:ext>
            </p:extLst>
          </p:nvPr>
        </p:nvGraphicFramePr>
        <p:xfrm>
          <a:off x="3931405" y="3339079"/>
          <a:ext cx="5134842" cy="1158977"/>
        </p:xfrm>
        <a:graphic>
          <a:graphicData uri="http://schemas.openxmlformats.org/presentationml/2006/ole">
            <mc:AlternateContent xmlns:mc="http://schemas.openxmlformats.org/markup-compatibility/2006">
              <mc:Choice xmlns:v="urn:schemas-microsoft-com:vml" Requires="v">
                <p:oleObj spid="_x0000_s38939" name="方程式" r:id="rId6" imgW="3136680" imgH="711000" progId="Equation.3">
                  <p:embed/>
                </p:oleObj>
              </mc:Choice>
              <mc:Fallback>
                <p:oleObj name="方程式" r:id="rId6" imgW="3136680" imgH="711000" progId="Equation.3">
                  <p:embed/>
                  <p:pic>
                    <p:nvPicPr>
                      <p:cNvPr id="0" name=""/>
                      <p:cNvPicPr>
                        <a:picLocks noChangeAspect="1" noChangeArrowheads="1"/>
                      </p:cNvPicPr>
                      <p:nvPr/>
                    </p:nvPicPr>
                    <p:blipFill>
                      <a:blip r:embed="rId7"/>
                      <a:srcRect/>
                      <a:stretch>
                        <a:fillRect/>
                      </a:stretch>
                    </p:blipFill>
                    <p:spPr bwMode="auto">
                      <a:xfrm>
                        <a:off x="3931405" y="3339079"/>
                        <a:ext cx="5134842" cy="1158977"/>
                      </a:xfrm>
                      <a:prstGeom prst="rect">
                        <a:avLst/>
                      </a:prstGeom>
                      <a:noFill/>
                    </p:spPr>
                  </p:pic>
                </p:oleObj>
              </mc:Fallback>
            </mc:AlternateContent>
          </a:graphicData>
        </a:graphic>
      </p:graphicFrame>
      <p:grpSp>
        <p:nvGrpSpPr>
          <p:cNvPr id="67" name="群組 66"/>
          <p:cNvGrpSpPr/>
          <p:nvPr/>
        </p:nvGrpSpPr>
        <p:grpSpPr>
          <a:xfrm>
            <a:off x="2612778" y="1807856"/>
            <a:ext cx="1216820" cy="2971383"/>
            <a:chOff x="2761963" y="2286387"/>
            <a:chExt cx="1216820" cy="2971383"/>
          </a:xfrm>
        </p:grpSpPr>
        <p:sp>
          <p:nvSpPr>
            <p:cNvPr id="74" name="橢圓 73"/>
            <p:cNvSpPr/>
            <p:nvPr/>
          </p:nvSpPr>
          <p:spPr>
            <a:xfrm>
              <a:off x="2781013" y="2292460"/>
              <a:ext cx="428625" cy="400050"/>
            </a:xfrm>
            <a:prstGeom prst="ellipse">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aseline="-25000" dirty="0"/>
            </a:p>
          </p:txBody>
        </p:sp>
        <p:sp>
          <p:nvSpPr>
            <p:cNvPr id="75" name="橢圓 74"/>
            <p:cNvSpPr/>
            <p:nvPr/>
          </p:nvSpPr>
          <p:spPr>
            <a:xfrm>
              <a:off x="2781013" y="2775853"/>
              <a:ext cx="428625" cy="400050"/>
            </a:xfrm>
            <a:prstGeom prst="ellipse">
              <a:avLst/>
            </a:prstGeom>
            <a:solidFill>
              <a:srgbClr val="99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6" name="橢圓 75"/>
            <p:cNvSpPr/>
            <p:nvPr/>
          </p:nvSpPr>
          <p:spPr>
            <a:xfrm>
              <a:off x="2781013" y="3292585"/>
              <a:ext cx="428625" cy="400050"/>
            </a:xfrm>
            <a:prstGeom prst="ellipse">
              <a:avLst/>
            </a:prstGeom>
            <a:solidFill>
              <a:srgbClr val="FF66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7" name="文字方塊 76"/>
            <p:cNvSpPr txBox="1"/>
            <p:nvPr/>
          </p:nvSpPr>
          <p:spPr>
            <a:xfrm>
              <a:off x="2838165" y="2286387"/>
              <a:ext cx="471487" cy="369332"/>
            </a:xfrm>
            <a:prstGeom prst="rect">
              <a:avLst/>
            </a:prstGeom>
            <a:noFill/>
          </p:spPr>
          <p:txBody>
            <a:bodyPr wrap="square" rtlCol="0">
              <a:spAutoFit/>
            </a:bodyPr>
            <a:lstStyle/>
            <a:p>
              <a:r>
                <a:rPr lang="en-US" altLang="zh-TW" b="1" dirty="0" smtClean="0"/>
                <a:t>Y</a:t>
              </a:r>
              <a:r>
                <a:rPr lang="en-US" altLang="zh-TW" b="1" baseline="-25000" dirty="0" smtClean="0"/>
                <a:t>1</a:t>
              </a:r>
              <a:endParaRPr lang="zh-TW" altLang="en-US" b="1" baseline="-25000" dirty="0"/>
            </a:p>
          </p:txBody>
        </p:sp>
        <p:sp>
          <p:nvSpPr>
            <p:cNvPr id="78" name="文字方塊 77"/>
            <p:cNvSpPr txBox="1"/>
            <p:nvPr/>
          </p:nvSpPr>
          <p:spPr>
            <a:xfrm>
              <a:off x="2816733" y="2791212"/>
              <a:ext cx="471487" cy="369332"/>
            </a:xfrm>
            <a:prstGeom prst="rect">
              <a:avLst/>
            </a:prstGeom>
            <a:noFill/>
          </p:spPr>
          <p:txBody>
            <a:bodyPr wrap="square" rtlCol="0">
              <a:spAutoFit/>
            </a:bodyPr>
            <a:lstStyle/>
            <a:p>
              <a:r>
                <a:rPr lang="en-US" altLang="zh-TW" b="1" dirty="0" smtClean="0"/>
                <a:t>U</a:t>
              </a:r>
              <a:r>
                <a:rPr lang="en-US" altLang="zh-TW" b="1" baseline="-25000" dirty="0" smtClean="0"/>
                <a:t>1</a:t>
              </a:r>
              <a:endParaRPr lang="zh-TW" altLang="en-US" b="1" baseline="-25000" dirty="0"/>
            </a:p>
          </p:txBody>
        </p:sp>
        <p:sp>
          <p:nvSpPr>
            <p:cNvPr id="79" name="文字方塊 78"/>
            <p:cNvSpPr txBox="1"/>
            <p:nvPr/>
          </p:nvSpPr>
          <p:spPr>
            <a:xfrm>
              <a:off x="2816733" y="3294727"/>
              <a:ext cx="471487" cy="369332"/>
            </a:xfrm>
            <a:prstGeom prst="rect">
              <a:avLst/>
            </a:prstGeom>
            <a:noFill/>
          </p:spPr>
          <p:txBody>
            <a:bodyPr wrap="square" rtlCol="0">
              <a:spAutoFit/>
            </a:bodyPr>
            <a:lstStyle/>
            <a:p>
              <a:r>
                <a:rPr lang="en-US" altLang="zh-TW" b="1" dirty="0" smtClean="0"/>
                <a:t>V</a:t>
              </a:r>
              <a:r>
                <a:rPr lang="en-US" altLang="zh-TW" b="1" baseline="-25000" dirty="0" smtClean="0"/>
                <a:t>1</a:t>
              </a:r>
              <a:endParaRPr lang="zh-TW" altLang="en-US" b="1" baseline="-25000" dirty="0"/>
            </a:p>
          </p:txBody>
        </p:sp>
        <p:sp>
          <p:nvSpPr>
            <p:cNvPr id="80" name="橢圓 79"/>
            <p:cNvSpPr/>
            <p:nvPr/>
          </p:nvSpPr>
          <p:spPr>
            <a:xfrm>
              <a:off x="2761963" y="3857595"/>
              <a:ext cx="428625" cy="400050"/>
            </a:xfrm>
            <a:prstGeom prst="ellipse">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aseline="-25000" dirty="0"/>
            </a:p>
          </p:txBody>
        </p:sp>
        <p:sp>
          <p:nvSpPr>
            <p:cNvPr id="81" name="橢圓 80"/>
            <p:cNvSpPr/>
            <p:nvPr/>
          </p:nvSpPr>
          <p:spPr>
            <a:xfrm>
              <a:off x="2761963" y="4340988"/>
              <a:ext cx="428625" cy="40005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2" name="橢圓 81"/>
            <p:cNvSpPr/>
            <p:nvPr/>
          </p:nvSpPr>
          <p:spPr>
            <a:xfrm>
              <a:off x="2761963" y="4857720"/>
              <a:ext cx="428625" cy="40005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3" name="文字方塊 82"/>
            <p:cNvSpPr txBox="1"/>
            <p:nvPr/>
          </p:nvSpPr>
          <p:spPr>
            <a:xfrm>
              <a:off x="2819115" y="3851522"/>
              <a:ext cx="471487" cy="369332"/>
            </a:xfrm>
            <a:prstGeom prst="rect">
              <a:avLst/>
            </a:prstGeom>
            <a:noFill/>
          </p:spPr>
          <p:txBody>
            <a:bodyPr wrap="square" rtlCol="0">
              <a:spAutoFit/>
            </a:bodyPr>
            <a:lstStyle/>
            <a:p>
              <a:r>
                <a:rPr lang="en-US" altLang="zh-TW" b="1" dirty="0" smtClean="0"/>
                <a:t>Y</a:t>
              </a:r>
              <a:r>
                <a:rPr lang="en-US" altLang="zh-TW" b="1" baseline="-25000" dirty="0" smtClean="0"/>
                <a:t>3</a:t>
              </a:r>
              <a:endParaRPr lang="zh-TW" altLang="en-US" b="1" baseline="-25000" dirty="0"/>
            </a:p>
          </p:txBody>
        </p:sp>
        <p:sp>
          <p:nvSpPr>
            <p:cNvPr id="84" name="文字方塊 83"/>
            <p:cNvSpPr txBox="1"/>
            <p:nvPr/>
          </p:nvSpPr>
          <p:spPr>
            <a:xfrm>
              <a:off x="2797683" y="4356347"/>
              <a:ext cx="471487" cy="369332"/>
            </a:xfrm>
            <a:prstGeom prst="rect">
              <a:avLst/>
            </a:prstGeom>
            <a:noFill/>
          </p:spPr>
          <p:txBody>
            <a:bodyPr wrap="square" rtlCol="0">
              <a:spAutoFit/>
            </a:bodyPr>
            <a:lstStyle/>
            <a:p>
              <a:r>
                <a:rPr lang="en-US" altLang="zh-TW" b="1" dirty="0" smtClean="0">
                  <a:solidFill>
                    <a:schemeClr val="bg1"/>
                  </a:solidFill>
                </a:rPr>
                <a:t>U</a:t>
              </a:r>
              <a:r>
                <a:rPr lang="en-US" altLang="zh-TW" b="1" baseline="-25000" dirty="0">
                  <a:solidFill>
                    <a:schemeClr val="bg1"/>
                  </a:solidFill>
                </a:rPr>
                <a:t>1</a:t>
              </a:r>
              <a:endParaRPr lang="zh-TW" altLang="en-US" b="1" baseline="-25000" dirty="0">
                <a:solidFill>
                  <a:schemeClr val="bg1"/>
                </a:solidFill>
              </a:endParaRPr>
            </a:p>
          </p:txBody>
        </p:sp>
        <p:sp>
          <p:nvSpPr>
            <p:cNvPr id="85" name="文字方塊 84"/>
            <p:cNvSpPr txBox="1"/>
            <p:nvPr/>
          </p:nvSpPr>
          <p:spPr>
            <a:xfrm>
              <a:off x="2797683" y="4859862"/>
              <a:ext cx="471487" cy="369332"/>
            </a:xfrm>
            <a:prstGeom prst="rect">
              <a:avLst/>
            </a:prstGeom>
            <a:noFill/>
          </p:spPr>
          <p:txBody>
            <a:bodyPr wrap="square" rtlCol="0">
              <a:spAutoFit/>
            </a:bodyPr>
            <a:lstStyle/>
            <a:p>
              <a:r>
                <a:rPr lang="en-US" altLang="zh-TW" b="1" dirty="0" smtClean="0">
                  <a:solidFill>
                    <a:schemeClr val="bg1"/>
                  </a:solidFill>
                </a:rPr>
                <a:t>V</a:t>
              </a:r>
              <a:r>
                <a:rPr lang="en-US" altLang="zh-TW" b="1" baseline="-25000" dirty="0">
                  <a:solidFill>
                    <a:schemeClr val="bg1"/>
                  </a:solidFill>
                </a:rPr>
                <a:t>1</a:t>
              </a:r>
              <a:endParaRPr lang="zh-TW" altLang="en-US" b="1" baseline="-25000" dirty="0">
                <a:solidFill>
                  <a:schemeClr val="bg1"/>
                </a:solidFill>
              </a:endParaRPr>
            </a:p>
          </p:txBody>
        </p:sp>
        <p:sp>
          <p:nvSpPr>
            <p:cNvPr id="86" name="橢圓 85"/>
            <p:cNvSpPr/>
            <p:nvPr/>
          </p:nvSpPr>
          <p:spPr>
            <a:xfrm>
              <a:off x="3450144" y="2298533"/>
              <a:ext cx="428625" cy="400050"/>
            </a:xfrm>
            <a:prstGeom prst="ellipse">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aseline="-25000" dirty="0"/>
            </a:p>
          </p:txBody>
        </p:sp>
        <p:sp>
          <p:nvSpPr>
            <p:cNvPr id="87" name="橢圓 86"/>
            <p:cNvSpPr/>
            <p:nvPr/>
          </p:nvSpPr>
          <p:spPr>
            <a:xfrm>
              <a:off x="3450144" y="2781926"/>
              <a:ext cx="428625" cy="40005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8" name="橢圓 87"/>
            <p:cNvSpPr/>
            <p:nvPr/>
          </p:nvSpPr>
          <p:spPr>
            <a:xfrm>
              <a:off x="3450144" y="3298658"/>
              <a:ext cx="428625" cy="40005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9" name="文字方塊 88"/>
            <p:cNvSpPr txBox="1"/>
            <p:nvPr/>
          </p:nvSpPr>
          <p:spPr>
            <a:xfrm>
              <a:off x="3507296" y="2292460"/>
              <a:ext cx="471487" cy="369332"/>
            </a:xfrm>
            <a:prstGeom prst="rect">
              <a:avLst/>
            </a:prstGeom>
            <a:noFill/>
          </p:spPr>
          <p:txBody>
            <a:bodyPr wrap="square" rtlCol="0">
              <a:spAutoFit/>
            </a:bodyPr>
            <a:lstStyle/>
            <a:p>
              <a:r>
                <a:rPr lang="en-US" altLang="zh-TW" b="1" dirty="0" smtClean="0"/>
                <a:t>Y</a:t>
              </a:r>
              <a:r>
                <a:rPr lang="en-US" altLang="zh-TW" b="1" baseline="-25000" dirty="0" smtClean="0"/>
                <a:t>2</a:t>
              </a:r>
              <a:endParaRPr lang="zh-TW" altLang="en-US" b="1" baseline="-25000" dirty="0"/>
            </a:p>
          </p:txBody>
        </p:sp>
        <p:sp>
          <p:nvSpPr>
            <p:cNvPr id="90" name="文字方塊 89"/>
            <p:cNvSpPr txBox="1"/>
            <p:nvPr/>
          </p:nvSpPr>
          <p:spPr>
            <a:xfrm>
              <a:off x="3485864" y="2797285"/>
              <a:ext cx="471487" cy="369332"/>
            </a:xfrm>
            <a:prstGeom prst="rect">
              <a:avLst/>
            </a:prstGeom>
            <a:noFill/>
          </p:spPr>
          <p:txBody>
            <a:bodyPr wrap="square" rtlCol="0">
              <a:spAutoFit/>
            </a:bodyPr>
            <a:lstStyle/>
            <a:p>
              <a:r>
                <a:rPr lang="en-US" altLang="zh-TW" b="1" dirty="0" smtClean="0">
                  <a:solidFill>
                    <a:schemeClr val="bg1"/>
                  </a:solidFill>
                </a:rPr>
                <a:t>U</a:t>
              </a:r>
              <a:r>
                <a:rPr lang="en-US" altLang="zh-TW" b="1" baseline="-25000" dirty="0" smtClean="0">
                  <a:solidFill>
                    <a:schemeClr val="bg1"/>
                  </a:solidFill>
                </a:rPr>
                <a:t>1</a:t>
              </a:r>
              <a:endParaRPr lang="zh-TW" altLang="en-US" b="1" baseline="-25000" dirty="0">
                <a:solidFill>
                  <a:schemeClr val="bg1"/>
                </a:solidFill>
              </a:endParaRPr>
            </a:p>
          </p:txBody>
        </p:sp>
        <p:sp>
          <p:nvSpPr>
            <p:cNvPr id="91" name="文字方塊 90"/>
            <p:cNvSpPr txBox="1"/>
            <p:nvPr/>
          </p:nvSpPr>
          <p:spPr>
            <a:xfrm>
              <a:off x="3485864" y="3300800"/>
              <a:ext cx="471487" cy="369332"/>
            </a:xfrm>
            <a:prstGeom prst="rect">
              <a:avLst/>
            </a:prstGeom>
            <a:noFill/>
          </p:spPr>
          <p:txBody>
            <a:bodyPr wrap="square" rtlCol="0">
              <a:spAutoFit/>
            </a:bodyPr>
            <a:lstStyle/>
            <a:p>
              <a:r>
                <a:rPr lang="en-US" altLang="zh-TW" b="1" dirty="0" smtClean="0">
                  <a:solidFill>
                    <a:schemeClr val="bg1"/>
                  </a:solidFill>
                </a:rPr>
                <a:t>V</a:t>
              </a:r>
              <a:r>
                <a:rPr lang="en-US" altLang="zh-TW" b="1" baseline="-25000" dirty="0" smtClean="0">
                  <a:solidFill>
                    <a:schemeClr val="bg1"/>
                  </a:solidFill>
                </a:rPr>
                <a:t>1</a:t>
              </a:r>
              <a:endParaRPr lang="zh-TW" altLang="en-US" b="1" baseline="-25000" dirty="0">
                <a:solidFill>
                  <a:schemeClr val="bg1"/>
                </a:solidFill>
              </a:endParaRPr>
            </a:p>
          </p:txBody>
        </p:sp>
        <p:sp>
          <p:nvSpPr>
            <p:cNvPr id="92" name="橢圓 91"/>
            <p:cNvSpPr/>
            <p:nvPr/>
          </p:nvSpPr>
          <p:spPr>
            <a:xfrm>
              <a:off x="3400138" y="3857595"/>
              <a:ext cx="428625" cy="400050"/>
            </a:xfrm>
            <a:prstGeom prst="ellipse">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baseline="-25000" dirty="0"/>
            </a:p>
          </p:txBody>
        </p:sp>
        <p:sp>
          <p:nvSpPr>
            <p:cNvPr id="93" name="橢圓 92"/>
            <p:cNvSpPr/>
            <p:nvPr/>
          </p:nvSpPr>
          <p:spPr>
            <a:xfrm>
              <a:off x="3400138" y="4340988"/>
              <a:ext cx="428625" cy="40005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4" name="橢圓 93"/>
            <p:cNvSpPr/>
            <p:nvPr/>
          </p:nvSpPr>
          <p:spPr>
            <a:xfrm>
              <a:off x="3400138" y="4857720"/>
              <a:ext cx="428625" cy="40005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5" name="文字方塊 94"/>
            <p:cNvSpPr txBox="1"/>
            <p:nvPr/>
          </p:nvSpPr>
          <p:spPr>
            <a:xfrm>
              <a:off x="3457290" y="3851522"/>
              <a:ext cx="471487" cy="369332"/>
            </a:xfrm>
            <a:prstGeom prst="rect">
              <a:avLst/>
            </a:prstGeom>
            <a:noFill/>
          </p:spPr>
          <p:txBody>
            <a:bodyPr wrap="square" rtlCol="0">
              <a:spAutoFit/>
            </a:bodyPr>
            <a:lstStyle/>
            <a:p>
              <a:r>
                <a:rPr lang="en-US" altLang="zh-TW" b="1" dirty="0" smtClean="0"/>
                <a:t>Y</a:t>
              </a:r>
              <a:r>
                <a:rPr lang="en-US" altLang="zh-TW" b="1" baseline="-25000" dirty="0" smtClean="0"/>
                <a:t>4</a:t>
              </a:r>
              <a:endParaRPr lang="zh-TW" altLang="en-US" b="1" baseline="-25000" dirty="0"/>
            </a:p>
          </p:txBody>
        </p:sp>
        <p:sp>
          <p:nvSpPr>
            <p:cNvPr id="96" name="文字方塊 95"/>
            <p:cNvSpPr txBox="1"/>
            <p:nvPr/>
          </p:nvSpPr>
          <p:spPr>
            <a:xfrm>
              <a:off x="3435858" y="4356347"/>
              <a:ext cx="471487" cy="369332"/>
            </a:xfrm>
            <a:prstGeom prst="rect">
              <a:avLst/>
            </a:prstGeom>
            <a:noFill/>
          </p:spPr>
          <p:txBody>
            <a:bodyPr wrap="square" rtlCol="0">
              <a:spAutoFit/>
            </a:bodyPr>
            <a:lstStyle/>
            <a:p>
              <a:r>
                <a:rPr lang="en-US" altLang="zh-TW" b="1" dirty="0" smtClean="0">
                  <a:solidFill>
                    <a:schemeClr val="bg1"/>
                  </a:solidFill>
                </a:rPr>
                <a:t>U</a:t>
              </a:r>
              <a:r>
                <a:rPr lang="en-US" altLang="zh-TW" b="1" baseline="-25000" dirty="0" smtClean="0">
                  <a:solidFill>
                    <a:schemeClr val="bg1"/>
                  </a:solidFill>
                </a:rPr>
                <a:t>1</a:t>
              </a:r>
              <a:endParaRPr lang="zh-TW" altLang="en-US" b="1" baseline="-25000" dirty="0">
                <a:solidFill>
                  <a:schemeClr val="bg1"/>
                </a:solidFill>
              </a:endParaRPr>
            </a:p>
          </p:txBody>
        </p:sp>
        <p:sp>
          <p:nvSpPr>
            <p:cNvPr id="97" name="文字方塊 96"/>
            <p:cNvSpPr txBox="1"/>
            <p:nvPr/>
          </p:nvSpPr>
          <p:spPr>
            <a:xfrm>
              <a:off x="3435858" y="4859862"/>
              <a:ext cx="471487" cy="369332"/>
            </a:xfrm>
            <a:prstGeom prst="rect">
              <a:avLst/>
            </a:prstGeom>
            <a:noFill/>
          </p:spPr>
          <p:txBody>
            <a:bodyPr wrap="square" rtlCol="0">
              <a:spAutoFit/>
            </a:bodyPr>
            <a:lstStyle/>
            <a:p>
              <a:r>
                <a:rPr lang="en-US" altLang="zh-TW" b="1" dirty="0" smtClean="0">
                  <a:solidFill>
                    <a:schemeClr val="bg1"/>
                  </a:solidFill>
                </a:rPr>
                <a:t>V</a:t>
              </a:r>
              <a:r>
                <a:rPr lang="en-US" altLang="zh-TW" b="1" baseline="-25000" dirty="0">
                  <a:solidFill>
                    <a:schemeClr val="bg1"/>
                  </a:solidFill>
                </a:rPr>
                <a:t>1</a:t>
              </a:r>
              <a:endParaRPr lang="zh-TW" altLang="en-US" b="1" baseline="-25000" dirty="0">
                <a:solidFill>
                  <a:schemeClr val="bg1"/>
                </a:solidFill>
              </a:endParaRPr>
            </a:p>
          </p:txBody>
        </p:sp>
      </p:grpSp>
      <p:sp>
        <p:nvSpPr>
          <p:cNvPr id="7" name="文字方塊 6"/>
          <p:cNvSpPr txBox="1"/>
          <p:nvPr/>
        </p:nvSpPr>
        <p:spPr>
          <a:xfrm>
            <a:off x="1881784" y="4941168"/>
            <a:ext cx="5426519" cy="707886"/>
          </a:xfrm>
          <a:prstGeom prst="rect">
            <a:avLst/>
          </a:prstGeom>
          <a:solidFill>
            <a:srgbClr val="FFFF00"/>
          </a:solidFill>
          <a:ln>
            <a:solidFill>
              <a:schemeClr val="accent1"/>
            </a:solidFill>
          </a:ln>
        </p:spPr>
        <p:txBody>
          <a:bodyPr wrap="square" rtlCol="0">
            <a:spAutoFit/>
          </a:bodyPr>
          <a:lstStyle/>
          <a:p>
            <a:pPr algn="ctr"/>
            <a:r>
              <a:rPr lang="en-US" altLang="zh-TW" sz="2000" b="1" dirty="0" smtClean="0">
                <a:latin typeface="Calibri" panose="020F0502020204030204" pitchFamily="34" charset="0"/>
                <a:cs typeface="Calibri" panose="020F0502020204030204" pitchFamily="34" charset="0"/>
              </a:rPr>
              <a:t>Only R</a:t>
            </a:r>
            <a:r>
              <a:rPr lang="en-US" altLang="zh-TW" sz="2000" b="1" baseline="-25000" dirty="0" smtClean="0">
                <a:latin typeface="Calibri" panose="020F0502020204030204" pitchFamily="34" charset="0"/>
                <a:cs typeface="Calibri" panose="020F0502020204030204" pitchFamily="34" charset="0"/>
              </a:rPr>
              <a:t>1</a:t>
            </a:r>
            <a:r>
              <a:rPr lang="en-US" altLang="zh-TW" sz="2000" b="1" dirty="0" smtClean="0">
                <a:latin typeface="Calibri" panose="020F0502020204030204" pitchFamily="34" charset="0"/>
                <a:cs typeface="Calibri" panose="020F0502020204030204" pitchFamily="34" charset="0"/>
              </a:rPr>
              <a:t>, G</a:t>
            </a:r>
            <a:r>
              <a:rPr lang="en-US" altLang="zh-TW" sz="2000" b="1" baseline="-25000" dirty="0" smtClean="0">
                <a:latin typeface="Calibri" panose="020F0502020204030204" pitchFamily="34" charset="0"/>
                <a:cs typeface="Calibri" panose="020F0502020204030204" pitchFamily="34" charset="0"/>
              </a:rPr>
              <a:t>1</a:t>
            </a:r>
            <a:r>
              <a:rPr lang="en-US" altLang="zh-TW" sz="2000" b="1" dirty="0" smtClean="0">
                <a:latin typeface="Calibri" panose="020F0502020204030204" pitchFamily="34" charset="0"/>
                <a:cs typeface="Calibri" panose="020F0502020204030204" pitchFamily="34" charset="0"/>
              </a:rPr>
              <a:t>, B</a:t>
            </a:r>
            <a:r>
              <a:rPr lang="en-US" altLang="zh-TW" sz="2000" b="1" baseline="-25000" dirty="0" smtClean="0">
                <a:latin typeface="Calibri" panose="020F0502020204030204" pitchFamily="34" charset="0"/>
                <a:cs typeface="Calibri" panose="020F0502020204030204" pitchFamily="34" charset="0"/>
              </a:rPr>
              <a:t>1</a:t>
            </a:r>
            <a:r>
              <a:rPr lang="en-US" altLang="zh-TW" sz="2000" b="1" dirty="0" smtClean="0">
                <a:latin typeface="Calibri" panose="020F0502020204030204" pitchFamily="34" charset="0"/>
                <a:cs typeface="Calibri" panose="020F0502020204030204" pitchFamily="34" charset="0"/>
              </a:rPr>
              <a:t> can be correctly </a:t>
            </a:r>
            <a:r>
              <a:rPr lang="en-US" altLang="zh-TW" sz="2000" b="1" dirty="0" err="1" smtClean="0">
                <a:latin typeface="Calibri" panose="020F0502020204030204" pitchFamily="34" charset="0"/>
                <a:cs typeface="Calibri" panose="020F0502020204030204" pitchFamily="34" charset="0"/>
              </a:rPr>
              <a:t>depacked</a:t>
            </a:r>
            <a:r>
              <a:rPr lang="en-US" altLang="zh-TW" sz="2000" b="1" dirty="0" smtClean="0">
                <a:latin typeface="Calibri" panose="020F0502020204030204" pitchFamily="34" charset="0"/>
                <a:cs typeface="Calibri" panose="020F0502020204030204" pitchFamily="34" charset="0"/>
              </a:rPr>
              <a:t> from </a:t>
            </a:r>
          </a:p>
          <a:p>
            <a:pPr algn="ctr"/>
            <a:r>
              <a:rPr lang="en-US" altLang="zh-TW" sz="2000" b="1" dirty="0" smtClean="0">
                <a:latin typeface="Calibri" panose="020F0502020204030204" pitchFamily="34" charset="0"/>
                <a:cs typeface="Calibri" panose="020F0502020204030204" pitchFamily="34" charset="0"/>
              </a:rPr>
              <a:t>Y</a:t>
            </a:r>
            <a:r>
              <a:rPr lang="en-US" altLang="zh-TW" sz="2000" b="1" baseline="-25000" dirty="0" smtClean="0">
                <a:latin typeface="Calibri" panose="020F0502020204030204" pitchFamily="34" charset="0"/>
                <a:cs typeface="Calibri" panose="020F0502020204030204" pitchFamily="34" charset="0"/>
              </a:rPr>
              <a:t>1</a:t>
            </a:r>
            <a:r>
              <a:rPr lang="en-US" altLang="zh-TW" sz="2000" b="1" dirty="0" smtClean="0">
                <a:latin typeface="Calibri" panose="020F0502020204030204" pitchFamily="34" charset="0"/>
                <a:cs typeface="Calibri" panose="020F0502020204030204" pitchFamily="34" charset="0"/>
              </a:rPr>
              <a:t>, U</a:t>
            </a:r>
            <a:r>
              <a:rPr lang="en-US" altLang="zh-TW" sz="2000" b="1" baseline="-25000" dirty="0" smtClean="0">
                <a:latin typeface="Calibri" panose="020F0502020204030204" pitchFamily="34" charset="0"/>
                <a:cs typeface="Calibri" panose="020F0502020204030204" pitchFamily="34" charset="0"/>
              </a:rPr>
              <a:t>1</a:t>
            </a:r>
            <a:r>
              <a:rPr lang="en-US" altLang="zh-TW" sz="2000" b="1" dirty="0" smtClean="0">
                <a:latin typeface="Calibri" panose="020F0502020204030204" pitchFamily="34" charset="0"/>
                <a:cs typeface="Calibri" panose="020F0502020204030204" pitchFamily="34" charset="0"/>
              </a:rPr>
              <a:t>, V</a:t>
            </a:r>
            <a:r>
              <a:rPr lang="en-US" altLang="zh-TW" sz="2000" b="1" baseline="-25000" dirty="0" smtClean="0">
                <a:latin typeface="Calibri" panose="020F0502020204030204" pitchFamily="34" charset="0"/>
                <a:cs typeface="Calibri" panose="020F0502020204030204" pitchFamily="34" charset="0"/>
              </a:rPr>
              <a:t>1</a:t>
            </a:r>
            <a:r>
              <a:rPr lang="en-US" altLang="zh-TW" sz="2000" b="1" dirty="0" smtClean="0">
                <a:latin typeface="Calibri" panose="020F0502020204030204" pitchFamily="34" charset="0"/>
                <a:cs typeface="Calibri" panose="020F0502020204030204" pitchFamily="34" charset="0"/>
              </a:rPr>
              <a:t> without any adjustments!</a:t>
            </a:r>
            <a:endParaRPr lang="zh-TW" altLang="en-US" sz="2000" b="1" dirty="0">
              <a:latin typeface="Calibri" panose="020F0502020204030204" pitchFamily="34" charset="0"/>
              <a:cs typeface="Calibri" panose="020F0502020204030204" pitchFamily="34" charset="0"/>
            </a:endParaRPr>
          </a:p>
        </p:txBody>
      </p:sp>
      <p:sp>
        <p:nvSpPr>
          <p:cNvPr id="98" name="文字方塊 97"/>
          <p:cNvSpPr txBox="1"/>
          <p:nvPr/>
        </p:nvSpPr>
        <p:spPr>
          <a:xfrm>
            <a:off x="1835696" y="5805264"/>
            <a:ext cx="5544615" cy="707886"/>
          </a:xfrm>
          <a:prstGeom prst="rect">
            <a:avLst/>
          </a:prstGeom>
          <a:solidFill>
            <a:schemeClr val="bg2"/>
          </a:solidFill>
          <a:ln>
            <a:solidFill>
              <a:schemeClr val="accent1"/>
            </a:solidFill>
          </a:ln>
        </p:spPr>
        <p:txBody>
          <a:bodyPr wrap="square" rtlCol="0">
            <a:spAutoFit/>
          </a:bodyPr>
          <a:lstStyle/>
          <a:p>
            <a:pPr algn="ctr"/>
            <a:r>
              <a:rPr lang="en-US" altLang="zh-TW" sz="2000" b="1" dirty="0" smtClean="0">
                <a:latin typeface="Calibri" panose="020F0502020204030204" pitchFamily="34" charset="0"/>
                <a:cs typeface="Calibri" panose="020F0502020204030204" pitchFamily="34" charset="0"/>
              </a:rPr>
              <a:t>How to effectively use information of Y</a:t>
            </a:r>
            <a:r>
              <a:rPr lang="en-US" altLang="zh-TW" sz="2000" b="1" baseline="-25000" dirty="0" smtClean="0">
                <a:latin typeface="Calibri" panose="020F0502020204030204" pitchFamily="34" charset="0"/>
                <a:cs typeface="Calibri" panose="020F0502020204030204" pitchFamily="34" charset="0"/>
              </a:rPr>
              <a:t>2</a:t>
            </a:r>
            <a:r>
              <a:rPr lang="en-US" altLang="zh-TW" sz="2000" b="1" dirty="0" smtClean="0">
                <a:latin typeface="Calibri" panose="020F0502020204030204" pitchFamily="34" charset="0"/>
                <a:cs typeface="Calibri" panose="020F0502020204030204" pitchFamily="34" charset="0"/>
              </a:rPr>
              <a:t>, Y</a:t>
            </a:r>
            <a:r>
              <a:rPr lang="en-US" altLang="zh-TW" sz="2000" b="1" baseline="-25000" dirty="0" smtClean="0">
                <a:latin typeface="Calibri" panose="020F0502020204030204" pitchFamily="34" charset="0"/>
                <a:cs typeface="Calibri" panose="020F0502020204030204" pitchFamily="34" charset="0"/>
              </a:rPr>
              <a:t>3</a:t>
            </a:r>
            <a:r>
              <a:rPr lang="en-US" altLang="zh-TW" sz="2000" b="1" dirty="0" smtClean="0">
                <a:latin typeface="Calibri" panose="020F0502020204030204" pitchFamily="34" charset="0"/>
                <a:cs typeface="Calibri" panose="020F0502020204030204" pitchFamily="34" charset="0"/>
              </a:rPr>
              <a:t>, Y</a:t>
            </a:r>
            <a:r>
              <a:rPr lang="en-US" altLang="zh-TW" sz="2000" b="1" baseline="-25000" dirty="0" smtClean="0">
                <a:latin typeface="Calibri" panose="020F0502020204030204" pitchFamily="34" charset="0"/>
                <a:cs typeface="Calibri" panose="020F0502020204030204" pitchFamily="34" charset="0"/>
              </a:rPr>
              <a:t>4</a:t>
            </a:r>
            <a:r>
              <a:rPr lang="en-US" altLang="zh-TW" sz="2000" b="1" dirty="0" smtClean="0">
                <a:latin typeface="Calibri" panose="020F0502020204030204" pitchFamily="34" charset="0"/>
                <a:cs typeface="Calibri" panose="020F0502020204030204" pitchFamily="34" charset="0"/>
              </a:rPr>
              <a:t>  becomes a mathematical problem!</a:t>
            </a:r>
            <a:endParaRPr lang="zh-TW" altLang="en-US" sz="20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28322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500"/>
                                        <p:tgtEl>
                                          <p:spTgt spid="6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8"/>
                                        </p:tgtEl>
                                        <p:attrNameLst>
                                          <p:attrName>style.visibility</p:attrName>
                                        </p:attrNameLst>
                                      </p:cBhvr>
                                      <p:to>
                                        <p:strVal val="visible"/>
                                      </p:to>
                                    </p:set>
                                    <p:anim calcmode="lin" valueType="num">
                                      <p:cBhvr additive="base">
                                        <p:cTn id="17" dur="500" fill="hold"/>
                                        <p:tgtEl>
                                          <p:spTgt spid="98"/>
                                        </p:tgtEl>
                                        <p:attrNameLst>
                                          <p:attrName>ppt_x</p:attrName>
                                        </p:attrNameLst>
                                      </p:cBhvr>
                                      <p:tavLst>
                                        <p:tav tm="0">
                                          <p:val>
                                            <p:strVal val="#ppt_x"/>
                                          </p:val>
                                        </p:tav>
                                        <p:tav tm="100000">
                                          <p:val>
                                            <p:strVal val="#ppt_x"/>
                                          </p:val>
                                        </p:tav>
                                      </p:tavLst>
                                    </p:anim>
                                    <p:anim calcmode="lin" valueType="num">
                                      <p:cBhvr additive="base">
                                        <p:cTn id="18" dur="500" fill="hold"/>
                                        <p:tgtEl>
                                          <p:spTgt spid="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20996" y="116632"/>
            <a:ext cx="8079581" cy="1321396"/>
          </a:xfrm>
        </p:spPr>
        <p:txBody>
          <a:bodyPr>
            <a:normAutofit/>
          </a:bodyPr>
          <a:lstStyle/>
          <a:p>
            <a:pPr algn="ctr"/>
            <a:r>
              <a:rPr lang="en-US" altLang="zh-TW" sz="3200" b="1" dirty="0" smtClean="0">
                <a:latin typeface="Calibri" panose="020F0502020204030204" pitchFamily="34" charset="0"/>
                <a:cs typeface="Calibri" panose="020F0502020204030204" pitchFamily="34" charset="0"/>
              </a:rPr>
              <a:t>Adjusted RGB to YUV Transform</a:t>
            </a:r>
            <a:r>
              <a:rPr lang="en-US" altLang="zh-TW" sz="3200" dirty="0" smtClean="0">
                <a:latin typeface="Calibri" panose="020F0502020204030204" pitchFamily="34" charset="0"/>
                <a:cs typeface="Calibri" panose="020F0502020204030204" pitchFamily="34" charset="0"/>
              </a:rPr>
              <a:t/>
            </a:r>
            <a:br>
              <a:rPr lang="en-US" altLang="zh-TW" sz="3200" dirty="0" smtClean="0">
                <a:latin typeface="Calibri" panose="020F0502020204030204" pitchFamily="34" charset="0"/>
                <a:cs typeface="Calibri" panose="020F0502020204030204" pitchFamily="34" charset="0"/>
              </a:rPr>
            </a:br>
            <a:r>
              <a:rPr lang="en-US" altLang="zh-TW" sz="1800" dirty="0" smtClean="0">
                <a:solidFill>
                  <a:srgbClr val="FF0000"/>
                </a:solidFill>
                <a:latin typeface="Calibri" panose="020F0502020204030204" pitchFamily="34" charset="0"/>
                <a:cs typeface="Calibri" panose="020F0502020204030204" pitchFamily="34" charset="0"/>
              </a:rPr>
              <a:t>(Vertical Color Packing - Based on 4 color pixels )</a:t>
            </a:r>
            <a:endParaRPr lang="zh-TW" altLang="en-US" sz="1800" dirty="0">
              <a:solidFill>
                <a:srgbClr val="FF0000"/>
              </a:solidFill>
              <a:latin typeface="Calibri" panose="020F0502020204030204" pitchFamily="34" charset="0"/>
              <a:cs typeface="Calibri" panose="020F0502020204030204" pitchFamily="34" charset="0"/>
            </a:endParaRPr>
          </a:p>
        </p:txBody>
      </p:sp>
      <p:sp>
        <p:nvSpPr>
          <p:cNvPr id="60" name="文字方塊 59"/>
          <p:cNvSpPr txBox="1"/>
          <p:nvPr/>
        </p:nvSpPr>
        <p:spPr>
          <a:xfrm>
            <a:off x="7524328" y="3312496"/>
            <a:ext cx="1446028" cy="338554"/>
          </a:xfrm>
          <a:prstGeom prst="rect">
            <a:avLst/>
          </a:prstGeom>
          <a:noFill/>
        </p:spPr>
        <p:txBody>
          <a:bodyPr wrap="square" rtlCol="0">
            <a:spAutoFit/>
          </a:bodyPr>
          <a:lstStyle/>
          <a:p>
            <a:r>
              <a:rPr lang="en-US" altLang="zh-TW" sz="1600" dirty="0" err="1" smtClean="0">
                <a:latin typeface="Times New Roman" panose="02020603050405020304" pitchFamily="18" charset="0"/>
                <a:cs typeface="Times New Roman" panose="02020603050405020304" pitchFamily="18" charset="0"/>
              </a:rPr>
              <a:t>i</a:t>
            </a:r>
            <a:r>
              <a:rPr lang="en-US" altLang="zh-TW" sz="1600" dirty="0" smtClean="0">
                <a:latin typeface="Times New Roman" panose="02020603050405020304" pitchFamily="18" charset="0"/>
                <a:cs typeface="Times New Roman" panose="02020603050405020304" pitchFamily="18" charset="0"/>
              </a:rPr>
              <a:t> = 1, 2, 3, 4</a:t>
            </a:r>
            <a:endParaRPr lang="zh-TW" altLang="en-US" sz="1600" dirty="0">
              <a:latin typeface="Times New Roman" panose="02020603050405020304" pitchFamily="18" charset="0"/>
              <a:cs typeface="Times New Roman" panose="02020603050405020304" pitchFamily="18" charset="0"/>
            </a:endParaRPr>
          </a:p>
        </p:txBody>
      </p:sp>
      <p:graphicFrame>
        <p:nvGraphicFramePr>
          <p:cNvPr id="37" name="物件 36"/>
          <p:cNvGraphicFramePr>
            <a:graphicFrameLocks noChangeAspect="1"/>
          </p:cNvGraphicFramePr>
          <p:nvPr>
            <p:extLst>
              <p:ext uri="{D42A27DB-BD31-4B8C-83A1-F6EECF244321}">
                <p14:modId xmlns:p14="http://schemas.microsoft.com/office/powerpoint/2010/main" val="106754481"/>
              </p:ext>
            </p:extLst>
          </p:nvPr>
        </p:nvGraphicFramePr>
        <p:xfrm>
          <a:off x="2438458" y="1484784"/>
          <a:ext cx="5057876" cy="1096119"/>
        </p:xfrm>
        <a:graphic>
          <a:graphicData uri="http://schemas.openxmlformats.org/presentationml/2006/ole">
            <mc:AlternateContent xmlns:mc="http://schemas.openxmlformats.org/markup-compatibility/2006">
              <mc:Choice xmlns:v="urn:schemas-microsoft-com:vml" Requires="v">
                <p:oleObj spid="_x0000_s40023" name="方程式" r:id="rId4" imgW="3263760" imgH="711000" progId="Equation.3">
                  <p:embed/>
                </p:oleObj>
              </mc:Choice>
              <mc:Fallback>
                <p:oleObj name="方程式" r:id="rId4" imgW="3263760" imgH="711000" progId="Equation.3">
                  <p:embed/>
                  <p:pic>
                    <p:nvPicPr>
                      <p:cNvPr id="0" name=""/>
                      <p:cNvPicPr>
                        <a:picLocks noChangeAspect="1" noChangeArrowheads="1"/>
                      </p:cNvPicPr>
                      <p:nvPr/>
                    </p:nvPicPr>
                    <p:blipFill>
                      <a:blip r:embed="rId5"/>
                      <a:srcRect/>
                      <a:stretch>
                        <a:fillRect/>
                      </a:stretch>
                    </p:blipFill>
                    <p:spPr bwMode="auto">
                      <a:xfrm>
                        <a:off x="2438458" y="1484784"/>
                        <a:ext cx="5057876" cy="1096119"/>
                      </a:xfrm>
                      <a:prstGeom prst="rect">
                        <a:avLst/>
                      </a:prstGeom>
                      <a:noFill/>
                    </p:spPr>
                  </p:pic>
                </p:oleObj>
              </mc:Fallback>
            </mc:AlternateContent>
          </a:graphicData>
        </a:graphic>
      </p:graphicFrame>
      <p:graphicFrame>
        <p:nvGraphicFramePr>
          <p:cNvPr id="40" name="物件 39"/>
          <p:cNvGraphicFramePr>
            <a:graphicFrameLocks noChangeAspect="1"/>
          </p:cNvGraphicFramePr>
          <p:nvPr>
            <p:extLst>
              <p:ext uri="{D42A27DB-BD31-4B8C-83A1-F6EECF244321}">
                <p14:modId xmlns:p14="http://schemas.microsoft.com/office/powerpoint/2010/main" val="1660920030"/>
              </p:ext>
            </p:extLst>
          </p:nvPr>
        </p:nvGraphicFramePr>
        <p:xfrm>
          <a:off x="2411760" y="2636912"/>
          <a:ext cx="5134842" cy="1158977"/>
        </p:xfrm>
        <a:graphic>
          <a:graphicData uri="http://schemas.openxmlformats.org/presentationml/2006/ole">
            <mc:AlternateContent xmlns:mc="http://schemas.openxmlformats.org/markup-compatibility/2006">
              <mc:Choice xmlns:v="urn:schemas-microsoft-com:vml" Requires="v">
                <p:oleObj spid="_x0000_s40024" name="方程式" r:id="rId6" imgW="3136680" imgH="711000" progId="Equation.3">
                  <p:embed/>
                </p:oleObj>
              </mc:Choice>
              <mc:Fallback>
                <p:oleObj name="方程式" r:id="rId6" imgW="3136680" imgH="711000" progId="Equation.3">
                  <p:embed/>
                  <p:pic>
                    <p:nvPicPr>
                      <p:cNvPr id="0" name=""/>
                      <p:cNvPicPr>
                        <a:picLocks noChangeAspect="1" noChangeArrowheads="1"/>
                      </p:cNvPicPr>
                      <p:nvPr/>
                    </p:nvPicPr>
                    <p:blipFill>
                      <a:blip r:embed="rId7"/>
                      <a:srcRect/>
                      <a:stretch>
                        <a:fillRect/>
                      </a:stretch>
                    </p:blipFill>
                    <p:spPr bwMode="auto">
                      <a:xfrm>
                        <a:off x="2411760" y="2636912"/>
                        <a:ext cx="5134842" cy="1158977"/>
                      </a:xfrm>
                      <a:prstGeom prst="rect">
                        <a:avLst/>
                      </a:prstGeom>
                      <a:noFill/>
                    </p:spPr>
                  </p:pic>
                </p:oleObj>
              </mc:Fallback>
            </mc:AlternateContent>
          </a:graphicData>
        </a:graphic>
      </p:graphicFrame>
      <p:grpSp>
        <p:nvGrpSpPr>
          <p:cNvPr id="118" name="群組 117"/>
          <p:cNvGrpSpPr/>
          <p:nvPr/>
        </p:nvGrpSpPr>
        <p:grpSpPr>
          <a:xfrm>
            <a:off x="890787" y="1196752"/>
            <a:ext cx="1088925" cy="2685690"/>
            <a:chOff x="890787" y="1319374"/>
            <a:chExt cx="1088925" cy="2685690"/>
          </a:xfrm>
        </p:grpSpPr>
        <p:sp>
          <p:nvSpPr>
            <p:cNvPr id="74" name="橢圓 73"/>
            <p:cNvSpPr/>
            <p:nvPr/>
          </p:nvSpPr>
          <p:spPr>
            <a:xfrm>
              <a:off x="908140" y="1319374"/>
              <a:ext cx="390451" cy="369333"/>
            </a:xfrm>
            <a:prstGeom prst="ellipse">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aseline="-25000" dirty="0"/>
            </a:p>
          </p:txBody>
        </p:sp>
        <p:sp>
          <p:nvSpPr>
            <p:cNvPr id="75" name="橢圓 74"/>
            <p:cNvSpPr/>
            <p:nvPr/>
          </p:nvSpPr>
          <p:spPr>
            <a:xfrm>
              <a:off x="908140" y="1745815"/>
              <a:ext cx="390451" cy="369333"/>
            </a:xfrm>
            <a:prstGeom prst="ellipse">
              <a:avLst/>
            </a:prstGeom>
            <a:solidFill>
              <a:srgbClr val="99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a:p>
          </p:txBody>
        </p:sp>
        <p:sp>
          <p:nvSpPr>
            <p:cNvPr id="76" name="橢圓 75"/>
            <p:cNvSpPr/>
            <p:nvPr/>
          </p:nvSpPr>
          <p:spPr>
            <a:xfrm>
              <a:off x="908140" y="2177863"/>
              <a:ext cx="390451" cy="369333"/>
            </a:xfrm>
            <a:prstGeom prst="ellipse">
              <a:avLst/>
            </a:prstGeom>
            <a:solidFill>
              <a:srgbClr val="FF66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a:p>
          </p:txBody>
        </p:sp>
        <p:sp>
          <p:nvSpPr>
            <p:cNvPr id="77" name="文字方塊 76"/>
            <p:cNvSpPr txBox="1"/>
            <p:nvPr/>
          </p:nvSpPr>
          <p:spPr>
            <a:xfrm>
              <a:off x="965719" y="1336240"/>
              <a:ext cx="429496" cy="481583"/>
            </a:xfrm>
            <a:prstGeom prst="rect">
              <a:avLst/>
            </a:prstGeom>
            <a:noFill/>
          </p:spPr>
          <p:txBody>
            <a:bodyPr wrap="square" rtlCol="0">
              <a:spAutoFit/>
            </a:bodyPr>
            <a:lstStyle/>
            <a:p>
              <a:r>
                <a:rPr lang="en-US" altLang="zh-TW" sz="1400" b="1" dirty="0" smtClean="0"/>
                <a:t>Y</a:t>
              </a:r>
              <a:r>
                <a:rPr lang="en-US" altLang="zh-TW" sz="1400" b="1" baseline="-25000" dirty="0" smtClean="0"/>
                <a:t>1</a:t>
              </a:r>
              <a:endParaRPr lang="zh-TW" altLang="en-US" sz="1400" b="1" baseline="-25000" dirty="0"/>
            </a:p>
          </p:txBody>
        </p:sp>
        <p:sp>
          <p:nvSpPr>
            <p:cNvPr id="78" name="文字方塊 77"/>
            <p:cNvSpPr txBox="1"/>
            <p:nvPr/>
          </p:nvSpPr>
          <p:spPr>
            <a:xfrm>
              <a:off x="940680" y="1759995"/>
              <a:ext cx="429496" cy="481583"/>
            </a:xfrm>
            <a:prstGeom prst="rect">
              <a:avLst/>
            </a:prstGeom>
            <a:noFill/>
          </p:spPr>
          <p:txBody>
            <a:bodyPr wrap="square" rtlCol="0">
              <a:spAutoFit/>
            </a:bodyPr>
            <a:lstStyle/>
            <a:p>
              <a:r>
                <a:rPr lang="en-US" altLang="zh-TW" sz="1400" b="1" dirty="0" smtClean="0"/>
                <a:t>U</a:t>
              </a:r>
              <a:r>
                <a:rPr lang="en-US" altLang="zh-TW" sz="1400" b="1" baseline="-25000" dirty="0" smtClean="0"/>
                <a:t>1</a:t>
              </a:r>
              <a:endParaRPr lang="zh-TW" altLang="en-US" sz="1400" b="1" baseline="-25000" dirty="0"/>
            </a:p>
          </p:txBody>
        </p:sp>
        <p:sp>
          <p:nvSpPr>
            <p:cNvPr id="79" name="文字方塊 78"/>
            <p:cNvSpPr txBox="1"/>
            <p:nvPr/>
          </p:nvSpPr>
          <p:spPr>
            <a:xfrm>
              <a:off x="940680" y="2179841"/>
              <a:ext cx="429496" cy="481583"/>
            </a:xfrm>
            <a:prstGeom prst="rect">
              <a:avLst/>
            </a:prstGeom>
            <a:noFill/>
          </p:spPr>
          <p:txBody>
            <a:bodyPr wrap="square" rtlCol="0">
              <a:spAutoFit/>
            </a:bodyPr>
            <a:lstStyle/>
            <a:p>
              <a:r>
                <a:rPr lang="en-US" altLang="zh-TW" sz="1400" b="1" dirty="0" smtClean="0"/>
                <a:t>V</a:t>
              </a:r>
              <a:r>
                <a:rPr lang="en-US" altLang="zh-TW" sz="1400" b="1" baseline="-25000" dirty="0" smtClean="0"/>
                <a:t>1</a:t>
              </a:r>
              <a:endParaRPr lang="zh-TW" altLang="en-US" sz="1400" b="1" baseline="-25000" dirty="0"/>
            </a:p>
          </p:txBody>
        </p:sp>
        <p:sp>
          <p:nvSpPr>
            <p:cNvPr id="80" name="橢圓 79"/>
            <p:cNvSpPr/>
            <p:nvPr/>
          </p:nvSpPr>
          <p:spPr>
            <a:xfrm>
              <a:off x="890787" y="2615518"/>
              <a:ext cx="390451" cy="369333"/>
            </a:xfrm>
            <a:prstGeom prst="ellipse">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aseline="-25000" dirty="0"/>
            </a:p>
          </p:txBody>
        </p:sp>
        <p:sp>
          <p:nvSpPr>
            <p:cNvPr id="81" name="橢圓 80"/>
            <p:cNvSpPr/>
            <p:nvPr/>
          </p:nvSpPr>
          <p:spPr>
            <a:xfrm>
              <a:off x="890787" y="3041959"/>
              <a:ext cx="390451" cy="36933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a:p>
          </p:txBody>
        </p:sp>
        <p:sp>
          <p:nvSpPr>
            <p:cNvPr id="82" name="橢圓 81"/>
            <p:cNvSpPr/>
            <p:nvPr/>
          </p:nvSpPr>
          <p:spPr>
            <a:xfrm>
              <a:off x="890787" y="3474007"/>
              <a:ext cx="390451" cy="36933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a:p>
          </p:txBody>
        </p:sp>
        <p:sp>
          <p:nvSpPr>
            <p:cNvPr id="83" name="文字方塊 82"/>
            <p:cNvSpPr txBox="1"/>
            <p:nvPr/>
          </p:nvSpPr>
          <p:spPr>
            <a:xfrm>
              <a:off x="942849" y="2609911"/>
              <a:ext cx="377806" cy="307777"/>
            </a:xfrm>
            <a:prstGeom prst="rect">
              <a:avLst/>
            </a:prstGeom>
            <a:noFill/>
          </p:spPr>
          <p:txBody>
            <a:bodyPr wrap="square" rtlCol="0">
              <a:spAutoFit/>
            </a:bodyPr>
            <a:lstStyle/>
            <a:p>
              <a:r>
                <a:rPr lang="en-US" altLang="zh-TW" sz="1400" b="1" dirty="0" smtClean="0"/>
                <a:t>Y</a:t>
              </a:r>
              <a:r>
                <a:rPr lang="en-US" altLang="zh-TW" sz="1400" b="1" baseline="-25000" dirty="0" smtClean="0"/>
                <a:t>3</a:t>
              </a:r>
              <a:endParaRPr lang="zh-TW" altLang="en-US" sz="1400" b="1" baseline="-25000" dirty="0"/>
            </a:p>
          </p:txBody>
        </p:sp>
        <p:sp>
          <p:nvSpPr>
            <p:cNvPr id="84" name="文字方塊 83"/>
            <p:cNvSpPr txBox="1"/>
            <p:nvPr/>
          </p:nvSpPr>
          <p:spPr>
            <a:xfrm>
              <a:off x="923326" y="3056137"/>
              <a:ext cx="429496" cy="481583"/>
            </a:xfrm>
            <a:prstGeom prst="rect">
              <a:avLst/>
            </a:prstGeom>
            <a:noFill/>
          </p:spPr>
          <p:txBody>
            <a:bodyPr wrap="square" rtlCol="0">
              <a:spAutoFit/>
            </a:bodyPr>
            <a:lstStyle/>
            <a:p>
              <a:r>
                <a:rPr lang="en-US" altLang="zh-TW" sz="1400" b="1" dirty="0" smtClean="0">
                  <a:solidFill>
                    <a:schemeClr val="bg1"/>
                  </a:solidFill>
                </a:rPr>
                <a:t>U</a:t>
              </a:r>
              <a:r>
                <a:rPr lang="en-US" altLang="zh-TW" sz="1400" b="1" baseline="-25000" dirty="0">
                  <a:solidFill>
                    <a:schemeClr val="bg1"/>
                  </a:solidFill>
                </a:rPr>
                <a:t>1</a:t>
              </a:r>
              <a:endParaRPr lang="zh-TW" altLang="en-US" sz="1400" b="1" baseline="-25000" dirty="0">
                <a:solidFill>
                  <a:schemeClr val="bg1"/>
                </a:solidFill>
              </a:endParaRPr>
            </a:p>
          </p:txBody>
        </p:sp>
        <p:sp>
          <p:nvSpPr>
            <p:cNvPr id="85" name="文字方塊 84"/>
            <p:cNvSpPr txBox="1"/>
            <p:nvPr/>
          </p:nvSpPr>
          <p:spPr>
            <a:xfrm>
              <a:off x="891159" y="3523481"/>
              <a:ext cx="429496" cy="481583"/>
            </a:xfrm>
            <a:prstGeom prst="rect">
              <a:avLst/>
            </a:prstGeom>
            <a:noFill/>
          </p:spPr>
          <p:txBody>
            <a:bodyPr wrap="square" rtlCol="0">
              <a:spAutoFit/>
            </a:bodyPr>
            <a:lstStyle/>
            <a:p>
              <a:r>
                <a:rPr lang="en-US" altLang="zh-TW" sz="1400" b="1" dirty="0" smtClean="0">
                  <a:solidFill>
                    <a:schemeClr val="bg1"/>
                  </a:solidFill>
                </a:rPr>
                <a:t>V</a:t>
              </a:r>
              <a:r>
                <a:rPr lang="en-US" altLang="zh-TW" sz="1400" b="1" baseline="-25000" dirty="0">
                  <a:solidFill>
                    <a:schemeClr val="bg1"/>
                  </a:solidFill>
                </a:rPr>
                <a:t>1</a:t>
              </a:r>
              <a:endParaRPr lang="zh-TW" altLang="en-US" sz="1400" b="1" baseline="-25000" dirty="0">
                <a:solidFill>
                  <a:schemeClr val="bg1"/>
                </a:solidFill>
              </a:endParaRPr>
            </a:p>
          </p:txBody>
        </p:sp>
        <p:sp>
          <p:nvSpPr>
            <p:cNvPr id="86" name="橢圓 85"/>
            <p:cNvSpPr/>
            <p:nvPr/>
          </p:nvSpPr>
          <p:spPr>
            <a:xfrm>
              <a:off x="1517677" y="1324980"/>
              <a:ext cx="390451" cy="369333"/>
            </a:xfrm>
            <a:prstGeom prst="ellipse">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aseline="-25000" dirty="0"/>
            </a:p>
          </p:txBody>
        </p:sp>
        <p:sp>
          <p:nvSpPr>
            <p:cNvPr id="87" name="橢圓 86"/>
            <p:cNvSpPr/>
            <p:nvPr/>
          </p:nvSpPr>
          <p:spPr>
            <a:xfrm>
              <a:off x="1517677" y="1751422"/>
              <a:ext cx="390451" cy="36933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a:p>
          </p:txBody>
        </p:sp>
        <p:sp>
          <p:nvSpPr>
            <p:cNvPr id="88" name="橢圓 87"/>
            <p:cNvSpPr/>
            <p:nvPr/>
          </p:nvSpPr>
          <p:spPr>
            <a:xfrm>
              <a:off x="1517677" y="2183470"/>
              <a:ext cx="390451" cy="36933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a:p>
          </p:txBody>
        </p:sp>
        <p:sp>
          <p:nvSpPr>
            <p:cNvPr id="89" name="文字方塊 88"/>
            <p:cNvSpPr txBox="1"/>
            <p:nvPr/>
          </p:nvSpPr>
          <p:spPr>
            <a:xfrm>
              <a:off x="1539231" y="1336240"/>
              <a:ext cx="429496" cy="481583"/>
            </a:xfrm>
            <a:prstGeom prst="rect">
              <a:avLst/>
            </a:prstGeom>
            <a:noFill/>
          </p:spPr>
          <p:txBody>
            <a:bodyPr wrap="square" rtlCol="0">
              <a:spAutoFit/>
            </a:bodyPr>
            <a:lstStyle/>
            <a:p>
              <a:r>
                <a:rPr lang="en-US" altLang="zh-TW" sz="1400" b="1" dirty="0" smtClean="0"/>
                <a:t>Y</a:t>
              </a:r>
              <a:r>
                <a:rPr lang="en-US" altLang="zh-TW" sz="1400" b="1" baseline="-25000" dirty="0" smtClean="0"/>
                <a:t>2</a:t>
              </a:r>
              <a:endParaRPr lang="zh-TW" altLang="en-US" sz="1400" b="1" baseline="-25000" dirty="0"/>
            </a:p>
          </p:txBody>
        </p:sp>
        <p:sp>
          <p:nvSpPr>
            <p:cNvPr id="90" name="文字方塊 89"/>
            <p:cNvSpPr txBox="1"/>
            <p:nvPr/>
          </p:nvSpPr>
          <p:spPr>
            <a:xfrm>
              <a:off x="1550216" y="1765602"/>
              <a:ext cx="429496" cy="481583"/>
            </a:xfrm>
            <a:prstGeom prst="rect">
              <a:avLst/>
            </a:prstGeom>
            <a:noFill/>
          </p:spPr>
          <p:txBody>
            <a:bodyPr wrap="square" rtlCol="0">
              <a:spAutoFit/>
            </a:bodyPr>
            <a:lstStyle/>
            <a:p>
              <a:r>
                <a:rPr lang="en-US" altLang="zh-TW" sz="1400" b="1" dirty="0" smtClean="0">
                  <a:solidFill>
                    <a:schemeClr val="bg1"/>
                  </a:solidFill>
                </a:rPr>
                <a:t>U</a:t>
              </a:r>
              <a:r>
                <a:rPr lang="en-US" altLang="zh-TW" sz="1400" b="1" baseline="-25000" dirty="0" smtClean="0">
                  <a:solidFill>
                    <a:schemeClr val="bg1"/>
                  </a:solidFill>
                </a:rPr>
                <a:t>1</a:t>
              </a:r>
              <a:endParaRPr lang="zh-TW" altLang="en-US" sz="1400" b="1" baseline="-25000" dirty="0">
                <a:solidFill>
                  <a:schemeClr val="bg1"/>
                </a:solidFill>
              </a:endParaRPr>
            </a:p>
          </p:txBody>
        </p:sp>
        <p:sp>
          <p:nvSpPr>
            <p:cNvPr id="91" name="文字方塊 90"/>
            <p:cNvSpPr txBox="1"/>
            <p:nvPr/>
          </p:nvSpPr>
          <p:spPr>
            <a:xfrm>
              <a:off x="1550216" y="2185447"/>
              <a:ext cx="429496" cy="481583"/>
            </a:xfrm>
            <a:prstGeom prst="rect">
              <a:avLst/>
            </a:prstGeom>
            <a:noFill/>
          </p:spPr>
          <p:txBody>
            <a:bodyPr wrap="square" rtlCol="0">
              <a:spAutoFit/>
            </a:bodyPr>
            <a:lstStyle/>
            <a:p>
              <a:r>
                <a:rPr lang="en-US" altLang="zh-TW" sz="1400" b="1" dirty="0" smtClean="0">
                  <a:solidFill>
                    <a:schemeClr val="bg1"/>
                  </a:solidFill>
                </a:rPr>
                <a:t>V</a:t>
              </a:r>
              <a:r>
                <a:rPr lang="en-US" altLang="zh-TW" sz="1400" b="1" baseline="-25000" dirty="0" smtClean="0">
                  <a:solidFill>
                    <a:schemeClr val="bg1"/>
                  </a:solidFill>
                </a:rPr>
                <a:t>1</a:t>
              </a:r>
              <a:endParaRPr lang="zh-TW" altLang="en-US" sz="1400" b="1" baseline="-25000" dirty="0">
                <a:solidFill>
                  <a:schemeClr val="bg1"/>
                </a:solidFill>
              </a:endParaRPr>
            </a:p>
          </p:txBody>
        </p:sp>
        <p:sp>
          <p:nvSpPr>
            <p:cNvPr id="92" name="橢圓 91"/>
            <p:cNvSpPr/>
            <p:nvPr/>
          </p:nvSpPr>
          <p:spPr>
            <a:xfrm>
              <a:off x="1472125" y="2615518"/>
              <a:ext cx="390451" cy="369333"/>
            </a:xfrm>
            <a:prstGeom prst="ellipse">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baseline="-25000" dirty="0"/>
            </a:p>
          </p:txBody>
        </p:sp>
        <p:sp>
          <p:nvSpPr>
            <p:cNvPr id="93" name="橢圓 92"/>
            <p:cNvSpPr/>
            <p:nvPr/>
          </p:nvSpPr>
          <p:spPr>
            <a:xfrm>
              <a:off x="1472125" y="3041959"/>
              <a:ext cx="390451" cy="36933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a:p>
          </p:txBody>
        </p:sp>
        <p:sp>
          <p:nvSpPr>
            <p:cNvPr id="94" name="橢圓 93"/>
            <p:cNvSpPr/>
            <p:nvPr/>
          </p:nvSpPr>
          <p:spPr>
            <a:xfrm>
              <a:off x="1472125" y="3474007"/>
              <a:ext cx="390451" cy="36933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a:p>
          </p:txBody>
        </p:sp>
        <p:sp>
          <p:nvSpPr>
            <p:cNvPr id="95" name="文字方塊 94"/>
            <p:cNvSpPr txBox="1"/>
            <p:nvPr/>
          </p:nvSpPr>
          <p:spPr>
            <a:xfrm>
              <a:off x="1524187" y="2632384"/>
              <a:ext cx="429496" cy="481583"/>
            </a:xfrm>
            <a:prstGeom prst="rect">
              <a:avLst/>
            </a:prstGeom>
            <a:noFill/>
          </p:spPr>
          <p:txBody>
            <a:bodyPr wrap="square" rtlCol="0">
              <a:spAutoFit/>
            </a:bodyPr>
            <a:lstStyle/>
            <a:p>
              <a:r>
                <a:rPr lang="en-US" altLang="zh-TW" sz="1400" b="1" dirty="0" smtClean="0"/>
                <a:t>Y</a:t>
              </a:r>
              <a:r>
                <a:rPr lang="en-US" altLang="zh-TW" sz="1400" b="1" baseline="-25000" dirty="0" smtClean="0"/>
                <a:t>4</a:t>
              </a:r>
              <a:endParaRPr lang="zh-TW" altLang="en-US" sz="1400" b="1" baseline="-25000" dirty="0"/>
            </a:p>
          </p:txBody>
        </p:sp>
        <p:sp>
          <p:nvSpPr>
            <p:cNvPr id="96" name="文字方塊 95"/>
            <p:cNvSpPr txBox="1"/>
            <p:nvPr/>
          </p:nvSpPr>
          <p:spPr>
            <a:xfrm>
              <a:off x="1504664" y="3056137"/>
              <a:ext cx="429496" cy="481583"/>
            </a:xfrm>
            <a:prstGeom prst="rect">
              <a:avLst/>
            </a:prstGeom>
            <a:noFill/>
          </p:spPr>
          <p:txBody>
            <a:bodyPr wrap="square" rtlCol="0">
              <a:spAutoFit/>
            </a:bodyPr>
            <a:lstStyle/>
            <a:p>
              <a:r>
                <a:rPr lang="en-US" altLang="zh-TW" sz="1400" b="1" dirty="0" smtClean="0">
                  <a:solidFill>
                    <a:schemeClr val="bg1"/>
                  </a:solidFill>
                </a:rPr>
                <a:t>U</a:t>
              </a:r>
              <a:r>
                <a:rPr lang="en-US" altLang="zh-TW" sz="1400" b="1" baseline="-25000" dirty="0" smtClean="0">
                  <a:solidFill>
                    <a:schemeClr val="bg1"/>
                  </a:solidFill>
                </a:rPr>
                <a:t>1</a:t>
              </a:r>
              <a:endParaRPr lang="zh-TW" altLang="en-US" sz="1400" b="1" baseline="-25000" dirty="0">
                <a:solidFill>
                  <a:schemeClr val="bg1"/>
                </a:solidFill>
              </a:endParaRPr>
            </a:p>
          </p:txBody>
        </p:sp>
        <p:sp>
          <p:nvSpPr>
            <p:cNvPr id="97" name="文字方塊 96"/>
            <p:cNvSpPr txBox="1"/>
            <p:nvPr/>
          </p:nvSpPr>
          <p:spPr>
            <a:xfrm>
              <a:off x="1504664" y="3523481"/>
              <a:ext cx="429496" cy="481583"/>
            </a:xfrm>
            <a:prstGeom prst="rect">
              <a:avLst/>
            </a:prstGeom>
            <a:noFill/>
          </p:spPr>
          <p:txBody>
            <a:bodyPr wrap="square" rtlCol="0">
              <a:spAutoFit/>
            </a:bodyPr>
            <a:lstStyle/>
            <a:p>
              <a:r>
                <a:rPr lang="en-US" altLang="zh-TW" sz="1400" b="1" dirty="0" smtClean="0">
                  <a:solidFill>
                    <a:schemeClr val="bg1"/>
                  </a:solidFill>
                </a:rPr>
                <a:t>V</a:t>
              </a:r>
              <a:r>
                <a:rPr lang="en-US" altLang="zh-TW" sz="1400" b="1" baseline="-25000" dirty="0">
                  <a:solidFill>
                    <a:schemeClr val="bg1"/>
                  </a:solidFill>
                </a:rPr>
                <a:t>1</a:t>
              </a:r>
              <a:endParaRPr lang="zh-TW" altLang="en-US" sz="1400" b="1" baseline="-25000" dirty="0">
                <a:solidFill>
                  <a:schemeClr val="bg1"/>
                </a:solidFill>
              </a:endParaRPr>
            </a:p>
          </p:txBody>
        </p:sp>
      </p:grpSp>
      <p:sp>
        <p:nvSpPr>
          <p:cNvPr id="98" name="文字方塊 97"/>
          <p:cNvSpPr txBox="1"/>
          <p:nvPr/>
        </p:nvSpPr>
        <p:spPr>
          <a:xfrm>
            <a:off x="539552" y="3789040"/>
            <a:ext cx="8430804" cy="707886"/>
          </a:xfrm>
          <a:prstGeom prst="rect">
            <a:avLst/>
          </a:prstGeom>
          <a:solidFill>
            <a:schemeClr val="bg2"/>
          </a:solidFill>
          <a:ln>
            <a:solidFill>
              <a:schemeClr val="accent1"/>
            </a:solidFill>
          </a:ln>
        </p:spPr>
        <p:txBody>
          <a:bodyPr wrap="square" rtlCol="0">
            <a:spAutoFit/>
          </a:bodyPr>
          <a:lstStyle/>
          <a:p>
            <a:r>
              <a:rPr lang="en-US" altLang="zh-TW" sz="2000" b="1" dirty="0" smtClean="0">
                <a:latin typeface="Calibri" panose="020F0502020204030204" pitchFamily="34" charset="0"/>
                <a:cs typeface="Calibri" panose="020F0502020204030204" pitchFamily="34" charset="0"/>
              </a:rPr>
              <a:t>Y</a:t>
            </a:r>
            <a:r>
              <a:rPr lang="en-US" altLang="zh-TW" sz="2000" b="1" baseline="-25000" dirty="0" smtClean="0">
                <a:latin typeface="Calibri" panose="020F0502020204030204" pitchFamily="34" charset="0"/>
                <a:cs typeface="Calibri" panose="020F0502020204030204" pitchFamily="34" charset="0"/>
              </a:rPr>
              <a:t>i</a:t>
            </a:r>
            <a:r>
              <a:rPr lang="en-US" altLang="zh-TW" sz="2000" b="1" dirty="0">
                <a:latin typeface="Calibri" panose="020F0502020204030204" pitchFamily="34" charset="0"/>
                <a:cs typeface="Calibri" panose="020F0502020204030204" pitchFamily="34" charset="0"/>
              </a:rPr>
              <a:t> </a:t>
            </a:r>
            <a:r>
              <a:rPr lang="en-US" altLang="zh-TW" sz="2000" b="1" dirty="0" smtClean="0">
                <a:latin typeface="Calibri" panose="020F0502020204030204" pitchFamily="34" charset="0"/>
                <a:cs typeface="Calibri" panose="020F0502020204030204" pitchFamily="34" charset="0"/>
              </a:rPr>
              <a:t>could give one degree freedom, which could be adjusted in the packing side to make one of {</a:t>
            </a:r>
            <a:r>
              <a:rPr lang="en-US" altLang="zh-TW" sz="2000" b="1" dirty="0" err="1" smtClean="0">
                <a:latin typeface="Calibri" panose="020F0502020204030204" pitchFamily="34" charset="0"/>
                <a:cs typeface="Calibri" panose="020F0502020204030204" pitchFamily="34" charset="0"/>
              </a:rPr>
              <a:t>R</a:t>
            </a:r>
            <a:r>
              <a:rPr lang="en-US" altLang="zh-TW" sz="2000" b="1" baseline="-25000" dirty="0" err="1" smtClean="0">
                <a:latin typeface="Calibri" panose="020F0502020204030204" pitchFamily="34" charset="0"/>
                <a:cs typeface="Calibri" panose="020F0502020204030204" pitchFamily="34" charset="0"/>
              </a:rPr>
              <a:t>i</a:t>
            </a:r>
            <a:r>
              <a:rPr lang="en-US" altLang="zh-TW" sz="2000" b="1" dirty="0" smtClean="0">
                <a:latin typeface="Calibri" panose="020F0502020204030204" pitchFamily="34" charset="0"/>
                <a:cs typeface="Calibri" panose="020F0502020204030204" pitchFamily="34" charset="0"/>
              </a:rPr>
              <a:t>, </a:t>
            </a:r>
            <a:r>
              <a:rPr lang="en-US" altLang="zh-TW" sz="2000" b="1" dirty="0" err="1" smtClean="0">
                <a:latin typeface="Calibri" panose="020F0502020204030204" pitchFamily="34" charset="0"/>
                <a:cs typeface="Calibri" panose="020F0502020204030204" pitchFamily="34" charset="0"/>
              </a:rPr>
              <a:t>G</a:t>
            </a:r>
            <a:r>
              <a:rPr lang="en-US" altLang="zh-TW" sz="2000" b="1" baseline="-25000" dirty="0" err="1" smtClean="0">
                <a:latin typeface="Calibri" panose="020F0502020204030204" pitchFamily="34" charset="0"/>
                <a:cs typeface="Calibri" panose="020F0502020204030204" pitchFamily="34" charset="0"/>
              </a:rPr>
              <a:t>i</a:t>
            </a:r>
            <a:r>
              <a:rPr lang="en-US" altLang="zh-TW" sz="2000" b="1" dirty="0" smtClean="0">
                <a:latin typeface="Calibri" panose="020F0502020204030204" pitchFamily="34" charset="0"/>
                <a:cs typeface="Calibri" panose="020F0502020204030204" pitchFamily="34" charset="0"/>
              </a:rPr>
              <a:t>, B</a:t>
            </a:r>
            <a:r>
              <a:rPr lang="en-US" altLang="zh-TW" sz="2000" b="1" baseline="-25000" dirty="0" smtClean="0">
                <a:latin typeface="Calibri" panose="020F0502020204030204" pitchFamily="34" charset="0"/>
                <a:cs typeface="Calibri" panose="020F0502020204030204" pitchFamily="34" charset="0"/>
              </a:rPr>
              <a:t>i</a:t>
            </a:r>
            <a:r>
              <a:rPr lang="en-US" altLang="zh-TW" sz="2000" b="1" dirty="0" smtClean="0">
                <a:latin typeface="Calibri" panose="020F0502020204030204" pitchFamily="34" charset="0"/>
                <a:cs typeface="Calibri" panose="020F0502020204030204" pitchFamily="34" charset="0"/>
              </a:rPr>
              <a:t>} be correctly </a:t>
            </a:r>
            <a:r>
              <a:rPr lang="en-US" altLang="zh-TW" sz="2000" b="1" dirty="0" err="1" smtClean="0">
                <a:latin typeface="Calibri" panose="020F0502020204030204" pitchFamily="34" charset="0"/>
                <a:cs typeface="Calibri" panose="020F0502020204030204" pitchFamily="34" charset="0"/>
              </a:rPr>
              <a:t>depacked</a:t>
            </a:r>
            <a:r>
              <a:rPr lang="en-US" altLang="zh-TW" sz="2000" b="1" dirty="0" smtClean="0">
                <a:latin typeface="Calibri" panose="020F0502020204030204" pitchFamily="34" charset="0"/>
                <a:cs typeface="Calibri" panose="020F0502020204030204" pitchFamily="34" charset="0"/>
              </a:rPr>
              <a:t> in the </a:t>
            </a:r>
            <a:r>
              <a:rPr lang="en-US" altLang="zh-TW" sz="2000" b="1" dirty="0" err="1" smtClean="0">
                <a:latin typeface="Calibri" panose="020F0502020204030204" pitchFamily="34" charset="0"/>
                <a:cs typeface="Calibri" panose="020F0502020204030204" pitchFamily="34" charset="0"/>
              </a:rPr>
              <a:t>depacking</a:t>
            </a:r>
            <a:r>
              <a:rPr lang="en-US" altLang="zh-TW" sz="2000" b="1" dirty="0" smtClean="0">
                <a:latin typeface="Calibri" panose="020F0502020204030204" pitchFamily="34" charset="0"/>
                <a:cs typeface="Calibri" panose="020F0502020204030204" pitchFamily="34" charset="0"/>
              </a:rPr>
              <a:t> side!</a:t>
            </a:r>
            <a:endParaRPr lang="zh-TW" altLang="en-US" sz="2000" b="1" dirty="0">
              <a:latin typeface="Calibri" panose="020F0502020204030204" pitchFamily="34" charset="0"/>
              <a:cs typeface="Calibri" panose="020F0502020204030204" pitchFamily="34" charset="0"/>
            </a:endParaRPr>
          </a:p>
        </p:txBody>
      </p:sp>
      <p:sp>
        <p:nvSpPr>
          <p:cNvPr id="8" name="文字方塊 7"/>
          <p:cNvSpPr txBox="1"/>
          <p:nvPr/>
        </p:nvSpPr>
        <p:spPr>
          <a:xfrm>
            <a:off x="676970" y="4509120"/>
            <a:ext cx="5801588" cy="369332"/>
          </a:xfrm>
          <a:prstGeom prst="rect">
            <a:avLst/>
          </a:prstGeom>
          <a:noFill/>
        </p:spPr>
        <p:txBody>
          <a:bodyPr wrap="none" rtlCol="0">
            <a:spAutoFit/>
          </a:bodyPr>
          <a:lstStyle/>
          <a:p>
            <a:r>
              <a:rPr lang="en-US" altLang="zh-TW" dirty="0" smtClean="0"/>
              <a:t>For example, if we choose </a:t>
            </a:r>
            <a:r>
              <a:rPr lang="en-US" altLang="zh-TW" dirty="0" err="1" smtClean="0"/>
              <a:t>G</a:t>
            </a:r>
            <a:r>
              <a:rPr lang="en-US" altLang="zh-TW" baseline="-25000" dirty="0" err="1" smtClean="0"/>
              <a:t>i</a:t>
            </a:r>
            <a:r>
              <a:rPr lang="en-US" altLang="zh-TW" dirty="0" smtClean="0"/>
              <a:t> be correctly </a:t>
            </a:r>
            <a:r>
              <a:rPr lang="en-US" altLang="zh-TW" dirty="0" err="1" smtClean="0"/>
              <a:t>depacked</a:t>
            </a:r>
            <a:r>
              <a:rPr lang="en-US" altLang="zh-TW" dirty="0" smtClean="0"/>
              <a:t> as</a:t>
            </a:r>
            <a:endParaRPr lang="zh-TW" altLang="en-US" dirty="0"/>
          </a:p>
        </p:txBody>
      </p:sp>
      <p:sp>
        <p:nvSpPr>
          <p:cNvPr id="9" name="矩形 8"/>
          <p:cNvSpPr/>
          <p:nvPr/>
        </p:nvSpPr>
        <p:spPr>
          <a:xfrm>
            <a:off x="1331640" y="4778244"/>
            <a:ext cx="6954111" cy="707886"/>
          </a:xfrm>
          <a:prstGeom prst="rect">
            <a:avLst/>
          </a:prstGeom>
        </p:spPr>
        <p:txBody>
          <a:bodyPr wrap="square">
            <a:spAutoFit/>
          </a:bodyPr>
          <a:lstStyle/>
          <a:p>
            <a:r>
              <a:rPr lang="en-US" altLang="zh-TW" sz="2000" dirty="0">
                <a:latin typeface="Times New Roman" panose="02020603050405020304" pitchFamily="18" charset="0"/>
                <a:cs typeface="Times New Roman" panose="02020603050405020304" pitchFamily="18" charset="0"/>
              </a:rPr>
              <a:t> </a:t>
            </a:r>
            <a:r>
              <a:rPr lang="en-US" altLang="zh-TW" sz="2000" dirty="0" err="1" smtClean="0">
                <a:latin typeface="Times New Roman" panose="02020603050405020304" pitchFamily="18" charset="0"/>
                <a:cs typeface="Times New Roman" panose="02020603050405020304" pitchFamily="18" charset="0"/>
              </a:rPr>
              <a:t>G</a:t>
            </a:r>
            <a:r>
              <a:rPr lang="en-US" altLang="zh-TW" sz="2000" baseline="-25000" dirty="0" err="1" smtClean="0">
                <a:latin typeface="Times New Roman" panose="02020603050405020304" pitchFamily="18" charset="0"/>
                <a:cs typeface="Times New Roman" panose="02020603050405020304" pitchFamily="18" charset="0"/>
              </a:rPr>
              <a:t>i</a:t>
            </a:r>
            <a:r>
              <a:rPr lang="en-US" altLang="zh-TW" sz="2000" baseline="-25000" dirty="0" smtClean="0">
                <a:latin typeface="Times New Roman" panose="02020603050405020304" pitchFamily="18" charset="0"/>
                <a:cs typeface="Times New Roman" panose="02020603050405020304" pitchFamily="18" charset="0"/>
              </a:rPr>
              <a:t> </a:t>
            </a:r>
            <a:r>
              <a:rPr lang="en-US" altLang="zh-TW" sz="2000" dirty="0" smtClean="0">
                <a:latin typeface="Times New Roman" panose="02020603050405020304" pitchFamily="18" charset="0"/>
                <a:cs typeface="Times New Roman" panose="02020603050405020304" pitchFamily="18" charset="0"/>
              </a:rPr>
              <a:t>= </a:t>
            </a:r>
            <a:r>
              <a:rPr lang="en-US" altLang="zh-TW" sz="2000" dirty="0" err="1" smtClean="0">
                <a:latin typeface="Times New Roman" panose="02020603050405020304" pitchFamily="18" charset="0"/>
                <a:cs typeface="Times New Roman" panose="02020603050405020304" pitchFamily="18" charset="0"/>
              </a:rPr>
              <a:t>G’</a:t>
            </a:r>
            <a:r>
              <a:rPr lang="en-US" altLang="zh-TW" sz="2000" baseline="-25000" dirty="0" err="1" smtClean="0">
                <a:latin typeface="Times New Roman" panose="02020603050405020304" pitchFamily="18" charset="0"/>
                <a:cs typeface="Times New Roman" panose="02020603050405020304" pitchFamily="18" charset="0"/>
              </a:rPr>
              <a:t>i</a:t>
            </a:r>
            <a:r>
              <a:rPr lang="en-US" altLang="zh-TW" sz="2000" baseline="-25000" dirty="0" smtClean="0">
                <a:latin typeface="Times New Roman" panose="02020603050405020304" pitchFamily="18" charset="0"/>
                <a:cs typeface="Times New Roman" panose="02020603050405020304" pitchFamily="18" charset="0"/>
              </a:rPr>
              <a:t> </a:t>
            </a:r>
            <a:r>
              <a:rPr lang="en-US" altLang="zh-TW" sz="2000" dirty="0" smtClean="0">
                <a:latin typeface="Times New Roman" panose="02020603050405020304" pitchFamily="18" charset="0"/>
                <a:cs typeface="Times New Roman" panose="02020603050405020304" pitchFamily="18" charset="0"/>
              </a:rPr>
              <a:t>= 1.1644</a:t>
            </a:r>
            <a:r>
              <a:rPr lang="en-US" altLang="zh-TW" sz="2000" dirty="0">
                <a:latin typeface="Times New Roman" panose="02020603050405020304" pitchFamily="18" charset="0"/>
                <a:cs typeface="Times New Roman" panose="02020603050405020304" pitchFamily="18" charset="0"/>
                <a:sym typeface="Symbol"/>
              </a:rPr>
              <a:t></a:t>
            </a:r>
            <a:r>
              <a:rPr lang="en-US" altLang="zh-TW" sz="2000" dirty="0">
                <a:latin typeface="Times New Roman" panose="02020603050405020304" pitchFamily="18" charset="0"/>
                <a:cs typeface="Times New Roman" panose="02020603050405020304" pitchFamily="18" charset="0"/>
              </a:rPr>
              <a:t>(</a:t>
            </a:r>
            <a:r>
              <a:rPr lang="en-US" altLang="zh-TW" sz="2000" dirty="0" smtClean="0">
                <a:latin typeface="Times New Roman" panose="02020603050405020304" pitchFamily="18" charset="0"/>
                <a:cs typeface="Times New Roman" panose="02020603050405020304" pitchFamily="18" charset="0"/>
              </a:rPr>
              <a:t>Y</a:t>
            </a:r>
            <a:r>
              <a:rPr lang="en-US" altLang="zh-TW" sz="2000" baseline="-25000" dirty="0" smtClean="0">
                <a:latin typeface="Times New Roman" panose="02020603050405020304" pitchFamily="18" charset="0"/>
                <a:cs typeface="Times New Roman" panose="02020603050405020304" pitchFamily="18" charset="0"/>
              </a:rPr>
              <a:t>i</a:t>
            </a:r>
            <a:r>
              <a:rPr lang="en-US" altLang="zh-TW" sz="2000" dirty="0" smtClean="0">
                <a:latin typeface="Symbol" panose="05050102010706020507" pitchFamily="18" charset="2"/>
                <a:cs typeface="Times New Roman" panose="02020603050405020304" pitchFamily="18" charset="0"/>
              </a:rPr>
              <a:t>-</a:t>
            </a:r>
            <a:r>
              <a:rPr lang="en-US" altLang="zh-TW" sz="2000" dirty="0" smtClean="0">
                <a:latin typeface="Times New Roman" panose="02020603050405020304" pitchFamily="18" charset="0"/>
                <a:cs typeface="Times New Roman" panose="02020603050405020304" pitchFamily="18" charset="0"/>
              </a:rPr>
              <a:t>16</a:t>
            </a:r>
            <a:r>
              <a:rPr lang="en-US" altLang="zh-TW" sz="2000" dirty="0">
                <a:latin typeface="Symbol" panose="05050102010706020507" pitchFamily="18" charset="2"/>
                <a:cs typeface="Times New Roman" panose="02020603050405020304" pitchFamily="18" charset="0"/>
              </a:rPr>
              <a:t>)-</a:t>
            </a:r>
            <a:r>
              <a:rPr lang="en-US" altLang="zh-TW" sz="2000" dirty="0">
                <a:latin typeface="Times New Roman" panose="02020603050405020304" pitchFamily="18" charset="0"/>
                <a:cs typeface="Times New Roman" panose="02020603050405020304" pitchFamily="18" charset="0"/>
              </a:rPr>
              <a:t>0.3917</a:t>
            </a:r>
            <a:r>
              <a:rPr lang="en-US" altLang="zh-TW" sz="2000" dirty="0">
                <a:latin typeface="Times New Roman" panose="02020603050405020304" pitchFamily="18" charset="0"/>
                <a:cs typeface="Times New Roman" panose="02020603050405020304" pitchFamily="18" charset="0"/>
                <a:sym typeface="Symbol"/>
              </a:rPr>
              <a:t></a:t>
            </a:r>
            <a:r>
              <a:rPr lang="en-US" altLang="zh-TW" sz="2000" dirty="0">
                <a:latin typeface="Times New Roman" panose="02020603050405020304" pitchFamily="18" charset="0"/>
                <a:cs typeface="Times New Roman" panose="02020603050405020304" pitchFamily="18" charset="0"/>
              </a:rPr>
              <a:t> (U</a:t>
            </a:r>
            <a:r>
              <a:rPr lang="en-US" altLang="zh-TW" sz="2000" baseline="-25000" dirty="0">
                <a:latin typeface="Times New Roman" panose="02020603050405020304" pitchFamily="18" charset="0"/>
                <a:cs typeface="Times New Roman" panose="02020603050405020304" pitchFamily="18" charset="0"/>
              </a:rPr>
              <a:t>1</a:t>
            </a:r>
            <a:r>
              <a:rPr lang="en-US" altLang="zh-TW" sz="2000" dirty="0">
                <a:latin typeface="Symbol" panose="05050102010706020507" pitchFamily="18" charset="2"/>
                <a:cs typeface="Times New Roman" panose="02020603050405020304" pitchFamily="18" charset="0"/>
              </a:rPr>
              <a:t>-</a:t>
            </a:r>
            <a:r>
              <a:rPr lang="en-US" altLang="zh-TW" sz="2000" dirty="0">
                <a:latin typeface="Times New Roman" panose="02020603050405020304" pitchFamily="18" charset="0"/>
                <a:cs typeface="Times New Roman" panose="02020603050405020304" pitchFamily="18" charset="0"/>
              </a:rPr>
              <a:t>128)</a:t>
            </a:r>
            <a:r>
              <a:rPr lang="en-US" altLang="zh-TW" sz="2000" dirty="0">
                <a:latin typeface="Symbol" panose="05050102010706020507" pitchFamily="18" charset="2"/>
                <a:cs typeface="Times New Roman" panose="02020603050405020304" pitchFamily="18" charset="0"/>
              </a:rPr>
              <a:t>-</a:t>
            </a:r>
            <a:r>
              <a:rPr lang="en-US" altLang="zh-TW" sz="2000" dirty="0">
                <a:latin typeface="Times New Roman" panose="02020603050405020304" pitchFamily="18" charset="0"/>
                <a:cs typeface="Times New Roman" panose="02020603050405020304" pitchFamily="18" charset="0"/>
              </a:rPr>
              <a:t>0.8130</a:t>
            </a:r>
            <a:r>
              <a:rPr lang="en-US" altLang="zh-TW" sz="2000" dirty="0">
                <a:latin typeface="Times New Roman" panose="02020603050405020304" pitchFamily="18" charset="0"/>
                <a:cs typeface="Times New Roman" panose="02020603050405020304" pitchFamily="18" charset="0"/>
                <a:sym typeface="Symbol"/>
              </a:rPr>
              <a:t></a:t>
            </a:r>
            <a:r>
              <a:rPr lang="en-US" altLang="zh-TW" sz="2000" dirty="0">
                <a:latin typeface="Times New Roman" panose="02020603050405020304" pitchFamily="18" charset="0"/>
                <a:cs typeface="Times New Roman" panose="02020603050405020304" pitchFamily="18" charset="0"/>
              </a:rPr>
              <a:t> (V</a:t>
            </a:r>
            <a:r>
              <a:rPr lang="en-US" altLang="zh-TW" sz="2000" baseline="-25000" dirty="0">
                <a:latin typeface="Times New Roman" panose="02020603050405020304" pitchFamily="18" charset="0"/>
                <a:cs typeface="Times New Roman" panose="02020603050405020304" pitchFamily="18" charset="0"/>
              </a:rPr>
              <a:t>1</a:t>
            </a:r>
            <a:r>
              <a:rPr lang="en-US" altLang="zh-TW" sz="2000" dirty="0">
                <a:latin typeface="Symbol" panose="05050102010706020507" pitchFamily="18" charset="2"/>
                <a:cs typeface="Times New Roman" panose="02020603050405020304" pitchFamily="18" charset="0"/>
              </a:rPr>
              <a:t>-</a:t>
            </a:r>
            <a:r>
              <a:rPr lang="en-US" altLang="zh-TW" sz="2000" dirty="0">
                <a:latin typeface="Times New Roman" panose="02020603050405020304" pitchFamily="18" charset="0"/>
                <a:cs typeface="Times New Roman" panose="02020603050405020304" pitchFamily="18" charset="0"/>
              </a:rPr>
              <a:t>128</a:t>
            </a:r>
            <a:r>
              <a:rPr lang="en-US" altLang="zh-TW" sz="2000" dirty="0" smtClean="0">
                <a:latin typeface="Times New Roman" panose="02020603050405020304" pitchFamily="18" charset="0"/>
                <a:cs typeface="Times New Roman" panose="02020603050405020304" pitchFamily="18" charset="0"/>
              </a:rPr>
              <a:t>);      </a:t>
            </a:r>
            <a:r>
              <a:rPr lang="en-US" altLang="zh-TW" sz="2000" dirty="0">
                <a:latin typeface="Times New Roman" panose="02020603050405020304" pitchFamily="18" charset="0"/>
                <a:cs typeface="Times New Roman" panose="02020603050405020304" pitchFamily="18" charset="0"/>
              </a:rPr>
              <a:t>	</a:t>
            </a:r>
            <a:endParaRPr lang="zh-TW" altLang="en-US" sz="2000" dirty="0">
              <a:latin typeface="Times New Roman" panose="02020603050405020304" pitchFamily="18" charset="0"/>
              <a:cs typeface="Times New Roman" panose="02020603050405020304" pitchFamily="18" charset="0"/>
            </a:endParaRPr>
          </a:p>
        </p:txBody>
      </p:sp>
      <p:sp>
        <p:nvSpPr>
          <p:cNvPr id="99" name="文字方塊 98"/>
          <p:cNvSpPr txBox="1"/>
          <p:nvPr/>
        </p:nvSpPr>
        <p:spPr>
          <a:xfrm>
            <a:off x="683568" y="5138284"/>
            <a:ext cx="8141075" cy="369332"/>
          </a:xfrm>
          <a:prstGeom prst="rect">
            <a:avLst/>
          </a:prstGeom>
          <a:noFill/>
        </p:spPr>
        <p:txBody>
          <a:bodyPr wrap="none" rtlCol="0">
            <a:spAutoFit/>
          </a:bodyPr>
          <a:lstStyle/>
          <a:p>
            <a:r>
              <a:rPr lang="en-US" altLang="zh-TW" dirty="0" smtClean="0"/>
              <a:t>Substituting U</a:t>
            </a:r>
            <a:r>
              <a:rPr lang="en-US" altLang="zh-TW" baseline="-25000" dirty="0" smtClean="0"/>
              <a:t>1</a:t>
            </a:r>
            <a:r>
              <a:rPr lang="en-US" altLang="zh-TW" dirty="0" smtClean="0"/>
              <a:t> and V</a:t>
            </a:r>
            <a:r>
              <a:rPr lang="en-US" altLang="zh-TW" baseline="-25000" dirty="0" smtClean="0"/>
              <a:t>1</a:t>
            </a:r>
            <a:r>
              <a:rPr lang="en-US" altLang="zh-TW" dirty="0" smtClean="0"/>
              <a:t> in terms of R</a:t>
            </a:r>
            <a:r>
              <a:rPr lang="en-US" altLang="zh-TW" baseline="-25000" dirty="0" smtClean="0"/>
              <a:t>1</a:t>
            </a:r>
            <a:r>
              <a:rPr lang="en-US" altLang="zh-TW" dirty="0" smtClean="0"/>
              <a:t>, G</a:t>
            </a:r>
            <a:r>
              <a:rPr lang="en-US" altLang="zh-TW" baseline="-25000" dirty="0" smtClean="0"/>
              <a:t>1</a:t>
            </a:r>
            <a:r>
              <a:rPr lang="en-US" altLang="zh-TW" dirty="0" smtClean="0"/>
              <a:t>, and B</a:t>
            </a:r>
            <a:r>
              <a:rPr lang="en-US" altLang="zh-TW" baseline="-25000" dirty="0" smtClean="0"/>
              <a:t>1</a:t>
            </a:r>
            <a:r>
              <a:rPr lang="en-US" altLang="zh-TW" dirty="0" smtClean="0"/>
              <a:t> to  (3), we can adjust Y</a:t>
            </a:r>
            <a:r>
              <a:rPr lang="en-US" altLang="zh-TW" baseline="-25000" dirty="0" smtClean="0"/>
              <a:t>i</a:t>
            </a:r>
            <a:r>
              <a:rPr lang="en-US" altLang="zh-TW" dirty="0"/>
              <a:t> </a:t>
            </a:r>
            <a:r>
              <a:rPr lang="en-US" altLang="zh-TW" dirty="0" smtClean="0"/>
              <a:t>to </a:t>
            </a:r>
            <a:r>
              <a:rPr lang="en-US" altLang="zh-TW" dirty="0" err="1"/>
              <a:t>Y’</a:t>
            </a:r>
            <a:r>
              <a:rPr lang="en-US" altLang="zh-TW" baseline="-25000" dirty="0" err="1"/>
              <a:t>i</a:t>
            </a:r>
            <a:r>
              <a:rPr lang="en-US" altLang="zh-TW" dirty="0"/>
              <a:t> </a:t>
            </a:r>
            <a:endParaRPr lang="zh-TW" altLang="en-US" baseline="-25000" dirty="0"/>
          </a:p>
        </p:txBody>
      </p:sp>
      <p:sp>
        <p:nvSpPr>
          <p:cNvPr id="11" name="文字方塊 10"/>
          <p:cNvSpPr txBox="1"/>
          <p:nvPr/>
        </p:nvSpPr>
        <p:spPr>
          <a:xfrm>
            <a:off x="8385489" y="1844496"/>
            <a:ext cx="466794" cy="369332"/>
          </a:xfrm>
          <a:prstGeom prst="rect">
            <a:avLst/>
          </a:prstGeom>
          <a:noFill/>
        </p:spPr>
        <p:txBody>
          <a:bodyPr wrap="none" rtlCol="0">
            <a:spAutoFit/>
          </a:bodyPr>
          <a:lstStyle/>
          <a:p>
            <a:r>
              <a:rPr lang="en-US" altLang="zh-TW" dirty="0" smtClean="0"/>
              <a:t>(1)</a:t>
            </a:r>
            <a:endParaRPr lang="zh-TW" altLang="en-US" dirty="0"/>
          </a:p>
        </p:txBody>
      </p:sp>
      <p:sp>
        <p:nvSpPr>
          <p:cNvPr id="100" name="文字方塊 99"/>
          <p:cNvSpPr txBox="1"/>
          <p:nvPr/>
        </p:nvSpPr>
        <p:spPr>
          <a:xfrm>
            <a:off x="8425686" y="2932536"/>
            <a:ext cx="466794" cy="369332"/>
          </a:xfrm>
          <a:prstGeom prst="rect">
            <a:avLst/>
          </a:prstGeom>
          <a:noFill/>
        </p:spPr>
        <p:txBody>
          <a:bodyPr wrap="none" rtlCol="0">
            <a:spAutoFit/>
          </a:bodyPr>
          <a:lstStyle/>
          <a:p>
            <a:r>
              <a:rPr lang="en-US" altLang="zh-TW" dirty="0" smtClean="0"/>
              <a:t>(2)</a:t>
            </a:r>
            <a:endParaRPr lang="zh-TW" altLang="en-US" dirty="0"/>
          </a:p>
        </p:txBody>
      </p:sp>
      <p:sp>
        <p:nvSpPr>
          <p:cNvPr id="101" name="文字方塊 100"/>
          <p:cNvSpPr txBox="1"/>
          <p:nvPr/>
        </p:nvSpPr>
        <p:spPr>
          <a:xfrm>
            <a:off x="8497694" y="4778244"/>
            <a:ext cx="466794" cy="369332"/>
          </a:xfrm>
          <a:prstGeom prst="rect">
            <a:avLst/>
          </a:prstGeom>
          <a:noFill/>
        </p:spPr>
        <p:txBody>
          <a:bodyPr wrap="none" rtlCol="0">
            <a:spAutoFit/>
          </a:bodyPr>
          <a:lstStyle/>
          <a:p>
            <a:r>
              <a:rPr lang="en-US" altLang="zh-TW" dirty="0" smtClean="0"/>
              <a:t>(3)</a:t>
            </a:r>
            <a:endParaRPr lang="zh-TW" altLang="en-US" dirty="0"/>
          </a:p>
        </p:txBody>
      </p:sp>
      <p:graphicFrame>
        <p:nvGraphicFramePr>
          <p:cNvPr id="41" name="物件 40"/>
          <p:cNvGraphicFramePr>
            <a:graphicFrameLocks noChangeAspect="1"/>
          </p:cNvGraphicFramePr>
          <p:nvPr>
            <p:extLst>
              <p:ext uri="{D42A27DB-BD31-4B8C-83A1-F6EECF244321}">
                <p14:modId xmlns:p14="http://schemas.microsoft.com/office/powerpoint/2010/main" val="2802552311"/>
              </p:ext>
            </p:extLst>
          </p:nvPr>
        </p:nvGraphicFramePr>
        <p:xfrm>
          <a:off x="1764964" y="5528891"/>
          <a:ext cx="328949" cy="360971"/>
        </p:xfrm>
        <a:graphic>
          <a:graphicData uri="http://schemas.openxmlformats.org/presentationml/2006/ole">
            <mc:AlternateContent xmlns:mc="http://schemas.openxmlformats.org/markup-compatibility/2006">
              <mc:Choice xmlns:v="urn:schemas-microsoft-com:vml" Requires="v">
                <p:oleObj spid="_x0000_s40025" name="方程式" r:id="rId8" imgW="190440" imgH="215640" progId="Equation.3">
                  <p:embed/>
                </p:oleObj>
              </mc:Choice>
              <mc:Fallback>
                <p:oleObj name="方程式" r:id="rId8" imgW="190440" imgH="215640" progId="Equation.3">
                  <p:embed/>
                  <p:pic>
                    <p:nvPicPr>
                      <p:cNvPr id="0" name="Object 6"/>
                      <p:cNvPicPr>
                        <a:picLocks noChangeAspect="1" noChangeArrowheads="1"/>
                      </p:cNvPicPr>
                      <p:nvPr/>
                    </p:nvPicPr>
                    <p:blipFill>
                      <a:blip r:embed="rId9"/>
                      <a:srcRect/>
                      <a:stretch>
                        <a:fillRect/>
                      </a:stretch>
                    </p:blipFill>
                    <p:spPr bwMode="auto">
                      <a:xfrm>
                        <a:off x="1764964" y="5528891"/>
                        <a:ext cx="328949" cy="360971"/>
                      </a:xfrm>
                      <a:prstGeom prst="rect">
                        <a:avLst/>
                      </a:prstGeom>
                      <a:noFill/>
                    </p:spPr>
                  </p:pic>
                </p:oleObj>
              </mc:Fallback>
            </mc:AlternateContent>
          </a:graphicData>
        </a:graphic>
      </p:graphicFrame>
      <p:sp>
        <p:nvSpPr>
          <p:cNvPr id="42" name="Rectangle 8"/>
          <p:cNvSpPr>
            <a:spLocks noChangeArrowheads="1"/>
          </p:cNvSpPr>
          <p:nvPr/>
        </p:nvSpPr>
        <p:spPr bwMode="auto">
          <a:xfrm>
            <a:off x="1934290" y="5517232"/>
            <a:ext cx="606621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2000" b="0" i="0" u="none" strike="noStrike" cap="none" normalizeH="0" baseline="-30000" dirty="0" smtClean="0">
                <a:ln>
                  <a:noFill/>
                </a:ln>
                <a:solidFill>
                  <a:schemeClr val="tx1"/>
                </a:solidFill>
                <a:effectLst/>
                <a:latin typeface="Times New Roman" pitchFamily="18" charset="0"/>
                <a:ea typeface="新細明體" pitchFamily="18" charset="-120"/>
                <a:cs typeface="Times New Roman" pitchFamily="18" charset="0"/>
              </a:rPr>
              <a:t> </a:t>
            </a:r>
            <a:r>
              <a:rPr kumimoji="1" lang="en-US" altLang="zh-TW" sz="20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0.8588</a:t>
            </a:r>
            <a:r>
              <a:rPr kumimoji="1" lang="en-US" altLang="zh-TW" sz="20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sym typeface="Symbol" pitchFamily="18" charset="2"/>
              </a:rPr>
              <a:t></a:t>
            </a:r>
            <a:r>
              <a:rPr kumimoji="1" lang="en-US" altLang="zh-TW" sz="20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(G</a:t>
            </a:r>
            <a:r>
              <a:rPr kumimoji="1" lang="en-US" altLang="zh-TW" sz="2000" b="0" i="0" u="none" strike="noStrike" cap="none" normalizeH="0" baseline="-30000" dirty="0" smtClean="0">
                <a:ln>
                  <a:noFill/>
                </a:ln>
                <a:solidFill>
                  <a:schemeClr val="tx1"/>
                </a:solidFill>
                <a:effectLst/>
                <a:latin typeface="Times New Roman" pitchFamily="18" charset="0"/>
                <a:ea typeface="新細明體" pitchFamily="18" charset="-120"/>
                <a:cs typeface="Times New Roman" pitchFamily="18" charset="0"/>
                <a:sym typeface="Symbol" pitchFamily="18" charset="2"/>
              </a:rPr>
              <a:t>2</a:t>
            </a:r>
            <a:r>
              <a:rPr kumimoji="1" lang="en-US" altLang="zh-TW" sz="20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sym typeface="Symbol" pitchFamily="18" charset="2"/>
              </a:rPr>
              <a:t>+0.2290</a:t>
            </a:r>
            <a:r>
              <a:rPr kumimoji="1" lang="en-US" altLang="zh-TW" sz="20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R</a:t>
            </a:r>
            <a:r>
              <a:rPr kumimoji="1" lang="en-US" altLang="zh-TW" sz="2000" b="0" i="0" u="none" strike="noStrike" cap="none" normalizeH="0" baseline="-30000" dirty="0" smtClean="0">
                <a:ln>
                  <a:noFill/>
                </a:ln>
                <a:solidFill>
                  <a:schemeClr val="tx1"/>
                </a:solidFill>
                <a:effectLst/>
                <a:latin typeface="Times New Roman" pitchFamily="18" charset="0"/>
                <a:ea typeface="新細明體" pitchFamily="18" charset="-120"/>
                <a:cs typeface="Times New Roman" pitchFamily="18" charset="0"/>
                <a:sym typeface="Symbol" pitchFamily="18" charset="2"/>
              </a:rPr>
              <a:t>1</a:t>
            </a:r>
            <a:r>
              <a:rPr kumimoji="1" lang="en-US" altLang="zh-TW" sz="2000" b="0" i="0" u="none" strike="noStrike" cap="none" normalizeH="0" baseline="0" dirty="0" smtClean="0">
                <a:ln>
                  <a:noFill/>
                </a:ln>
                <a:solidFill>
                  <a:schemeClr val="tx1"/>
                </a:solidFill>
                <a:effectLst/>
                <a:latin typeface="Symbol" pitchFamily="18" charset="2"/>
                <a:ea typeface="新細明體" pitchFamily="18" charset="-120"/>
                <a:cs typeface="Times New Roman" pitchFamily="18" charset="0"/>
                <a:sym typeface="Symbol" pitchFamily="18" charset="2"/>
              </a:rPr>
              <a:t>-</a:t>
            </a:r>
            <a:r>
              <a:rPr kumimoji="1" lang="en-US" altLang="zh-TW" sz="20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sym typeface="Symbol" pitchFamily="18" charset="2"/>
              </a:rPr>
              <a:t>0.4130</a:t>
            </a:r>
            <a:r>
              <a:rPr kumimoji="1" lang="en-US" altLang="zh-TW" sz="20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G</a:t>
            </a:r>
            <a:r>
              <a:rPr kumimoji="1" lang="en-US" altLang="zh-TW" sz="2000" b="0" i="0" u="none" strike="noStrike" cap="none" normalizeH="0" baseline="-30000" dirty="0" smtClean="0">
                <a:ln>
                  <a:noFill/>
                </a:ln>
                <a:solidFill>
                  <a:schemeClr val="tx1"/>
                </a:solidFill>
                <a:effectLst/>
                <a:latin typeface="Times New Roman" pitchFamily="18" charset="0"/>
                <a:ea typeface="新細明體" pitchFamily="18" charset="-120"/>
                <a:cs typeface="Times New Roman" pitchFamily="18" charset="0"/>
                <a:sym typeface="Symbol" pitchFamily="18" charset="2"/>
              </a:rPr>
              <a:t>1</a:t>
            </a:r>
            <a:r>
              <a:rPr kumimoji="1" lang="en-US" altLang="zh-TW" sz="20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sym typeface="Symbol" pitchFamily="18" charset="2"/>
              </a:rPr>
              <a:t>+0.1140</a:t>
            </a:r>
            <a:r>
              <a:rPr kumimoji="1" lang="en-US" altLang="zh-TW" sz="20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B</a:t>
            </a:r>
            <a:r>
              <a:rPr kumimoji="1" lang="en-US" altLang="zh-TW" sz="2000" b="0" i="0" u="none" strike="noStrike" cap="none" normalizeH="0" baseline="-30000" dirty="0" smtClean="0">
                <a:ln>
                  <a:noFill/>
                </a:ln>
                <a:solidFill>
                  <a:schemeClr val="tx1"/>
                </a:solidFill>
                <a:effectLst/>
                <a:latin typeface="Times New Roman" pitchFamily="18" charset="0"/>
                <a:ea typeface="新細明體" pitchFamily="18" charset="-120"/>
                <a:cs typeface="Times New Roman" pitchFamily="18" charset="0"/>
                <a:sym typeface="Symbol" pitchFamily="18" charset="2"/>
              </a:rPr>
              <a:t>1</a:t>
            </a:r>
            <a:r>
              <a:rPr kumimoji="1" lang="en-US" altLang="zh-TW" sz="20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sym typeface="Symbol" pitchFamily="18" charset="2"/>
              </a:rPr>
              <a:t>)+16.</a:t>
            </a:r>
            <a:r>
              <a:rPr kumimoji="1" lang="en-US" altLang="zh-TW" sz="2000" b="0" i="0" u="none" strike="noStrike" cap="none" normalizeH="0" baseline="0" dirty="0" smtClean="0">
                <a:ln>
                  <a:noFill/>
                </a:ln>
                <a:solidFill>
                  <a:schemeClr val="tx1"/>
                </a:solidFill>
                <a:effectLst/>
                <a:ea typeface="新細明體" pitchFamily="18" charset="-120"/>
                <a:cs typeface="新細明體" pitchFamily="18" charset="-120"/>
                <a:sym typeface="Symbol" pitchFamily="18" charset="2"/>
              </a:rPr>
              <a:t> </a:t>
            </a:r>
            <a:endParaRPr kumimoji="1" lang="en-US" altLang="zh-TW" sz="20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sym typeface="Symbol" pitchFamily="18" charset="2"/>
            </a:endParaRPr>
          </a:p>
        </p:txBody>
      </p:sp>
      <p:sp>
        <p:nvSpPr>
          <p:cNvPr id="102" name="文字方塊 101"/>
          <p:cNvSpPr txBox="1"/>
          <p:nvPr/>
        </p:nvSpPr>
        <p:spPr>
          <a:xfrm>
            <a:off x="8525450" y="5532621"/>
            <a:ext cx="466794" cy="369332"/>
          </a:xfrm>
          <a:prstGeom prst="rect">
            <a:avLst/>
          </a:prstGeom>
          <a:noFill/>
        </p:spPr>
        <p:txBody>
          <a:bodyPr wrap="none" rtlCol="0">
            <a:spAutoFit/>
          </a:bodyPr>
          <a:lstStyle/>
          <a:p>
            <a:r>
              <a:rPr lang="en-US" altLang="zh-TW" dirty="0" smtClean="0"/>
              <a:t>(4)</a:t>
            </a:r>
            <a:endParaRPr lang="zh-TW" altLang="en-US" dirty="0"/>
          </a:p>
        </p:txBody>
      </p:sp>
      <p:graphicFrame>
        <p:nvGraphicFramePr>
          <p:cNvPr id="117" name="物件 116"/>
          <p:cNvGraphicFramePr>
            <a:graphicFrameLocks noChangeAspect="1"/>
          </p:cNvGraphicFramePr>
          <p:nvPr>
            <p:extLst>
              <p:ext uri="{D42A27DB-BD31-4B8C-83A1-F6EECF244321}">
                <p14:modId xmlns:p14="http://schemas.microsoft.com/office/powerpoint/2010/main" val="3411904094"/>
              </p:ext>
            </p:extLst>
          </p:nvPr>
        </p:nvGraphicFramePr>
        <p:xfrm>
          <a:off x="1475657" y="5901910"/>
          <a:ext cx="4680519" cy="357727"/>
        </p:xfrm>
        <a:graphic>
          <a:graphicData uri="http://schemas.openxmlformats.org/presentationml/2006/ole">
            <mc:AlternateContent xmlns:mc="http://schemas.openxmlformats.org/markup-compatibility/2006">
              <mc:Choice xmlns:v="urn:schemas-microsoft-com:vml" Requires="v">
                <p:oleObj spid="_x0000_s40026" name="方程式" r:id="rId10" imgW="2869920" imgH="215640" progId="Equation.3">
                  <p:embed/>
                </p:oleObj>
              </mc:Choice>
              <mc:Fallback>
                <p:oleObj name="方程式" r:id="rId10" imgW="2869920" imgH="215640" progId="Equation.3">
                  <p:embed/>
                  <p:pic>
                    <p:nvPicPr>
                      <p:cNvPr id="0" name="物件 40"/>
                      <p:cNvPicPr>
                        <a:picLocks noChangeAspect="1" noChangeArrowheads="1"/>
                      </p:cNvPicPr>
                      <p:nvPr/>
                    </p:nvPicPr>
                    <p:blipFill>
                      <a:blip r:embed="rId11"/>
                      <a:srcRect/>
                      <a:stretch>
                        <a:fillRect/>
                      </a:stretch>
                    </p:blipFill>
                    <p:spPr bwMode="auto">
                      <a:xfrm>
                        <a:off x="1475657" y="5901910"/>
                        <a:ext cx="4680519" cy="357727"/>
                      </a:xfrm>
                      <a:prstGeom prst="rect">
                        <a:avLst/>
                      </a:prstGeom>
                      <a:noFill/>
                      <a:ln>
                        <a:noFill/>
                      </a:ln>
                    </p:spPr>
                  </p:pic>
                </p:oleObj>
              </mc:Fallback>
            </mc:AlternateContent>
          </a:graphicData>
        </a:graphic>
      </p:graphicFrame>
      <p:sp>
        <p:nvSpPr>
          <p:cNvPr id="119" name="文字方塊 118"/>
          <p:cNvSpPr txBox="1"/>
          <p:nvPr/>
        </p:nvSpPr>
        <p:spPr>
          <a:xfrm>
            <a:off x="799593" y="5877272"/>
            <a:ext cx="761747" cy="369332"/>
          </a:xfrm>
          <a:prstGeom prst="rect">
            <a:avLst/>
          </a:prstGeom>
          <a:noFill/>
        </p:spPr>
        <p:txBody>
          <a:bodyPr wrap="none" rtlCol="0">
            <a:spAutoFit/>
          </a:bodyPr>
          <a:lstStyle/>
          <a:p>
            <a:r>
              <a:rPr lang="en-US" altLang="zh-TW" dirty="0" smtClean="0"/>
              <a:t>Since</a:t>
            </a:r>
            <a:endParaRPr lang="zh-TW" altLang="en-US" dirty="0"/>
          </a:p>
        </p:txBody>
      </p:sp>
      <p:sp>
        <p:nvSpPr>
          <p:cNvPr id="120" name="文字方塊 119"/>
          <p:cNvSpPr txBox="1"/>
          <p:nvPr/>
        </p:nvSpPr>
        <p:spPr>
          <a:xfrm>
            <a:off x="6012160" y="5890835"/>
            <a:ext cx="3125599" cy="369332"/>
          </a:xfrm>
          <a:prstGeom prst="rect">
            <a:avLst/>
          </a:prstGeom>
          <a:noFill/>
        </p:spPr>
        <p:txBody>
          <a:bodyPr wrap="none" rtlCol="0">
            <a:spAutoFit/>
          </a:bodyPr>
          <a:lstStyle/>
          <a:p>
            <a:r>
              <a:rPr lang="en-US" altLang="zh-TW" dirty="0" smtClean="0"/>
              <a:t>, we adjust RGB to R’G’B’ as</a:t>
            </a:r>
            <a:endParaRPr lang="zh-TW" altLang="en-US" dirty="0"/>
          </a:p>
        </p:txBody>
      </p:sp>
      <p:sp>
        <p:nvSpPr>
          <p:cNvPr id="121" name="Rectangle 3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122" name="物件 121"/>
          <p:cNvGraphicFramePr>
            <a:graphicFrameLocks noChangeAspect="1"/>
          </p:cNvGraphicFramePr>
          <p:nvPr>
            <p:extLst>
              <p:ext uri="{D42A27DB-BD31-4B8C-83A1-F6EECF244321}">
                <p14:modId xmlns:p14="http://schemas.microsoft.com/office/powerpoint/2010/main" val="1474082721"/>
              </p:ext>
            </p:extLst>
          </p:nvPr>
        </p:nvGraphicFramePr>
        <p:xfrm>
          <a:off x="2003670" y="6259215"/>
          <a:ext cx="1393825" cy="338137"/>
        </p:xfrm>
        <a:graphic>
          <a:graphicData uri="http://schemas.openxmlformats.org/presentationml/2006/ole">
            <mc:AlternateContent xmlns:mc="http://schemas.openxmlformats.org/markup-compatibility/2006">
              <mc:Choice xmlns:v="urn:schemas-microsoft-com:vml" Requires="v">
                <p:oleObj spid="_x0000_s40027" name="方程式" r:id="rId12" imgW="939600" imgH="215640" progId="Equation.3">
                  <p:embed/>
                </p:oleObj>
              </mc:Choice>
              <mc:Fallback>
                <p:oleObj name="方程式" r:id="rId12" imgW="939600" imgH="215640" progId="Equation.3">
                  <p:embed/>
                  <p:pic>
                    <p:nvPicPr>
                      <p:cNvPr id="0" name="Object 35"/>
                      <p:cNvPicPr>
                        <a:picLocks noChangeAspect="1" noChangeArrowheads="1"/>
                      </p:cNvPicPr>
                      <p:nvPr/>
                    </p:nvPicPr>
                    <p:blipFill>
                      <a:blip r:embed="rId13"/>
                      <a:srcRect/>
                      <a:stretch>
                        <a:fillRect/>
                      </a:stretch>
                    </p:blipFill>
                    <p:spPr bwMode="auto">
                      <a:xfrm>
                        <a:off x="2003670" y="6259215"/>
                        <a:ext cx="1393825" cy="338137"/>
                      </a:xfrm>
                      <a:prstGeom prst="rect">
                        <a:avLst/>
                      </a:prstGeom>
                      <a:noFill/>
                    </p:spPr>
                  </p:pic>
                </p:oleObj>
              </mc:Fallback>
            </mc:AlternateContent>
          </a:graphicData>
        </a:graphic>
      </p:graphicFrame>
      <p:sp>
        <p:nvSpPr>
          <p:cNvPr id="123" name="矩形 122"/>
          <p:cNvSpPr/>
          <p:nvPr/>
        </p:nvSpPr>
        <p:spPr>
          <a:xfrm>
            <a:off x="3325487" y="6230243"/>
            <a:ext cx="4270849" cy="400110"/>
          </a:xfrm>
          <a:prstGeom prst="rect">
            <a:avLst/>
          </a:prstGeom>
        </p:spPr>
        <p:txBody>
          <a:bodyPr wrap="none">
            <a:spAutoFit/>
          </a:bodyPr>
          <a:lstStyle/>
          <a:p>
            <a:r>
              <a:rPr lang="en-US" altLang="zh-TW" sz="2000" dirty="0" smtClean="0">
                <a:latin typeface="Times New Roman" panose="02020603050405020304" pitchFamily="18" charset="0"/>
                <a:cs typeface="Times New Roman" panose="02020603050405020304" pitchFamily="18" charset="0"/>
              </a:rPr>
              <a:t>G</a:t>
            </a:r>
            <a:r>
              <a:rPr lang="en-US" altLang="zh-TW" sz="2000" baseline="-25000" dirty="0" smtClean="0">
                <a:latin typeface="Times New Roman" panose="02020603050405020304" pitchFamily="18" charset="0"/>
                <a:cs typeface="Times New Roman" panose="02020603050405020304" pitchFamily="18" charset="0"/>
              </a:rPr>
              <a:t>i</a:t>
            </a:r>
            <a:r>
              <a:rPr lang="en-US" altLang="zh-TW" sz="2000" dirty="0" smtClean="0">
                <a:latin typeface="Times New Roman" panose="02020603050405020304" pitchFamily="18" charset="0"/>
                <a:cs typeface="Times New Roman" panose="02020603050405020304" pitchFamily="18" charset="0"/>
              </a:rPr>
              <a:t>+0.2990</a:t>
            </a:r>
            <a:r>
              <a:rPr lang="en-US" altLang="zh-TW" sz="2000" dirty="0">
                <a:latin typeface="Times New Roman" panose="02020603050405020304" pitchFamily="18" charset="0"/>
                <a:cs typeface="Times New Roman" panose="02020603050405020304" pitchFamily="18" charset="0"/>
                <a:sym typeface="Symbol"/>
              </a:rPr>
              <a:t></a:t>
            </a:r>
            <a:r>
              <a:rPr lang="en-US" altLang="zh-TW" sz="2000" dirty="0">
                <a:latin typeface="Times New Roman" panose="02020603050405020304" pitchFamily="18" charset="0"/>
                <a:cs typeface="Times New Roman" panose="02020603050405020304" pitchFamily="18" charset="0"/>
              </a:rPr>
              <a:t>R</a:t>
            </a:r>
            <a:r>
              <a:rPr lang="en-US" altLang="zh-TW" sz="2000" baseline="-25000" dirty="0">
                <a:latin typeface="Times New Roman" panose="02020603050405020304" pitchFamily="18" charset="0"/>
                <a:cs typeface="Times New Roman" panose="02020603050405020304" pitchFamily="18" charset="0"/>
              </a:rPr>
              <a:t>1</a:t>
            </a:r>
            <a:r>
              <a:rPr lang="en-US" altLang="zh-TW" sz="2000" dirty="0">
                <a:latin typeface="Times New Roman" panose="02020603050405020304" pitchFamily="18" charset="0"/>
                <a:cs typeface="Times New Roman" panose="02020603050405020304" pitchFamily="18" charset="0"/>
              </a:rPr>
              <a:t>-0.4130</a:t>
            </a:r>
            <a:r>
              <a:rPr lang="en-US" altLang="zh-TW" sz="2000" dirty="0">
                <a:latin typeface="Times New Roman" panose="02020603050405020304" pitchFamily="18" charset="0"/>
                <a:cs typeface="Times New Roman" panose="02020603050405020304" pitchFamily="18" charset="0"/>
                <a:sym typeface="Symbol"/>
              </a:rPr>
              <a:t></a:t>
            </a:r>
            <a:r>
              <a:rPr lang="en-US" altLang="zh-TW" sz="2000" dirty="0">
                <a:latin typeface="Times New Roman" panose="02020603050405020304" pitchFamily="18" charset="0"/>
                <a:cs typeface="Times New Roman" panose="02020603050405020304" pitchFamily="18" charset="0"/>
              </a:rPr>
              <a:t>G</a:t>
            </a:r>
            <a:r>
              <a:rPr lang="en-US" altLang="zh-TW" sz="2000" baseline="-25000" dirty="0">
                <a:latin typeface="Times New Roman" panose="02020603050405020304" pitchFamily="18" charset="0"/>
                <a:cs typeface="Times New Roman" panose="02020603050405020304" pitchFamily="18" charset="0"/>
              </a:rPr>
              <a:t>1</a:t>
            </a:r>
            <a:r>
              <a:rPr lang="en-US" altLang="zh-TW" sz="2000" dirty="0">
                <a:latin typeface="Times New Roman" panose="02020603050405020304" pitchFamily="18" charset="0"/>
                <a:cs typeface="Times New Roman" panose="02020603050405020304" pitchFamily="18" charset="0"/>
              </a:rPr>
              <a:t>+0.1140</a:t>
            </a:r>
            <a:r>
              <a:rPr lang="en-US" altLang="zh-TW" sz="2000" dirty="0">
                <a:latin typeface="Times New Roman" panose="02020603050405020304" pitchFamily="18" charset="0"/>
                <a:cs typeface="Times New Roman" panose="02020603050405020304" pitchFamily="18" charset="0"/>
                <a:sym typeface="Symbol"/>
              </a:rPr>
              <a:t></a:t>
            </a:r>
            <a:r>
              <a:rPr lang="en-US" altLang="zh-TW" sz="2000" dirty="0" smtClean="0">
                <a:latin typeface="Times New Roman" panose="02020603050405020304" pitchFamily="18" charset="0"/>
                <a:cs typeface="Times New Roman" panose="02020603050405020304" pitchFamily="18" charset="0"/>
              </a:rPr>
              <a:t>B</a:t>
            </a:r>
            <a:r>
              <a:rPr lang="en-US" altLang="zh-TW" sz="2000" baseline="-25000" dirty="0" smtClean="0">
                <a:latin typeface="Times New Roman" panose="02020603050405020304" pitchFamily="18" charset="0"/>
                <a:cs typeface="Times New Roman" panose="02020603050405020304" pitchFamily="18" charset="0"/>
              </a:rPr>
              <a:t>1</a:t>
            </a:r>
            <a:r>
              <a:rPr lang="en-US" altLang="zh-TW" sz="2000" dirty="0" smtClean="0">
                <a:latin typeface="Times New Roman" panose="02020603050405020304" pitchFamily="18" charset="0"/>
                <a:cs typeface="Times New Roman" panose="02020603050405020304" pitchFamily="18" charset="0"/>
              </a:rPr>
              <a:t> </a:t>
            </a:r>
            <a:endParaRPr lang="zh-TW" altLang="en-US" sz="2000" dirty="0">
              <a:latin typeface="Times New Roman" panose="02020603050405020304" pitchFamily="18" charset="0"/>
              <a:cs typeface="Times New Roman" panose="02020603050405020304" pitchFamily="18" charset="0"/>
            </a:endParaRPr>
          </a:p>
        </p:txBody>
      </p:sp>
      <p:sp>
        <p:nvSpPr>
          <p:cNvPr id="124" name="文字方塊 123"/>
          <p:cNvSpPr txBox="1"/>
          <p:nvPr/>
        </p:nvSpPr>
        <p:spPr>
          <a:xfrm>
            <a:off x="8591246" y="6261021"/>
            <a:ext cx="466794" cy="369332"/>
          </a:xfrm>
          <a:prstGeom prst="rect">
            <a:avLst/>
          </a:prstGeom>
          <a:noFill/>
        </p:spPr>
        <p:txBody>
          <a:bodyPr wrap="none" rtlCol="0">
            <a:spAutoFit/>
          </a:bodyPr>
          <a:lstStyle/>
          <a:p>
            <a:r>
              <a:rPr lang="en-US" altLang="zh-TW" dirty="0" smtClean="0"/>
              <a:t>(5)</a:t>
            </a:r>
            <a:endParaRPr lang="zh-TW" altLang="en-US" dirty="0"/>
          </a:p>
        </p:txBody>
      </p:sp>
    </p:spTree>
    <p:extLst>
      <p:ext uri="{BB962C8B-B14F-4D97-AF65-F5344CB8AC3E}">
        <p14:creationId xmlns:p14="http://schemas.microsoft.com/office/powerpoint/2010/main" val="919577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8"/>
                                        </p:tgtEl>
                                        <p:attrNameLst>
                                          <p:attrName>style.visibility</p:attrName>
                                        </p:attrNameLst>
                                      </p:cBhvr>
                                      <p:to>
                                        <p:strVal val="visible"/>
                                      </p:to>
                                    </p:set>
                                    <p:anim calcmode="lin" valueType="num">
                                      <p:cBhvr additive="base">
                                        <p:cTn id="7" dur="500" fill="hold"/>
                                        <p:tgtEl>
                                          <p:spTgt spid="98"/>
                                        </p:tgtEl>
                                        <p:attrNameLst>
                                          <p:attrName>ppt_x</p:attrName>
                                        </p:attrNameLst>
                                      </p:cBhvr>
                                      <p:tavLst>
                                        <p:tav tm="0">
                                          <p:val>
                                            <p:strVal val="#ppt_x"/>
                                          </p:val>
                                        </p:tav>
                                        <p:tav tm="100000">
                                          <p:val>
                                            <p:strVal val="#ppt_x"/>
                                          </p:val>
                                        </p:tav>
                                      </p:tavLst>
                                    </p:anim>
                                    <p:anim calcmode="lin" valueType="num">
                                      <p:cBhvr additive="base">
                                        <p:cTn id="8" dur="500" fill="hold"/>
                                        <p:tgtEl>
                                          <p:spTgt spid="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2" name="標題 1"/>
          <p:cNvSpPr>
            <a:spLocks noGrp="1"/>
          </p:cNvSpPr>
          <p:nvPr>
            <p:ph type="title"/>
          </p:nvPr>
        </p:nvSpPr>
        <p:spPr>
          <a:xfrm>
            <a:off x="467544" y="476672"/>
            <a:ext cx="8079581" cy="921347"/>
          </a:xfrm>
        </p:spPr>
        <p:txBody>
          <a:bodyPr>
            <a:normAutofit/>
          </a:bodyPr>
          <a:lstStyle/>
          <a:p>
            <a:pPr algn="ctr"/>
            <a:r>
              <a:rPr lang="en-US" altLang="zh-TW" sz="3200" b="1" dirty="0" smtClean="0">
                <a:latin typeface="Calibri" panose="020F0502020204030204" pitchFamily="34" charset="0"/>
              </a:rPr>
              <a:t>Color Depth Values to Depth Values Mapping </a:t>
            </a:r>
            <a:r>
              <a:rPr lang="en-US" altLang="zh-TW" sz="2000" b="1" dirty="0" err="1" smtClean="0">
                <a:solidFill>
                  <a:srgbClr val="FF0000"/>
                </a:solidFill>
                <a:latin typeface="Calibri" panose="020F0502020204030204" pitchFamily="34" charset="0"/>
              </a:rPr>
              <a:t>ctdp_packing_type</a:t>
            </a:r>
            <a:r>
              <a:rPr lang="en-US" altLang="zh-TW" sz="2000" b="1" dirty="0" smtClean="0">
                <a:solidFill>
                  <a:srgbClr val="FF0000"/>
                </a:solidFill>
                <a:latin typeface="Calibri" panose="020F0502020204030204" pitchFamily="34" charset="0"/>
              </a:rPr>
              <a:t>=0, </a:t>
            </a:r>
            <a:r>
              <a:rPr lang="en-US" altLang="zh-TW" sz="2000" b="1" dirty="0" err="1" smtClean="0">
                <a:solidFill>
                  <a:srgbClr val="FF0000"/>
                </a:solidFill>
                <a:latin typeface="Calibri" panose="020F0502020204030204" pitchFamily="34" charset="0"/>
              </a:rPr>
              <a:t>color_packing_type</a:t>
            </a:r>
            <a:r>
              <a:rPr lang="en-US" altLang="zh-TW" sz="2000" b="1" dirty="0" smtClean="0">
                <a:solidFill>
                  <a:srgbClr val="FF0000"/>
                </a:solidFill>
                <a:latin typeface="Calibri" panose="020F0502020204030204" pitchFamily="34" charset="0"/>
              </a:rPr>
              <a:t>=0</a:t>
            </a:r>
            <a:endParaRPr lang="zh-TW" altLang="en-US" sz="2000" dirty="0">
              <a:solidFill>
                <a:srgbClr val="FF0000"/>
              </a:solidFill>
              <a:latin typeface="Calibri" panose="020F0502020204030204" pitchFamily="34" charset="0"/>
            </a:endParaRPr>
          </a:p>
        </p:txBody>
      </p:sp>
      <p:graphicFrame>
        <p:nvGraphicFramePr>
          <p:cNvPr id="3" name="物件 2"/>
          <p:cNvGraphicFramePr>
            <a:graphicFrameLocks noChangeAspect="1"/>
          </p:cNvGraphicFramePr>
          <p:nvPr>
            <p:extLst>
              <p:ext uri="{D42A27DB-BD31-4B8C-83A1-F6EECF244321}">
                <p14:modId xmlns:p14="http://schemas.microsoft.com/office/powerpoint/2010/main" val="885101915"/>
              </p:ext>
            </p:extLst>
          </p:nvPr>
        </p:nvGraphicFramePr>
        <p:xfrm>
          <a:off x="971600" y="1412776"/>
          <a:ext cx="7260521" cy="3312368"/>
        </p:xfrm>
        <a:graphic>
          <a:graphicData uri="http://schemas.openxmlformats.org/presentationml/2006/ole">
            <mc:AlternateContent xmlns:mc="http://schemas.openxmlformats.org/markup-compatibility/2006">
              <mc:Choice xmlns:v="urn:schemas-microsoft-com:vml" Requires="v">
                <p:oleObj spid="_x0000_s41020" name="投影片" r:id="rId5" imgW="4706187" imgH="2142619" progId="PowerPoint.Slide.12">
                  <p:embed/>
                </p:oleObj>
              </mc:Choice>
              <mc:Fallback>
                <p:oleObj name="投影片" r:id="rId5" imgW="4706187" imgH="2142619" progId="PowerPoint.Slide.12">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71600" y="1412776"/>
                        <a:ext cx="7260521" cy="3312368"/>
                      </a:xfrm>
                      <a:prstGeom prst="rect">
                        <a:avLst/>
                      </a:prstGeom>
                      <a:noFill/>
                      <a:ln>
                        <a:noFill/>
                      </a:ln>
                    </p:spPr>
                  </p:pic>
                </p:oleObj>
              </mc:Fallback>
            </mc:AlternateContent>
          </a:graphicData>
        </a:graphic>
      </p:graphicFrame>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1" lang="en-CA" altLang="zh-TW" sz="1000" b="0" i="0" u="none" strike="noStrike" cap="none" normalizeH="0" baseline="0" smtClean="0">
                <a:ln>
                  <a:noFill/>
                </a:ln>
                <a:solidFill>
                  <a:schemeClr val="tx1"/>
                </a:solidFill>
                <a:effectLst/>
                <a:latin typeface="Times New Roman" pitchFamily="18" charset="0"/>
                <a:ea typeface="新細明體" pitchFamily="18" charset="-120"/>
                <a:cs typeface="Times New Roman" pitchFamily="18" charset="0"/>
              </a:rPr>
              <a:t> </a:t>
            </a:r>
            <a:endParaRPr kumimoji="1" lang="en-CA"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6" name="Rectangle 3"/>
          <p:cNvSpPr>
            <a:spLocks noChangeArrowheads="1"/>
          </p:cNvSpPr>
          <p:nvPr/>
        </p:nvSpPr>
        <p:spPr bwMode="auto">
          <a:xfrm>
            <a:off x="269875" y="7588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a:tabLst>
                <a:tab pos="228600" algn="l"/>
                <a:tab pos="3048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1pPr>
            <a:lvl2pPr>
              <a:tabLst>
                <a:tab pos="228600" algn="l"/>
                <a:tab pos="3048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2pPr>
            <a:lvl3pPr>
              <a:tabLst>
                <a:tab pos="228600" algn="l"/>
                <a:tab pos="3048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3pPr>
            <a:lvl4pPr>
              <a:tabLst>
                <a:tab pos="228600" algn="l"/>
                <a:tab pos="3048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4pPr>
            <a:lvl5pPr>
              <a:tabLst>
                <a:tab pos="228600" algn="l"/>
                <a:tab pos="3048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tabLst>
                <a:tab pos="228600" algn="l"/>
                <a:tab pos="3048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tabLst>
                <a:tab pos="228600" algn="l"/>
                <a:tab pos="3048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tabLst>
                <a:tab pos="228600" algn="l"/>
                <a:tab pos="3048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tabLst>
                <a:tab pos="228600" algn="l"/>
                <a:tab pos="3048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tab pos="228600" algn="l"/>
                <a:tab pos="304800" algn="l"/>
                <a:tab pos="457200" algn="l"/>
                <a:tab pos="685800" algn="l"/>
                <a:tab pos="914400" algn="l"/>
              </a:tabLst>
            </a:pPr>
            <a:r>
              <a:rPr kumimoji="1" lang="en-CA" altLang="zh-TW" sz="1000" b="0" i="0" u="none" strike="noStrike" cap="none" normalizeH="0" baseline="0" smtClean="0">
                <a:ln>
                  <a:noFill/>
                </a:ln>
                <a:solidFill>
                  <a:schemeClr val="tx1"/>
                </a:solidFill>
                <a:effectLst/>
                <a:latin typeface="Times New Roman" pitchFamily="18" charset="0"/>
                <a:ea typeface="新細明體" pitchFamily="18" charset="-120"/>
                <a:cs typeface="Times New Roman" pitchFamily="18" charset="0"/>
              </a:rPr>
              <a:t>,                          (D-X23)</a:t>
            </a:r>
            <a:endParaRPr kumimoji="1" lang="en-CA"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9"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11" name="文字方塊 10"/>
          <p:cNvSpPr txBox="1"/>
          <p:nvPr/>
        </p:nvSpPr>
        <p:spPr>
          <a:xfrm>
            <a:off x="395536" y="4576658"/>
            <a:ext cx="2377574" cy="369332"/>
          </a:xfrm>
          <a:prstGeom prst="rect">
            <a:avLst/>
          </a:prstGeom>
          <a:noFill/>
        </p:spPr>
        <p:txBody>
          <a:bodyPr wrap="none" rtlCol="0">
            <a:spAutoFit/>
          </a:bodyPr>
          <a:lstStyle/>
          <a:p>
            <a:r>
              <a:rPr lang="en-US" altLang="zh-TW" b="1" dirty="0" smtClean="0"/>
              <a:t>In the Packing Side:</a:t>
            </a:r>
            <a:endParaRPr lang="zh-TW" altLang="en-US" b="1" dirty="0"/>
          </a:p>
        </p:txBody>
      </p:sp>
      <p:graphicFrame>
        <p:nvGraphicFramePr>
          <p:cNvPr id="5" name="物件 4"/>
          <p:cNvGraphicFramePr>
            <a:graphicFrameLocks noChangeAspect="1"/>
          </p:cNvGraphicFramePr>
          <p:nvPr>
            <p:extLst>
              <p:ext uri="{D42A27DB-BD31-4B8C-83A1-F6EECF244321}">
                <p14:modId xmlns:p14="http://schemas.microsoft.com/office/powerpoint/2010/main" val="2522901022"/>
              </p:ext>
            </p:extLst>
          </p:nvPr>
        </p:nvGraphicFramePr>
        <p:xfrm>
          <a:off x="2044872" y="5008706"/>
          <a:ext cx="4032448" cy="370550"/>
        </p:xfrm>
        <a:graphic>
          <a:graphicData uri="http://schemas.openxmlformats.org/presentationml/2006/ole">
            <mc:AlternateContent xmlns:mc="http://schemas.openxmlformats.org/markup-compatibility/2006">
              <mc:Choice xmlns:v="urn:schemas-microsoft-com:vml" Requires="v">
                <p:oleObj spid="_x0000_s41021" name="方程式" r:id="rId7" imgW="2349500" imgH="215900" progId="Equation.3">
                  <p:embed/>
                </p:oleObj>
              </mc:Choice>
              <mc:Fallback>
                <p:oleObj name="方程式" r:id="rId7" imgW="2349500" imgH="215900" progId="Equation.3">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44872" y="5008706"/>
                        <a:ext cx="4032448" cy="370550"/>
                      </a:xfrm>
                      <a:prstGeom prst="rect">
                        <a:avLst/>
                      </a:prstGeom>
                      <a:noFill/>
                    </p:spPr>
                  </p:pic>
                </p:oleObj>
              </mc:Fallback>
            </mc:AlternateContent>
          </a:graphicData>
        </a:graphic>
      </p:graphicFrame>
      <p:sp>
        <p:nvSpPr>
          <p:cNvPr id="7" name="文字方塊 6"/>
          <p:cNvSpPr txBox="1"/>
          <p:nvPr/>
        </p:nvSpPr>
        <p:spPr>
          <a:xfrm>
            <a:off x="622670" y="4945990"/>
            <a:ext cx="1433406" cy="369332"/>
          </a:xfrm>
          <a:prstGeom prst="rect">
            <a:avLst/>
          </a:prstGeom>
          <a:noFill/>
        </p:spPr>
        <p:txBody>
          <a:bodyPr wrap="none" rtlCol="0">
            <a:spAutoFit/>
          </a:bodyPr>
          <a:lstStyle/>
          <a:p>
            <a:r>
              <a:rPr lang="en-US" altLang="zh-TW" dirty="0" smtClean="0"/>
              <a:t>1</a:t>
            </a:r>
            <a:r>
              <a:rPr lang="en-US" altLang="zh-TW" baseline="30000" dirty="0" smtClean="0"/>
              <a:t>st</a:t>
            </a:r>
            <a:r>
              <a:rPr lang="en-US" altLang="zh-TW" dirty="0" smtClean="0"/>
              <a:t> RGB set:</a:t>
            </a:r>
            <a:endParaRPr lang="zh-TW" altLang="en-US" dirty="0"/>
          </a:p>
        </p:txBody>
      </p:sp>
      <p:grpSp>
        <p:nvGrpSpPr>
          <p:cNvPr id="17" name="群組 16"/>
          <p:cNvGrpSpPr/>
          <p:nvPr/>
        </p:nvGrpSpPr>
        <p:grpSpPr>
          <a:xfrm>
            <a:off x="622670" y="5335333"/>
            <a:ext cx="7866410" cy="393453"/>
            <a:chOff x="1210519" y="5013176"/>
            <a:chExt cx="7866410" cy="393453"/>
          </a:xfrm>
        </p:grpSpPr>
        <p:sp>
          <p:nvSpPr>
            <p:cNvPr id="12" name="文字方塊 11"/>
            <p:cNvSpPr txBox="1"/>
            <p:nvPr/>
          </p:nvSpPr>
          <p:spPr>
            <a:xfrm>
              <a:off x="1210519" y="5037297"/>
              <a:ext cx="1433406" cy="369332"/>
            </a:xfrm>
            <a:prstGeom prst="rect">
              <a:avLst/>
            </a:prstGeom>
            <a:noFill/>
          </p:spPr>
          <p:txBody>
            <a:bodyPr wrap="none" rtlCol="0">
              <a:spAutoFit/>
            </a:bodyPr>
            <a:lstStyle/>
            <a:p>
              <a:r>
                <a:rPr lang="en-US" altLang="zh-TW" dirty="0" smtClean="0"/>
                <a:t>2</a:t>
              </a:r>
              <a:r>
                <a:rPr lang="en-US" altLang="zh-TW" baseline="30000" dirty="0" smtClean="0"/>
                <a:t>st</a:t>
              </a:r>
              <a:r>
                <a:rPr lang="en-US" altLang="zh-TW" dirty="0" smtClean="0"/>
                <a:t> RGB set:</a:t>
              </a:r>
              <a:endParaRPr lang="zh-TW" altLang="en-US" dirty="0"/>
            </a:p>
          </p:txBody>
        </p:sp>
        <p:graphicFrame>
          <p:nvGraphicFramePr>
            <p:cNvPr id="13" name="物件 12"/>
            <p:cNvGraphicFramePr>
              <a:graphicFrameLocks noChangeAspect="1"/>
            </p:cNvGraphicFramePr>
            <p:nvPr>
              <p:extLst>
                <p:ext uri="{D42A27DB-BD31-4B8C-83A1-F6EECF244321}">
                  <p14:modId xmlns:p14="http://schemas.microsoft.com/office/powerpoint/2010/main" val="3213763582"/>
                </p:ext>
              </p:extLst>
            </p:nvPr>
          </p:nvGraphicFramePr>
          <p:xfrm>
            <a:off x="2627784" y="5051736"/>
            <a:ext cx="1911840" cy="354893"/>
          </p:xfrm>
          <a:graphic>
            <a:graphicData uri="http://schemas.openxmlformats.org/presentationml/2006/ole">
              <mc:AlternateContent xmlns:mc="http://schemas.openxmlformats.org/markup-compatibility/2006">
                <mc:Choice xmlns:v="urn:schemas-microsoft-com:vml" Requires="v">
                  <p:oleObj spid="_x0000_s41022" name="方程式" r:id="rId9" imgW="1244060" imgH="215806" progId="Equation.3">
                    <p:embed/>
                  </p:oleObj>
                </mc:Choice>
                <mc:Fallback>
                  <p:oleObj name="方程式" r:id="rId9" imgW="1244060" imgH="215806" progId="Equation.3">
                    <p:embed/>
                    <p:pic>
                      <p:nvPicPr>
                        <p:cNvPr id="0" name="Object 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627784" y="5051736"/>
                          <a:ext cx="1911840" cy="354893"/>
                        </a:xfrm>
                        <a:prstGeom prst="rect">
                          <a:avLst/>
                        </a:prstGeom>
                        <a:noFill/>
                      </p:spPr>
                    </p:pic>
                  </p:oleObj>
                </mc:Fallback>
              </mc:AlternateContent>
            </a:graphicData>
          </a:graphic>
        </p:graphicFrame>
        <p:sp>
          <p:nvSpPr>
            <p:cNvPr id="16" name="矩形 15"/>
            <p:cNvSpPr/>
            <p:nvPr/>
          </p:nvSpPr>
          <p:spPr>
            <a:xfrm>
              <a:off x="4504929" y="5013176"/>
              <a:ext cx="4572000" cy="369332"/>
            </a:xfrm>
            <a:prstGeom prst="rect">
              <a:avLst/>
            </a:prstGeom>
          </p:spPr>
          <p:txBody>
            <a:bodyPr>
              <a:spAutoFit/>
            </a:bodyPr>
            <a:lstStyle/>
            <a:p>
              <a:r>
                <a:rPr lang="en-US" altLang="zh-TW" dirty="0">
                  <a:latin typeface="Times New Roman" panose="02020603050405020304" pitchFamily="18" charset="0"/>
                  <a:cs typeface="Times New Roman" panose="02020603050405020304" pitchFamily="18" charset="0"/>
                </a:rPr>
                <a:t>G</a:t>
              </a:r>
              <a:r>
                <a:rPr lang="en-US" altLang="zh-TW" baseline="-25000" dirty="0">
                  <a:latin typeface="Times New Roman" panose="02020603050405020304" pitchFamily="18" charset="0"/>
                  <a:cs typeface="Times New Roman" panose="02020603050405020304" pitchFamily="18" charset="0"/>
                </a:rPr>
                <a:t>i,j+1</a:t>
              </a:r>
              <a:r>
                <a:rPr lang="en-US" altLang="zh-TW" dirty="0">
                  <a:latin typeface="Times New Roman" panose="02020603050405020304" pitchFamily="18" charset="0"/>
                  <a:cs typeface="Times New Roman" panose="02020603050405020304" pitchFamily="18" charset="0"/>
                </a:rPr>
                <a:t>+0.2990</a:t>
              </a:r>
              <a:r>
                <a:rPr lang="en-US" altLang="zh-TW" dirty="0">
                  <a:latin typeface="Times New Roman" panose="02020603050405020304" pitchFamily="18" charset="0"/>
                  <a:cs typeface="Times New Roman" panose="02020603050405020304" pitchFamily="18" charset="0"/>
                  <a:sym typeface="Symbol"/>
                </a:rPr>
                <a:t></a:t>
              </a:r>
              <a:r>
                <a:rPr lang="en-US" altLang="zh-TW" dirty="0">
                  <a:latin typeface="Times New Roman" panose="02020603050405020304" pitchFamily="18" charset="0"/>
                  <a:cs typeface="Times New Roman" panose="02020603050405020304" pitchFamily="18" charset="0"/>
                </a:rPr>
                <a:t>R</a:t>
              </a:r>
              <a:r>
                <a:rPr lang="en-US" altLang="zh-TW" baseline="-25000" dirty="0">
                  <a:latin typeface="Times New Roman" panose="02020603050405020304" pitchFamily="18" charset="0"/>
                  <a:cs typeface="Times New Roman" panose="02020603050405020304" pitchFamily="18" charset="0"/>
                </a:rPr>
                <a:t>i,j</a:t>
              </a:r>
              <a:r>
                <a:rPr lang="en-US" altLang="zh-TW" dirty="0">
                  <a:latin typeface="Times New Roman" panose="02020603050405020304" pitchFamily="18" charset="0"/>
                  <a:cs typeface="Times New Roman" panose="02020603050405020304" pitchFamily="18" charset="0"/>
                </a:rPr>
                <a:t>-0.4130</a:t>
              </a:r>
              <a:r>
                <a:rPr lang="en-US" altLang="zh-TW" dirty="0">
                  <a:latin typeface="Times New Roman" panose="02020603050405020304" pitchFamily="18" charset="0"/>
                  <a:cs typeface="Times New Roman" panose="02020603050405020304" pitchFamily="18" charset="0"/>
                  <a:sym typeface="Symbol"/>
                </a:rPr>
                <a:t></a:t>
              </a:r>
              <a:r>
                <a:rPr lang="en-US" altLang="zh-TW" dirty="0">
                  <a:latin typeface="Times New Roman" panose="02020603050405020304" pitchFamily="18" charset="0"/>
                  <a:cs typeface="Times New Roman" panose="02020603050405020304" pitchFamily="18" charset="0"/>
                </a:rPr>
                <a:t>R</a:t>
              </a:r>
              <a:r>
                <a:rPr lang="en-US" altLang="zh-TW" baseline="-25000" dirty="0">
                  <a:latin typeface="Times New Roman" panose="02020603050405020304" pitchFamily="18" charset="0"/>
                  <a:cs typeface="Times New Roman" panose="02020603050405020304" pitchFamily="18" charset="0"/>
                </a:rPr>
                <a:t>i+1,j+1</a:t>
              </a:r>
              <a:r>
                <a:rPr lang="en-US" altLang="zh-TW" dirty="0">
                  <a:latin typeface="Times New Roman" panose="02020603050405020304" pitchFamily="18" charset="0"/>
                  <a:cs typeface="Times New Roman" panose="02020603050405020304" pitchFamily="18" charset="0"/>
                </a:rPr>
                <a:t>+0.1140</a:t>
              </a:r>
              <a:r>
                <a:rPr lang="en-US" altLang="zh-TW" dirty="0">
                  <a:latin typeface="Times New Roman" panose="02020603050405020304" pitchFamily="18" charset="0"/>
                  <a:cs typeface="Times New Roman" panose="02020603050405020304" pitchFamily="18" charset="0"/>
                  <a:sym typeface="Symbol"/>
                </a:rPr>
                <a:t></a:t>
              </a:r>
              <a:r>
                <a:rPr lang="en-US" altLang="zh-TW" dirty="0">
                  <a:latin typeface="Times New Roman" panose="02020603050405020304" pitchFamily="18" charset="0"/>
                  <a:cs typeface="Times New Roman" panose="02020603050405020304" pitchFamily="18" charset="0"/>
                </a:rPr>
                <a:t>B</a:t>
              </a:r>
              <a:r>
                <a:rPr lang="en-US" altLang="zh-TW" baseline="-25000" dirty="0">
                  <a:latin typeface="Times New Roman" panose="02020603050405020304" pitchFamily="18" charset="0"/>
                  <a:cs typeface="Times New Roman" panose="02020603050405020304" pitchFamily="18" charset="0"/>
                </a:rPr>
                <a:t>i,j</a:t>
              </a:r>
              <a:endParaRPr lang="zh-TW" altLang="en-US" dirty="0">
                <a:latin typeface="Times New Roman" panose="02020603050405020304" pitchFamily="18" charset="0"/>
                <a:cs typeface="Times New Roman" panose="02020603050405020304" pitchFamily="18" charset="0"/>
              </a:endParaRPr>
            </a:p>
          </p:txBody>
        </p:sp>
      </p:grpSp>
      <p:grpSp>
        <p:nvGrpSpPr>
          <p:cNvPr id="19" name="群組 18"/>
          <p:cNvGrpSpPr/>
          <p:nvPr/>
        </p:nvGrpSpPr>
        <p:grpSpPr>
          <a:xfrm>
            <a:off x="654245" y="5746149"/>
            <a:ext cx="3329906" cy="376090"/>
            <a:chOff x="1210519" y="5030539"/>
            <a:chExt cx="3329906" cy="376090"/>
          </a:xfrm>
        </p:grpSpPr>
        <p:sp>
          <p:nvSpPr>
            <p:cNvPr id="20" name="文字方塊 19"/>
            <p:cNvSpPr txBox="1"/>
            <p:nvPr/>
          </p:nvSpPr>
          <p:spPr>
            <a:xfrm>
              <a:off x="1210519" y="5037297"/>
              <a:ext cx="1449436" cy="369332"/>
            </a:xfrm>
            <a:prstGeom prst="rect">
              <a:avLst/>
            </a:prstGeom>
            <a:noFill/>
          </p:spPr>
          <p:txBody>
            <a:bodyPr wrap="none" rtlCol="0">
              <a:spAutoFit/>
            </a:bodyPr>
            <a:lstStyle/>
            <a:p>
              <a:r>
                <a:rPr lang="en-US" altLang="zh-TW" dirty="0" smtClean="0"/>
                <a:t>3</a:t>
              </a:r>
              <a:r>
                <a:rPr lang="en-US" altLang="zh-TW" baseline="30000" dirty="0" smtClean="0"/>
                <a:t>rd</a:t>
              </a:r>
              <a:r>
                <a:rPr lang="en-US" altLang="zh-TW" dirty="0" smtClean="0"/>
                <a:t> RGB set:</a:t>
              </a:r>
              <a:endParaRPr lang="zh-TW" altLang="en-US" dirty="0"/>
            </a:p>
          </p:txBody>
        </p:sp>
        <p:graphicFrame>
          <p:nvGraphicFramePr>
            <p:cNvPr id="21" name="物件 20"/>
            <p:cNvGraphicFramePr>
              <a:graphicFrameLocks noChangeAspect="1"/>
            </p:cNvGraphicFramePr>
            <p:nvPr>
              <p:extLst>
                <p:ext uri="{D42A27DB-BD31-4B8C-83A1-F6EECF244321}">
                  <p14:modId xmlns:p14="http://schemas.microsoft.com/office/powerpoint/2010/main" val="2233027557"/>
                </p:ext>
              </p:extLst>
            </p:nvPr>
          </p:nvGraphicFramePr>
          <p:xfrm>
            <a:off x="2593133" y="5030539"/>
            <a:ext cx="1947292" cy="376089"/>
          </p:xfrm>
          <a:graphic>
            <a:graphicData uri="http://schemas.openxmlformats.org/presentationml/2006/ole">
              <mc:AlternateContent xmlns:mc="http://schemas.openxmlformats.org/markup-compatibility/2006">
                <mc:Choice xmlns:v="urn:schemas-microsoft-com:vml" Requires="v">
                  <p:oleObj spid="_x0000_s41023" name="方程式" r:id="rId11" imgW="1384200" imgH="241200" progId="Equation.3">
                    <p:embed/>
                  </p:oleObj>
                </mc:Choice>
                <mc:Fallback>
                  <p:oleObj name="方程式" r:id="rId11" imgW="1384200" imgH="241200" progId="Equation.3">
                    <p:embed/>
                    <p:pic>
                      <p:nvPicPr>
                        <p:cNvPr id="0" name=""/>
                        <p:cNvPicPr>
                          <a:picLocks noChangeAspect="1" noChangeArrowheads="1"/>
                        </p:cNvPicPr>
                        <p:nvPr/>
                      </p:nvPicPr>
                      <p:blipFill>
                        <a:blip r:embed="rId12"/>
                        <a:srcRect/>
                        <a:stretch>
                          <a:fillRect/>
                        </a:stretch>
                      </p:blipFill>
                      <p:spPr bwMode="auto">
                        <a:xfrm>
                          <a:off x="2593133" y="5030539"/>
                          <a:ext cx="1947292" cy="376089"/>
                        </a:xfrm>
                        <a:prstGeom prst="rect">
                          <a:avLst/>
                        </a:prstGeom>
                        <a:noFill/>
                      </p:spPr>
                    </p:pic>
                  </p:oleObj>
                </mc:Fallback>
              </mc:AlternateContent>
            </a:graphicData>
          </a:graphic>
        </p:graphicFrame>
      </p:grpSp>
      <p:grpSp>
        <p:nvGrpSpPr>
          <p:cNvPr id="23" name="群組 22"/>
          <p:cNvGrpSpPr/>
          <p:nvPr/>
        </p:nvGrpSpPr>
        <p:grpSpPr>
          <a:xfrm>
            <a:off x="611560" y="6155737"/>
            <a:ext cx="3684193" cy="369607"/>
            <a:chOff x="1210519" y="5037297"/>
            <a:chExt cx="3684193" cy="369607"/>
          </a:xfrm>
        </p:grpSpPr>
        <p:sp>
          <p:nvSpPr>
            <p:cNvPr id="24" name="文字方塊 23"/>
            <p:cNvSpPr txBox="1"/>
            <p:nvPr/>
          </p:nvSpPr>
          <p:spPr>
            <a:xfrm>
              <a:off x="1210519" y="5037297"/>
              <a:ext cx="1441420" cy="369332"/>
            </a:xfrm>
            <a:prstGeom prst="rect">
              <a:avLst/>
            </a:prstGeom>
            <a:noFill/>
          </p:spPr>
          <p:txBody>
            <a:bodyPr wrap="none" rtlCol="0">
              <a:spAutoFit/>
            </a:bodyPr>
            <a:lstStyle/>
            <a:p>
              <a:r>
                <a:rPr lang="en-US" altLang="zh-TW" dirty="0" smtClean="0"/>
                <a:t>4</a:t>
              </a:r>
              <a:r>
                <a:rPr lang="en-US" altLang="zh-TW" baseline="30000" dirty="0" smtClean="0"/>
                <a:t>th</a:t>
              </a:r>
              <a:r>
                <a:rPr lang="en-US" altLang="zh-TW" dirty="0" smtClean="0"/>
                <a:t> RGB set:</a:t>
              </a:r>
              <a:endParaRPr lang="zh-TW" altLang="en-US" dirty="0"/>
            </a:p>
          </p:txBody>
        </p:sp>
        <p:graphicFrame>
          <p:nvGraphicFramePr>
            <p:cNvPr id="25" name="物件 24"/>
            <p:cNvGraphicFramePr>
              <a:graphicFrameLocks noChangeAspect="1"/>
            </p:cNvGraphicFramePr>
            <p:nvPr>
              <p:extLst>
                <p:ext uri="{D42A27DB-BD31-4B8C-83A1-F6EECF244321}">
                  <p14:modId xmlns:p14="http://schemas.microsoft.com/office/powerpoint/2010/main" val="3812450995"/>
                </p:ext>
              </p:extLst>
            </p:nvPr>
          </p:nvGraphicFramePr>
          <p:xfrm>
            <a:off x="2575498" y="5042394"/>
            <a:ext cx="2319214" cy="364510"/>
          </p:xfrm>
          <a:graphic>
            <a:graphicData uri="http://schemas.openxmlformats.org/presentationml/2006/ole">
              <mc:AlternateContent xmlns:mc="http://schemas.openxmlformats.org/markup-compatibility/2006">
                <mc:Choice xmlns:v="urn:schemas-microsoft-com:vml" Requires="v">
                  <p:oleObj spid="_x0000_s41024" name="方程式" r:id="rId13" imgW="1650960" imgH="241200" progId="Equation.3">
                    <p:embed/>
                  </p:oleObj>
                </mc:Choice>
                <mc:Fallback>
                  <p:oleObj name="方程式" r:id="rId13" imgW="1650960" imgH="241200" progId="Equation.3">
                    <p:embed/>
                    <p:pic>
                      <p:nvPicPr>
                        <p:cNvPr id="0" name=""/>
                        <p:cNvPicPr>
                          <a:picLocks noChangeAspect="1" noChangeArrowheads="1"/>
                        </p:cNvPicPr>
                        <p:nvPr/>
                      </p:nvPicPr>
                      <p:blipFill>
                        <a:blip r:embed="rId14"/>
                        <a:srcRect/>
                        <a:stretch>
                          <a:fillRect/>
                        </a:stretch>
                      </p:blipFill>
                      <p:spPr bwMode="auto">
                        <a:xfrm>
                          <a:off x="2575498" y="5042394"/>
                          <a:ext cx="2319214" cy="364510"/>
                        </a:xfrm>
                        <a:prstGeom prst="rect">
                          <a:avLst/>
                        </a:prstGeom>
                        <a:noFill/>
                      </p:spPr>
                    </p:pic>
                  </p:oleObj>
                </mc:Fallback>
              </mc:AlternateContent>
            </a:graphicData>
          </a:graphic>
        </p:graphicFrame>
      </p:grpSp>
      <p:sp>
        <p:nvSpPr>
          <p:cNvPr id="18" name="矩形 17"/>
          <p:cNvSpPr/>
          <p:nvPr/>
        </p:nvSpPr>
        <p:spPr>
          <a:xfrm>
            <a:off x="3984151" y="5728786"/>
            <a:ext cx="4572000" cy="369332"/>
          </a:xfrm>
          <a:prstGeom prst="rect">
            <a:avLst/>
          </a:prstGeom>
        </p:spPr>
        <p:txBody>
          <a:bodyPr>
            <a:spAutoFit/>
          </a:bodyPr>
          <a:lstStyle/>
          <a:p>
            <a:r>
              <a:rPr lang="en-US" altLang="zh-TW" dirty="0">
                <a:latin typeface="Times New Roman" panose="02020603050405020304" pitchFamily="18" charset="0"/>
                <a:cs typeface="Times New Roman" panose="02020603050405020304" pitchFamily="18" charset="0"/>
              </a:rPr>
              <a:t>G</a:t>
            </a:r>
            <a:r>
              <a:rPr lang="en-US" altLang="zh-TW" baseline="-25000" dirty="0">
                <a:latin typeface="Times New Roman" panose="02020603050405020304" pitchFamily="18" charset="0"/>
                <a:cs typeface="Times New Roman" panose="02020603050405020304" pitchFamily="18" charset="0"/>
              </a:rPr>
              <a:t>i+1,j</a:t>
            </a:r>
            <a:r>
              <a:rPr lang="en-US" altLang="zh-TW" dirty="0">
                <a:latin typeface="Times New Roman" panose="02020603050405020304" pitchFamily="18" charset="0"/>
                <a:cs typeface="Times New Roman" panose="02020603050405020304" pitchFamily="18" charset="0"/>
              </a:rPr>
              <a:t>+0.2990</a:t>
            </a:r>
            <a:r>
              <a:rPr lang="en-US" altLang="zh-TW" dirty="0">
                <a:latin typeface="Times New Roman" panose="02020603050405020304" pitchFamily="18" charset="0"/>
                <a:cs typeface="Times New Roman" panose="02020603050405020304" pitchFamily="18" charset="0"/>
                <a:sym typeface="Symbol"/>
              </a:rPr>
              <a:t></a:t>
            </a:r>
            <a:r>
              <a:rPr lang="en-US" altLang="zh-TW" dirty="0">
                <a:latin typeface="Times New Roman" panose="02020603050405020304" pitchFamily="18" charset="0"/>
                <a:cs typeface="Times New Roman" panose="02020603050405020304" pitchFamily="18" charset="0"/>
              </a:rPr>
              <a:t>R</a:t>
            </a:r>
            <a:r>
              <a:rPr lang="en-US" altLang="zh-TW" baseline="-25000" dirty="0">
                <a:latin typeface="Times New Roman" panose="02020603050405020304" pitchFamily="18" charset="0"/>
                <a:cs typeface="Times New Roman" panose="02020603050405020304" pitchFamily="18" charset="0"/>
              </a:rPr>
              <a:t>i,j</a:t>
            </a:r>
            <a:r>
              <a:rPr lang="en-US" altLang="zh-TW" dirty="0">
                <a:latin typeface="Times New Roman" panose="02020603050405020304" pitchFamily="18" charset="0"/>
                <a:cs typeface="Times New Roman" panose="02020603050405020304" pitchFamily="18" charset="0"/>
              </a:rPr>
              <a:t>-0.4130</a:t>
            </a:r>
            <a:r>
              <a:rPr lang="en-US" altLang="zh-TW" dirty="0">
                <a:latin typeface="Times New Roman" panose="02020603050405020304" pitchFamily="18" charset="0"/>
                <a:cs typeface="Times New Roman" panose="02020603050405020304" pitchFamily="18" charset="0"/>
                <a:sym typeface="Symbol"/>
              </a:rPr>
              <a:t></a:t>
            </a:r>
            <a:r>
              <a:rPr lang="en-US" altLang="zh-TW" dirty="0">
                <a:latin typeface="Times New Roman" panose="02020603050405020304" pitchFamily="18" charset="0"/>
                <a:cs typeface="Times New Roman" panose="02020603050405020304" pitchFamily="18" charset="0"/>
              </a:rPr>
              <a:t>R</a:t>
            </a:r>
            <a:r>
              <a:rPr lang="en-US" altLang="zh-TW" baseline="-25000" dirty="0">
                <a:latin typeface="Times New Roman" panose="02020603050405020304" pitchFamily="18" charset="0"/>
                <a:cs typeface="Times New Roman" panose="02020603050405020304" pitchFamily="18" charset="0"/>
              </a:rPr>
              <a:t>i+1,j+1</a:t>
            </a:r>
            <a:r>
              <a:rPr lang="en-US" altLang="zh-TW" dirty="0">
                <a:latin typeface="Times New Roman" panose="02020603050405020304" pitchFamily="18" charset="0"/>
                <a:cs typeface="Times New Roman" panose="02020603050405020304" pitchFamily="18" charset="0"/>
              </a:rPr>
              <a:t>+0.1140</a:t>
            </a:r>
            <a:r>
              <a:rPr lang="en-US" altLang="zh-TW" dirty="0">
                <a:latin typeface="Times New Roman" panose="02020603050405020304" pitchFamily="18" charset="0"/>
                <a:cs typeface="Times New Roman" panose="02020603050405020304" pitchFamily="18" charset="0"/>
                <a:sym typeface="Symbol"/>
              </a:rPr>
              <a:t></a:t>
            </a:r>
            <a:r>
              <a:rPr lang="en-US" altLang="zh-TW" dirty="0">
                <a:latin typeface="Times New Roman" panose="02020603050405020304" pitchFamily="18" charset="0"/>
                <a:cs typeface="Times New Roman" panose="02020603050405020304" pitchFamily="18" charset="0"/>
              </a:rPr>
              <a:t>B</a:t>
            </a:r>
            <a:r>
              <a:rPr lang="en-US" altLang="zh-TW" baseline="-25000" dirty="0">
                <a:latin typeface="Times New Roman" panose="02020603050405020304" pitchFamily="18" charset="0"/>
                <a:cs typeface="Times New Roman" panose="02020603050405020304" pitchFamily="18" charset="0"/>
              </a:rPr>
              <a:t>i,j</a:t>
            </a:r>
            <a:r>
              <a:rPr lang="en-US" altLang="zh-TW" dirty="0">
                <a:latin typeface="Times New Roman" panose="02020603050405020304" pitchFamily="18" charset="0"/>
                <a:cs typeface="Times New Roman" panose="02020603050405020304" pitchFamily="18" charset="0"/>
              </a:rPr>
              <a:t>. </a:t>
            </a:r>
            <a:endParaRPr lang="zh-TW" altLang="en-US" dirty="0">
              <a:latin typeface="Times New Roman" panose="02020603050405020304" pitchFamily="18" charset="0"/>
              <a:cs typeface="Times New Roman" panose="02020603050405020304" pitchFamily="18" charset="0"/>
            </a:endParaRPr>
          </a:p>
        </p:txBody>
      </p:sp>
      <p:sp>
        <p:nvSpPr>
          <p:cNvPr id="27" name="矩形 26"/>
          <p:cNvSpPr/>
          <p:nvPr/>
        </p:nvSpPr>
        <p:spPr>
          <a:xfrm>
            <a:off x="4295753" y="6141390"/>
            <a:ext cx="4824536" cy="369332"/>
          </a:xfrm>
          <a:prstGeom prst="rect">
            <a:avLst/>
          </a:prstGeom>
        </p:spPr>
        <p:txBody>
          <a:bodyPr wrap="square">
            <a:spAutoFit/>
          </a:bodyPr>
          <a:lstStyle/>
          <a:p>
            <a:r>
              <a:rPr lang="en-US" altLang="zh-TW" dirty="0">
                <a:latin typeface="Times New Roman" panose="02020603050405020304" pitchFamily="18" charset="0"/>
                <a:cs typeface="Times New Roman" panose="02020603050405020304" pitchFamily="18" charset="0"/>
              </a:rPr>
              <a:t>B</a:t>
            </a:r>
            <a:r>
              <a:rPr lang="en-US" altLang="zh-TW" baseline="-25000" dirty="0">
                <a:latin typeface="Times New Roman" panose="02020603050405020304" pitchFamily="18" charset="0"/>
                <a:cs typeface="Times New Roman" panose="02020603050405020304" pitchFamily="18" charset="0"/>
              </a:rPr>
              <a:t>i+1,j+1 </a:t>
            </a:r>
            <a:r>
              <a:rPr lang="en-US" altLang="zh-TW" dirty="0">
                <a:latin typeface="Times New Roman" panose="02020603050405020304" pitchFamily="18" charset="0"/>
                <a:cs typeface="Times New Roman" panose="02020603050405020304" pitchFamily="18" charset="0"/>
              </a:rPr>
              <a:t>+ 0.2990</a:t>
            </a:r>
            <a:r>
              <a:rPr lang="en-US" altLang="zh-TW" dirty="0">
                <a:latin typeface="Times New Roman" panose="02020603050405020304" pitchFamily="18" charset="0"/>
                <a:cs typeface="Times New Roman" panose="02020603050405020304" pitchFamily="18" charset="0"/>
                <a:sym typeface="Symbol"/>
              </a:rPr>
              <a:t></a:t>
            </a:r>
            <a:r>
              <a:rPr lang="en-US" altLang="zh-TW" dirty="0">
                <a:latin typeface="Times New Roman" panose="02020603050405020304" pitchFamily="18" charset="0"/>
                <a:cs typeface="Times New Roman" panose="02020603050405020304" pitchFamily="18" charset="0"/>
              </a:rPr>
              <a:t>R</a:t>
            </a:r>
            <a:r>
              <a:rPr lang="en-US" altLang="zh-TW" baseline="-25000" dirty="0">
                <a:latin typeface="Times New Roman" panose="02020603050405020304" pitchFamily="18" charset="0"/>
                <a:cs typeface="Times New Roman" panose="02020603050405020304" pitchFamily="18" charset="0"/>
              </a:rPr>
              <a:t>i,j</a:t>
            </a:r>
            <a:r>
              <a:rPr lang="en-US" altLang="zh-TW" dirty="0">
                <a:latin typeface="Times New Roman" panose="02020603050405020304" pitchFamily="18" charset="0"/>
                <a:cs typeface="Times New Roman" panose="02020603050405020304" pitchFamily="18" charset="0"/>
              </a:rPr>
              <a:t>+0.5870</a:t>
            </a:r>
            <a:r>
              <a:rPr lang="en-US" altLang="zh-TW" dirty="0">
                <a:latin typeface="Times New Roman" panose="02020603050405020304" pitchFamily="18" charset="0"/>
                <a:cs typeface="Times New Roman" panose="02020603050405020304" pitchFamily="18" charset="0"/>
                <a:sym typeface="Symbol"/>
              </a:rPr>
              <a:t></a:t>
            </a:r>
            <a:r>
              <a:rPr lang="en-US" altLang="zh-TW" dirty="0">
                <a:latin typeface="Times New Roman" panose="02020603050405020304" pitchFamily="18" charset="0"/>
                <a:cs typeface="Times New Roman" panose="02020603050405020304" pitchFamily="18" charset="0"/>
              </a:rPr>
              <a:t>R</a:t>
            </a:r>
            <a:r>
              <a:rPr lang="en-US" altLang="zh-TW" baseline="-25000" dirty="0">
                <a:latin typeface="Times New Roman" panose="02020603050405020304" pitchFamily="18" charset="0"/>
                <a:cs typeface="Times New Roman" panose="02020603050405020304" pitchFamily="18" charset="0"/>
              </a:rPr>
              <a:t>i+1,j+1</a:t>
            </a:r>
            <a:r>
              <a:rPr lang="en-US" altLang="zh-TW" dirty="0">
                <a:latin typeface="Times New Roman" panose="02020603050405020304" pitchFamily="18" charset="0"/>
                <a:cs typeface="Times New Roman" panose="02020603050405020304" pitchFamily="18" charset="0"/>
              </a:rPr>
              <a:t>-0.8860</a:t>
            </a:r>
            <a:r>
              <a:rPr lang="en-US" altLang="zh-TW" dirty="0">
                <a:latin typeface="Times New Roman" panose="02020603050405020304" pitchFamily="18" charset="0"/>
                <a:cs typeface="Times New Roman" panose="02020603050405020304" pitchFamily="18" charset="0"/>
                <a:sym typeface="Symbol"/>
              </a:rPr>
              <a:t></a:t>
            </a:r>
            <a:r>
              <a:rPr lang="en-US" altLang="zh-TW" dirty="0">
                <a:latin typeface="Times New Roman" panose="02020603050405020304" pitchFamily="18" charset="0"/>
                <a:cs typeface="Times New Roman" panose="02020603050405020304" pitchFamily="18" charset="0"/>
              </a:rPr>
              <a:t>B</a:t>
            </a:r>
            <a:r>
              <a:rPr lang="en-US" altLang="zh-TW" baseline="-25000" dirty="0">
                <a:latin typeface="Times New Roman" panose="02020603050405020304" pitchFamily="18" charset="0"/>
                <a:cs typeface="Times New Roman" panose="02020603050405020304" pitchFamily="18" charset="0"/>
              </a:rPr>
              <a:t>i,j</a:t>
            </a:r>
            <a:r>
              <a:rPr lang="en-US" altLang="zh-TW" dirty="0">
                <a:latin typeface="Times New Roman" panose="02020603050405020304" pitchFamily="18" charset="0"/>
                <a:cs typeface="Times New Roman" panose="02020603050405020304" pitchFamily="18" charset="0"/>
              </a:rPr>
              <a:t>. </a:t>
            </a:r>
            <a:endParaRPr lang="zh-TW" alt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8023507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2" name="標題 1"/>
          <p:cNvSpPr>
            <a:spLocks noGrp="1"/>
          </p:cNvSpPr>
          <p:nvPr>
            <p:ph type="title"/>
          </p:nvPr>
        </p:nvSpPr>
        <p:spPr>
          <a:xfrm>
            <a:off x="467544" y="476672"/>
            <a:ext cx="8079581" cy="921347"/>
          </a:xfrm>
        </p:spPr>
        <p:txBody>
          <a:bodyPr>
            <a:normAutofit/>
          </a:bodyPr>
          <a:lstStyle/>
          <a:p>
            <a:pPr algn="ctr"/>
            <a:r>
              <a:rPr lang="en-US" altLang="zh-TW" sz="3200" b="1" dirty="0" smtClean="0">
                <a:latin typeface="Calibri" panose="020F0502020204030204" pitchFamily="34" charset="0"/>
              </a:rPr>
              <a:t>Color Depth Values to Depth Values Mapping </a:t>
            </a:r>
            <a:r>
              <a:rPr lang="en-US" altLang="zh-TW" sz="2000" b="1" dirty="0" err="1" smtClean="0">
                <a:solidFill>
                  <a:srgbClr val="FF0000"/>
                </a:solidFill>
                <a:latin typeface="Calibri" panose="020F0502020204030204" pitchFamily="34" charset="0"/>
              </a:rPr>
              <a:t>ctdp_packing_type</a:t>
            </a:r>
            <a:r>
              <a:rPr lang="en-US" altLang="zh-TW" sz="2000" b="1" dirty="0" smtClean="0">
                <a:solidFill>
                  <a:srgbClr val="FF0000"/>
                </a:solidFill>
                <a:latin typeface="Calibri" panose="020F0502020204030204" pitchFamily="34" charset="0"/>
              </a:rPr>
              <a:t>=0, </a:t>
            </a:r>
            <a:r>
              <a:rPr lang="en-US" altLang="zh-TW" sz="2000" b="1" dirty="0" err="1" smtClean="0">
                <a:solidFill>
                  <a:srgbClr val="FF0000"/>
                </a:solidFill>
                <a:latin typeface="Calibri" panose="020F0502020204030204" pitchFamily="34" charset="0"/>
              </a:rPr>
              <a:t>color_packing_type</a:t>
            </a:r>
            <a:r>
              <a:rPr lang="en-US" altLang="zh-TW" sz="2000" b="1" dirty="0" smtClean="0">
                <a:solidFill>
                  <a:srgbClr val="FF0000"/>
                </a:solidFill>
                <a:latin typeface="Calibri" panose="020F0502020204030204" pitchFamily="34" charset="0"/>
              </a:rPr>
              <a:t>=0</a:t>
            </a:r>
            <a:endParaRPr lang="zh-TW" altLang="en-US" sz="2000" dirty="0">
              <a:solidFill>
                <a:srgbClr val="FF0000"/>
              </a:solidFill>
              <a:latin typeface="Calibri" panose="020F0502020204030204" pitchFamily="34" charset="0"/>
            </a:endParaRPr>
          </a:p>
        </p:txBody>
      </p:sp>
      <p:graphicFrame>
        <p:nvGraphicFramePr>
          <p:cNvPr id="3" name="物件 2"/>
          <p:cNvGraphicFramePr>
            <a:graphicFrameLocks noChangeAspect="1"/>
          </p:cNvGraphicFramePr>
          <p:nvPr>
            <p:extLst>
              <p:ext uri="{D42A27DB-BD31-4B8C-83A1-F6EECF244321}">
                <p14:modId xmlns:p14="http://schemas.microsoft.com/office/powerpoint/2010/main" val="1667507870"/>
              </p:ext>
            </p:extLst>
          </p:nvPr>
        </p:nvGraphicFramePr>
        <p:xfrm>
          <a:off x="466134" y="1542214"/>
          <a:ext cx="7765987" cy="3542970"/>
        </p:xfrm>
        <a:graphic>
          <a:graphicData uri="http://schemas.openxmlformats.org/presentationml/2006/ole">
            <mc:AlternateContent xmlns:mc="http://schemas.openxmlformats.org/markup-compatibility/2006">
              <mc:Choice xmlns:v="urn:schemas-microsoft-com:vml" Requires="v">
                <p:oleObj spid="_x0000_s42083" name="投影片" r:id="rId5" imgW="4706187" imgH="2142619" progId="PowerPoint.Slide.12">
                  <p:embed/>
                </p:oleObj>
              </mc:Choice>
              <mc:Fallback>
                <p:oleObj name="投影片" r:id="rId5" imgW="4706187" imgH="2142619" progId="PowerPoint.Slide.12">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6134" y="1542214"/>
                        <a:ext cx="7765987" cy="3542970"/>
                      </a:xfrm>
                      <a:prstGeom prst="rect">
                        <a:avLst/>
                      </a:prstGeom>
                      <a:noFill/>
                      <a:ln>
                        <a:noFill/>
                      </a:ln>
                    </p:spPr>
                  </p:pic>
                </p:oleObj>
              </mc:Fallback>
            </mc:AlternateContent>
          </a:graphicData>
        </a:graphic>
      </p:graphicFrame>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1" lang="en-CA" altLang="zh-TW" sz="1000" b="0" i="0" u="none" strike="noStrike" cap="none" normalizeH="0" baseline="0" smtClean="0">
                <a:ln>
                  <a:noFill/>
                </a:ln>
                <a:solidFill>
                  <a:schemeClr val="tx1"/>
                </a:solidFill>
                <a:effectLst/>
                <a:latin typeface="Times New Roman" pitchFamily="18" charset="0"/>
                <a:ea typeface="新細明體" pitchFamily="18" charset="-120"/>
                <a:cs typeface="Times New Roman" pitchFamily="18" charset="0"/>
              </a:rPr>
              <a:t> </a:t>
            </a:r>
            <a:endParaRPr kumimoji="1" lang="en-CA"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9"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11" name="文字方塊 10"/>
          <p:cNvSpPr txBox="1"/>
          <p:nvPr/>
        </p:nvSpPr>
        <p:spPr>
          <a:xfrm>
            <a:off x="395536" y="5171770"/>
            <a:ext cx="2659702" cy="369332"/>
          </a:xfrm>
          <a:prstGeom prst="rect">
            <a:avLst/>
          </a:prstGeom>
          <a:noFill/>
        </p:spPr>
        <p:txBody>
          <a:bodyPr wrap="none" rtlCol="0">
            <a:spAutoFit/>
          </a:bodyPr>
          <a:lstStyle/>
          <a:p>
            <a:r>
              <a:rPr lang="en-US" altLang="zh-TW" b="1" dirty="0" smtClean="0"/>
              <a:t>In the </a:t>
            </a:r>
            <a:r>
              <a:rPr lang="en-US" altLang="zh-TW" b="1" dirty="0" err="1" smtClean="0"/>
              <a:t>Depacking</a:t>
            </a:r>
            <a:r>
              <a:rPr lang="en-US" altLang="zh-TW" b="1" dirty="0" smtClean="0"/>
              <a:t> Side:</a:t>
            </a:r>
            <a:endParaRPr lang="zh-TW" altLang="en-US" b="1" dirty="0"/>
          </a:p>
        </p:txBody>
      </p:sp>
      <p:graphicFrame>
        <p:nvGraphicFramePr>
          <p:cNvPr id="10" name="物件 9"/>
          <p:cNvGraphicFramePr>
            <a:graphicFrameLocks noChangeAspect="1"/>
          </p:cNvGraphicFramePr>
          <p:nvPr>
            <p:extLst>
              <p:ext uri="{D42A27DB-BD31-4B8C-83A1-F6EECF244321}">
                <p14:modId xmlns:p14="http://schemas.microsoft.com/office/powerpoint/2010/main" val="476072258"/>
              </p:ext>
            </p:extLst>
          </p:nvPr>
        </p:nvGraphicFramePr>
        <p:xfrm>
          <a:off x="1694207" y="5567639"/>
          <a:ext cx="1393223" cy="503932"/>
        </p:xfrm>
        <a:graphic>
          <a:graphicData uri="http://schemas.openxmlformats.org/presentationml/2006/ole">
            <mc:AlternateContent xmlns:mc="http://schemas.openxmlformats.org/markup-compatibility/2006">
              <mc:Choice xmlns:v="urn:schemas-microsoft-com:vml" Requires="v">
                <p:oleObj spid="_x0000_s42084" name="方程式" r:id="rId7" imgW="596641" imgH="215806" progId="Equation.3">
                  <p:embed/>
                </p:oleObj>
              </mc:Choice>
              <mc:Fallback>
                <p:oleObj name="方程式" r:id="rId7" imgW="596641" imgH="215806" progId="Equation.3">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94207" y="5567639"/>
                        <a:ext cx="1393223" cy="503932"/>
                      </a:xfrm>
                      <a:prstGeom prst="rect">
                        <a:avLst/>
                      </a:prstGeom>
                      <a:noFill/>
                    </p:spPr>
                  </p:pic>
                </p:oleObj>
              </mc:Fallback>
            </mc:AlternateContent>
          </a:graphicData>
        </a:graphic>
      </p:graphicFrame>
      <p:graphicFrame>
        <p:nvGraphicFramePr>
          <p:cNvPr id="14" name="物件 13"/>
          <p:cNvGraphicFramePr>
            <a:graphicFrameLocks noChangeAspect="1"/>
          </p:cNvGraphicFramePr>
          <p:nvPr>
            <p:extLst>
              <p:ext uri="{D42A27DB-BD31-4B8C-83A1-F6EECF244321}">
                <p14:modId xmlns:p14="http://schemas.microsoft.com/office/powerpoint/2010/main" val="2583980161"/>
              </p:ext>
            </p:extLst>
          </p:nvPr>
        </p:nvGraphicFramePr>
        <p:xfrm>
          <a:off x="3563888" y="5567638"/>
          <a:ext cx="1397401" cy="431924"/>
        </p:xfrm>
        <a:graphic>
          <a:graphicData uri="http://schemas.openxmlformats.org/presentationml/2006/ole">
            <mc:AlternateContent xmlns:mc="http://schemas.openxmlformats.org/markup-compatibility/2006">
              <mc:Choice xmlns:v="urn:schemas-microsoft-com:vml" Requires="v">
                <p:oleObj spid="_x0000_s42085" name="方程式" r:id="rId9" imgW="698197" imgH="215806" progId="Equation.3">
                  <p:embed/>
                </p:oleObj>
              </mc:Choice>
              <mc:Fallback>
                <p:oleObj name="方程式" r:id="rId9" imgW="698197" imgH="215806" progId="Equation.3">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63888" y="5567638"/>
                        <a:ext cx="1397401" cy="431924"/>
                      </a:xfrm>
                      <a:prstGeom prst="rect">
                        <a:avLst/>
                      </a:prstGeom>
                      <a:noFill/>
                    </p:spPr>
                  </p:pic>
                </p:oleObj>
              </mc:Fallback>
            </mc:AlternateContent>
          </a:graphicData>
        </a:graphic>
      </p:graphicFrame>
      <p:graphicFrame>
        <p:nvGraphicFramePr>
          <p:cNvPr id="15" name="物件 14"/>
          <p:cNvGraphicFramePr>
            <a:graphicFrameLocks noChangeAspect="1"/>
          </p:cNvGraphicFramePr>
          <p:nvPr>
            <p:extLst>
              <p:ext uri="{D42A27DB-BD31-4B8C-83A1-F6EECF244321}">
                <p14:modId xmlns:p14="http://schemas.microsoft.com/office/powerpoint/2010/main" val="1916125332"/>
              </p:ext>
            </p:extLst>
          </p:nvPr>
        </p:nvGraphicFramePr>
        <p:xfrm>
          <a:off x="5724128" y="5567638"/>
          <a:ext cx="1549845" cy="431924"/>
        </p:xfrm>
        <a:graphic>
          <a:graphicData uri="http://schemas.openxmlformats.org/presentationml/2006/ole">
            <mc:AlternateContent xmlns:mc="http://schemas.openxmlformats.org/markup-compatibility/2006">
              <mc:Choice xmlns:v="urn:schemas-microsoft-com:vml" Requires="v">
                <p:oleObj spid="_x0000_s42086" name="方程式" r:id="rId11" imgW="774364" imgH="215806" progId="Equation.3">
                  <p:embed/>
                </p:oleObj>
              </mc:Choice>
              <mc:Fallback>
                <p:oleObj name="方程式" r:id="rId11" imgW="774364" imgH="215806" progId="Equation.3">
                  <p:embed/>
                  <p:pic>
                    <p:nvPicPr>
                      <p:cNvPr id="0" name="Object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724128" y="5567638"/>
                        <a:ext cx="1549845" cy="431924"/>
                      </a:xfrm>
                      <a:prstGeom prst="rect">
                        <a:avLst/>
                      </a:prstGeom>
                      <a:noFill/>
                    </p:spPr>
                  </p:pic>
                </p:oleObj>
              </mc:Fallback>
            </mc:AlternateContent>
          </a:graphicData>
        </a:graphic>
      </p:graphicFrame>
      <p:graphicFrame>
        <p:nvGraphicFramePr>
          <p:cNvPr id="22" name="物件 21"/>
          <p:cNvGraphicFramePr>
            <a:graphicFrameLocks noChangeAspect="1"/>
          </p:cNvGraphicFramePr>
          <p:nvPr>
            <p:extLst>
              <p:ext uri="{D42A27DB-BD31-4B8C-83A1-F6EECF244321}">
                <p14:modId xmlns:p14="http://schemas.microsoft.com/office/powerpoint/2010/main" val="36553759"/>
              </p:ext>
            </p:extLst>
          </p:nvPr>
        </p:nvGraphicFramePr>
        <p:xfrm>
          <a:off x="1725387" y="6143702"/>
          <a:ext cx="874929" cy="384969"/>
        </p:xfrm>
        <a:graphic>
          <a:graphicData uri="http://schemas.openxmlformats.org/presentationml/2006/ole">
            <mc:AlternateContent xmlns:mc="http://schemas.openxmlformats.org/markup-compatibility/2006">
              <mc:Choice xmlns:v="urn:schemas-microsoft-com:vml" Requires="v">
                <p:oleObj spid="_x0000_s42087" name="方程式" r:id="rId13" imgW="482391" imgH="203112" progId="Equation.3">
                  <p:embed/>
                </p:oleObj>
              </mc:Choice>
              <mc:Fallback>
                <p:oleObj name="方程式" r:id="rId13" imgW="482391" imgH="203112" progId="Equation.3">
                  <p:embed/>
                  <p:pic>
                    <p:nvPicPr>
                      <p:cNvPr id="0" name="Object 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725387" y="6143702"/>
                        <a:ext cx="874929" cy="384969"/>
                      </a:xfrm>
                      <a:prstGeom prst="rect">
                        <a:avLst/>
                      </a:prstGeom>
                      <a:noFill/>
                    </p:spPr>
                  </p:pic>
                </p:oleObj>
              </mc:Fallback>
            </mc:AlternateContent>
          </a:graphicData>
        </a:graphic>
      </p:graphicFrame>
      <p:graphicFrame>
        <p:nvGraphicFramePr>
          <p:cNvPr id="26" name="物件 25"/>
          <p:cNvGraphicFramePr>
            <a:graphicFrameLocks noChangeAspect="1"/>
          </p:cNvGraphicFramePr>
          <p:nvPr>
            <p:extLst>
              <p:ext uri="{D42A27DB-BD31-4B8C-83A1-F6EECF244321}">
                <p14:modId xmlns:p14="http://schemas.microsoft.com/office/powerpoint/2010/main" val="4284954780"/>
              </p:ext>
            </p:extLst>
          </p:nvPr>
        </p:nvGraphicFramePr>
        <p:xfrm>
          <a:off x="2627784" y="6143702"/>
          <a:ext cx="648072" cy="453650"/>
        </p:xfrm>
        <a:graphic>
          <a:graphicData uri="http://schemas.openxmlformats.org/presentationml/2006/ole">
            <mc:AlternateContent xmlns:mc="http://schemas.openxmlformats.org/markup-compatibility/2006">
              <mc:Choice xmlns:v="urn:schemas-microsoft-com:vml" Requires="v">
                <p:oleObj spid="_x0000_s42088" name="方程式" r:id="rId15" imgW="317087" imgH="215619" progId="Equation.3">
                  <p:embed/>
                </p:oleObj>
              </mc:Choice>
              <mc:Fallback>
                <p:oleObj name="方程式" r:id="rId15" imgW="317087" imgH="215619" progId="Equation.3">
                  <p:embed/>
                  <p:pic>
                    <p:nvPicPr>
                      <p:cNvPr id="0" name="Object 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627784" y="6143702"/>
                        <a:ext cx="648072" cy="453650"/>
                      </a:xfrm>
                      <a:prstGeom prst="rect">
                        <a:avLst/>
                      </a:prstGeom>
                      <a:noFill/>
                    </p:spPr>
                  </p:pic>
                </p:oleObj>
              </mc:Fallback>
            </mc:AlternateContent>
          </a:graphicData>
        </a:graphic>
      </p:graphicFrame>
      <p:graphicFrame>
        <p:nvGraphicFramePr>
          <p:cNvPr id="28" name="物件 27"/>
          <p:cNvGraphicFramePr>
            <a:graphicFrameLocks noChangeAspect="1"/>
          </p:cNvGraphicFramePr>
          <p:nvPr>
            <p:extLst>
              <p:ext uri="{D42A27DB-BD31-4B8C-83A1-F6EECF244321}">
                <p14:modId xmlns:p14="http://schemas.microsoft.com/office/powerpoint/2010/main" val="4126014962"/>
              </p:ext>
            </p:extLst>
          </p:nvPr>
        </p:nvGraphicFramePr>
        <p:xfrm>
          <a:off x="3851920" y="6143702"/>
          <a:ext cx="1556179" cy="394851"/>
        </p:xfrm>
        <a:graphic>
          <a:graphicData uri="http://schemas.openxmlformats.org/presentationml/2006/ole">
            <mc:AlternateContent xmlns:mc="http://schemas.openxmlformats.org/markup-compatibility/2006">
              <mc:Choice xmlns:v="urn:schemas-microsoft-com:vml" Requires="v">
                <p:oleObj spid="_x0000_s42089" name="方程式" r:id="rId17" imgW="850531" imgH="215806" progId="Equation.3">
                  <p:embed/>
                </p:oleObj>
              </mc:Choice>
              <mc:Fallback>
                <p:oleObj name="方程式" r:id="rId17" imgW="850531" imgH="215806" progId="Equation.3">
                  <p:embed/>
                  <p:pic>
                    <p:nvPicPr>
                      <p:cNvPr id="0" name="Object 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851920" y="6143702"/>
                        <a:ext cx="1556179" cy="394851"/>
                      </a:xfrm>
                      <a:prstGeom prst="rect">
                        <a:avLst/>
                      </a:prstGeom>
                      <a:noFill/>
                    </p:spPr>
                  </p:pic>
                </p:oleObj>
              </mc:Fallback>
            </mc:AlternateContent>
          </a:graphicData>
        </a:graphic>
      </p:graphicFrame>
      <p:graphicFrame>
        <p:nvGraphicFramePr>
          <p:cNvPr id="29" name="物件 28"/>
          <p:cNvGraphicFramePr>
            <a:graphicFrameLocks noChangeAspect="1"/>
          </p:cNvGraphicFramePr>
          <p:nvPr>
            <p:extLst>
              <p:ext uri="{D42A27DB-BD31-4B8C-83A1-F6EECF244321}">
                <p14:modId xmlns:p14="http://schemas.microsoft.com/office/powerpoint/2010/main" val="3889932099"/>
              </p:ext>
            </p:extLst>
          </p:nvPr>
        </p:nvGraphicFramePr>
        <p:xfrm>
          <a:off x="5868144" y="6143702"/>
          <a:ext cx="941225" cy="359569"/>
        </p:xfrm>
        <a:graphic>
          <a:graphicData uri="http://schemas.openxmlformats.org/presentationml/2006/ole">
            <mc:AlternateContent xmlns:mc="http://schemas.openxmlformats.org/markup-compatibility/2006">
              <mc:Choice xmlns:v="urn:schemas-microsoft-com:vml" Requires="v">
                <p:oleObj spid="_x0000_s42090" name="方程式" r:id="rId19" imgW="571252" imgH="215806" progId="Equation.3">
                  <p:embed/>
                </p:oleObj>
              </mc:Choice>
              <mc:Fallback>
                <p:oleObj name="方程式" r:id="rId19" imgW="571252" imgH="215806" progId="Equation.3">
                  <p:embed/>
                  <p:pic>
                    <p:nvPicPr>
                      <p:cNvPr id="0" name="Object 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868144" y="6143702"/>
                        <a:ext cx="941225" cy="359569"/>
                      </a:xfrm>
                      <a:prstGeom prst="rect">
                        <a:avLst/>
                      </a:prstGeom>
                      <a:noFill/>
                    </p:spPr>
                  </p:pic>
                </p:oleObj>
              </mc:Fallback>
            </mc:AlternateContent>
          </a:graphicData>
        </a:graphic>
      </p:graphicFrame>
      <p:graphicFrame>
        <p:nvGraphicFramePr>
          <p:cNvPr id="30" name="物件 29"/>
          <p:cNvGraphicFramePr>
            <a:graphicFrameLocks noChangeAspect="1"/>
          </p:cNvGraphicFramePr>
          <p:nvPr>
            <p:extLst>
              <p:ext uri="{D42A27DB-BD31-4B8C-83A1-F6EECF244321}">
                <p14:modId xmlns:p14="http://schemas.microsoft.com/office/powerpoint/2010/main" val="757155171"/>
              </p:ext>
            </p:extLst>
          </p:nvPr>
        </p:nvGraphicFramePr>
        <p:xfrm>
          <a:off x="6948264" y="6122494"/>
          <a:ext cx="694358" cy="380777"/>
        </p:xfrm>
        <a:graphic>
          <a:graphicData uri="http://schemas.openxmlformats.org/presentationml/2006/ole">
            <mc:AlternateContent xmlns:mc="http://schemas.openxmlformats.org/markup-compatibility/2006">
              <mc:Choice xmlns:v="urn:schemas-microsoft-com:vml" Requires="v">
                <p:oleObj spid="_x0000_s42091" name="方程式" r:id="rId21" imgW="393359" imgH="215713" progId="Equation.3">
                  <p:embed/>
                </p:oleObj>
              </mc:Choice>
              <mc:Fallback>
                <p:oleObj name="方程式" r:id="rId21" imgW="393359" imgH="215713" progId="Equation.3">
                  <p:embed/>
                  <p:pic>
                    <p:nvPicPr>
                      <p:cNvPr id="0" name="Object 1"/>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6948264" y="6122494"/>
                        <a:ext cx="694358" cy="380777"/>
                      </a:xfrm>
                      <a:prstGeom prst="rect">
                        <a:avLst/>
                      </a:prstGeom>
                      <a:noFill/>
                    </p:spPr>
                  </p:pic>
                </p:oleObj>
              </mc:Fallback>
            </mc:AlternateContent>
          </a:graphicData>
        </a:graphic>
      </p:graphicFrame>
      <p:sp>
        <p:nvSpPr>
          <p:cNvPr id="31" name="Rectangle 9"/>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Tree>
    <p:extLst>
      <p:ext uri="{BB962C8B-B14F-4D97-AF65-F5344CB8AC3E}">
        <p14:creationId xmlns:p14="http://schemas.microsoft.com/office/powerpoint/2010/main" val="38587488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1043608" y="2780928"/>
            <a:ext cx="7632848" cy="1193304"/>
          </a:xfrm>
        </p:spPr>
        <p:txBody>
          <a:bodyPr>
            <a:noAutofit/>
          </a:bodyPr>
          <a:lstStyle/>
          <a:p>
            <a:pPr algn="l"/>
            <a:r>
              <a:rPr lang="en-US" altLang="zh-TW" sz="4000" dirty="0" smtClean="0">
                <a:latin typeface="Calibri" pitchFamily="34" charset="0"/>
              </a:rPr>
              <a:t>Depth Parameters Related to this CTDP SEI Syntax </a:t>
            </a:r>
            <a:r>
              <a:rPr lang="en-US" altLang="zh-TW" sz="3200" dirty="0" smtClean="0">
                <a:solidFill>
                  <a:srgbClr val="FFC000"/>
                </a:solidFill>
                <a:latin typeface="Calibri" pitchFamily="34" charset="0"/>
              </a:rPr>
              <a:t>(Copied from 3D-HEVC) </a:t>
            </a:r>
          </a:p>
        </p:txBody>
      </p:sp>
    </p:spTree>
    <p:extLst>
      <p:ext uri="{BB962C8B-B14F-4D97-AF65-F5344CB8AC3E}">
        <p14:creationId xmlns:p14="http://schemas.microsoft.com/office/powerpoint/2010/main" val="414090613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5" name="物件 4"/>
          <p:cNvGraphicFramePr>
            <a:graphicFrameLocks noChangeAspect="1"/>
          </p:cNvGraphicFramePr>
          <p:nvPr>
            <p:extLst>
              <p:ext uri="{D42A27DB-BD31-4B8C-83A1-F6EECF244321}">
                <p14:modId xmlns:p14="http://schemas.microsoft.com/office/powerpoint/2010/main" val="149469663"/>
              </p:ext>
            </p:extLst>
          </p:nvPr>
        </p:nvGraphicFramePr>
        <p:xfrm>
          <a:off x="1043608" y="1412776"/>
          <a:ext cx="7783288" cy="5039057"/>
        </p:xfrm>
        <a:graphic>
          <a:graphicData uri="http://schemas.openxmlformats.org/presentationml/2006/ole">
            <mc:AlternateContent xmlns:mc="http://schemas.openxmlformats.org/markup-compatibility/2006">
              <mc:Choice xmlns:v="urn:schemas-microsoft-com:vml" Requires="v">
                <p:oleObj spid="_x0000_s44043" name="投影片" r:id="rId4" imgW="3517403" imgH="2269121" progId="PowerPoint.Slide.12">
                  <p:embed/>
                </p:oleObj>
              </mc:Choice>
              <mc:Fallback>
                <p:oleObj name="投影片" r:id="rId4" imgW="3517403" imgH="2269121" progId="PowerPoint.Slide.12">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3608" y="1412776"/>
                        <a:ext cx="7783288" cy="5039057"/>
                      </a:xfrm>
                      <a:prstGeom prst="rect">
                        <a:avLst/>
                      </a:prstGeom>
                      <a:noFill/>
                    </p:spPr>
                  </p:pic>
                </p:oleObj>
              </mc:Fallback>
            </mc:AlternateContent>
          </a:graphicData>
        </a:graphic>
      </p:graphicFrame>
    </p:spTree>
    <p:extLst>
      <p:ext uri="{BB962C8B-B14F-4D97-AF65-F5344CB8AC3E}">
        <p14:creationId xmlns:p14="http://schemas.microsoft.com/office/powerpoint/2010/main" val="10013830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646176" y="2924944"/>
            <a:ext cx="7851648" cy="1121296"/>
          </a:xfrm>
        </p:spPr>
        <p:txBody>
          <a:bodyPr>
            <a:normAutofit fontScale="90000"/>
          </a:bodyPr>
          <a:lstStyle/>
          <a:p>
            <a:pPr marL="355600" indent="-355600">
              <a:spcBef>
                <a:spcPts val="1200"/>
              </a:spcBef>
            </a:pPr>
            <a:r>
              <a:rPr lang="en-US" altLang="zh-TW" dirty="0">
                <a:latin typeface="Calibri" pitchFamily="34" charset="0"/>
              </a:rPr>
              <a:t>Centralized Texture-Depth Packing </a:t>
            </a:r>
            <a:r>
              <a:rPr lang="en-US" altLang="zh-TW" dirty="0" smtClean="0">
                <a:latin typeface="Calibri" pitchFamily="34" charset="0"/>
              </a:rPr>
              <a:t>SEI </a:t>
            </a:r>
            <a:r>
              <a:rPr lang="en-US" altLang="zh-TW" dirty="0">
                <a:latin typeface="Calibri" pitchFamily="34" charset="0"/>
              </a:rPr>
              <a:t>Message Syntax</a:t>
            </a:r>
            <a:endParaRPr lang="en-US" altLang="zh-TW" sz="2200" dirty="0" smtClean="0">
              <a:latin typeface="Calibri" pitchFamily="34" charset="0"/>
            </a:endParaRPr>
          </a:p>
        </p:txBody>
      </p:sp>
    </p:spTree>
    <p:extLst>
      <p:ext uri="{BB962C8B-B14F-4D97-AF65-F5344CB8AC3E}">
        <p14:creationId xmlns:p14="http://schemas.microsoft.com/office/powerpoint/2010/main" val="258592615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5" name="物件 4"/>
          <p:cNvGraphicFramePr>
            <a:graphicFrameLocks noChangeAspect="1"/>
          </p:cNvGraphicFramePr>
          <p:nvPr>
            <p:extLst>
              <p:ext uri="{D42A27DB-BD31-4B8C-83A1-F6EECF244321}">
                <p14:modId xmlns:p14="http://schemas.microsoft.com/office/powerpoint/2010/main" val="1216830258"/>
              </p:ext>
            </p:extLst>
          </p:nvPr>
        </p:nvGraphicFramePr>
        <p:xfrm>
          <a:off x="1043608" y="1561992"/>
          <a:ext cx="7344816" cy="4674850"/>
        </p:xfrm>
        <a:graphic>
          <a:graphicData uri="http://schemas.openxmlformats.org/presentationml/2006/ole">
            <mc:AlternateContent xmlns:mc="http://schemas.openxmlformats.org/markup-compatibility/2006">
              <mc:Choice xmlns:v="urn:schemas-microsoft-com:vml" Requires="v">
                <p:oleObj spid="_x0000_s43019" name="投影片" r:id="rId4" imgW="3726151" imgH="2365075" progId="PowerPoint.Slide.12">
                  <p:embed/>
                </p:oleObj>
              </mc:Choice>
              <mc:Fallback>
                <p:oleObj name="投影片" r:id="rId4" imgW="3726151" imgH="2365075" progId="PowerPoint.Slide.12">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3608" y="1561992"/>
                        <a:ext cx="7344816" cy="4674850"/>
                      </a:xfrm>
                      <a:prstGeom prst="rect">
                        <a:avLst/>
                      </a:prstGeom>
                      <a:noFill/>
                    </p:spPr>
                  </p:pic>
                </p:oleObj>
              </mc:Fallback>
            </mc:AlternateContent>
          </a:graphicData>
        </a:graphic>
      </p:graphicFrame>
    </p:spTree>
    <p:extLst>
      <p:ext uri="{BB962C8B-B14F-4D97-AF65-F5344CB8AC3E}">
        <p14:creationId xmlns:p14="http://schemas.microsoft.com/office/powerpoint/2010/main" val="369880554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5" name="物件 4"/>
          <p:cNvGraphicFramePr>
            <a:graphicFrameLocks noChangeAspect="1"/>
          </p:cNvGraphicFramePr>
          <p:nvPr>
            <p:extLst>
              <p:ext uri="{D42A27DB-BD31-4B8C-83A1-F6EECF244321}">
                <p14:modId xmlns:p14="http://schemas.microsoft.com/office/powerpoint/2010/main" val="3592897535"/>
              </p:ext>
            </p:extLst>
          </p:nvPr>
        </p:nvGraphicFramePr>
        <p:xfrm>
          <a:off x="1835696" y="1340768"/>
          <a:ext cx="5472608" cy="5310128"/>
        </p:xfrm>
        <a:graphic>
          <a:graphicData uri="http://schemas.openxmlformats.org/presentationml/2006/ole">
            <mc:AlternateContent xmlns:mc="http://schemas.openxmlformats.org/markup-compatibility/2006">
              <mc:Choice xmlns:v="urn:schemas-microsoft-com:vml" Requires="v">
                <p:oleObj spid="_x0000_s45067" name="投影片" r:id="rId4" imgW="2449190" imgH="2372981" progId="PowerPoint.Slide.12">
                  <p:embed/>
                </p:oleObj>
              </mc:Choice>
              <mc:Fallback>
                <p:oleObj name="投影片" r:id="rId4" imgW="2449190" imgH="2372981" progId="PowerPoint.Slide.12">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35696" y="1340768"/>
                        <a:ext cx="5472608" cy="5310128"/>
                      </a:xfrm>
                      <a:prstGeom prst="rect">
                        <a:avLst/>
                      </a:prstGeom>
                      <a:noFill/>
                    </p:spPr>
                  </p:pic>
                </p:oleObj>
              </mc:Fallback>
            </mc:AlternateContent>
          </a:graphicData>
        </a:graphic>
      </p:graphicFrame>
    </p:spTree>
    <p:extLst>
      <p:ext uri="{BB962C8B-B14F-4D97-AF65-F5344CB8AC3E}">
        <p14:creationId xmlns:p14="http://schemas.microsoft.com/office/powerpoint/2010/main" val="210402521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5" name="物件 4"/>
          <p:cNvGraphicFramePr>
            <a:graphicFrameLocks noChangeAspect="1"/>
          </p:cNvGraphicFramePr>
          <p:nvPr>
            <p:extLst>
              <p:ext uri="{D42A27DB-BD31-4B8C-83A1-F6EECF244321}">
                <p14:modId xmlns:p14="http://schemas.microsoft.com/office/powerpoint/2010/main" val="902343526"/>
              </p:ext>
            </p:extLst>
          </p:nvPr>
        </p:nvGraphicFramePr>
        <p:xfrm>
          <a:off x="1259632" y="1268760"/>
          <a:ext cx="7272808" cy="5026523"/>
        </p:xfrm>
        <a:graphic>
          <a:graphicData uri="http://schemas.openxmlformats.org/presentationml/2006/ole">
            <mc:AlternateContent xmlns:mc="http://schemas.openxmlformats.org/markup-compatibility/2006">
              <mc:Choice xmlns:v="urn:schemas-microsoft-com:vml" Requires="v">
                <p:oleObj spid="_x0000_s46091" name="投影片" r:id="rId4" imgW="3745946" imgH="2586093" progId="PowerPoint.Slide.12">
                  <p:embed/>
                </p:oleObj>
              </mc:Choice>
              <mc:Fallback>
                <p:oleObj name="投影片" r:id="rId4" imgW="3745946" imgH="2586093" progId="PowerPoint.Slide.12">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59632" y="1268760"/>
                        <a:ext cx="7272808" cy="5026523"/>
                      </a:xfrm>
                      <a:prstGeom prst="rect">
                        <a:avLst/>
                      </a:prstGeom>
                      <a:noFill/>
                    </p:spPr>
                  </p:pic>
                </p:oleObj>
              </mc:Fallback>
            </mc:AlternateContent>
          </a:graphicData>
        </a:graphic>
      </p:graphicFrame>
    </p:spTree>
    <p:extLst>
      <p:ext uri="{BB962C8B-B14F-4D97-AF65-F5344CB8AC3E}">
        <p14:creationId xmlns:p14="http://schemas.microsoft.com/office/powerpoint/2010/main" val="189293566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1"/>
          <p:cNvSpPr>
            <a:spLocks noChangeArrowheads="1"/>
          </p:cNvSpPr>
          <p:nvPr/>
        </p:nvSpPr>
        <p:spPr bwMode="auto">
          <a:xfrm>
            <a:off x="395536" y="1247854"/>
            <a:ext cx="8501974" cy="527836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ts val="6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baseline_dist_flag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 baseline distance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baseline_dist_flag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baseline distance value are present in the syntax structure. </a:t>
            </a:r>
            <a:endParaRPr kumimoji="1" lang="en-US" altLang="zh-TW" sz="1200" b="0" i="0" u="none" strike="noStrike" cap="none" normalizeH="0" baseline="0" dirty="0" smtClean="0">
              <a:ln>
                <a:noFill/>
              </a:ln>
              <a:solidFill>
                <a:schemeClr val="tx1"/>
              </a:solidFill>
              <a:effectLst/>
              <a:ea typeface="Arial Unicode MS" pitchFamily="34" charset="-120"/>
              <a:cs typeface="Arial" pitchFamily="34" charset="0"/>
            </a:endParaRPr>
          </a:p>
          <a:p>
            <a:pPr marL="0" marR="0" lvl="0" indent="0" algn="l" defTabSz="914400" rtl="0" eaLnBrk="0" fontAlgn="base" latinLnBrk="0" hangingPunct="0">
              <a:lnSpc>
                <a:spcPct val="100000"/>
              </a:lnSpc>
              <a:spcBef>
                <a:spcPts val="3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focal_length_flag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a:t>
            </a:r>
            <a:r>
              <a:rPr kumimoji="1" lang="en-US" altLang="zh-TW" sz="2400" b="0"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focal length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focal_length_pixel_flag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focal length value are present in the syntax structure. </a:t>
            </a:r>
            <a:endParaRPr kumimoji="1" lang="en-US" altLang="zh-TW" sz="1200" b="0" i="0" u="none" strike="noStrike" cap="none" normalizeH="0" baseline="0" dirty="0" smtClean="0">
              <a:ln>
                <a:noFill/>
              </a:ln>
              <a:solidFill>
                <a:schemeClr val="tx1"/>
              </a:solidFill>
              <a:effectLst/>
              <a:ea typeface="Arial Unicode MS" pitchFamily="34" charset="-120"/>
              <a:cs typeface="Arial" pitchFamily="34" charset="0"/>
            </a:endParaRPr>
          </a:p>
          <a:p>
            <a:pPr marL="0" marR="0" lvl="0" indent="0" algn="l" defTabSz="914400" rtl="0" eaLnBrk="0" fontAlgn="base" latinLnBrk="0" hangingPunct="0">
              <a:lnSpc>
                <a:spcPct val="100000"/>
              </a:lnSpc>
              <a:spcBef>
                <a:spcPts val="6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z_near_flag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 nearest depth value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z_near_flag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nearest depth value are present in the syntax structure. </a:t>
            </a:r>
            <a:endParaRPr kumimoji="1" lang="en-US" altLang="zh-TW" sz="1200" b="0" i="0" u="none" strike="noStrike" cap="none" normalizeH="0" baseline="0" dirty="0" smtClean="0">
              <a:ln>
                <a:noFill/>
              </a:ln>
              <a:solidFill>
                <a:schemeClr val="tx1"/>
              </a:solidFill>
              <a:effectLst/>
              <a:ea typeface="Arial Unicode MS" pitchFamily="34" charset="-120"/>
              <a:cs typeface="Arial" pitchFamily="34" charset="0"/>
            </a:endParaRPr>
          </a:p>
          <a:p>
            <a:pPr marL="0" marR="0" lvl="0" indent="0" algn="l" defTabSz="914400" rtl="0" eaLnBrk="0" fontAlgn="base" latinLnBrk="0" hangingPunct="0">
              <a:lnSpc>
                <a:spcPct val="100000"/>
              </a:lnSpc>
              <a:spcBef>
                <a:spcPts val="6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z_far_flag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 farthest depth value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z_far_flag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farthest depth value are present in the syntax structure. </a:t>
            </a:r>
            <a:endParaRPr kumimoji="1" lang="en-US" altLang="zh-TW" sz="1200" b="0" i="0" u="none" strike="noStrike" cap="none" normalizeH="0" baseline="0" dirty="0" smtClean="0">
              <a:ln>
                <a:noFill/>
              </a:ln>
              <a:solidFill>
                <a:schemeClr val="tx1"/>
              </a:solidFill>
              <a:effectLst/>
              <a:ea typeface="Arial Unicode MS" pitchFamily="34" charset="-120"/>
              <a:cs typeface="Arial" pitchFamily="34" charset="0"/>
            </a:endParaRPr>
          </a:p>
          <a:p>
            <a:pPr marL="0" marR="0" lvl="0" indent="0" algn="l" defTabSz="914400" rtl="0" eaLnBrk="0" fontAlgn="base" latinLnBrk="0" hangingPunct="0">
              <a:lnSpc>
                <a:spcPct val="100000"/>
              </a:lnSpc>
              <a:spcBef>
                <a:spcPts val="6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d_min_flag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 minimum disparity value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d_min_flag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minimum disparity value are present in the syntax structure. </a:t>
            </a:r>
            <a:endParaRPr kumimoji="1" lang="en-US" altLang="zh-TW" sz="1200" b="0" i="0" u="none" strike="noStrike" cap="none" normalizeH="0" baseline="0" dirty="0" smtClean="0">
              <a:ln>
                <a:noFill/>
              </a:ln>
              <a:solidFill>
                <a:schemeClr val="tx1"/>
              </a:solidFill>
              <a:effectLst/>
              <a:ea typeface="Arial Unicode MS" pitchFamily="34" charset="-120"/>
              <a:cs typeface="Arial" pitchFamily="34" charset="0"/>
            </a:endParaRPr>
          </a:p>
          <a:p>
            <a:pPr marL="0" marR="0" lvl="0" indent="0" algn="l" defTabSz="914400" rtl="0" eaLnBrk="0" fontAlgn="base" latinLnBrk="0" hangingPunct="0">
              <a:lnSpc>
                <a:spcPct val="100000"/>
              </a:lnSpc>
              <a:spcBef>
                <a:spcPts val="6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d_max_flag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 maximum disparity value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d_max_flag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maximum disparity value are present in the syntax structure.</a:t>
            </a:r>
            <a:endParaRPr kumimoji="1" lang="en-US" altLang="zh-TW" sz="3600" b="0" i="0" u="none" strike="noStrike" cap="none" normalizeH="0" baseline="0" dirty="0" smtClean="0">
              <a:ln>
                <a:noFill/>
              </a:ln>
              <a:solidFill>
                <a:schemeClr val="tx1"/>
              </a:solidFill>
              <a:effectLst/>
              <a:ea typeface="Arial Unicode MS" pitchFamily="34" charset="-120"/>
              <a:cs typeface="Arial" pitchFamily="34" charset="0"/>
            </a:endParaRPr>
          </a:p>
        </p:txBody>
      </p:sp>
      <p:sp>
        <p:nvSpPr>
          <p:cNvPr id="3" name="標題 1"/>
          <p:cNvSpPr>
            <a:spLocks noGrp="1"/>
          </p:cNvSpPr>
          <p:nvPr>
            <p:ph type="title"/>
          </p:nvPr>
        </p:nvSpPr>
        <p:spPr>
          <a:xfrm>
            <a:off x="457200" y="692696"/>
            <a:ext cx="8229600" cy="926976"/>
          </a:xfrm>
        </p:spPr>
        <p:txBody>
          <a:bodyPr>
            <a:normAutofit/>
          </a:bodyPr>
          <a:lstStyle/>
          <a:p>
            <a:pPr>
              <a:spcBef>
                <a:spcPts val="0"/>
              </a:spcBef>
              <a:spcAft>
                <a:spcPts val="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GB" altLang="zh-TW" sz="3200" dirty="0" smtClean="0">
                <a:latin typeface="Calibri" panose="020F0502020204030204" pitchFamily="34" charset="0"/>
              </a:rPr>
              <a:t>Depth Parameter Related Flags</a:t>
            </a:r>
            <a:endParaRPr lang="zh-TW" altLang="zh-TW" sz="3200" dirty="0">
              <a:latin typeface="Calibri" panose="020F0502020204030204" pitchFamily="3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692696"/>
            <a:ext cx="8229600" cy="926976"/>
          </a:xfrm>
        </p:spPr>
        <p:txBody>
          <a:bodyPr>
            <a:normAutofit/>
          </a:bodyPr>
          <a:lstStyle/>
          <a:p>
            <a:pPr>
              <a:spcBef>
                <a:spcPts val="0"/>
              </a:spcBef>
              <a:spcAft>
                <a:spcPts val="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GB" altLang="zh-TW" sz="3200" dirty="0" err="1" smtClean="0">
                <a:latin typeface="Calibri" panose="020F0502020204030204" pitchFamily="34" charset="0"/>
              </a:rPr>
              <a:t>depth_representation_type</a:t>
            </a:r>
            <a:endParaRPr lang="zh-TW" altLang="zh-TW" sz="3200" dirty="0">
              <a:latin typeface="Calibri" panose="020F050202020403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3971330199"/>
              </p:ext>
            </p:extLst>
          </p:nvPr>
        </p:nvGraphicFramePr>
        <p:xfrm>
          <a:off x="468052" y="2060848"/>
          <a:ext cx="8388424" cy="4038159"/>
        </p:xfrm>
        <a:graphic>
          <a:graphicData uri="http://schemas.openxmlformats.org/drawingml/2006/table">
            <a:tbl>
              <a:tblPr firstRow="1" firstCol="1" lastRow="1" lastCol="1" bandRow="1" bandCol="1"/>
              <a:tblGrid>
                <a:gridCol w="899592">
                  <a:extLst>
                    <a:ext uri="{9D8B030D-6E8A-4147-A177-3AD203B41FA5}">
                      <a16:colId xmlns="" xmlns:a16="http://schemas.microsoft.com/office/drawing/2014/main" val="20000"/>
                    </a:ext>
                  </a:extLst>
                </a:gridCol>
                <a:gridCol w="7488832">
                  <a:extLst>
                    <a:ext uri="{9D8B030D-6E8A-4147-A177-3AD203B41FA5}">
                      <a16:colId xmlns="" xmlns:a16="http://schemas.microsoft.com/office/drawing/2014/main" val="20001"/>
                    </a:ext>
                  </a:extLst>
                </a:gridCol>
              </a:tblGrid>
              <a:tr h="441911">
                <a:tc>
                  <a:txBody>
                    <a:bodyPr/>
                    <a:lstStyle/>
                    <a:p>
                      <a:pPr algn="ctr" hangingPunct="0">
                        <a:spcBef>
                          <a:spcPts val="680"/>
                        </a:spcBef>
                        <a:spcAft>
                          <a:spcPts val="0"/>
                        </a:spcAft>
                        <a:tabLst>
                          <a:tab pos="504190" algn="l"/>
                          <a:tab pos="756285" algn="l"/>
                          <a:tab pos="1008380" algn="l"/>
                          <a:tab pos="1260475" algn="l"/>
                        </a:tabLst>
                      </a:pPr>
                      <a:r>
                        <a:rPr kumimoji="1" lang="en-GB" sz="1600" kern="1200" dirty="0">
                          <a:solidFill>
                            <a:schemeClr val="tx1"/>
                          </a:solidFill>
                          <a:latin typeface="Arial" pitchFamily="34" charset="0"/>
                          <a:ea typeface="新細明體" pitchFamily="18" charset="-120"/>
                          <a:cs typeface="+mn-cs"/>
                        </a:rPr>
                        <a:t>Value</a:t>
                      </a:r>
                      <a:endParaRPr kumimoji="1" lang="zh-TW" sz="1600" kern="1200" dirty="0">
                        <a:solidFill>
                          <a:schemeClr val="tx1"/>
                        </a:solidFill>
                        <a:latin typeface="Arial" pitchFamily="34" charset="0"/>
                        <a:ea typeface="新細明體" pitchFamily="18" charset="-120"/>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504190" algn="l"/>
                          <a:tab pos="756285" algn="l"/>
                          <a:tab pos="1008380" algn="l"/>
                          <a:tab pos="1260475" algn="l"/>
                        </a:tabLst>
                      </a:pPr>
                      <a:r>
                        <a:rPr kumimoji="1" lang="en-GB" sz="1600" kern="1200" dirty="0">
                          <a:solidFill>
                            <a:schemeClr val="tx1"/>
                          </a:solidFill>
                          <a:latin typeface="Arial" pitchFamily="34" charset="0"/>
                          <a:ea typeface="新細明體" pitchFamily="18" charset="-120"/>
                          <a:cs typeface="+mn-cs"/>
                        </a:rPr>
                        <a:t>Interpretation</a:t>
                      </a:r>
                      <a:endParaRPr kumimoji="1" lang="zh-TW" sz="1600" kern="1200" dirty="0">
                        <a:solidFill>
                          <a:schemeClr val="tx1"/>
                        </a:solidFill>
                        <a:latin typeface="Arial" pitchFamily="34" charset="0"/>
                        <a:ea typeface="新細明體" pitchFamily="18" charset="-120"/>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r h="792088">
                <a:tc>
                  <a:txBody>
                    <a:bodyPr/>
                    <a:lstStyle/>
                    <a:p>
                      <a:pPr algn="ctr">
                        <a:spcAft>
                          <a:spcPts val="0"/>
                        </a:spcAft>
                      </a:pPr>
                      <a:r>
                        <a:rPr lang="en-US" sz="1400" kern="100" dirty="0">
                          <a:solidFill>
                            <a:srgbClr val="000000"/>
                          </a:solidFill>
                          <a:latin typeface="Arial" pitchFamily="34" charset="0"/>
                          <a:ea typeface="新細明體"/>
                          <a:cs typeface="Arial" pitchFamily="34" charset="0"/>
                        </a:rPr>
                        <a:t>0 </a:t>
                      </a:r>
                      <a:endParaRPr lang="zh-TW" sz="14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n-US" sz="1200" kern="100" dirty="0">
                          <a:solidFill>
                            <a:srgbClr val="000000"/>
                          </a:solidFill>
                          <a:latin typeface="Arial" pitchFamily="34" charset="0"/>
                          <a:ea typeface="新細明體"/>
                          <a:cs typeface="Arial" pitchFamily="34" charset="0"/>
                        </a:rPr>
                        <a:t>Each decoded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of an auxiliary picture represents an inverse of Z value that is uniformly quantized into the range of 0 to </a:t>
                      </a:r>
                      <a:r>
                        <a:rPr lang="en-US" sz="1200" kern="100" dirty="0" err="1">
                          <a:solidFill>
                            <a:srgbClr val="000000"/>
                          </a:solidFill>
                          <a:latin typeface="Arial" pitchFamily="34" charset="0"/>
                          <a:ea typeface="新細明體"/>
                          <a:cs typeface="Arial" pitchFamily="34" charset="0"/>
                        </a:rPr>
                        <a:t>maxVal</a:t>
                      </a:r>
                      <a:r>
                        <a:rPr lang="en-US" sz="1200" kern="100" dirty="0">
                          <a:solidFill>
                            <a:srgbClr val="000000"/>
                          </a:solidFill>
                          <a:latin typeface="Arial" pitchFamily="34" charset="0"/>
                          <a:ea typeface="新細明體"/>
                          <a:cs typeface="Arial" pitchFamily="34" charset="0"/>
                        </a:rPr>
                        <a:t>, inclusive. </a:t>
                      </a:r>
                      <a:r>
                        <a:rPr lang="en-US" sz="1200" kern="100" dirty="0" smtClean="0">
                          <a:solidFill>
                            <a:srgbClr val="000000"/>
                          </a:solidFill>
                          <a:latin typeface="Arial" pitchFamily="34" charset="0"/>
                          <a:ea typeface="新細明體"/>
                          <a:cs typeface="Arial" pitchFamily="34" charset="0"/>
                        </a:rPr>
                        <a:t>When </a:t>
                      </a:r>
                      <a:r>
                        <a:rPr lang="en-US" sz="1200" kern="100" dirty="0" err="1">
                          <a:solidFill>
                            <a:srgbClr val="000000"/>
                          </a:solidFill>
                          <a:latin typeface="Arial" pitchFamily="34" charset="0"/>
                          <a:ea typeface="新細明體"/>
                          <a:cs typeface="Arial" pitchFamily="34" charset="0"/>
                        </a:rPr>
                        <a:t>z_far_flag</a:t>
                      </a:r>
                      <a:r>
                        <a:rPr lang="en-US" sz="1200" kern="100" dirty="0">
                          <a:solidFill>
                            <a:srgbClr val="000000"/>
                          </a:solidFill>
                          <a:latin typeface="Arial" pitchFamily="34" charset="0"/>
                          <a:ea typeface="新細明體"/>
                          <a:cs typeface="Arial" pitchFamily="34" charset="0"/>
                        </a:rPr>
                        <a:t> is equal to 1, the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equal to 0 represents the inverse of </a:t>
                      </a:r>
                      <a:r>
                        <a:rPr lang="en-US" sz="1200" kern="100" dirty="0" err="1">
                          <a:solidFill>
                            <a:srgbClr val="000000"/>
                          </a:solidFill>
                          <a:latin typeface="Arial" pitchFamily="34" charset="0"/>
                          <a:ea typeface="新細明體"/>
                          <a:cs typeface="Arial" pitchFamily="34" charset="0"/>
                        </a:rPr>
                        <a:t>ZFar</a:t>
                      </a:r>
                      <a:r>
                        <a:rPr lang="en-US" sz="1200" kern="100" dirty="0">
                          <a:solidFill>
                            <a:srgbClr val="000000"/>
                          </a:solidFill>
                          <a:latin typeface="Arial" pitchFamily="34" charset="0"/>
                          <a:ea typeface="新細明體"/>
                          <a:cs typeface="Arial" pitchFamily="34" charset="0"/>
                        </a:rPr>
                        <a:t> (specified below). </a:t>
                      </a:r>
                      <a:r>
                        <a:rPr lang="en-US" sz="1200" kern="100" dirty="0" smtClean="0">
                          <a:solidFill>
                            <a:srgbClr val="000000"/>
                          </a:solidFill>
                          <a:latin typeface="Arial" pitchFamily="34" charset="0"/>
                          <a:ea typeface="新細明體"/>
                          <a:cs typeface="Arial" pitchFamily="34" charset="0"/>
                        </a:rPr>
                        <a:t>When </a:t>
                      </a:r>
                      <a:r>
                        <a:rPr lang="en-US" sz="1200" kern="100" dirty="0" err="1" smtClean="0">
                          <a:solidFill>
                            <a:srgbClr val="000000"/>
                          </a:solidFill>
                          <a:latin typeface="Arial" pitchFamily="34" charset="0"/>
                          <a:ea typeface="新細明體"/>
                          <a:cs typeface="Arial" pitchFamily="34" charset="0"/>
                        </a:rPr>
                        <a:t>z_near_flag</a:t>
                      </a:r>
                      <a:r>
                        <a:rPr lang="en-US" sz="1200" kern="100" dirty="0" smtClean="0">
                          <a:solidFill>
                            <a:srgbClr val="000000"/>
                          </a:solidFill>
                          <a:latin typeface="Arial" pitchFamily="34" charset="0"/>
                          <a:ea typeface="新細明體"/>
                          <a:cs typeface="Arial" pitchFamily="34" charset="0"/>
                        </a:rPr>
                        <a:t> </a:t>
                      </a:r>
                      <a:r>
                        <a:rPr lang="en-US" sz="1200" kern="100" dirty="0">
                          <a:solidFill>
                            <a:srgbClr val="000000"/>
                          </a:solidFill>
                          <a:latin typeface="Arial" pitchFamily="34" charset="0"/>
                          <a:ea typeface="新細明體"/>
                          <a:cs typeface="Arial" pitchFamily="34" charset="0"/>
                        </a:rPr>
                        <a:t>is equal to 1, the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equal to </a:t>
                      </a:r>
                      <a:r>
                        <a:rPr lang="en-US" sz="1200" kern="100" dirty="0" err="1">
                          <a:solidFill>
                            <a:srgbClr val="000000"/>
                          </a:solidFill>
                          <a:latin typeface="Arial" pitchFamily="34" charset="0"/>
                          <a:ea typeface="新細明體"/>
                          <a:cs typeface="Arial" pitchFamily="34" charset="0"/>
                        </a:rPr>
                        <a:t>maxVal</a:t>
                      </a:r>
                      <a:r>
                        <a:rPr lang="en-US" sz="1200" kern="100" dirty="0">
                          <a:solidFill>
                            <a:srgbClr val="000000"/>
                          </a:solidFill>
                          <a:latin typeface="Arial" pitchFamily="34" charset="0"/>
                          <a:ea typeface="新細明體"/>
                          <a:cs typeface="Arial" pitchFamily="34" charset="0"/>
                        </a:rPr>
                        <a:t> represents the inverse of </a:t>
                      </a:r>
                      <a:r>
                        <a:rPr lang="en-US" sz="1200" kern="100" dirty="0" err="1">
                          <a:solidFill>
                            <a:srgbClr val="000000"/>
                          </a:solidFill>
                          <a:latin typeface="Arial" pitchFamily="34" charset="0"/>
                          <a:ea typeface="新細明體"/>
                          <a:cs typeface="Arial" pitchFamily="34" charset="0"/>
                        </a:rPr>
                        <a:t>ZNear</a:t>
                      </a:r>
                      <a:r>
                        <a:rPr lang="en-US" sz="1200" kern="100" dirty="0">
                          <a:solidFill>
                            <a:srgbClr val="000000"/>
                          </a:solidFill>
                          <a:latin typeface="Arial" pitchFamily="34" charset="0"/>
                          <a:ea typeface="新細明體"/>
                          <a:cs typeface="Arial" pitchFamily="34" charset="0"/>
                        </a:rPr>
                        <a:t> (specified below). </a:t>
                      </a:r>
                      <a:endParaRPr lang="zh-TW" sz="12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1"/>
                  </a:ext>
                </a:extLst>
              </a:tr>
              <a:tr h="667037">
                <a:tc>
                  <a:txBody>
                    <a:bodyPr/>
                    <a:lstStyle/>
                    <a:p>
                      <a:pPr algn="ctr">
                        <a:spcAft>
                          <a:spcPts val="0"/>
                        </a:spcAft>
                      </a:pPr>
                      <a:r>
                        <a:rPr lang="en-US" sz="1400" kern="100" dirty="0">
                          <a:solidFill>
                            <a:srgbClr val="000000"/>
                          </a:solidFill>
                          <a:latin typeface="Arial" pitchFamily="34" charset="0"/>
                          <a:ea typeface="新細明體"/>
                          <a:cs typeface="Arial" pitchFamily="34" charset="0"/>
                        </a:rPr>
                        <a:t>1 </a:t>
                      </a:r>
                      <a:endParaRPr lang="zh-TW" sz="14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n-US" sz="1200" kern="100" dirty="0">
                          <a:solidFill>
                            <a:srgbClr val="000000"/>
                          </a:solidFill>
                          <a:latin typeface="Arial" pitchFamily="34" charset="0"/>
                          <a:ea typeface="新細明體"/>
                          <a:cs typeface="Arial" pitchFamily="34" charset="0"/>
                        </a:rPr>
                        <a:t>Each decoded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of an auxiliary picture represents disparity that is uniformly quantized into the range of 0 to </a:t>
                      </a:r>
                      <a:r>
                        <a:rPr lang="en-US" sz="1200" kern="100" dirty="0" err="1">
                          <a:solidFill>
                            <a:srgbClr val="000000"/>
                          </a:solidFill>
                          <a:latin typeface="Arial" pitchFamily="34" charset="0"/>
                          <a:ea typeface="新細明體"/>
                          <a:cs typeface="Arial" pitchFamily="34" charset="0"/>
                        </a:rPr>
                        <a:t>maxVal</a:t>
                      </a:r>
                      <a:r>
                        <a:rPr lang="en-US" sz="1200" kern="100" dirty="0">
                          <a:solidFill>
                            <a:srgbClr val="000000"/>
                          </a:solidFill>
                          <a:latin typeface="Arial" pitchFamily="34" charset="0"/>
                          <a:ea typeface="新細明體"/>
                          <a:cs typeface="Arial" pitchFamily="34" charset="0"/>
                        </a:rPr>
                        <a:t>, inclusive. </a:t>
                      </a:r>
                      <a:r>
                        <a:rPr lang="en-US" sz="1200" kern="100" dirty="0" smtClean="0">
                          <a:solidFill>
                            <a:srgbClr val="000000"/>
                          </a:solidFill>
                          <a:latin typeface="Arial" pitchFamily="34" charset="0"/>
                          <a:ea typeface="新細明體"/>
                          <a:cs typeface="Arial" pitchFamily="34" charset="0"/>
                        </a:rPr>
                        <a:t>When </a:t>
                      </a:r>
                      <a:r>
                        <a:rPr lang="en-US" sz="1200" kern="100" dirty="0" err="1">
                          <a:solidFill>
                            <a:srgbClr val="000000"/>
                          </a:solidFill>
                          <a:latin typeface="Arial" pitchFamily="34" charset="0"/>
                          <a:ea typeface="新細明體"/>
                          <a:cs typeface="Arial" pitchFamily="34" charset="0"/>
                        </a:rPr>
                        <a:t>d_min_flag</a:t>
                      </a:r>
                      <a:r>
                        <a:rPr lang="en-US" sz="1200" kern="100" dirty="0">
                          <a:solidFill>
                            <a:srgbClr val="000000"/>
                          </a:solidFill>
                          <a:latin typeface="Arial" pitchFamily="34" charset="0"/>
                          <a:ea typeface="新細明體"/>
                          <a:cs typeface="Arial" pitchFamily="34" charset="0"/>
                        </a:rPr>
                        <a:t> is equal to 1, the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equal to 0 represents </a:t>
                      </a:r>
                      <a:r>
                        <a:rPr lang="en-US" sz="1200" kern="100" dirty="0" err="1">
                          <a:solidFill>
                            <a:srgbClr val="000000"/>
                          </a:solidFill>
                          <a:latin typeface="Arial" pitchFamily="34" charset="0"/>
                          <a:ea typeface="新細明體"/>
                          <a:cs typeface="Arial" pitchFamily="34" charset="0"/>
                        </a:rPr>
                        <a:t>DMin</a:t>
                      </a:r>
                      <a:r>
                        <a:rPr lang="en-US" sz="1200" kern="100" dirty="0">
                          <a:solidFill>
                            <a:srgbClr val="000000"/>
                          </a:solidFill>
                          <a:latin typeface="Arial" pitchFamily="34" charset="0"/>
                          <a:ea typeface="新細明體"/>
                          <a:cs typeface="Arial" pitchFamily="34" charset="0"/>
                        </a:rPr>
                        <a:t> (specified below). When </a:t>
                      </a:r>
                      <a:r>
                        <a:rPr lang="en-US" sz="1200" kern="100" dirty="0" err="1">
                          <a:solidFill>
                            <a:srgbClr val="000000"/>
                          </a:solidFill>
                          <a:latin typeface="Arial" pitchFamily="34" charset="0"/>
                          <a:ea typeface="新細明體"/>
                          <a:cs typeface="Arial" pitchFamily="34" charset="0"/>
                        </a:rPr>
                        <a:t>d_max_flag</a:t>
                      </a:r>
                      <a:r>
                        <a:rPr lang="en-US" sz="1200" kern="100" dirty="0">
                          <a:solidFill>
                            <a:srgbClr val="000000"/>
                          </a:solidFill>
                          <a:latin typeface="Arial" pitchFamily="34" charset="0"/>
                          <a:ea typeface="新細明體"/>
                          <a:cs typeface="Arial" pitchFamily="34" charset="0"/>
                        </a:rPr>
                        <a:t> is equal to 1, the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equal to </a:t>
                      </a:r>
                      <a:r>
                        <a:rPr lang="en-US" sz="1200" kern="100" dirty="0" err="1">
                          <a:solidFill>
                            <a:srgbClr val="000000"/>
                          </a:solidFill>
                          <a:latin typeface="Arial" pitchFamily="34" charset="0"/>
                          <a:ea typeface="新細明體"/>
                          <a:cs typeface="Arial" pitchFamily="34" charset="0"/>
                        </a:rPr>
                        <a:t>maxVal</a:t>
                      </a:r>
                      <a:r>
                        <a:rPr lang="en-US" sz="1200" kern="100" dirty="0">
                          <a:solidFill>
                            <a:srgbClr val="000000"/>
                          </a:solidFill>
                          <a:latin typeface="Arial" pitchFamily="34" charset="0"/>
                          <a:ea typeface="新細明體"/>
                          <a:cs typeface="Arial" pitchFamily="34" charset="0"/>
                        </a:rPr>
                        <a:t> represents </a:t>
                      </a:r>
                      <a:r>
                        <a:rPr lang="en-US" sz="1200" kern="100" dirty="0" err="1">
                          <a:solidFill>
                            <a:srgbClr val="000000"/>
                          </a:solidFill>
                          <a:latin typeface="Arial" pitchFamily="34" charset="0"/>
                          <a:ea typeface="新細明體"/>
                          <a:cs typeface="Arial" pitchFamily="34" charset="0"/>
                        </a:rPr>
                        <a:t>DMax</a:t>
                      </a:r>
                      <a:r>
                        <a:rPr lang="en-US" sz="1200" kern="100" dirty="0">
                          <a:solidFill>
                            <a:srgbClr val="000000"/>
                          </a:solidFill>
                          <a:latin typeface="Arial" pitchFamily="34" charset="0"/>
                          <a:ea typeface="新細明體"/>
                          <a:cs typeface="Arial" pitchFamily="34" charset="0"/>
                        </a:rPr>
                        <a:t> (specified below). </a:t>
                      </a:r>
                      <a:endParaRPr lang="zh-TW" sz="12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2"/>
                  </a:ext>
                </a:extLst>
              </a:tr>
              <a:tr h="622453">
                <a:tc>
                  <a:txBody>
                    <a:bodyPr/>
                    <a:lstStyle/>
                    <a:p>
                      <a:pPr algn="ctr">
                        <a:spcAft>
                          <a:spcPts val="0"/>
                        </a:spcAft>
                      </a:pPr>
                      <a:r>
                        <a:rPr lang="en-US" sz="1400" kern="100">
                          <a:solidFill>
                            <a:srgbClr val="000000"/>
                          </a:solidFill>
                          <a:latin typeface="Arial" pitchFamily="34" charset="0"/>
                          <a:ea typeface="新細明體"/>
                          <a:cs typeface="Arial" pitchFamily="34" charset="0"/>
                        </a:rPr>
                        <a:t>2 </a:t>
                      </a:r>
                      <a:endParaRPr lang="zh-TW" sz="14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n-US" sz="1200" kern="100" dirty="0">
                          <a:solidFill>
                            <a:srgbClr val="000000"/>
                          </a:solidFill>
                          <a:latin typeface="Arial" pitchFamily="34" charset="0"/>
                          <a:ea typeface="新細明體"/>
                          <a:cs typeface="Arial" pitchFamily="34" charset="0"/>
                        </a:rPr>
                        <a:t>Each decoded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of an auxiliary picture represents a Z value uniformly quantized into the range of 0 to </a:t>
                      </a:r>
                      <a:r>
                        <a:rPr lang="en-US" sz="1200" kern="100" dirty="0" err="1">
                          <a:solidFill>
                            <a:srgbClr val="000000"/>
                          </a:solidFill>
                          <a:latin typeface="Arial" pitchFamily="34" charset="0"/>
                          <a:ea typeface="新細明體"/>
                          <a:cs typeface="Arial" pitchFamily="34" charset="0"/>
                        </a:rPr>
                        <a:t>maxVal</a:t>
                      </a:r>
                      <a:r>
                        <a:rPr lang="en-US" sz="1200" kern="100" dirty="0">
                          <a:solidFill>
                            <a:srgbClr val="000000"/>
                          </a:solidFill>
                          <a:latin typeface="Arial" pitchFamily="34" charset="0"/>
                          <a:ea typeface="新細明體"/>
                          <a:cs typeface="Arial" pitchFamily="34" charset="0"/>
                        </a:rPr>
                        <a:t>, inclusive. </a:t>
                      </a:r>
                      <a:r>
                        <a:rPr lang="en-US" sz="1200" kern="100" dirty="0" smtClean="0">
                          <a:solidFill>
                            <a:srgbClr val="000000"/>
                          </a:solidFill>
                          <a:latin typeface="Arial" pitchFamily="34" charset="0"/>
                          <a:ea typeface="新細明體"/>
                          <a:cs typeface="Arial" pitchFamily="34" charset="0"/>
                        </a:rPr>
                        <a:t>When </a:t>
                      </a:r>
                      <a:r>
                        <a:rPr lang="en-US" sz="1200" kern="100" dirty="0" err="1">
                          <a:solidFill>
                            <a:srgbClr val="000000"/>
                          </a:solidFill>
                          <a:latin typeface="Arial" pitchFamily="34" charset="0"/>
                          <a:ea typeface="新細明體"/>
                          <a:cs typeface="Arial" pitchFamily="34" charset="0"/>
                        </a:rPr>
                        <a:t>z_far_flag</a:t>
                      </a:r>
                      <a:r>
                        <a:rPr lang="en-US" sz="1200" kern="100" dirty="0">
                          <a:solidFill>
                            <a:srgbClr val="000000"/>
                          </a:solidFill>
                          <a:latin typeface="Arial" pitchFamily="34" charset="0"/>
                          <a:ea typeface="新細明體"/>
                          <a:cs typeface="Arial" pitchFamily="34" charset="0"/>
                        </a:rPr>
                        <a:t> is equal to 1, the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equal to 0 corresponds to </a:t>
                      </a:r>
                      <a:r>
                        <a:rPr lang="en-US" sz="1200" kern="100" dirty="0" err="1">
                          <a:solidFill>
                            <a:srgbClr val="000000"/>
                          </a:solidFill>
                          <a:latin typeface="Arial" pitchFamily="34" charset="0"/>
                          <a:ea typeface="新細明體"/>
                          <a:cs typeface="Arial" pitchFamily="34" charset="0"/>
                        </a:rPr>
                        <a:t>ZFar</a:t>
                      </a:r>
                      <a:r>
                        <a:rPr lang="en-US" sz="1200" kern="100" dirty="0">
                          <a:solidFill>
                            <a:srgbClr val="000000"/>
                          </a:solidFill>
                          <a:latin typeface="Arial" pitchFamily="34" charset="0"/>
                          <a:ea typeface="新細明體"/>
                          <a:cs typeface="Arial" pitchFamily="34" charset="0"/>
                        </a:rPr>
                        <a:t> (specified below). When </a:t>
                      </a:r>
                      <a:r>
                        <a:rPr lang="en-US" sz="1200" kern="100" dirty="0" err="1">
                          <a:solidFill>
                            <a:srgbClr val="000000"/>
                          </a:solidFill>
                          <a:latin typeface="Arial" pitchFamily="34" charset="0"/>
                          <a:ea typeface="新細明體"/>
                          <a:cs typeface="Arial" pitchFamily="34" charset="0"/>
                        </a:rPr>
                        <a:t>z_near_flag</a:t>
                      </a:r>
                      <a:r>
                        <a:rPr lang="en-US" sz="1200" kern="100" dirty="0">
                          <a:solidFill>
                            <a:srgbClr val="000000"/>
                          </a:solidFill>
                          <a:latin typeface="Arial" pitchFamily="34" charset="0"/>
                          <a:ea typeface="新細明體"/>
                          <a:cs typeface="Arial" pitchFamily="34" charset="0"/>
                        </a:rPr>
                        <a:t> is equal to 1, the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equal to </a:t>
                      </a:r>
                      <a:r>
                        <a:rPr lang="en-US" sz="1200" kern="100" dirty="0" err="1">
                          <a:solidFill>
                            <a:srgbClr val="000000"/>
                          </a:solidFill>
                          <a:latin typeface="Arial" pitchFamily="34" charset="0"/>
                          <a:ea typeface="新細明體"/>
                          <a:cs typeface="Arial" pitchFamily="34" charset="0"/>
                        </a:rPr>
                        <a:t>maxVal</a:t>
                      </a:r>
                      <a:r>
                        <a:rPr lang="en-US" sz="1200" kern="100" dirty="0">
                          <a:solidFill>
                            <a:srgbClr val="000000"/>
                          </a:solidFill>
                          <a:latin typeface="Arial" pitchFamily="34" charset="0"/>
                          <a:ea typeface="新細明體"/>
                          <a:cs typeface="Arial" pitchFamily="34" charset="0"/>
                        </a:rPr>
                        <a:t> represents </a:t>
                      </a:r>
                      <a:r>
                        <a:rPr lang="en-US" sz="1200" kern="100" dirty="0" err="1">
                          <a:solidFill>
                            <a:srgbClr val="000000"/>
                          </a:solidFill>
                          <a:latin typeface="Arial" pitchFamily="34" charset="0"/>
                          <a:ea typeface="新細明體"/>
                          <a:cs typeface="Arial" pitchFamily="34" charset="0"/>
                        </a:rPr>
                        <a:t>ZNear</a:t>
                      </a:r>
                      <a:r>
                        <a:rPr lang="en-US" sz="1200" kern="100" dirty="0">
                          <a:solidFill>
                            <a:srgbClr val="000000"/>
                          </a:solidFill>
                          <a:latin typeface="Arial" pitchFamily="34" charset="0"/>
                          <a:ea typeface="新細明體"/>
                          <a:cs typeface="Arial" pitchFamily="34" charset="0"/>
                        </a:rPr>
                        <a:t> (specified below). </a:t>
                      </a:r>
                      <a:endParaRPr lang="zh-TW" sz="12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3"/>
                  </a:ext>
                </a:extLst>
              </a:tr>
              <a:tr h="521845">
                <a:tc>
                  <a:txBody>
                    <a:bodyPr/>
                    <a:lstStyle/>
                    <a:p>
                      <a:pPr algn="ctr">
                        <a:spcAft>
                          <a:spcPts val="0"/>
                        </a:spcAft>
                      </a:pPr>
                      <a:r>
                        <a:rPr lang="en-US" sz="1400" kern="100">
                          <a:solidFill>
                            <a:srgbClr val="000000"/>
                          </a:solidFill>
                          <a:latin typeface="Arial" pitchFamily="34" charset="0"/>
                          <a:ea typeface="新細明體"/>
                          <a:cs typeface="Arial" pitchFamily="34" charset="0"/>
                        </a:rPr>
                        <a:t>3 </a:t>
                      </a:r>
                      <a:endParaRPr lang="zh-TW" sz="14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n-US" sz="1200" kern="100" dirty="0">
                          <a:solidFill>
                            <a:srgbClr val="000000"/>
                          </a:solidFill>
                          <a:latin typeface="Arial" pitchFamily="34" charset="0"/>
                          <a:ea typeface="新細明體"/>
                          <a:cs typeface="Arial" pitchFamily="34" charset="0"/>
                        </a:rPr>
                        <a:t>Each decoded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of an auxiliary picture represents a nonlinearly mapped disparity, normalized in range from 0 to </a:t>
                      </a:r>
                      <a:r>
                        <a:rPr lang="en-US" sz="1200" kern="100" dirty="0" err="1">
                          <a:solidFill>
                            <a:srgbClr val="000000"/>
                          </a:solidFill>
                          <a:latin typeface="Arial" pitchFamily="34" charset="0"/>
                          <a:ea typeface="新細明體"/>
                          <a:cs typeface="Arial" pitchFamily="34" charset="0"/>
                        </a:rPr>
                        <a:t>maxVal</a:t>
                      </a:r>
                      <a:r>
                        <a:rPr lang="en-US" sz="1200" kern="100" dirty="0">
                          <a:solidFill>
                            <a:srgbClr val="000000"/>
                          </a:solidFill>
                          <a:latin typeface="Arial" pitchFamily="34" charset="0"/>
                          <a:ea typeface="新細明體"/>
                          <a:cs typeface="Arial" pitchFamily="34" charset="0"/>
                        </a:rPr>
                        <a:t>, as specified by depth_nonlinear_representation_num_minus1 and </a:t>
                      </a:r>
                      <a:r>
                        <a:rPr lang="en-US" sz="1200" kern="100" dirty="0" err="1">
                          <a:solidFill>
                            <a:srgbClr val="000000"/>
                          </a:solidFill>
                          <a:latin typeface="Arial" pitchFamily="34" charset="0"/>
                          <a:ea typeface="新細明體"/>
                          <a:cs typeface="Arial" pitchFamily="34" charset="0"/>
                        </a:rPr>
                        <a:t>depth_nonlinear_representation_model</a:t>
                      </a:r>
                      <a:r>
                        <a:rPr lang="en-US" sz="1200" kern="100" dirty="0">
                          <a:solidFill>
                            <a:srgbClr val="000000"/>
                          </a:solidFill>
                          <a:latin typeface="Arial" pitchFamily="34" charset="0"/>
                          <a:ea typeface="新細明體"/>
                          <a:cs typeface="Arial" pitchFamily="34" charset="0"/>
                        </a:rPr>
                        <a:t>[</a:t>
                      </a:r>
                      <a:r>
                        <a:rPr lang="en-US" sz="1200" kern="100" dirty="0" err="1">
                          <a:solidFill>
                            <a:srgbClr val="000000"/>
                          </a:solidFill>
                          <a:latin typeface="Arial" pitchFamily="34" charset="0"/>
                          <a:ea typeface="新細明體"/>
                          <a:cs typeface="Arial" pitchFamily="34" charset="0"/>
                        </a:rPr>
                        <a:t>i</a:t>
                      </a:r>
                      <a:r>
                        <a:rPr lang="en-US" sz="1200" kern="100" dirty="0" smtClean="0">
                          <a:solidFill>
                            <a:srgbClr val="000000"/>
                          </a:solidFill>
                          <a:latin typeface="Arial" pitchFamily="34" charset="0"/>
                          <a:ea typeface="新細明體"/>
                          <a:cs typeface="Arial" pitchFamily="34" charset="0"/>
                        </a:rPr>
                        <a:t>].When </a:t>
                      </a:r>
                      <a:r>
                        <a:rPr lang="en-US" sz="1200" kern="100" dirty="0" err="1">
                          <a:solidFill>
                            <a:srgbClr val="000000"/>
                          </a:solidFill>
                          <a:latin typeface="Arial" pitchFamily="34" charset="0"/>
                          <a:ea typeface="新細明體"/>
                          <a:cs typeface="Arial" pitchFamily="34" charset="0"/>
                        </a:rPr>
                        <a:t>d_min_flag</a:t>
                      </a:r>
                      <a:r>
                        <a:rPr lang="en-US" sz="1200" kern="100" dirty="0">
                          <a:solidFill>
                            <a:srgbClr val="000000"/>
                          </a:solidFill>
                          <a:latin typeface="Arial" pitchFamily="34" charset="0"/>
                          <a:ea typeface="新細明體"/>
                          <a:cs typeface="Arial" pitchFamily="34" charset="0"/>
                        </a:rPr>
                        <a:t> is equal to 1, the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equal to 0 represents </a:t>
                      </a:r>
                      <a:r>
                        <a:rPr lang="en-US" sz="1200" kern="100" dirty="0" err="1">
                          <a:solidFill>
                            <a:srgbClr val="000000"/>
                          </a:solidFill>
                          <a:latin typeface="Arial" pitchFamily="34" charset="0"/>
                          <a:ea typeface="新細明體"/>
                          <a:cs typeface="Arial" pitchFamily="34" charset="0"/>
                        </a:rPr>
                        <a:t>DMin</a:t>
                      </a:r>
                      <a:r>
                        <a:rPr lang="en-US" sz="1200" kern="100" dirty="0">
                          <a:solidFill>
                            <a:srgbClr val="000000"/>
                          </a:solidFill>
                          <a:latin typeface="Arial" pitchFamily="34" charset="0"/>
                          <a:ea typeface="新細明體"/>
                          <a:cs typeface="Arial" pitchFamily="34" charset="0"/>
                        </a:rPr>
                        <a:t> (specified below). When </a:t>
                      </a:r>
                      <a:r>
                        <a:rPr lang="en-US" sz="1200" kern="100" dirty="0" err="1">
                          <a:solidFill>
                            <a:srgbClr val="000000"/>
                          </a:solidFill>
                          <a:latin typeface="Arial" pitchFamily="34" charset="0"/>
                          <a:ea typeface="新細明體"/>
                          <a:cs typeface="Arial" pitchFamily="34" charset="0"/>
                        </a:rPr>
                        <a:t>d_max_flag</a:t>
                      </a:r>
                      <a:r>
                        <a:rPr lang="en-US" sz="1200" kern="100" dirty="0">
                          <a:solidFill>
                            <a:srgbClr val="000000"/>
                          </a:solidFill>
                          <a:latin typeface="Arial" pitchFamily="34" charset="0"/>
                          <a:ea typeface="新細明體"/>
                          <a:cs typeface="Arial" pitchFamily="34" charset="0"/>
                        </a:rPr>
                        <a:t> is equal to 1, the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equal to </a:t>
                      </a:r>
                      <a:r>
                        <a:rPr lang="en-US" sz="1200" kern="100" dirty="0" err="1">
                          <a:solidFill>
                            <a:srgbClr val="000000"/>
                          </a:solidFill>
                          <a:latin typeface="Arial" pitchFamily="34" charset="0"/>
                          <a:ea typeface="新細明體"/>
                          <a:cs typeface="Arial" pitchFamily="34" charset="0"/>
                        </a:rPr>
                        <a:t>maxVal</a:t>
                      </a:r>
                      <a:r>
                        <a:rPr lang="en-US" sz="1200" kern="100" dirty="0">
                          <a:solidFill>
                            <a:srgbClr val="000000"/>
                          </a:solidFill>
                          <a:latin typeface="Arial" pitchFamily="34" charset="0"/>
                          <a:ea typeface="新細明體"/>
                          <a:cs typeface="Arial" pitchFamily="34" charset="0"/>
                        </a:rPr>
                        <a:t> represents </a:t>
                      </a:r>
                      <a:r>
                        <a:rPr lang="en-US" sz="1200" kern="100" dirty="0" err="1">
                          <a:solidFill>
                            <a:srgbClr val="000000"/>
                          </a:solidFill>
                          <a:latin typeface="Arial" pitchFamily="34" charset="0"/>
                          <a:ea typeface="新細明體"/>
                          <a:cs typeface="Arial" pitchFamily="34" charset="0"/>
                        </a:rPr>
                        <a:t>DMax</a:t>
                      </a:r>
                      <a:r>
                        <a:rPr lang="en-US" sz="1200" kern="100" dirty="0">
                          <a:solidFill>
                            <a:srgbClr val="000000"/>
                          </a:solidFill>
                          <a:latin typeface="Arial" pitchFamily="34" charset="0"/>
                          <a:ea typeface="新細明體"/>
                          <a:cs typeface="Arial" pitchFamily="34" charset="0"/>
                        </a:rPr>
                        <a:t> (specified below). </a:t>
                      </a:r>
                      <a:endParaRPr lang="zh-TW" sz="12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4"/>
                  </a:ext>
                </a:extLst>
              </a:tr>
              <a:tr h="311541">
                <a:tc>
                  <a:txBody>
                    <a:bodyPr/>
                    <a:lstStyle/>
                    <a:p>
                      <a:pPr algn="ctr">
                        <a:spcAft>
                          <a:spcPts val="0"/>
                        </a:spcAft>
                      </a:pPr>
                      <a:r>
                        <a:rPr lang="en-US" sz="1400" kern="100" dirty="0">
                          <a:solidFill>
                            <a:srgbClr val="000000"/>
                          </a:solidFill>
                          <a:latin typeface="Arial" pitchFamily="34" charset="0"/>
                          <a:ea typeface="新細明體"/>
                          <a:cs typeface="Arial" pitchFamily="34" charset="0"/>
                        </a:rPr>
                        <a:t>Other values </a:t>
                      </a:r>
                      <a:endParaRPr lang="zh-TW" sz="14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n-US" sz="1200" kern="100" dirty="0">
                          <a:solidFill>
                            <a:srgbClr val="000000"/>
                          </a:solidFill>
                          <a:latin typeface="Arial" pitchFamily="34" charset="0"/>
                          <a:ea typeface="新細明體"/>
                          <a:cs typeface="Arial" pitchFamily="34" charset="0"/>
                        </a:rPr>
                        <a:t>Reserved for future use </a:t>
                      </a:r>
                      <a:endParaRPr lang="zh-TW" sz="12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5"/>
                  </a:ext>
                </a:extLst>
              </a:tr>
            </a:tbl>
          </a:graphicData>
        </a:graphic>
      </p:graphicFrame>
      <p:sp>
        <p:nvSpPr>
          <p:cNvPr id="73729" name="Rectangle 1"/>
          <p:cNvSpPr>
            <a:spLocks noChangeArrowheads="1"/>
          </p:cNvSpPr>
          <p:nvPr/>
        </p:nvSpPr>
        <p:spPr bwMode="auto">
          <a:xfrm>
            <a:off x="216024" y="6165304"/>
            <a:ext cx="8892480"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TW" sz="1400" b="0" i="0" u="none" strike="noStrike" cap="none" normalizeH="0" baseline="0" dirty="0" smtClean="0">
                <a:ln>
                  <a:noFill/>
                </a:ln>
                <a:solidFill>
                  <a:srgbClr val="000000"/>
                </a:solidFill>
                <a:effectLst/>
                <a:cs typeface="Arial" pitchFamily="34" charset="0"/>
              </a:rPr>
              <a:t>The variable </a:t>
            </a:r>
            <a:r>
              <a:rPr kumimoji="1" lang="en-US" altLang="zh-TW" sz="1400" b="0" i="0" u="none" strike="noStrike" cap="none" normalizeH="0" baseline="0" dirty="0" err="1" smtClean="0">
                <a:ln>
                  <a:noFill/>
                </a:ln>
                <a:solidFill>
                  <a:srgbClr val="000000"/>
                </a:solidFill>
                <a:effectLst/>
                <a:cs typeface="Arial" pitchFamily="34" charset="0"/>
              </a:rPr>
              <a:t>maxVal</a:t>
            </a:r>
            <a:r>
              <a:rPr kumimoji="1" lang="en-US" altLang="zh-TW" sz="1400" b="0" i="0" u="none" strike="noStrike" cap="none" normalizeH="0" baseline="0" dirty="0" smtClean="0">
                <a:ln>
                  <a:noFill/>
                </a:ln>
                <a:solidFill>
                  <a:srgbClr val="000000"/>
                </a:solidFill>
                <a:effectLst/>
                <a:cs typeface="Arial" pitchFamily="34" charset="0"/>
              </a:rPr>
              <a:t> is set equal to ( 1 &lt;&lt; ( 8 + bit_depth_luma_minus8 ) ) − 1, where bit_depth_luma_minus8 is the value included in or inferred for the active SPS of the layer with </a:t>
            </a:r>
            <a:r>
              <a:rPr kumimoji="1" lang="en-US" altLang="zh-TW" sz="1400" b="0" i="0" u="none" strike="noStrike" cap="none" normalizeH="0" baseline="0" dirty="0" err="1" smtClean="0">
                <a:ln>
                  <a:noFill/>
                </a:ln>
                <a:solidFill>
                  <a:srgbClr val="000000"/>
                </a:solidFill>
                <a:effectLst/>
                <a:cs typeface="Arial" pitchFamily="34" charset="0"/>
              </a:rPr>
              <a:t>nuh_layer_id</a:t>
            </a:r>
            <a:r>
              <a:rPr kumimoji="1" lang="en-US" altLang="zh-TW" sz="1400" b="0" i="0" u="none" strike="noStrike" cap="none" normalizeH="0" baseline="0" dirty="0" smtClean="0">
                <a:ln>
                  <a:noFill/>
                </a:ln>
                <a:solidFill>
                  <a:srgbClr val="000000"/>
                </a:solidFill>
                <a:effectLst/>
                <a:cs typeface="Arial" pitchFamily="34" charset="0"/>
              </a:rPr>
              <a:t> equal to </a:t>
            </a:r>
            <a:r>
              <a:rPr kumimoji="1" lang="en-US" altLang="zh-TW" sz="1400" b="0" i="0" u="none" strike="noStrike" cap="none" normalizeH="0" baseline="0" dirty="0" err="1" smtClean="0">
                <a:ln>
                  <a:noFill/>
                </a:ln>
                <a:solidFill>
                  <a:srgbClr val="000000"/>
                </a:solidFill>
                <a:effectLst/>
                <a:cs typeface="Arial" pitchFamily="34" charset="0"/>
              </a:rPr>
              <a:t>targetLayerId</a:t>
            </a:r>
            <a:r>
              <a:rPr kumimoji="1" lang="en-US" altLang="zh-TW" sz="1400" b="0" i="0" u="none" strike="noStrike" cap="none" normalizeH="0" baseline="0" dirty="0" smtClean="0">
                <a:ln>
                  <a:noFill/>
                </a:ln>
                <a:solidFill>
                  <a:srgbClr val="000000"/>
                </a:solidFill>
                <a:effectLst/>
                <a:cs typeface="Arial" pitchFamily="34" charset="0"/>
              </a:rPr>
              <a:t>.</a:t>
            </a:r>
            <a:endParaRPr kumimoji="1" lang="en-US" altLang="zh-TW" sz="1400" b="0" i="0" u="none" strike="noStrike" cap="none" normalizeH="0" baseline="0" dirty="0" smtClean="0">
              <a:ln>
                <a:noFill/>
              </a:ln>
              <a:solidFill>
                <a:schemeClr val="tx1"/>
              </a:solidFill>
              <a:effectLst/>
              <a:cs typeface="Arial" pitchFamily="34" charset="0"/>
            </a:endParaRPr>
          </a:p>
        </p:txBody>
      </p:sp>
      <p:sp>
        <p:nvSpPr>
          <p:cNvPr id="5" name="內容版面配置區 2"/>
          <p:cNvSpPr>
            <a:spLocks noGrp="1"/>
          </p:cNvSpPr>
          <p:nvPr>
            <p:ph idx="1"/>
          </p:nvPr>
        </p:nvSpPr>
        <p:spPr>
          <a:xfrm>
            <a:off x="35496" y="1268760"/>
            <a:ext cx="8964488" cy="1152128"/>
          </a:xfrm>
        </p:spPr>
        <p:txBody>
          <a:bodyPr/>
          <a:lstStyle/>
          <a:p>
            <a:r>
              <a:rPr lang="en-US" altLang="zh-TW" sz="1400" dirty="0" err="1" smtClean="0">
                <a:latin typeface="Arial" panose="020B0604020202020204" pitchFamily="34" charset="0"/>
                <a:ea typeface="Arial Unicode MS" panose="020B0604020202020204" pitchFamily="34" charset="-120"/>
                <a:cs typeface="Arial" panose="020B0604020202020204" pitchFamily="34" charset="0"/>
              </a:rPr>
              <a:t>depth_representation_type</a:t>
            </a:r>
            <a:r>
              <a:rPr lang="en-US" altLang="zh-TW" sz="1400" dirty="0" smtClean="0">
                <a:latin typeface="Arial" panose="020B0604020202020204" pitchFamily="34" charset="0"/>
                <a:ea typeface="Arial Unicode MS" panose="020B0604020202020204" pitchFamily="34" charset="-120"/>
                <a:cs typeface="Arial" panose="020B0604020202020204" pitchFamily="34" charset="0"/>
              </a:rPr>
              <a:t> specifies the representation definition of decoded </a:t>
            </a:r>
            <a:r>
              <a:rPr lang="en-US" altLang="zh-TW" sz="1400" dirty="0" err="1" smtClean="0">
                <a:latin typeface="Arial" panose="020B0604020202020204" pitchFamily="34" charset="0"/>
                <a:ea typeface="Arial Unicode MS" panose="020B0604020202020204" pitchFamily="34" charset="-120"/>
                <a:cs typeface="Arial" panose="020B0604020202020204" pitchFamily="34" charset="0"/>
              </a:rPr>
              <a:t>luma</a:t>
            </a:r>
            <a:r>
              <a:rPr lang="en-US" altLang="zh-TW" sz="1400" dirty="0" smtClean="0">
                <a:latin typeface="Arial" panose="020B0604020202020204" pitchFamily="34" charset="0"/>
                <a:ea typeface="Arial Unicode MS" panose="020B0604020202020204" pitchFamily="34" charset="-120"/>
                <a:cs typeface="Arial" panose="020B0604020202020204" pitchFamily="34" charset="0"/>
              </a:rPr>
              <a:t> samples of auxiliary pictures. In the table, disparity specifies the horizontal displacement between two texture views and Z value specifies the distance from a camera. </a:t>
            </a:r>
          </a:p>
        </p:txBody>
      </p:sp>
    </p:spTree>
    <p:extLst>
      <p:ext uri="{BB962C8B-B14F-4D97-AF65-F5344CB8AC3E}">
        <p14:creationId xmlns:p14="http://schemas.microsoft.com/office/powerpoint/2010/main" val="113609570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1"/>
          <p:cNvSpPr>
            <a:spLocks noGrp="1"/>
          </p:cNvSpPr>
          <p:nvPr>
            <p:ph type="title"/>
          </p:nvPr>
        </p:nvSpPr>
        <p:spPr>
          <a:xfrm>
            <a:off x="216024" y="764704"/>
            <a:ext cx="8820472" cy="1143000"/>
          </a:xfrm>
        </p:spPr>
        <p:txBody>
          <a:bodyPr>
            <a:normAutofit/>
          </a:bodyPr>
          <a:lstStyle/>
          <a:p>
            <a:r>
              <a:rPr lang="en-US" altLang="zh-TW" sz="2800" dirty="0" smtClean="0">
                <a:latin typeface="Calibri" panose="020F0502020204030204" pitchFamily="34" charset="0"/>
              </a:rPr>
              <a:t>View synthesis representation information element syntax</a:t>
            </a:r>
            <a:endParaRPr lang="zh-TW" altLang="en-US" sz="2800" dirty="0" smtClean="0">
              <a:latin typeface="Calibri" panose="020F0502020204030204" pitchFamily="34" charset="0"/>
            </a:endParaRPr>
          </a:p>
        </p:txBody>
      </p:sp>
      <p:sp>
        <p:nvSpPr>
          <p:cNvPr id="5" name="文字方塊 4"/>
          <p:cNvSpPr txBox="1"/>
          <p:nvPr/>
        </p:nvSpPr>
        <p:spPr>
          <a:xfrm>
            <a:off x="467544" y="3092105"/>
            <a:ext cx="8280920" cy="3600986"/>
          </a:xfrm>
          <a:prstGeom prst="rect">
            <a:avLst/>
          </a:prstGeom>
          <a:noFill/>
        </p:spPr>
        <p:txBody>
          <a:bodyPr wrap="square" rtlCol="0">
            <a:spAutoFit/>
          </a:bodyPr>
          <a:lstStyle/>
          <a:p>
            <a:r>
              <a:rPr lang="en-US" altLang="zh-TW" sz="1200" dirty="0" smtClean="0"/>
              <a:t>The syntax structure specifies the value of an element in the view synthesis representation information SEI message. </a:t>
            </a:r>
            <a:endParaRPr lang="zh-TW" altLang="zh-TW" sz="1200" dirty="0" smtClean="0"/>
          </a:p>
          <a:p>
            <a:r>
              <a:rPr lang="en-US" altLang="zh-TW" sz="1200" dirty="0" smtClean="0"/>
              <a:t> </a:t>
            </a:r>
            <a:endParaRPr lang="zh-TW" altLang="zh-TW" sz="1200" dirty="0" smtClean="0"/>
          </a:p>
          <a:p>
            <a:r>
              <a:rPr lang="en-US" altLang="zh-TW" sz="1200" dirty="0" smtClean="0"/>
              <a:t>The syntax structure sets the values of the </a:t>
            </a:r>
            <a:r>
              <a:rPr lang="en-US" altLang="zh-TW" sz="1200" dirty="0" err="1" smtClean="0"/>
              <a:t>OutSign</a:t>
            </a:r>
            <a:r>
              <a:rPr lang="en-US" altLang="zh-TW" sz="1200" dirty="0" smtClean="0"/>
              <a:t>, </a:t>
            </a:r>
            <a:r>
              <a:rPr lang="en-US" altLang="zh-TW" sz="1200" dirty="0" err="1" smtClean="0"/>
              <a:t>OutExp</a:t>
            </a:r>
            <a:r>
              <a:rPr lang="en-US" altLang="zh-TW" sz="1200" dirty="0" smtClean="0"/>
              <a:t>, </a:t>
            </a:r>
            <a:r>
              <a:rPr lang="en-US" altLang="zh-TW" sz="1200" dirty="0" err="1" smtClean="0"/>
              <a:t>OutMantissa</a:t>
            </a:r>
            <a:r>
              <a:rPr lang="en-US" altLang="zh-TW" sz="1200" dirty="0" smtClean="0"/>
              <a:t> and </a:t>
            </a:r>
            <a:r>
              <a:rPr lang="en-US" altLang="zh-TW" sz="1200" dirty="0" err="1" smtClean="0"/>
              <a:t>OutManLen</a:t>
            </a:r>
            <a:r>
              <a:rPr lang="en-US" altLang="zh-TW" sz="1200" dirty="0" smtClean="0"/>
              <a:t> variables that represent a floating-point value. When the syntax structure is included in another syntax structure, the variable names </a:t>
            </a:r>
            <a:r>
              <a:rPr lang="en-US" altLang="zh-TW" sz="1200" dirty="0" err="1" smtClean="0"/>
              <a:t>OutSign</a:t>
            </a:r>
            <a:r>
              <a:rPr lang="en-US" altLang="zh-TW" sz="1200" dirty="0" smtClean="0"/>
              <a:t>, </a:t>
            </a:r>
            <a:r>
              <a:rPr lang="en-US" altLang="zh-TW" sz="1200" dirty="0" err="1" smtClean="0"/>
              <a:t>OutExp</a:t>
            </a:r>
            <a:r>
              <a:rPr lang="en-US" altLang="zh-TW" sz="1200" dirty="0" smtClean="0"/>
              <a:t>, </a:t>
            </a:r>
            <a:r>
              <a:rPr lang="en-US" altLang="zh-TW" sz="1200" dirty="0" err="1" smtClean="0"/>
              <a:t>OutMantissa</a:t>
            </a:r>
            <a:r>
              <a:rPr lang="en-US" altLang="zh-TW" sz="1200" dirty="0" smtClean="0"/>
              <a:t> and </a:t>
            </a:r>
            <a:r>
              <a:rPr lang="en-US" altLang="zh-TW" sz="1200" dirty="0" err="1" smtClean="0"/>
              <a:t>OutManLen</a:t>
            </a:r>
            <a:r>
              <a:rPr lang="en-US" altLang="zh-TW" sz="1200" dirty="0" smtClean="0"/>
              <a:t> are to be interpreted as being replaced by the variable names used when the syntax structure is included. </a:t>
            </a:r>
          </a:p>
          <a:p>
            <a:endParaRPr lang="zh-TW" altLang="zh-TW" sz="800" dirty="0" smtClean="0"/>
          </a:p>
          <a:p>
            <a:r>
              <a:rPr lang="en-US" altLang="zh-TW" sz="1200" b="1" dirty="0" err="1" smtClean="0"/>
              <a:t>da_sign_flag</a:t>
            </a:r>
            <a:r>
              <a:rPr lang="en-US" altLang="zh-TW" sz="1200" b="1" dirty="0" smtClean="0"/>
              <a:t> </a:t>
            </a:r>
            <a:r>
              <a:rPr lang="en-US" altLang="zh-TW" sz="1200" dirty="0" smtClean="0"/>
              <a:t>equal to 0 indicates that the sign of the floating-point value is positive. </a:t>
            </a:r>
            <a:r>
              <a:rPr lang="en-US" altLang="zh-TW" sz="1200" dirty="0" err="1" smtClean="0"/>
              <a:t>da_sign_flag</a:t>
            </a:r>
            <a:r>
              <a:rPr lang="en-US" altLang="zh-TW" sz="1200" dirty="0" smtClean="0"/>
              <a:t> equal to 1 indicates that the sign is negative. The variable </a:t>
            </a:r>
            <a:r>
              <a:rPr lang="en-US" altLang="zh-TW" sz="1200" dirty="0" err="1" smtClean="0"/>
              <a:t>OutSign</a:t>
            </a:r>
            <a:r>
              <a:rPr lang="en-US" altLang="zh-TW" sz="1200" dirty="0" smtClean="0"/>
              <a:t> is set equal to </a:t>
            </a:r>
            <a:r>
              <a:rPr lang="en-US" altLang="zh-TW" sz="1200" dirty="0" err="1" smtClean="0"/>
              <a:t>da_sign_flag</a:t>
            </a:r>
            <a:r>
              <a:rPr lang="en-US" altLang="zh-TW" sz="1200" dirty="0" smtClean="0"/>
              <a:t>. </a:t>
            </a:r>
            <a:endParaRPr lang="zh-TW" altLang="zh-TW" sz="1200" dirty="0" smtClean="0"/>
          </a:p>
          <a:p>
            <a:r>
              <a:rPr lang="en-US" altLang="zh-TW" sz="800" dirty="0" smtClean="0"/>
              <a:t> </a:t>
            </a:r>
            <a:endParaRPr lang="zh-TW" altLang="zh-TW" sz="800" dirty="0" smtClean="0"/>
          </a:p>
          <a:p>
            <a:r>
              <a:rPr lang="en-US" altLang="zh-TW" sz="1200" b="1" dirty="0" err="1" smtClean="0"/>
              <a:t>da_exponent</a:t>
            </a:r>
            <a:r>
              <a:rPr lang="en-US" altLang="zh-TW" sz="1200" b="1" dirty="0" smtClean="0"/>
              <a:t> </a:t>
            </a:r>
            <a:r>
              <a:rPr lang="en-US" altLang="zh-TW" sz="1200" dirty="0" smtClean="0"/>
              <a:t>specifies the exponent of the floating-point value. The value of </a:t>
            </a:r>
            <a:r>
              <a:rPr lang="en-US" altLang="zh-TW" sz="1200" dirty="0" err="1" smtClean="0"/>
              <a:t>da_exponent</a:t>
            </a:r>
            <a:r>
              <a:rPr lang="en-US" altLang="zh-TW" sz="1200" dirty="0" smtClean="0"/>
              <a:t> shall be in the range of 0 to 2</a:t>
            </a:r>
            <a:r>
              <a:rPr lang="en-US" altLang="zh-TW" sz="1200" baseline="30000" dirty="0" smtClean="0"/>
              <a:t>7</a:t>
            </a:r>
            <a:r>
              <a:rPr lang="en-US" altLang="zh-TW" sz="1200" dirty="0" smtClean="0"/>
              <a:t> − 2, inclusive. The value 2</a:t>
            </a:r>
            <a:r>
              <a:rPr lang="en-US" altLang="zh-TW" sz="1200" baseline="30000" dirty="0" smtClean="0"/>
              <a:t>7</a:t>
            </a:r>
            <a:r>
              <a:rPr lang="en-US" altLang="zh-TW" sz="1200" dirty="0" smtClean="0"/>
              <a:t> − 1 is reserved for future use by ITU-T | ISO/IEC. Decoders shall treat the value 2</a:t>
            </a:r>
            <a:r>
              <a:rPr lang="en-US" altLang="zh-TW" sz="1200" baseline="30000" dirty="0" smtClean="0"/>
              <a:t>7</a:t>
            </a:r>
            <a:r>
              <a:rPr lang="en-US" altLang="zh-TW" sz="1200" dirty="0" smtClean="0"/>
              <a:t> − 1 as indicating an unspecified value. The variable </a:t>
            </a:r>
            <a:r>
              <a:rPr lang="en-US" altLang="zh-TW" sz="1200" dirty="0" err="1" smtClean="0"/>
              <a:t>OutExp</a:t>
            </a:r>
            <a:r>
              <a:rPr lang="en-US" altLang="zh-TW" sz="1200" dirty="0" smtClean="0"/>
              <a:t> is set equal to </a:t>
            </a:r>
            <a:r>
              <a:rPr lang="en-US" altLang="zh-TW" sz="1200" dirty="0" err="1" smtClean="0"/>
              <a:t>da_exponent</a:t>
            </a:r>
            <a:r>
              <a:rPr lang="en-US" altLang="zh-TW" sz="1200" dirty="0" smtClean="0"/>
              <a:t>. </a:t>
            </a:r>
            <a:endParaRPr lang="zh-TW" altLang="zh-TW" sz="1200" dirty="0" smtClean="0"/>
          </a:p>
          <a:p>
            <a:r>
              <a:rPr lang="en-US" altLang="zh-TW" sz="800" dirty="0" smtClean="0"/>
              <a:t> </a:t>
            </a:r>
            <a:endParaRPr lang="zh-TW" altLang="zh-TW" sz="800" dirty="0" smtClean="0"/>
          </a:p>
          <a:p>
            <a:r>
              <a:rPr lang="en-US" altLang="zh-TW" sz="1200" b="1" dirty="0" smtClean="0"/>
              <a:t>da_mantissa_len_minus1 </a:t>
            </a:r>
            <a:r>
              <a:rPr lang="en-US" altLang="zh-TW" sz="1200" dirty="0" smtClean="0"/>
              <a:t>plus 1 specifies the number of bits in the </a:t>
            </a:r>
            <a:r>
              <a:rPr lang="en-US" altLang="zh-TW" sz="1200" dirty="0" err="1" smtClean="0"/>
              <a:t>da_mantissa</a:t>
            </a:r>
            <a:r>
              <a:rPr lang="en-US" altLang="zh-TW" sz="1200" dirty="0" smtClean="0"/>
              <a:t> syntax element. The value of da_mantissa_len_minus1 shall be in the range of 0 to 31, inclusive. The variable </a:t>
            </a:r>
            <a:r>
              <a:rPr lang="en-US" altLang="zh-TW" sz="1200" dirty="0" err="1" smtClean="0"/>
              <a:t>OutManLen</a:t>
            </a:r>
            <a:r>
              <a:rPr lang="en-US" altLang="zh-TW" sz="1200" dirty="0" smtClean="0"/>
              <a:t> is set equal to da_mantissa_len_minus1 + 1. </a:t>
            </a:r>
            <a:endParaRPr lang="zh-TW" altLang="zh-TW" sz="1200" dirty="0" smtClean="0"/>
          </a:p>
          <a:p>
            <a:r>
              <a:rPr lang="en-US" altLang="zh-TW" sz="800" dirty="0" smtClean="0"/>
              <a:t> </a:t>
            </a:r>
            <a:endParaRPr lang="zh-TW" altLang="zh-TW" sz="800" dirty="0" smtClean="0"/>
          </a:p>
          <a:p>
            <a:pPr hangingPunct="0"/>
            <a:r>
              <a:rPr lang="en-US" altLang="zh-TW" sz="1200" b="1" dirty="0" err="1" smtClean="0"/>
              <a:t>da_mantissa</a:t>
            </a:r>
            <a:r>
              <a:rPr lang="en-US" altLang="zh-TW" sz="1200" b="1" dirty="0" smtClean="0"/>
              <a:t> </a:t>
            </a:r>
            <a:r>
              <a:rPr lang="en-US" altLang="zh-TW" sz="1200" dirty="0" smtClean="0"/>
              <a:t>specifies the mantissa of the floating-point value. The variable </a:t>
            </a:r>
            <a:r>
              <a:rPr lang="en-US" altLang="zh-TW" sz="1200" dirty="0" err="1" smtClean="0"/>
              <a:t>OutMantissa</a:t>
            </a:r>
            <a:r>
              <a:rPr lang="en-US" altLang="zh-TW" sz="1200" dirty="0" smtClean="0"/>
              <a:t> is set equal to </a:t>
            </a:r>
            <a:r>
              <a:rPr lang="en-US" altLang="zh-TW" sz="1200" dirty="0" err="1" smtClean="0"/>
              <a:t>da_mantissa</a:t>
            </a:r>
            <a:r>
              <a:rPr lang="en-US" altLang="zh-TW" sz="1200" dirty="0" smtClean="0"/>
              <a:t>.</a:t>
            </a:r>
            <a:endParaRPr lang="zh-TW" altLang="zh-TW" sz="1200" dirty="0" smtClean="0"/>
          </a:p>
          <a:p>
            <a:endParaRPr lang="zh-TW" altLang="en-US" sz="1200" dirty="0"/>
          </a:p>
        </p:txBody>
      </p:sp>
      <p:graphicFrame>
        <p:nvGraphicFramePr>
          <p:cNvPr id="6" name="表格 5"/>
          <p:cNvGraphicFramePr>
            <a:graphicFrameLocks noGrp="1"/>
          </p:cNvGraphicFramePr>
          <p:nvPr/>
        </p:nvGraphicFramePr>
        <p:xfrm>
          <a:off x="539552" y="1393134"/>
          <a:ext cx="8064896" cy="1682372"/>
        </p:xfrm>
        <a:graphic>
          <a:graphicData uri="http://schemas.openxmlformats.org/drawingml/2006/table">
            <a:tbl>
              <a:tblPr/>
              <a:tblGrid>
                <a:gridCol w="6891477">
                  <a:extLst>
                    <a:ext uri="{9D8B030D-6E8A-4147-A177-3AD203B41FA5}">
                      <a16:colId xmlns="" xmlns:a16="http://schemas.microsoft.com/office/drawing/2014/main" val="20000"/>
                    </a:ext>
                  </a:extLst>
                </a:gridCol>
                <a:gridCol w="1173419">
                  <a:extLst>
                    <a:ext uri="{9D8B030D-6E8A-4147-A177-3AD203B41FA5}">
                      <a16:colId xmlns="" xmlns:a16="http://schemas.microsoft.com/office/drawing/2014/main" val="20001"/>
                    </a:ext>
                  </a:extLst>
                </a:gridCol>
              </a:tblGrid>
              <a:tr h="360040">
                <a:tc>
                  <a:txBody>
                    <a:bodyPr/>
                    <a:lstStyle/>
                    <a:p>
                      <a:pPr>
                        <a:spcAft>
                          <a:spcPts val="0"/>
                        </a:spcAft>
                      </a:pPr>
                      <a:r>
                        <a:rPr lang="en-US" sz="1200" kern="100" dirty="0" err="1">
                          <a:solidFill>
                            <a:srgbClr val="000000"/>
                          </a:solidFill>
                          <a:latin typeface="Arial" pitchFamily="34" charset="0"/>
                          <a:ea typeface="新細明體"/>
                          <a:cs typeface="Arial" pitchFamily="34" charset="0"/>
                        </a:rPr>
                        <a:t>view_syn_rep_info_element</a:t>
                      </a:r>
                      <a:r>
                        <a:rPr lang="en-US" sz="1200" kern="100" dirty="0">
                          <a:solidFill>
                            <a:srgbClr val="000000"/>
                          </a:solidFill>
                          <a:latin typeface="Arial" pitchFamily="34" charset="0"/>
                          <a:ea typeface="新細明體"/>
                          <a:cs typeface="Arial" pitchFamily="34" charset="0"/>
                        </a:rPr>
                        <a:t>( </a:t>
                      </a:r>
                      <a:r>
                        <a:rPr lang="en-US" sz="1200" kern="100" dirty="0" err="1">
                          <a:solidFill>
                            <a:srgbClr val="000000"/>
                          </a:solidFill>
                          <a:latin typeface="Arial" pitchFamily="34" charset="0"/>
                          <a:ea typeface="新細明體"/>
                          <a:cs typeface="Arial" pitchFamily="34" charset="0"/>
                        </a:rPr>
                        <a:t>OutSign</a:t>
                      </a:r>
                      <a:r>
                        <a:rPr lang="en-US" sz="1200" kern="100" dirty="0">
                          <a:solidFill>
                            <a:srgbClr val="000000"/>
                          </a:solidFill>
                          <a:latin typeface="Arial" pitchFamily="34" charset="0"/>
                          <a:ea typeface="新細明體"/>
                          <a:cs typeface="Arial" pitchFamily="34" charset="0"/>
                        </a:rPr>
                        <a:t>, </a:t>
                      </a:r>
                      <a:r>
                        <a:rPr lang="en-US" sz="1200" kern="100" dirty="0" err="1">
                          <a:solidFill>
                            <a:srgbClr val="000000"/>
                          </a:solidFill>
                          <a:latin typeface="Arial" pitchFamily="34" charset="0"/>
                          <a:ea typeface="新細明體"/>
                          <a:cs typeface="Arial" pitchFamily="34" charset="0"/>
                        </a:rPr>
                        <a:t>OutExp</a:t>
                      </a:r>
                      <a:r>
                        <a:rPr lang="en-US" sz="1200" kern="100" dirty="0">
                          <a:solidFill>
                            <a:srgbClr val="000000"/>
                          </a:solidFill>
                          <a:latin typeface="Arial" pitchFamily="34" charset="0"/>
                          <a:ea typeface="新細明體"/>
                          <a:cs typeface="Arial" pitchFamily="34" charset="0"/>
                        </a:rPr>
                        <a:t>, </a:t>
                      </a:r>
                      <a:r>
                        <a:rPr lang="en-US" sz="1200" kern="100" dirty="0" err="1">
                          <a:solidFill>
                            <a:srgbClr val="000000"/>
                          </a:solidFill>
                          <a:latin typeface="Arial" pitchFamily="34" charset="0"/>
                          <a:ea typeface="新細明體"/>
                          <a:cs typeface="Arial" pitchFamily="34" charset="0"/>
                        </a:rPr>
                        <a:t>OutMantissa</a:t>
                      </a:r>
                      <a:r>
                        <a:rPr lang="en-US" sz="1200" kern="100" dirty="0">
                          <a:solidFill>
                            <a:srgbClr val="000000"/>
                          </a:solidFill>
                          <a:latin typeface="Arial" pitchFamily="34" charset="0"/>
                          <a:ea typeface="新細明體"/>
                          <a:cs typeface="Arial" pitchFamily="34" charset="0"/>
                        </a:rPr>
                        <a:t>, </a:t>
                      </a:r>
                      <a:r>
                        <a:rPr lang="en-US" sz="1200" kern="100" dirty="0" err="1">
                          <a:solidFill>
                            <a:srgbClr val="000000"/>
                          </a:solidFill>
                          <a:latin typeface="Arial" pitchFamily="34" charset="0"/>
                          <a:ea typeface="新細明體"/>
                          <a:cs typeface="Arial" pitchFamily="34" charset="0"/>
                        </a:rPr>
                        <a:t>OutManLen</a:t>
                      </a:r>
                      <a:r>
                        <a:rPr lang="en-US" sz="1200" kern="100" dirty="0">
                          <a:solidFill>
                            <a:srgbClr val="000000"/>
                          </a:solidFill>
                          <a:latin typeface="Arial" pitchFamily="34" charset="0"/>
                          <a:ea typeface="新細明體"/>
                          <a:cs typeface="Arial" pitchFamily="34" charset="0"/>
                        </a:rPr>
                        <a:t> ) { </a:t>
                      </a:r>
                      <a:endParaRPr lang="zh-TW" sz="18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b="1" kern="100">
                          <a:solidFill>
                            <a:srgbClr val="000000"/>
                          </a:solidFill>
                          <a:latin typeface="Arial" pitchFamily="34" charset="0"/>
                          <a:ea typeface="新細明體"/>
                          <a:cs typeface="Arial" pitchFamily="34" charset="0"/>
                        </a:rPr>
                        <a:t>Descriptor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r h="235666">
                <a:tc>
                  <a:txBody>
                    <a:bodyPr/>
                    <a:lstStyle/>
                    <a:p>
                      <a:pPr indent="127000">
                        <a:spcAft>
                          <a:spcPts val="0"/>
                        </a:spcAft>
                      </a:pPr>
                      <a:r>
                        <a:rPr lang="en-US" sz="1200" b="1" kern="100">
                          <a:solidFill>
                            <a:srgbClr val="000000"/>
                          </a:solidFill>
                          <a:latin typeface="Arial" pitchFamily="34" charset="0"/>
                          <a:ea typeface="新細明體"/>
                          <a:cs typeface="Arial" pitchFamily="34" charset="0"/>
                        </a:rPr>
                        <a:t>da_sign_flag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kern="100">
                          <a:solidFill>
                            <a:srgbClr val="000000"/>
                          </a:solidFill>
                          <a:latin typeface="Arial" pitchFamily="34" charset="0"/>
                          <a:ea typeface="新細明體"/>
                          <a:cs typeface="Arial" pitchFamily="34" charset="0"/>
                        </a:rPr>
                        <a:t>u(1)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288032">
                <a:tc>
                  <a:txBody>
                    <a:bodyPr/>
                    <a:lstStyle/>
                    <a:p>
                      <a:pPr indent="127000">
                        <a:spcAft>
                          <a:spcPts val="0"/>
                        </a:spcAft>
                      </a:pPr>
                      <a:r>
                        <a:rPr lang="en-US" sz="1200" b="1" kern="100">
                          <a:solidFill>
                            <a:srgbClr val="000000"/>
                          </a:solidFill>
                          <a:latin typeface="Arial" pitchFamily="34" charset="0"/>
                          <a:ea typeface="新細明體"/>
                          <a:cs typeface="Arial" pitchFamily="34" charset="0"/>
                        </a:rPr>
                        <a:t>da_exponent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kern="100">
                          <a:solidFill>
                            <a:srgbClr val="000000"/>
                          </a:solidFill>
                          <a:latin typeface="Arial" pitchFamily="34" charset="0"/>
                          <a:ea typeface="新細明體"/>
                          <a:cs typeface="Arial" pitchFamily="34" charset="0"/>
                        </a:rPr>
                        <a:t>u(7)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288032">
                <a:tc>
                  <a:txBody>
                    <a:bodyPr/>
                    <a:lstStyle/>
                    <a:p>
                      <a:pPr indent="127000">
                        <a:spcAft>
                          <a:spcPts val="0"/>
                        </a:spcAft>
                      </a:pPr>
                      <a:r>
                        <a:rPr lang="en-US" sz="1200" b="1" kern="100">
                          <a:solidFill>
                            <a:srgbClr val="000000"/>
                          </a:solidFill>
                          <a:latin typeface="Arial" pitchFamily="34" charset="0"/>
                          <a:ea typeface="新細明體"/>
                          <a:cs typeface="Arial" pitchFamily="34" charset="0"/>
                        </a:rPr>
                        <a:t>da_mantissa_len_minus1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kern="100">
                          <a:solidFill>
                            <a:srgbClr val="000000"/>
                          </a:solidFill>
                          <a:latin typeface="Arial" pitchFamily="34" charset="0"/>
                          <a:ea typeface="新細明體"/>
                          <a:cs typeface="Arial" pitchFamily="34" charset="0"/>
                        </a:rPr>
                        <a:t>u(5)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3"/>
                  </a:ext>
                </a:extLst>
              </a:tr>
              <a:tr h="216024">
                <a:tc>
                  <a:txBody>
                    <a:bodyPr/>
                    <a:lstStyle/>
                    <a:p>
                      <a:pPr indent="127000">
                        <a:spcAft>
                          <a:spcPts val="0"/>
                        </a:spcAft>
                      </a:pPr>
                      <a:r>
                        <a:rPr lang="en-US" sz="1200" b="1" kern="100" dirty="0" err="1">
                          <a:solidFill>
                            <a:srgbClr val="000000"/>
                          </a:solidFill>
                          <a:latin typeface="Arial" pitchFamily="34" charset="0"/>
                          <a:ea typeface="新細明體"/>
                          <a:cs typeface="Arial" pitchFamily="34" charset="0"/>
                        </a:rPr>
                        <a:t>da_mantissa</a:t>
                      </a:r>
                      <a:r>
                        <a:rPr lang="en-US" sz="1200" b="1" kern="100" dirty="0">
                          <a:solidFill>
                            <a:srgbClr val="000000"/>
                          </a:solidFill>
                          <a:latin typeface="Arial" pitchFamily="34" charset="0"/>
                          <a:ea typeface="新細明體"/>
                          <a:cs typeface="Arial" pitchFamily="34" charset="0"/>
                        </a:rPr>
                        <a:t> </a:t>
                      </a:r>
                      <a:endParaRPr lang="zh-TW" sz="18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kern="100">
                          <a:solidFill>
                            <a:srgbClr val="000000"/>
                          </a:solidFill>
                          <a:latin typeface="Arial" pitchFamily="34" charset="0"/>
                          <a:ea typeface="新細明體"/>
                          <a:cs typeface="Arial" pitchFamily="34" charset="0"/>
                        </a:rPr>
                        <a:t>u(v)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4"/>
                  </a:ext>
                </a:extLst>
              </a:tr>
              <a:tr h="294578">
                <a:tc>
                  <a:txBody>
                    <a:bodyPr/>
                    <a:lstStyle/>
                    <a:p>
                      <a:pPr indent="127000">
                        <a:spcAft>
                          <a:spcPts val="0"/>
                        </a:spcAft>
                      </a:pPr>
                      <a:r>
                        <a:rPr lang="en-US" sz="1200" kern="100" dirty="0">
                          <a:solidFill>
                            <a:srgbClr val="000000"/>
                          </a:solidFill>
                          <a:latin typeface="Arial" pitchFamily="34" charset="0"/>
                          <a:ea typeface="新細明體"/>
                          <a:cs typeface="Arial" pitchFamily="34" charset="0"/>
                        </a:rPr>
                        <a:t>} </a:t>
                      </a:r>
                      <a:endParaRPr lang="zh-TW" sz="18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hangingPunct="0">
                        <a:spcBef>
                          <a:spcPts val="680"/>
                        </a:spcBef>
                        <a:spcAft>
                          <a:spcPts val="0"/>
                        </a:spcAft>
                        <a:tabLst>
                          <a:tab pos="228600" algn="l"/>
                          <a:tab pos="457200" algn="l"/>
                          <a:tab pos="685800" algn="l"/>
                          <a:tab pos="914400" algn="l"/>
                        </a:tabLst>
                      </a:pPr>
                      <a:endParaRPr lang="zh-TW" sz="1600" kern="100" dirty="0">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5"/>
                  </a:ext>
                </a:extLst>
              </a:tr>
            </a:tbl>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620688"/>
            <a:ext cx="8229600" cy="926976"/>
          </a:xfrm>
        </p:spPr>
        <p:txBody>
          <a:bodyPr>
            <a:normAutofit/>
          </a:bodyPr>
          <a:lstStyle/>
          <a:p>
            <a:pPr>
              <a:lnSpc>
                <a:spcPct val="90000"/>
              </a:lnSpc>
              <a:spcBef>
                <a:spcPts val="0"/>
              </a:spcBef>
              <a:spcAft>
                <a:spcPts val="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US" altLang="zh-TW" sz="2800" dirty="0" smtClean="0">
                <a:latin typeface="Calibri" panose="020F0502020204030204" pitchFamily="34" charset="0"/>
              </a:rPr>
              <a:t>Association between depth parameter variables </a:t>
            </a:r>
            <a:br>
              <a:rPr lang="en-US" altLang="zh-TW" sz="2800" dirty="0" smtClean="0">
                <a:latin typeface="Calibri" panose="020F0502020204030204" pitchFamily="34" charset="0"/>
              </a:rPr>
            </a:br>
            <a:r>
              <a:rPr lang="en-US" altLang="zh-TW" sz="2800" dirty="0" smtClean="0">
                <a:latin typeface="Calibri" panose="020F0502020204030204" pitchFamily="34" charset="0"/>
              </a:rPr>
              <a:t>and syntax elements</a:t>
            </a:r>
            <a:endParaRPr lang="zh-TW" altLang="zh-TW" sz="2800" dirty="0">
              <a:latin typeface="Calibri" panose="020F050202020403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33207842"/>
              </p:ext>
            </p:extLst>
          </p:nvPr>
        </p:nvGraphicFramePr>
        <p:xfrm>
          <a:off x="510424" y="1628800"/>
          <a:ext cx="8166032" cy="2232251"/>
        </p:xfrm>
        <a:graphic>
          <a:graphicData uri="http://schemas.openxmlformats.org/drawingml/2006/table">
            <a:tbl>
              <a:tblPr firstRow="1" firstCol="1" lastRow="1" lastCol="1" bandRow="1" bandCol="1"/>
              <a:tblGrid>
                <a:gridCol w="1494675">
                  <a:extLst>
                    <a:ext uri="{9D8B030D-6E8A-4147-A177-3AD203B41FA5}">
                      <a16:colId xmlns="" xmlns:a16="http://schemas.microsoft.com/office/drawing/2014/main" val="20000"/>
                    </a:ext>
                  </a:extLst>
                </a:gridCol>
                <a:gridCol w="1604042">
                  <a:extLst>
                    <a:ext uri="{9D8B030D-6E8A-4147-A177-3AD203B41FA5}">
                      <a16:colId xmlns="" xmlns:a16="http://schemas.microsoft.com/office/drawing/2014/main" val="20001"/>
                    </a:ext>
                  </a:extLst>
                </a:gridCol>
                <a:gridCol w="1572276">
                  <a:extLst>
                    <a:ext uri="{9D8B030D-6E8A-4147-A177-3AD203B41FA5}">
                      <a16:colId xmlns="" xmlns:a16="http://schemas.microsoft.com/office/drawing/2014/main" val="20002"/>
                    </a:ext>
                  </a:extLst>
                </a:gridCol>
                <a:gridCol w="1818086">
                  <a:extLst>
                    <a:ext uri="{9D8B030D-6E8A-4147-A177-3AD203B41FA5}">
                      <a16:colId xmlns="" xmlns:a16="http://schemas.microsoft.com/office/drawing/2014/main" val="20003"/>
                    </a:ext>
                  </a:extLst>
                </a:gridCol>
                <a:gridCol w="1676953">
                  <a:extLst>
                    <a:ext uri="{9D8B030D-6E8A-4147-A177-3AD203B41FA5}">
                      <a16:colId xmlns="" xmlns:a16="http://schemas.microsoft.com/office/drawing/2014/main" val="20004"/>
                    </a:ext>
                  </a:extLst>
                </a:gridCol>
              </a:tblGrid>
              <a:tr h="318893">
                <a:tc>
                  <a:txBody>
                    <a:bodyPr/>
                    <a:lstStyle/>
                    <a:p>
                      <a:pPr algn="ctr">
                        <a:spcAft>
                          <a:spcPts val="0"/>
                        </a:spcAft>
                      </a:pPr>
                      <a:r>
                        <a:rPr lang="en-US" sz="1800" b="1" kern="100" dirty="0">
                          <a:solidFill>
                            <a:srgbClr val="000000"/>
                          </a:solidFill>
                          <a:latin typeface="Times New Roman"/>
                          <a:ea typeface="新細明體"/>
                          <a:cs typeface="Times New Roman"/>
                        </a:rPr>
                        <a:t>x </a:t>
                      </a:r>
                      <a:endParaRPr lang="zh-TW" sz="18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smtClean="0">
                          <a:solidFill>
                            <a:srgbClr val="000000"/>
                          </a:solidFill>
                          <a:latin typeface="Times New Roman"/>
                          <a:ea typeface="新細明體"/>
                          <a:cs typeface="Times New Roman"/>
                        </a:rPr>
                        <a:t>s </a:t>
                      </a:r>
                      <a:endParaRPr lang="zh-TW" sz="18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a:solidFill>
                            <a:srgbClr val="000000"/>
                          </a:solidFill>
                          <a:latin typeface="Times New Roman"/>
                          <a:ea typeface="新細明體"/>
                          <a:cs typeface="Times New Roman"/>
                        </a:rPr>
                        <a:t>e </a:t>
                      </a:r>
                      <a:endParaRPr lang="zh-TW" sz="18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a:solidFill>
                            <a:srgbClr val="000000"/>
                          </a:solidFill>
                          <a:latin typeface="Times New Roman"/>
                          <a:ea typeface="新細明體"/>
                          <a:cs typeface="Times New Roman"/>
                        </a:rPr>
                        <a:t>n </a:t>
                      </a:r>
                      <a:endParaRPr lang="zh-TW" sz="18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a:solidFill>
                            <a:srgbClr val="000000"/>
                          </a:solidFill>
                          <a:latin typeface="Times New Roman"/>
                          <a:ea typeface="新細明體"/>
                          <a:cs typeface="Times New Roman"/>
                        </a:rPr>
                        <a:t>v </a:t>
                      </a:r>
                      <a:endParaRPr lang="zh-TW" sz="18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r h="318893">
                <a:tc>
                  <a:txBody>
                    <a:bodyPr/>
                    <a:lstStyle/>
                    <a:p>
                      <a:pPr algn="ctr">
                        <a:spcAft>
                          <a:spcPts val="0"/>
                        </a:spcAft>
                      </a:pPr>
                      <a:r>
                        <a:rPr lang="en-US" sz="1400" kern="100" dirty="0" err="1">
                          <a:solidFill>
                            <a:srgbClr val="000000"/>
                          </a:solidFill>
                          <a:latin typeface="Times New Roman"/>
                          <a:ea typeface="新細明體"/>
                          <a:cs typeface="Times New Roman"/>
                        </a:rPr>
                        <a:t>Bdistance</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err="1">
                          <a:solidFill>
                            <a:srgbClr val="000000"/>
                          </a:solidFill>
                          <a:latin typeface="Times New Roman"/>
                          <a:ea typeface="新細明體"/>
                          <a:cs typeface="Times New Roman"/>
                        </a:rPr>
                        <a:t>BdistanceSign</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err="1">
                          <a:solidFill>
                            <a:srgbClr val="000000"/>
                          </a:solidFill>
                          <a:latin typeface="Times New Roman"/>
                          <a:ea typeface="新細明體"/>
                          <a:cs typeface="Times New Roman"/>
                        </a:rPr>
                        <a:t>BdistanceExp</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solidFill>
                            <a:srgbClr val="000000"/>
                          </a:solidFill>
                          <a:latin typeface="Times New Roman"/>
                          <a:ea typeface="新細明體"/>
                          <a:cs typeface="Times New Roman"/>
                        </a:rPr>
                        <a:t>BdistanceMantissa</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err="1">
                          <a:solidFill>
                            <a:srgbClr val="000000"/>
                          </a:solidFill>
                          <a:latin typeface="Times New Roman"/>
                          <a:ea typeface="新細明體"/>
                          <a:cs typeface="Times New Roman"/>
                        </a:rPr>
                        <a:t>BdistanceManLen</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318893">
                <a:tc>
                  <a:txBody>
                    <a:bodyPr/>
                    <a:lstStyle/>
                    <a:p>
                      <a:pPr algn="ctr">
                        <a:spcAft>
                          <a:spcPts val="0"/>
                        </a:spcAft>
                      </a:pPr>
                      <a:r>
                        <a:rPr lang="en-US" sz="1400" kern="100" dirty="0" err="1">
                          <a:solidFill>
                            <a:srgbClr val="000000"/>
                          </a:solidFill>
                          <a:latin typeface="Times New Roman"/>
                          <a:ea typeface="新細明體"/>
                          <a:cs typeface="Times New Roman"/>
                        </a:rPr>
                        <a:t>Flength</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FlengthSign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FlengthExp</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FlengthMantissa</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FlengthManLen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2"/>
                  </a:ext>
                </a:extLst>
              </a:tr>
              <a:tr h="318893">
                <a:tc>
                  <a:txBody>
                    <a:bodyPr/>
                    <a:lstStyle/>
                    <a:p>
                      <a:pPr algn="ctr">
                        <a:spcAft>
                          <a:spcPts val="0"/>
                        </a:spcAft>
                      </a:pPr>
                      <a:r>
                        <a:rPr lang="en-US" sz="1400" kern="100">
                          <a:solidFill>
                            <a:srgbClr val="000000"/>
                          </a:solidFill>
                          <a:latin typeface="Times New Roman"/>
                          <a:ea typeface="新細明體"/>
                          <a:cs typeface="Times New Roman"/>
                        </a:rPr>
                        <a:t>ZNear </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ZNearSign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ZNearExp</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ZNearMantissa</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ZNearManLen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3"/>
                  </a:ext>
                </a:extLst>
              </a:tr>
              <a:tr h="318893">
                <a:tc>
                  <a:txBody>
                    <a:bodyPr/>
                    <a:lstStyle/>
                    <a:p>
                      <a:pPr algn="ctr">
                        <a:spcAft>
                          <a:spcPts val="0"/>
                        </a:spcAft>
                      </a:pPr>
                      <a:r>
                        <a:rPr lang="en-US" sz="1400" kern="100">
                          <a:solidFill>
                            <a:srgbClr val="000000"/>
                          </a:solidFill>
                          <a:latin typeface="Times New Roman"/>
                          <a:ea typeface="新細明體"/>
                          <a:cs typeface="Times New Roman"/>
                        </a:rPr>
                        <a:t>ZFar </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ZFarSign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ZFarExp</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ZFarMantissa</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ZFarManLen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4"/>
                  </a:ext>
                </a:extLst>
              </a:tr>
              <a:tr h="318893">
                <a:tc>
                  <a:txBody>
                    <a:bodyPr/>
                    <a:lstStyle/>
                    <a:p>
                      <a:pPr algn="ctr">
                        <a:spcAft>
                          <a:spcPts val="0"/>
                        </a:spcAft>
                      </a:pPr>
                      <a:r>
                        <a:rPr lang="en-US" sz="1400" kern="100">
                          <a:solidFill>
                            <a:srgbClr val="000000"/>
                          </a:solidFill>
                          <a:latin typeface="Times New Roman"/>
                          <a:ea typeface="新細明體"/>
                          <a:cs typeface="Times New Roman"/>
                        </a:rPr>
                        <a:t>DMax </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a:solidFill>
                            <a:srgbClr val="000000"/>
                          </a:solidFill>
                          <a:latin typeface="Times New Roman"/>
                          <a:ea typeface="新細明體"/>
                          <a:cs typeface="Times New Roman"/>
                        </a:rPr>
                        <a:t>DMaxSign </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DMaxExp</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DMaxMantissa</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DMaxManLen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5"/>
                  </a:ext>
                </a:extLst>
              </a:tr>
              <a:tr h="318893">
                <a:tc>
                  <a:txBody>
                    <a:bodyPr/>
                    <a:lstStyle/>
                    <a:p>
                      <a:pPr algn="ctr">
                        <a:spcAft>
                          <a:spcPts val="0"/>
                        </a:spcAft>
                      </a:pPr>
                      <a:r>
                        <a:rPr lang="en-US" sz="1400" kern="100" dirty="0" err="1">
                          <a:solidFill>
                            <a:srgbClr val="000000"/>
                          </a:solidFill>
                          <a:latin typeface="Times New Roman"/>
                          <a:ea typeface="新細明體"/>
                          <a:cs typeface="Times New Roman"/>
                        </a:rPr>
                        <a:t>DMin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a:solidFill>
                            <a:srgbClr val="000000"/>
                          </a:solidFill>
                          <a:latin typeface="Times New Roman"/>
                          <a:ea typeface="新細明體"/>
                          <a:cs typeface="Times New Roman"/>
                        </a:rPr>
                        <a:t>DMinSign </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a:solidFill>
                            <a:srgbClr val="000000"/>
                          </a:solidFill>
                          <a:latin typeface="Times New Roman"/>
                          <a:ea typeface="新細明體"/>
                          <a:cs typeface="Times New Roman"/>
                        </a:rPr>
                        <a:t>DMinExp </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DMinMantissa</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DMinManLen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6"/>
                  </a:ext>
                </a:extLst>
              </a:tr>
            </a:tbl>
          </a:graphicData>
        </a:graphic>
      </p:graphicFrame>
      <p:sp>
        <p:nvSpPr>
          <p:cNvPr id="5" name="文字方塊 4"/>
          <p:cNvSpPr txBox="1"/>
          <p:nvPr/>
        </p:nvSpPr>
        <p:spPr>
          <a:xfrm>
            <a:off x="539552" y="4011067"/>
            <a:ext cx="8352928" cy="3283976"/>
          </a:xfrm>
          <a:prstGeom prst="rect">
            <a:avLst/>
          </a:prstGeom>
          <a:noFill/>
        </p:spPr>
        <p:txBody>
          <a:bodyPr wrap="square" rtlCol="0">
            <a:spAutoFit/>
          </a:bodyPr>
          <a:lstStyle/>
          <a:p>
            <a:pPr>
              <a:lnSpc>
                <a:spcPct val="95000"/>
              </a:lnSpc>
              <a:spcBef>
                <a:spcPts val="300"/>
              </a:spcBef>
            </a:pPr>
            <a:r>
              <a:rPr lang="en-US" altLang="zh-TW" sz="1600" dirty="0" smtClean="0"/>
              <a:t>The variables in the x column of table are derived from the respective variables in the s, e, n and v columns as follows: </a:t>
            </a:r>
            <a:endParaRPr lang="zh-TW" altLang="zh-TW" sz="1600" dirty="0" smtClean="0"/>
          </a:p>
          <a:p>
            <a:pPr marL="361950" indent="-361950">
              <a:lnSpc>
                <a:spcPct val="95000"/>
              </a:lnSpc>
              <a:spcBef>
                <a:spcPts val="300"/>
              </a:spcBef>
            </a:pPr>
            <a:r>
              <a:rPr lang="en-US" altLang="zh-TW" sz="1600" dirty="0" smtClean="0"/>
              <a:t>–     If the value of e is in the range of 0 to 127, exclusive, x is set equal to ( −1 )</a:t>
            </a:r>
            <a:r>
              <a:rPr lang="en-US" altLang="zh-TW" sz="1600" baseline="30000" dirty="0" smtClean="0"/>
              <a:t>s</a:t>
            </a:r>
            <a:r>
              <a:rPr lang="en-US" altLang="zh-TW" sz="1600" dirty="0" smtClean="0"/>
              <a:t>* 2</a:t>
            </a:r>
            <a:r>
              <a:rPr lang="en-US" altLang="zh-TW" sz="1600" baseline="30000" dirty="0" smtClean="0"/>
              <a:t>e - 31</a:t>
            </a:r>
            <a:r>
              <a:rPr lang="en-US" altLang="zh-TW" sz="1600" dirty="0" smtClean="0"/>
              <a:t> * ( 1 + n ÷ 2</a:t>
            </a:r>
            <a:r>
              <a:rPr lang="en-US" altLang="zh-TW" sz="1600" baseline="30000" dirty="0" smtClean="0"/>
              <a:t>v </a:t>
            </a:r>
            <a:r>
              <a:rPr lang="en-US" altLang="zh-TW" sz="1600" dirty="0" smtClean="0"/>
              <a:t>). </a:t>
            </a:r>
            <a:endParaRPr lang="zh-TW" altLang="zh-TW" sz="1600" dirty="0" smtClean="0"/>
          </a:p>
          <a:p>
            <a:pPr>
              <a:lnSpc>
                <a:spcPct val="95000"/>
              </a:lnSpc>
              <a:spcBef>
                <a:spcPts val="300"/>
              </a:spcBef>
            </a:pPr>
            <a:r>
              <a:rPr lang="en-US" altLang="zh-TW" sz="1600" dirty="0" smtClean="0"/>
              <a:t>–     Otherwise (e is equal to 0), x is set equal to ( −1 )</a:t>
            </a:r>
            <a:r>
              <a:rPr lang="en-US" altLang="zh-TW" sz="1600" baseline="30000" dirty="0" smtClean="0"/>
              <a:t>s </a:t>
            </a:r>
            <a:r>
              <a:rPr lang="en-US" altLang="zh-TW" sz="1600" dirty="0" smtClean="0"/>
              <a:t>* 2</a:t>
            </a:r>
            <a:r>
              <a:rPr lang="en-US" altLang="zh-TW" sz="1600" baseline="30000" dirty="0" smtClean="0"/>
              <a:t>−( 30 + v )</a:t>
            </a:r>
            <a:r>
              <a:rPr lang="en-US" altLang="zh-TW" sz="1600" dirty="0" smtClean="0"/>
              <a:t> * n. </a:t>
            </a:r>
          </a:p>
          <a:p>
            <a:pPr>
              <a:lnSpc>
                <a:spcPct val="95000"/>
              </a:lnSpc>
              <a:spcBef>
                <a:spcPts val="300"/>
              </a:spcBef>
            </a:pPr>
            <a:r>
              <a:rPr lang="en-US" altLang="zh-TW" sz="1600" dirty="0" smtClean="0"/>
              <a:t>The </a:t>
            </a:r>
            <a:r>
              <a:rPr lang="en-US" altLang="zh-TW" sz="1600" dirty="0" err="1" smtClean="0"/>
              <a:t>DMin</a:t>
            </a:r>
            <a:r>
              <a:rPr lang="en-US" altLang="zh-TW" sz="1600" dirty="0" smtClean="0"/>
              <a:t> and </a:t>
            </a:r>
            <a:r>
              <a:rPr lang="en-US" altLang="zh-TW" sz="1600" dirty="0" err="1" smtClean="0"/>
              <a:t>DMax</a:t>
            </a:r>
            <a:r>
              <a:rPr lang="en-US" altLang="zh-TW" sz="1600" dirty="0" smtClean="0"/>
              <a:t> values, when present, are specified in units of a </a:t>
            </a:r>
            <a:r>
              <a:rPr lang="en-US" altLang="zh-TW" sz="1600" dirty="0" err="1" smtClean="0"/>
              <a:t>luma</a:t>
            </a:r>
            <a:r>
              <a:rPr lang="en-US" altLang="zh-TW" sz="1600" dirty="0" smtClean="0"/>
              <a:t> sample width of the </a:t>
            </a:r>
            <a:r>
              <a:rPr lang="en-US" altLang="zh-TW" sz="1600" smtClean="0"/>
              <a:t>coded picture. </a:t>
            </a:r>
            <a:r>
              <a:rPr lang="en-US" altLang="zh-TW" sz="1600" dirty="0" smtClean="0"/>
              <a:t> </a:t>
            </a:r>
            <a:endParaRPr lang="zh-TW" altLang="zh-TW" sz="1600" dirty="0" smtClean="0"/>
          </a:p>
          <a:p>
            <a:pPr>
              <a:lnSpc>
                <a:spcPct val="95000"/>
              </a:lnSpc>
              <a:spcBef>
                <a:spcPts val="300"/>
              </a:spcBef>
            </a:pPr>
            <a:r>
              <a:rPr lang="en-US" altLang="zh-TW" sz="1600" dirty="0" smtClean="0"/>
              <a:t>The units for the </a:t>
            </a:r>
            <a:r>
              <a:rPr lang="en-US" altLang="zh-TW" sz="1600" dirty="0" err="1" smtClean="0"/>
              <a:t>ZNear</a:t>
            </a:r>
            <a:r>
              <a:rPr lang="en-US" altLang="zh-TW" sz="1600" dirty="0" smtClean="0"/>
              <a:t> and </a:t>
            </a:r>
            <a:r>
              <a:rPr lang="en-US" altLang="zh-TW" sz="1600" dirty="0" err="1" smtClean="0"/>
              <a:t>ZFar</a:t>
            </a:r>
            <a:r>
              <a:rPr lang="en-US" altLang="zh-TW" sz="1600" dirty="0" smtClean="0"/>
              <a:t>, when present, are identical but unspecified. </a:t>
            </a:r>
            <a:endParaRPr lang="zh-TW" altLang="zh-TW" sz="1600" dirty="0" smtClean="0"/>
          </a:p>
          <a:p>
            <a:pPr>
              <a:lnSpc>
                <a:spcPct val="95000"/>
              </a:lnSpc>
              <a:spcBef>
                <a:spcPts val="300"/>
              </a:spcBef>
            </a:pPr>
            <a:r>
              <a:rPr lang="en-US" altLang="zh-TW" sz="1600" dirty="0" smtClean="0"/>
              <a:t>When </a:t>
            </a:r>
            <a:r>
              <a:rPr lang="en-US" altLang="zh-TW" sz="1600" dirty="0" err="1" smtClean="0"/>
              <a:t>depth_representation_type</a:t>
            </a:r>
            <a:r>
              <a:rPr lang="en-US" altLang="zh-TW" sz="1600" dirty="0" smtClean="0"/>
              <a:t> is equal to 0 or 2, the disparity D can further be obtained from the value of Z, </a:t>
            </a:r>
            <a:r>
              <a:rPr lang="en-US" altLang="zh-TW" sz="1600" dirty="0" err="1" smtClean="0"/>
              <a:t>Bdistance</a:t>
            </a:r>
            <a:r>
              <a:rPr lang="en-US" altLang="zh-TW" sz="1600" dirty="0" smtClean="0"/>
              <a:t>, and </a:t>
            </a:r>
            <a:r>
              <a:rPr lang="en-US" altLang="zh-TW" sz="1600" dirty="0" err="1" smtClean="0"/>
              <a:t>Flength</a:t>
            </a:r>
            <a:r>
              <a:rPr lang="en-US" altLang="zh-TW" sz="1600" dirty="0" smtClean="0"/>
              <a:t>, where D = </a:t>
            </a:r>
            <a:r>
              <a:rPr lang="en-US" altLang="zh-TW" sz="1600" dirty="0" err="1" smtClean="0"/>
              <a:t>Bdistance</a:t>
            </a:r>
            <a:r>
              <a:rPr lang="en-US" altLang="zh-TW" sz="1600" dirty="0" smtClean="0"/>
              <a:t> × </a:t>
            </a:r>
            <a:r>
              <a:rPr lang="en-US" altLang="zh-TW" sz="1600" dirty="0" err="1" smtClean="0"/>
              <a:t>Flength</a:t>
            </a:r>
            <a:r>
              <a:rPr lang="en-US" altLang="zh-TW" sz="1600" dirty="0" smtClean="0"/>
              <a:t> ÷ Z</a:t>
            </a:r>
            <a:endParaRPr lang="zh-TW" altLang="zh-TW" sz="1600" dirty="0" smtClean="0"/>
          </a:p>
          <a:p>
            <a:pPr>
              <a:lnSpc>
                <a:spcPct val="95000"/>
              </a:lnSpc>
              <a:spcBef>
                <a:spcPts val="300"/>
              </a:spcBef>
            </a:pPr>
            <a:r>
              <a:rPr lang="en-US" altLang="zh-TW" sz="1600" dirty="0" smtClean="0"/>
              <a:t> </a:t>
            </a:r>
            <a:endParaRPr lang="zh-TW" altLang="zh-TW" sz="1600" dirty="0" smtClean="0"/>
          </a:p>
          <a:p>
            <a:pPr>
              <a:lnSpc>
                <a:spcPct val="95000"/>
              </a:lnSpc>
              <a:spcBef>
                <a:spcPts val="300"/>
              </a:spcBef>
            </a:pPr>
            <a:endParaRPr lang="zh-TW" altLang="en-US" sz="1600" dirty="0"/>
          </a:p>
        </p:txBody>
      </p:sp>
    </p:spTree>
    <p:extLst>
      <p:ext uri="{BB962C8B-B14F-4D97-AF65-F5344CB8AC3E}">
        <p14:creationId xmlns:p14="http://schemas.microsoft.com/office/powerpoint/2010/main" val="113609570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1"/>
          <p:cNvSpPr>
            <a:spLocks noChangeArrowheads="1"/>
          </p:cNvSpPr>
          <p:nvPr/>
        </p:nvSpPr>
        <p:spPr bwMode="auto">
          <a:xfrm>
            <a:off x="611560" y="1219438"/>
            <a:ext cx="8057492" cy="57554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smtClean="0">
                <a:ln>
                  <a:noFill/>
                </a:ln>
                <a:solidFill>
                  <a:srgbClr val="000000"/>
                </a:solidFill>
                <a:effectLst/>
                <a:cs typeface="Arial" pitchFamily="34" charset="0"/>
              </a:rPr>
              <a:t>depth_nonlinear_representation_num_minus1 </a:t>
            </a:r>
            <a:r>
              <a:rPr kumimoji="1" lang="en-US" altLang="zh-TW" sz="1600" b="0" i="0" u="none" strike="noStrike" cap="none" normalizeH="0" baseline="0" dirty="0" smtClean="0">
                <a:ln>
                  <a:noFill/>
                </a:ln>
                <a:solidFill>
                  <a:srgbClr val="000000"/>
                </a:solidFill>
                <a:effectLst/>
                <a:cs typeface="Arial" pitchFamily="34" charset="0"/>
              </a:rPr>
              <a:t>plus 2 specifies the number of piecewise linear segments for mapping of depth values to a scale that is uniformly quantized in terms of disparity. </a:t>
            </a:r>
          </a:p>
          <a:p>
            <a:pPr marL="0" marR="0" lvl="0" indent="0" algn="l" defTabSz="914400" rtl="0" eaLnBrk="1" fontAlgn="base" latinLnBrk="0" hangingPunct="1">
              <a:lnSpc>
                <a:spcPct val="100000"/>
              </a:lnSpc>
              <a:spcBef>
                <a:spcPct val="0"/>
              </a:spcBef>
              <a:spcAft>
                <a:spcPct val="0"/>
              </a:spcAft>
              <a:buClrTx/>
              <a:buSzTx/>
              <a:buFontTx/>
              <a:buNone/>
              <a:tabLst>
                <a:tab pos="228600" algn="l"/>
                <a:tab pos="457200" algn="l"/>
                <a:tab pos="685800" algn="l"/>
                <a:tab pos="914400" algn="l"/>
              </a:tabLst>
            </a:pPr>
            <a:endParaRPr kumimoji="1" lang="en-US" altLang="zh-TW" sz="8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cs typeface="Arial" pitchFamily="34" charset="0"/>
              </a:rPr>
              <a:t>depth_nonlinear_representation_model</a:t>
            </a:r>
            <a:r>
              <a:rPr kumimoji="1" lang="en-US" altLang="zh-TW" sz="1600" b="0" i="0" u="none" strike="noStrike" cap="none" normalizeH="0" baseline="0" dirty="0" smtClean="0">
                <a:ln>
                  <a:noFill/>
                </a:ln>
                <a:solidFill>
                  <a:srgbClr val="000000"/>
                </a:solidFill>
                <a:effectLst/>
                <a:cs typeface="Arial" pitchFamily="34" charset="0"/>
              </a:rPr>
              <a:t>[ </a:t>
            </a:r>
            <a:r>
              <a:rPr kumimoji="1" lang="en-US" altLang="zh-TW" sz="1600" b="0" i="0" u="none" strike="noStrike" cap="none" normalizeH="0" baseline="0" dirty="0" err="1" smtClean="0">
                <a:ln>
                  <a:noFill/>
                </a:ln>
                <a:solidFill>
                  <a:srgbClr val="000000"/>
                </a:solidFill>
                <a:effectLst/>
                <a:cs typeface="Arial" pitchFamily="34" charset="0"/>
              </a:rPr>
              <a:t>i</a:t>
            </a:r>
            <a:r>
              <a:rPr kumimoji="1" lang="en-US" altLang="zh-TW" sz="1600" b="0" i="0" u="none" strike="noStrike" cap="none" normalizeH="0" baseline="0" dirty="0" smtClean="0">
                <a:ln>
                  <a:noFill/>
                </a:ln>
                <a:solidFill>
                  <a:srgbClr val="000000"/>
                </a:solidFill>
                <a:effectLst/>
                <a:cs typeface="Arial" pitchFamily="34" charset="0"/>
              </a:rPr>
              <a:t> ] for </a:t>
            </a:r>
            <a:r>
              <a:rPr kumimoji="1" lang="en-US" altLang="zh-TW" sz="1600" b="0" i="0" u="none" strike="noStrike" cap="none" normalizeH="0" baseline="0" dirty="0" err="1" smtClean="0">
                <a:ln>
                  <a:noFill/>
                </a:ln>
                <a:solidFill>
                  <a:srgbClr val="000000"/>
                </a:solidFill>
                <a:effectLst/>
                <a:cs typeface="Arial" pitchFamily="34" charset="0"/>
              </a:rPr>
              <a:t>i</a:t>
            </a:r>
            <a:r>
              <a:rPr kumimoji="1" lang="en-US" altLang="zh-TW" sz="1600" b="0" i="0" u="none" strike="noStrike" cap="none" normalizeH="0" baseline="0" dirty="0" smtClean="0">
                <a:ln>
                  <a:noFill/>
                </a:ln>
                <a:solidFill>
                  <a:srgbClr val="000000"/>
                </a:solidFill>
                <a:effectLst/>
                <a:cs typeface="Arial" pitchFamily="34" charset="0"/>
              </a:rPr>
              <a:t> ranging from 0 to depth_nonlinear_representation_num_minus1 + 2, inclusive, specify the piecewise linear segments for mapping of decoded </a:t>
            </a:r>
            <a:r>
              <a:rPr kumimoji="1" lang="en-US" altLang="zh-TW" sz="1600" b="0" i="0" u="none" strike="noStrike" cap="none" normalizeH="0" baseline="0" dirty="0" err="1" smtClean="0">
                <a:ln>
                  <a:noFill/>
                </a:ln>
                <a:solidFill>
                  <a:srgbClr val="000000"/>
                </a:solidFill>
                <a:effectLst/>
                <a:cs typeface="Arial" pitchFamily="34" charset="0"/>
              </a:rPr>
              <a:t>luma</a:t>
            </a:r>
            <a:r>
              <a:rPr kumimoji="1" lang="en-US" altLang="zh-TW" sz="1600" b="0" i="0" u="none" strike="noStrike" cap="none" normalizeH="0" baseline="0" dirty="0" smtClean="0">
                <a:ln>
                  <a:noFill/>
                </a:ln>
                <a:solidFill>
                  <a:srgbClr val="000000"/>
                </a:solidFill>
                <a:effectLst/>
                <a:cs typeface="Arial" pitchFamily="34" charset="0"/>
              </a:rPr>
              <a:t> sample values of an auxiliary picture to a scale that is uniformly quantized in terms of disparity. The values of </a:t>
            </a:r>
            <a:r>
              <a:rPr kumimoji="1" lang="en-US" altLang="zh-TW" sz="1600" b="0" i="0" u="none" strike="noStrike" cap="none" normalizeH="0" baseline="0" dirty="0" err="1" smtClean="0">
                <a:ln>
                  <a:noFill/>
                </a:ln>
                <a:solidFill>
                  <a:srgbClr val="000000"/>
                </a:solidFill>
                <a:effectLst/>
                <a:cs typeface="Arial" pitchFamily="34" charset="0"/>
              </a:rPr>
              <a:t>depth_nonlinear_representation_model</a:t>
            </a:r>
            <a:r>
              <a:rPr kumimoji="1" lang="en-US" altLang="zh-TW" sz="1600" b="0" i="0" u="none" strike="noStrike" cap="none" normalizeH="0" baseline="0" dirty="0" smtClean="0">
                <a:ln>
                  <a:noFill/>
                </a:ln>
                <a:solidFill>
                  <a:srgbClr val="000000"/>
                </a:solidFill>
                <a:effectLst/>
                <a:cs typeface="Arial" pitchFamily="34" charset="0"/>
              </a:rPr>
              <a:t>[0] and </a:t>
            </a:r>
            <a:r>
              <a:rPr kumimoji="1" lang="en-US" altLang="zh-TW" sz="1600" b="0" i="0" u="none" strike="noStrike" cap="none" normalizeH="0" baseline="0" dirty="0" err="1" smtClean="0">
                <a:ln>
                  <a:noFill/>
                </a:ln>
                <a:solidFill>
                  <a:srgbClr val="000000"/>
                </a:solidFill>
                <a:effectLst/>
                <a:cs typeface="Arial" pitchFamily="34" charset="0"/>
              </a:rPr>
              <a:t>depth_nonlinear_representation_model</a:t>
            </a:r>
            <a:r>
              <a:rPr kumimoji="1" lang="en-US" altLang="zh-TW" sz="1600" b="0" i="0" u="none" strike="noStrike" cap="none" normalizeH="0" baseline="0" dirty="0" smtClean="0">
                <a:ln>
                  <a:noFill/>
                </a:ln>
                <a:solidFill>
                  <a:srgbClr val="000000"/>
                </a:solidFill>
                <a:effectLst/>
                <a:cs typeface="Arial" pitchFamily="34" charset="0"/>
              </a:rPr>
              <a:t>[ depth_nonlinear_representation_num_minus1 + 2 ] are both inferred to be equal to 0.</a:t>
            </a:r>
          </a:p>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endParaRPr lang="en-US" altLang="zh-TW" sz="800" dirty="0" smtClean="0">
              <a:solidFill>
                <a:srgbClr val="000000"/>
              </a:solidFill>
              <a:cs typeface="Arial" pitchFamily="34" charset="0"/>
            </a:endParaRPr>
          </a:p>
          <a:p>
            <a:pPr hangingPunct="0"/>
            <a:r>
              <a:rPr lang="en-US" altLang="zh-TW" sz="1600" b="1" dirty="0" err="1" smtClean="0">
                <a:cs typeface="Arial" pitchFamily="34" charset="0"/>
              </a:rPr>
              <a:t>centralized_texture_depth_packing_persistence_flag</a:t>
            </a:r>
            <a:r>
              <a:rPr lang="en-US" altLang="zh-TW" sz="1600" dirty="0" smtClean="0">
                <a:cs typeface="Arial" pitchFamily="34" charset="0"/>
              </a:rPr>
              <a:t> specifies the persistence of the </a:t>
            </a:r>
            <a:r>
              <a:rPr lang="en-GB" altLang="zh-TW" sz="1600" dirty="0" smtClean="0">
                <a:cs typeface="Arial" pitchFamily="34" charset="0"/>
              </a:rPr>
              <a:t>centralized texture</a:t>
            </a:r>
            <a:r>
              <a:rPr lang="en-US" altLang="zh-TW" sz="1600" dirty="0" smtClean="0">
                <a:cs typeface="Arial" pitchFamily="34" charset="0"/>
              </a:rPr>
              <a:t>-</a:t>
            </a:r>
            <a:r>
              <a:rPr lang="en-GB" altLang="zh-TW" sz="1600" dirty="0" smtClean="0">
                <a:cs typeface="Arial" pitchFamily="34" charset="0"/>
              </a:rPr>
              <a:t>depth packing</a:t>
            </a:r>
            <a:r>
              <a:rPr lang="en-US" altLang="zh-TW" sz="1600" dirty="0" smtClean="0">
                <a:cs typeface="Arial" pitchFamily="34" charset="0"/>
              </a:rPr>
              <a:t> arrangement SEI message.</a:t>
            </a:r>
            <a:endParaRPr lang="zh-TW" altLang="zh-TW" sz="1600" dirty="0" smtClean="0">
              <a:cs typeface="Arial" pitchFamily="34" charset="0"/>
            </a:endParaRPr>
          </a:p>
          <a:p>
            <a:pPr hangingPunct="0"/>
            <a:r>
              <a:rPr lang="en-GB" altLang="zh-TW" sz="1600" dirty="0" err="1" smtClean="0">
                <a:cs typeface="Arial" pitchFamily="34" charset="0"/>
              </a:rPr>
              <a:t>centralized_texture-depth_packing_persistence_flag</a:t>
            </a:r>
            <a:r>
              <a:rPr lang="en-US" altLang="zh-TW" sz="1600" dirty="0" smtClean="0">
                <a:cs typeface="Arial" pitchFamily="34" charset="0"/>
              </a:rPr>
              <a:t> equal to 0 specifies that the centralized </a:t>
            </a:r>
            <a:r>
              <a:rPr lang="en-GB" altLang="zh-TW" sz="1600" dirty="0" smtClean="0">
                <a:cs typeface="Arial" pitchFamily="34" charset="0"/>
              </a:rPr>
              <a:t>texture</a:t>
            </a:r>
            <a:r>
              <a:rPr lang="en-US" altLang="zh-TW" sz="1600" dirty="0" smtClean="0">
                <a:cs typeface="Arial" pitchFamily="34" charset="0"/>
              </a:rPr>
              <a:t>-</a:t>
            </a:r>
            <a:r>
              <a:rPr lang="en-GB" altLang="zh-TW" sz="1600" dirty="0" smtClean="0">
                <a:cs typeface="Arial" pitchFamily="34" charset="0"/>
              </a:rPr>
              <a:t>depth packing</a:t>
            </a:r>
            <a:r>
              <a:rPr lang="en-US" altLang="zh-TW" sz="1600" dirty="0" smtClean="0">
                <a:cs typeface="Arial" pitchFamily="34" charset="0"/>
              </a:rPr>
              <a:t> arrangement SEI message applies to the current decoded frame only.</a:t>
            </a:r>
            <a:endParaRPr lang="zh-TW" altLang="zh-TW" sz="1600" dirty="0" smtClean="0">
              <a:cs typeface="Arial" pitchFamily="34" charset="0"/>
            </a:endParaRPr>
          </a:p>
          <a:p>
            <a:pPr hangingPunct="0"/>
            <a:r>
              <a:rPr lang="en-US" altLang="zh-TW" sz="1600" dirty="0" err="1" smtClean="0">
                <a:cs typeface="Arial" pitchFamily="34" charset="0"/>
              </a:rPr>
              <a:t>centralized_texture-depth_packing_persistence_flag</a:t>
            </a:r>
            <a:r>
              <a:rPr lang="en-US" altLang="zh-TW" sz="1600" dirty="0" smtClean="0">
                <a:cs typeface="Arial" pitchFamily="34" charset="0"/>
              </a:rPr>
              <a:t> equal to 1 specifies that the centralized </a:t>
            </a:r>
            <a:r>
              <a:rPr lang="en-GB" altLang="zh-TW" sz="1600" dirty="0" smtClean="0">
                <a:cs typeface="Arial" pitchFamily="34" charset="0"/>
              </a:rPr>
              <a:t>texture</a:t>
            </a:r>
            <a:r>
              <a:rPr lang="en-US" altLang="zh-TW" sz="1600" dirty="0" smtClean="0">
                <a:cs typeface="Arial" pitchFamily="34" charset="0"/>
              </a:rPr>
              <a:t>-</a:t>
            </a:r>
            <a:r>
              <a:rPr lang="en-GB" altLang="zh-TW" sz="1600" dirty="0" smtClean="0">
                <a:cs typeface="Arial" pitchFamily="34" charset="0"/>
              </a:rPr>
              <a:t>depth packing</a:t>
            </a:r>
            <a:r>
              <a:rPr lang="en-US" altLang="zh-TW" sz="1600" dirty="0" smtClean="0">
                <a:cs typeface="Arial" pitchFamily="34" charset="0"/>
              </a:rPr>
              <a:t> arrangement SEI message persists in output order until any of the following conditions are true:</a:t>
            </a:r>
            <a:endParaRPr lang="zh-TW" altLang="zh-TW" sz="1600" dirty="0" smtClean="0">
              <a:cs typeface="Arial" pitchFamily="34" charset="0"/>
            </a:endParaRPr>
          </a:p>
          <a:p>
            <a:pPr hangingPunct="0"/>
            <a:r>
              <a:rPr lang="en-GB" altLang="zh-TW" sz="1600" dirty="0" smtClean="0">
                <a:cs typeface="Arial" pitchFamily="34" charset="0"/>
              </a:rPr>
              <a:t>–   A new CVS begins.</a:t>
            </a:r>
            <a:endParaRPr lang="zh-TW" altLang="zh-TW" sz="1600" dirty="0" smtClean="0">
              <a:cs typeface="Arial" pitchFamily="34" charset="0"/>
            </a:endParaRPr>
          </a:p>
          <a:p>
            <a:pPr hangingPunct="0"/>
            <a:r>
              <a:rPr lang="en-GB" altLang="zh-TW" sz="1600" dirty="0" smtClean="0">
                <a:cs typeface="Arial" pitchFamily="34" charset="0"/>
              </a:rPr>
              <a:t>–   The </a:t>
            </a:r>
            <a:r>
              <a:rPr lang="en-GB" altLang="zh-TW" sz="1600" dirty="0" err="1" smtClean="0">
                <a:cs typeface="Arial" pitchFamily="34" charset="0"/>
              </a:rPr>
              <a:t>bitstream</a:t>
            </a:r>
            <a:r>
              <a:rPr lang="en-GB" altLang="zh-TW" sz="1600" dirty="0" smtClean="0">
                <a:cs typeface="Arial" pitchFamily="34" charset="0"/>
              </a:rPr>
              <a:t> ends.</a:t>
            </a:r>
            <a:endParaRPr lang="zh-TW" altLang="zh-TW" sz="1600" dirty="0" smtClean="0">
              <a:cs typeface="Arial" pitchFamily="34" charset="0"/>
            </a:endParaRPr>
          </a:p>
          <a:p>
            <a:pPr hangingPunct="0"/>
            <a:r>
              <a:rPr lang="en-US" altLang="zh-TW" sz="1600" dirty="0" smtClean="0">
                <a:cs typeface="Arial" pitchFamily="34" charset="0"/>
              </a:rPr>
              <a:t>–   A frame in an access unit containing a centralized </a:t>
            </a:r>
            <a:r>
              <a:rPr lang="en-GB" altLang="zh-TW" sz="1600" dirty="0" smtClean="0">
                <a:cs typeface="Arial" pitchFamily="34" charset="0"/>
              </a:rPr>
              <a:t>texture</a:t>
            </a:r>
            <a:r>
              <a:rPr lang="en-US" altLang="zh-TW" sz="1600" dirty="0" smtClean="0">
                <a:cs typeface="Arial" pitchFamily="34" charset="0"/>
              </a:rPr>
              <a:t>-</a:t>
            </a:r>
            <a:r>
              <a:rPr lang="en-GB" altLang="zh-TW" sz="1600" dirty="0" smtClean="0">
                <a:cs typeface="Arial" pitchFamily="34" charset="0"/>
              </a:rPr>
              <a:t>depth packing</a:t>
            </a:r>
            <a:r>
              <a:rPr lang="en-US" altLang="zh-TW" sz="1600" dirty="0" smtClean="0">
                <a:cs typeface="Arial" pitchFamily="34" charset="0"/>
              </a:rPr>
              <a:t> SEI message with the same</a:t>
            </a:r>
            <a:endParaRPr lang="zh-TW" altLang="zh-TW" sz="1600" dirty="0" smtClean="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endParaRPr kumimoji="1" lang="en-US" altLang="zh-TW" sz="1600" b="0" i="0" u="none" strike="noStrike" cap="none" normalizeH="0" baseline="0" dirty="0" smtClean="0">
              <a:ln>
                <a:noFill/>
              </a:ln>
              <a:solidFill>
                <a:schemeClr val="tx1"/>
              </a:solidFill>
              <a:effectLst/>
              <a:cs typeface="新細明體" pitchFamily="18" charset="-120"/>
            </a:endParaRPr>
          </a:p>
        </p:txBody>
      </p:sp>
      <p:sp>
        <p:nvSpPr>
          <p:cNvPr id="3" name="標題 1"/>
          <p:cNvSpPr>
            <a:spLocks noGrp="1"/>
          </p:cNvSpPr>
          <p:nvPr>
            <p:ph type="title"/>
          </p:nvPr>
        </p:nvSpPr>
        <p:spPr>
          <a:xfrm>
            <a:off x="439452" y="629816"/>
            <a:ext cx="8229600" cy="926976"/>
          </a:xfrm>
        </p:spPr>
        <p:txBody>
          <a:bodyPr>
            <a:normAutofit/>
          </a:bodyPr>
          <a:lstStyle/>
          <a:p>
            <a:pPr>
              <a:spcBef>
                <a:spcPts val="0"/>
              </a:spcBef>
              <a:spcAft>
                <a:spcPts val="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US" altLang="zh-TW" sz="3200" dirty="0" smtClean="0">
                <a:latin typeface="Calibri" panose="020F0502020204030204" pitchFamily="34" charset="0"/>
              </a:rPr>
              <a:t>Other Syntax Elements</a:t>
            </a:r>
            <a:endParaRPr lang="zh-TW" altLang="zh-TW" sz="3200" dirty="0">
              <a:latin typeface="Calibri" panose="020F0502020204030204" pitchFamily="34"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683568" y="2636912"/>
            <a:ext cx="7632848" cy="1193304"/>
          </a:xfrm>
        </p:spPr>
        <p:txBody>
          <a:bodyPr>
            <a:noAutofit/>
          </a:bodyPr>
          <a:lstStyle/>
          <a:p>
            <a:r>
              <a:rPr lang="en-US" altLang="zh-TW" sz="4000" dirty="0" smtClean="0">
                <a:latin typeface="Calibri" pitchFamily="34" charset="0"/>
              </a:rPr>
              <a:t>Conclusions</a:t>
            </a:r>
            <a:endParaRPr lang="en-US" altLang="zh-TW" sz="3200" dirty="0" smtClean="0">
              <a:solidFill>
                <a:srgbClr val="FFC000"/>
              </a:solidFill>
              <a:latin typeface="Calibri" pitchFamily="34" charset="0"/>
            </a:endParaRPr>
          </a:p>
        </p:txBody>
      </p:sp>
    </p:spTree>
    <p:extLst>
      <p:ext uri="{BB962C8B-B14F-4D97-AF65-F5344CB8AC3E}">
        <p14:creationId xmlns:p14="http://schemas.microsoft.com/office/powerpoint/2010/main" val="169200327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704088"/>
            <a:ext cx="8305800" cy="636680"/>
          </a:xfrm>
        </p:spPr>
        <p:txBody>
          <a:bodyPr>
            <a:normAutofit/>
          </a:bodyPr>
          <a:lstStyle/>
          <a:p>
            <a:pPr algn="ctr"/>
            <a:r>
              <a:rPr lang="en-US" altLang="zh-TW" sz="3200" b="1" dirty="0" smtClean="0">
                <a:latin typeface="Calibri" panose="020F0502020204030204" pitchFamily="34" charset="0"/>
                <a:cs typeface="Calibri" panose="020F0502020204030204" pitchFamily="34" charset="0"/>
              </a:rPr>
              <a:t>Conclusions</a:t>
            </a:r>
            <a:endParaRPr lang="zh-TW" altLang="en-US" sz="3200" b="1" dirty="0">
              <a:latin typeface="Calibri" panose="020F0502020204030204" pitchFamily="34" charset="0"/>
              <a:cs typeface="Calibri" panose="020F0502020204030204" pitchFamily="34" charset="0"/>
            </a:endParaRPr>
          </a:p>
        </p:txBody>
      </p:sp>
      <p:sp>
        <p:nvSpPr>
          <p:cNvPr id="3" name="文字方塊 2"/>
          <p:cNvSpPr txBox="1"/>
          <p:nvPr/>
        </p:nvSpPr>
        <p:spPr>
          <a:xfrm>
            <a:off x="685664" y="1484784"/>
            <a:ext cx="8077336" cy="4985980"/>
          </a:xfrm>
          <a:prstGeom prst="rect">
            <a:avLst/>
          </a:prstGeom>
          <a:noFill/>
        </p:spPr>
        <p:txBody>
          <a:bodyPr wrap="square" rtlCol="0">
            <a:spAutoFit/>
          </a:bodyPr>
          <a:lstStyle/>
          <a:p>
            <a:pPr marL="342900" indent="-342900" hangingPunct="0">
              <a:spcBef>
                <a:spcPts val="1200"/>
              </a:spcBef>
              <a:buFont typeface="Wingdings" panose="05000000000000000000" pitchFamily="2" charset="2"/>
              <a:buChar char="n"/>
            </a:pPr>
            <a:r>
              <a:rPr lang="en-CA" altLang="zh-TW" sz="2400" dirty="0" smtClean="0">
                <a:latin typeface="Calibri" panose="020F0502020204030204" pitchFamily="34" charset="0"/>
              </a:rPr>
              <a:t>In this document, the  CTDP formats have been reduced to 2 formats (CTDP-TB and CTDP-LR), which will help to simplify realization of the system. </a:t>
            </a:r>
          </a:p>
          <a:p>
            <a:pPr marL="342900" indent="-342900" hangingPunct="0">
              <a:spcBef>
                <a:spcPts val="1200"/>
              </a:spcBef>
              <a:buFont typeface="Wingdings" panose="05000000000000000000" pitchFamily="2" charset="2"/>
              <a:buChar char="n"/>
            </a:pPr>
            <a:r>
              <a:rPr lang="en-CA" altLang="zh-TW" sz="2400" dirty="0">
                <a:latin typeface="Calibri" panose="020F0502020204030204" pitchFamily="34" charset="0"/>
              </a:rPr>
              <a:t>In this document, </a:t>
            </a:r>
            <a:r>
              <a:rPr lang="en-CA" altLang="zh-TW" sz="2400" dirty="0" smtClean="0">
                <a:latin typeface="Calibri" panose="020F0502020204030204" pitchFamily="34" charset="0"/>
              </a:rPr>
              <a:t>we added a new colored depth packing method, called adjusted RGB method, which allows the CTDP packing and </a:t>
            </a:r>
            <a:r>
              <a:rPr lang="en-CA" altLang="zh-TW" sz="2400" dirty="0" err="1" smtClean="0">
                <a:latin typeface="Calibri" panose="020F0502020204030204" pitchFamily="34" charset="0"/>
              </a:rPr>
              <a:t>depacking</a:t>
            </a:r>
            <a:r>
              <a:rPr lang="en-CA" altLang="zh-TW" sz="2400" dirty="0" smtClean="0">
                <a:latin typeface="Calibri" panose="020F0502020204030204" pitchFamily="34" charset="0"/>
              </a:rPr>
              <a:t> in RGB domain.. </a:t>
            </a:r>
            <a:endParaRPr lang="zh-TW" altLang="zh-TW" sz="2400" dirty="0">
              <a:latin typeface="Calibri" panose="020F0502020204030204" pitchFamily="34" charset="0"/>
            </a:endParaRPr>
          </a:p>
          <a:p>
            <a:pPr marL="342900" indent="-342900" defTabSz="896938" hangingPunct="0">
              <a:spcBef>
                <a:spcPts val="1200"/>
              </a:spcBef>
              <a:buFont typeface="Wingdings" panose="05000000000000000000" pitchFamily="2" charset="2"/>
              <a:buChar char="n"/>
            </a:pPr>
            <a:r>
              <a:rPr lang="en-CA" altLang="zh-TW" sz="2400" dirty="0" smtClean="0">
                <a:latin typeface="Calibri" panose="020F0502020204030204" pitchFamily="34" charset="0"/>
              </a:rPr>
              <a:t>In this document, the figures have been revised to clearly explain the details.</a:t>
            </a:r>
          </a:p>
          <a:p>
            <a:pPr marL="342900" indent="-342900" defTabSz="896938" hangingPunct="0">
              <a:spcBef>
                <a:spcPts val="1200"/>
              </a:spcBef>
              <a:buFont typeface="Wingdings" panose="05000000000000000000" pitchFamily="2" charset="2"/>
              <a:buChar char="n"/>
            </a:pPr>
            <a:r>
              <a:rPr lang="en-CA" altLang="zh-TW" sz="2400" dirty="0" smtClean="0">
                <a:latin typeface="Calibri" panose="020F0502020204030204" pitchFamily="34" charset="0"/>
              </a:rPr>
              <a:t>In Taiwan, the CTDP formats have been tested in HYA Company to deliver the 3D video and AR/VR services in </a:t>
            </a:r>
            <a:r>
              <a:rPr lang="en-US" altLang="zh-TW" sz="2400" dirty="0" smtClean="0">
                <a:latin typeface="Calibri" panose="020F0502020204030204" pitchFamily="34" charset="0"/>
              </a:rPr>
              <a:t>CATV systems</a:t>
            </a:r>
            <a:r>
              <a:rPr lang="en-CA" altLang="zh-TW" sz="2400" dirty="0" smtClean="0">
                <a:latin typeface="Calibri" panose="020F0502020204030204" pitchFamily="34" charset="0"/>
              </a:rPr>
              <a:t>. Official services and media release with a grand opening will be in November.</a:t>
            </a:r>
            <a:endParaRPr lang="zh-TW" altLang="zh-TW" sz="2400" dirty="0">
              <a:latin typeface="Calibri" panose="020F0502020204030204" pitchFamily="34" charset="0"/>
            </a:endParaRPr>
          </a:p>
        </p:txBody>
      </p:sp>
    </p:spTree>
    <p:extLst>
      <p:ext uri="{BB962C8B-B14F-4D97-AF65-F5344CB8AC3E}">
        <p14:creationId xmlns:p14="http://schemas.microsoft.com/office/powerpoint/2010/main" val="41904201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620688"/>
            <a:ext cx="8229600" cy="792088"/>
          </a:xfrm>
        </p:spPr>
        <p:txBody>
          <a:bodyPr>
            <a:normAutofit/>
          </a:bodyPr>
          <a:lstStyle/>
          <a:p>
            <a:r>
              <a:rPr lang="en-US" altLang="zh-TW" sz="3200" dirty="0" smtClean="0">
                <a:latin typeface="Calibri" panose="020F0502020204030204" pitchFamily="34" charset="0"/>
              </a:rPr>
              <a:t>Old CTDP SEI Syntax (JCTVC-AA1008)</a:t>
            </a:r>
            <a:endParaRPr lang="zh-TW" altLang="en-US" sz="3200" dirty="0">
              <a:latin typeface="Calibri" panose="020F0502020204030204" pitchFamily="34" charset="0"/>
            </a:endParaRPr>
          </a:p>
        </p:txBody>
      </p:sp>
      <p:graphicFrame>
        <p:nvGraphicFramePr>
          <p:cNvPr id="3" name="表格 2"/>
          <p:cNvGraphicFramePr>
            <a:graphicFrameLocks noGrp="1"/>
          </p:cNvGraphicFramePr>
          <p:nvPr>
            <p:extLst>
              <p:ext uri="{D42A27DB-BD31-4B8C-83A1-F6EECF244321}">
                <p14:modId xmlns:p14="http://schemas.microsoft.com/office/powerpoint/2010/main" val="3064481083"/>
              </p:ext>
            </p:extLst>
          </p:nvPr>
        </p:nvGraphicFramePr>
        <p:xfrm>
          <a:off x="1043606" y="1268754"/>
          <a:ext cx="6984778" cy="5076392"/>
        </p:xfrm>
        <a:graphic>
          <a:graphicData uri="http://schemas.openxmlformats.org/drawingml/2006/table">
            <a:tbl>
              <a:tblPr>
                <a:tableStyleId>{5C22544A-7EE6-4342-B048-85BDC9FD1C3A}</a:tableStyleId>
              </a:tblPr>
              <a:tblGrid>
                <a:gridCol w="6261514">
                  <a:extLst>
                    <a:ext uri="{9D8B030D-6E8A-4147-A177-3AD203B41FA5}">
                      <a16:colId xmlns="" xmlns:a16="http://schemas.microsoft.com/office/drawing/2014/main" val="20000"/>
                    </a:ext>
                  </a:extLst>
                </a:gridCol>
                <a:gridCol w="723264">
                  <a:extLst>
                    <a:ext uri="{9D8B030D-6E8A-4147-A177-3AD203B41FA5}">
                      <a16:colId xmlns="" xmlns:a16="http://schemas.microsoft.com/office/drawing/2014/main" val="20001"/>
                    </a:ext>
                  </a:extLst>
                </a:gridCol>
              </a:tblGrid>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kern="1200" dirty="0" err="1">
                          <a:effectLst/>
                        </a:rPr>
                        <a:t>centralized_texture_depth_packing</a:t>
                      </a:r>
                      <a:r>
                        <a:rPr lang="en-CA" sz="900" kern="1200" dirty="0">
                          <a:effectLst/>
                        </a:rPr>
                        <a:t>( </a:t>
                      </a:r>
                      <a:r>
                        <a:rPr lang="en-CA" sz="900" kern="1200" dirty="0" err="1">
                          <a:effectLst/>
                        </a:rPr>
                        <a:t>payloadSize</a:t>
                      </a:r>
                      <a:r>
                        <a:rPr lang="en-CA" sz="900" kern="1200" dirty="0">
                          <a:effectLst/>
                        </a:rPr>
                        <a:t> ) {</a:t>
                      </a:r>
                      <a:endParaRPr lang="zh-TW" sz="10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Descriptor</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a:t>
                      </a:r>
                      <a:r>
                        <a:rPr lang="en-CA" sz="900" kern="1200">
                          <a:effectLst/>
                        </a:rPr>
                        <a:t>centralized_texture_depth_packing_cancel_flag</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u(1)</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a:t>
                      </a:r>
                      <a:r>
                        <a:rPr lang="en-CA" sz="900" kern="1200">
                          <a:effectLst/>
                        </a:rPr>
                        <a:t>if( ! centralized_texture_depth_packing_cancel_flag )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118858">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400" b="1" dirty="0">
                          <a:effectLst/>
                        </a:rPr>
                        <a:t>		</a:t>
                      </a:r>
                      <a:r>
                        <a:rPr lang="en-CA" sz="1400" b="1" kern="1200" dirty="0" err="1">
                          <a:effectLst/>
                        </a:rPr>
                        <a:t>ctdp_packing_type</a:t>
                      </a:r>
                      <a:endParaRPr lang="zh-TW" sz="1400" b="1"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 pos="504190" algn="l"/>
                          <a:tab pos="756285" algn="l"/>
                          <a:tab pos="1008380" algn="l"/>
                          <a:tab pos="1260475" algn="l"/>
                        </a:tabLst>
                      </a:pPr>
                      <a:r>
                        <a:rPr lang="en-CA" sz="1400" b="1" kern="1200">
                          <a:effectLst/>
                        </a:rPr>
                        <a:t>u(3)</a:t>
                      </a:r>
                      <a:endParaRPr lang="zh-TW" sz="1400" b="1">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400" b="1" dirty="0">
                          <a:effectLst/>
                        </a:rPr>
                        <a:t>		</a:t>
                      </a:r>
                      <a:r>
                        <a:rPr lang="en-CA" sz="1400" b="1" dirty="0" err="1">
                          <a:effectLst/>
                        </a:rPr>
                        <a:t>large_depth_type</a:t>
                      </a:r>
                      <a:endParaRPr lang="zh-TW" sz="1400" b="1"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 pos="504190" algn="l"/>
                          <a:tab pos="756285" algn="l"/>
                          <a:tab pos="1008380" algn="l"/>
                          <a:tab pos="1260475" algn="l"/>
                        </a:tabLst>
                      </a:pPr>
                      <a:r>
                        <a:rPr lang="en-CA" sz="1400" b="1" kern="1200" dirty="0">
                          <a:effectLst/>
                        </a:rPr>
                        <a:t>u(1)</a:t>
                      </a:r>
                      <a:endParaRPr lang="zh-TW" sz="1400" b="1"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5"/>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kern="1200">
                          <a:effectLst/>
                        </a:rPr>
                        <a:t>		baseline_dist_flag</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kern="1200">
                          <a:effectLst/>
                        </a:rPr>
                        <a:t>u(1)</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6"/>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kern="1200">
                          <a:effectLst/>
                        </a:rPr>
                        <a:t>		focal_length_flag</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kern="1200">
                          <a:effectLst/>
                        </a:rPr>
                        <a:t>u(1)</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7"/>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kern="1200">
                          <a:effectLst/>
                        </a:rPr>
                        <a:t>		z_near_flag</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kern="1200">
                          <a:effectLst/>
                        </a:rPr>
                        <a:t>u(1)</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8"/>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z_far_flag</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kern="1200">
                          <a:effectLst/>
                        </a:rPr>
                        <a:t>u(1)</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9"/>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d_min_flag</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kern="1200">
                          <a:effectLst/>
                        </a:rPr>
                        <a:t>u(1)</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10"/>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d_max_flag</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kern="1200">
                          <a:effectLst/>
                        </a:rPr>
                        <a:t>u(1)</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11"/>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depth_representation_type</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kern="1200">
                          <a:effectLst/>
                        </a:rPr>
                        <a:t>ue(v)</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12"/>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if( baseline_dist_flag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13"/>
                  </a:ext>
                </a:extLst>
              </a:tr>
              <a:tr h="203762">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view_syn_rep_info_element( BdistanceSign, BdistanceExp, BdistanceMantissa, BdistanceManLen )</a:t>
                      </a:r>
                      <a:endParaRPr lang="zh-TW" sz="1000">
                        <a:effectLst/>
                        <a:latin typeface="Times New Roman"/>
                        <a:ea typeface="新細明體"/>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lnSpc>
                          <a:spcPts val="950"/>
                        </a:lnSpc>
                        <a:spcBef>
                          <a:spcPts val="240"/>
                        </a:spcBef>
                        <a:spcAft>
                          <a:spcPts val="240"/>
                        </a:spcAft>
                        <a:tabLst>
                          <a:tab pos="228600" algn="l"/>
                          <a:tab pos="457200" algn="l"/>
                          <a:tab pos="685800" algn="l"/>
                          <a:tab pos="914400" algn="l"/>
                          <a:tab pos="304800" algn="l"/>
                        </a:tabLst>
                      </a:pPr>
                      <a:r>
                        <a:rPr lang="en-CA" sz="800">
                          <a:effectLst/>
                        </a:rPr>
                        <a:t> </a:t>
                      </a:r>
                      <a:endParaRPr lang="zh-TW" sz="1000">
                        <a:effectLst/>
                        <a:latin typeface="Times New Roman"/>
                        <a:ea typeface="新細明體"/>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14"/>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if( focal_length_flag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15"/>
                  </a:ext>
                </a:extLst>
              </a:tr>
              <a:tr h="178598">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dirty="0">
                          <a:effectLst/>
                        </a:rPr>
                        <a:t>			</a:t>
                      </a:r>
                      <a:r>
                        <a:rPr lang="en-CA" sz="900" dirty="0" err="1">
                          <a:effectLst/>
                        </a:rPr>
                        <a:t>view_syn_rep_info_element</a:t>
                      </a:r>
                      <a:r>
                        <a:rPr lang="en-CA" sz="900" dirty="0">
                          <a:effectLst/>
                        </a:rPr>
                        <a:t>( </a:t>
                      </a:r>
                      <a:r>
                        <a:rPr lang="en-CA" sz="900" dirty="0" err="1">
                          <a:effectLst/>
                        </a:rPr>
                        <a:t>FlengthSign</a:t>
                      </a:r>
                      <a:r>
                        <a:rPr lang="en-CA" sz="900" dirty="0">
                          <a:effectLst/>
                        </a:rPr>
                        <a:t>, </a:t>
                      </a:r>
                      <a:r>
                        <a:rPr lang="en-CA" sz="900" dirty="0" err="1">
                          <a:effectLst/>
                        </a:rPr>
                        <a:t>FlengthExp</a:t>
                      </a:r>
                      <a:r>
                        <a:rPr lang="en-CA" sz="900" dirty="0">
                          <a:effectLst/>
                        </a:rPr>
                        <a:t>, </a:t>
                      </a:r>
                      <a:r>
                        <a:rPr lang="en-CA" sz="900" dirty="0" err="1">
                          <a:effectLst/>
                        </a:rPr>
                        <a:t>FlengthMantissa</a:t>
                      </a:r>
                      <a:r>
                        <a:rPr lang="en-CA" sz="900" dirty="0">
                          <a:effectLst/>
                        </a:rPr>
                        <a:t>, </a:t>
                      </a:r>
                      <a:r>
                        <a:rPr lang="en-CA" sz="900" dirty="0" err="1">
                          <a:effectLst/>
                        </a:rPr>
                        <a:t>FlengthManLen</a:t>
                      </a:r>
                      <a:r>
                        <a:rPr lang="en-CA" sz="900" dirty="0">
                          <a:effectLst/>
                        </a:rPr>
                        <a:t> )</a:t>
                      </a:r>
                      <a:endParaRPr lang="zh-TW" sz="1000" dirty="0">
                        <a:effectLst/>
                        <a:latin typeface="Times New Roman"/>
                        <a:ea typeface="新細明體"/>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lnSpc>
                          <a:spcPts val="950"/>
                        </a:lnSpc>
                        <a:spcBef>
                          <a:spcPts val="240"/>
                        </a:spcBef>
                        <a:spcAft>
                          <a:spcPts val="24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16"/>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if( z_near_flag )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17"/>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view_syn_rep_info_element( ZNearSign, ZNearExp, ZNearMantissa, ZNearManLen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18"/>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if( z_far_flag )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19"/>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view_syn_rep_info_element ( ZFarSign, ZFarExp, ZFarMantissa, ZFarManLen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20"/>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if( d_min_flag )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21"/>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view_syn_rep_info_element ( DMinSign, DMinExp, DMinMantissa, DMinManLen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22"/>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dirty="0">
                          <a:effectLst/>
                        </a:rPr>
                        <a:t>		if( </a:t>
                      </a:r>
                      <a:r>
                        <a:rPr lang="en-CA" sz="900" dirty="0" err="1">
                          <a:effectLst/>
                        </a:rPr>
                        <a:t>d_max_flag</a:t>
                      </a:r>
                      <a:r>
                        <a:rPr lang="en-CA" sz="900" dirty="0">
                          <a:effectLst/>
                        </a:rPr>
                        <a:t> ) </a:t>
                      </a:r>
                      <a:endParaRPr lang="zh-TW" sz="10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23"/>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view_syn_rep_info_element ( DMaxSign, DMaxExp, DMaxMantissa, DMaxManLen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24"/>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if( depth_representation_type = = 3 ) {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25"/>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depth_nonlinear_representation_num_minus1</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kern="1200">
                          <a:effectLst/>
                        </a:rPr>
                        <a:t>ue(v)</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26"/>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for( i = 1; i &lt;= depth_nonlinear_representation_num_minus1 + 1; i++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27"/>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depth_nonlinear_representation_model[ i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28"/>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a:t>
                      </a:r>
                      <a:r>
                        <a:rPr lang="en-CA" sz="900" kern="1200">
                          <a:effectLst/>
                        </a:rPr>
                        <a:t>centralized_texture_depth_packing_persistence_flag</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 pos="504190" algn="l"/>
                          <a:tab pos="756285" algn="l"/>
                          <a:tab pos="1008380" algn="l"/>
                          <a:tab pos="1260475" algn="l"/>
                        </a:tabLst>
                      </a:pPr>
                      <a:r>
                        <a:rPr lang="en-CA" sz="900" kern="1200">
                          <a:effectLst/>
                        </a:rPr>
                        <a:t>u(1)</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29"/>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30"/>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31"/>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dirty="0">
                          <a:effectLst/>
                        </a:rPr>
                        <a:t>}</a:t>
                      </a:r>
                      <a:endParaRPr lang="zh-TW" sz="10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dirty="0">
                          <a:effectLst/>
                        </a:rPr>
                        <a:t> </a:t>
                      </a:r>
                      <a:endParaRPr lang="zh-TW" sz="10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32"/>
                  </a:ext>
                </a:extLst>
              </a:tr>
            </a:tbl>
          </a:graphicData>
        </a:graphic>
      </p:graphicFrame>
    </p:spTree>
    <p:extLst>
      <p:ext uri="{BB962C8B-B14F-4D97-AF65-F5344CB8AC3E}">
        <p14:creationId xmlns:p14="http://schemas.microsoft.com/office/powerpoint/2010/main" val="385161516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179512" y="1484784"/>
            <a:ext cx="8784976" cy="1728192"/>
          </a:xfrm>
        </p:spPr>
        <p:txBody>
          <a:bodyPr>
            <a:noAutofit/>
          </a:bodyPr>
          <a:lstStyle/>
          <a:p>
            <a:pPr marL="357188" indent="14288"/>
            <a:r>
              <a:rPr lang="en-US" altLang="zh-TW" sz="4000" dirty="0" smtClean="0">
                <a:latin typeface="Calibri" pitchFamily="34" charset="0"/>
              </a:rPr>
              <a:t>Performance Evaluations </a:t>
            </a:r>
            <a:r>
              <a:rPr lang="en-US" altLang="zh-TW" sz="4000" dirty="0">
                <a:latin typeface="Calibri" pitchFamily="34" charset="0"/>
              </a:rPr>
              <a:t>for </a:t>
            </a:r>
            <a:r>
              <a:rPr lang="en-US" altLang="zh-TW" sz="4000" dirty="0" err="1" smtClean="0">
                <a:latin typeface="Calibri" pitchFamily="34" charset="0"/>
              </a:rPr>
              <a:t>YCbCr</a:t>
            </a:r>
            <a:r>
              <a:rPr lang="en-US" altLang="zh-TW" sz="4000" dirty="0" smtClean="0">
                <a:latin typeface="Calibri" pitchFamily="34" charset="0"/>
              </a:rPr>
              <a:t> and Adjusted RGB Color Packing Methods</a:t>
            </a:r>
            <a:endParaRPr lang="en-US" altLang="zh-TW" sz="2800" dirty="0" smtClean="0">
              <a:solidFill>
                <a:srgbClr val="FFFF00"/>
              </a:solidFill>
              <a:latin typeface="Calibri" pitchFamily="34" charset="0"/>
            </a:endParaRPr>
          </a:p>
        </p:txBody>
      </p:sp>
      <p:sp>
        <p:nvSpPr>
          <p:cNvPr id="3" name="標題 1"/>
          <p:cNvSpPr txBox="1">
            <a:spLocks/>
          </p:cNvSpPr>
          <p:nvPr/>
        </p:nvSpPr>
        <p:spPr bwMode="auto">
          <a:xfrm>
            <a:off x="1187624" y="2852936"/>
            <a:ext cx="7272808" cy="2417440"/>
          </a:xfrm>
          <a:prstGeom prst="rect">
            <a:avLst/>
          </a:prstGeom>
          <a:noFill/>
          <a:ln w="9525">
            <a:noFill/>
            <a:miter lim="800000"/>
            <a:headEnd/>
            <a:tailEnd/>
          </a:ln>
        </p:spPr>
        <p:txBody>
          <a:bodyPr vert="horz" wrap="square" lIns="0" tIns="0" rIns="18288" bIns="0" numCol="1" anchor="b" anchorCtr="0" compatLnSpc="1">
            <a:prstTxWarp prst="textNoShape">
              <a:avLst/>
            </a:prstTxWarp>
            <a:noAutofit/>
            <a:scene3d>
              <a:camera prst="orthographicFront"/>
              <a:lightRig rig="freezing" dir="t">
                <a:rot lat="0" lon="0" rev="5640000"/>
              </a:lightRig>
            </a:scene3d>
            <a:sp3d prstMaterial="flat">
              <a:bevelT w="38100" h="38100"/>
              <a:contourClr>
                <a:schemeClr val="tx2"/>
              </a:contourClr>
            </a:sp3d>
          </a:bodyPr>
          <a:lstStyle>
            <a:lvl1pPr algn="ctr" rtl="0" eaLnBrk="0" fontAlgn="base" hangingPunct="0">
              <a:spcBef>
                <a:spcPct val="0"/>
              </a:spcBef>
              <a:spcAft>
                <a:spcPct val="0"/>
              </a:spcAft>
              <a:buNone/>
              <a:defRPr sz="4400" b="1" kern="1200">
                <a:ln>
                  <a:noFill/>
                </a:ln>
                <a:solidFill>
                  <a:schemeClr val="tx2"/>
                </a:solidFill>
                <a:effectLst>
                  <a:outerShdw blurRad="38100" dist="25400" dir="5400000" algn="tl" rotWithShape="0">
                    <a:srgbClr val="000000">
                      <a:alpha val="43000"/>
                    </a:srgbClr>
                  </a:outerShdw>
                </a:effectLst>
                <a:latin typeface="+mj-lt"/>
                <a:ea typeface="+mj-ea"/>
                <a:cs typeface="+mj-cs"/>
              </a:defRPr>
            </a:lvl1pPr>
            <a:lvl2pPr algn="ctr" rtl="0" eaLnBrk="0" fontAlgn="base" hangingPunct="0">
              <a:spcBef>
                <a:spcPct val="0"/>
              </a:spcBef>
              <a:spcAft>
                <a:spcPct val="0"/>
              </a:spcAft>
              <a:defRPr sz="3600" b="1">
                <a:solidFill>
                  <a:schemeClr val="tx2"/>
                </a:solidFill>
                <a:latin typeface="Constantia" pitchFamily="18" charset="0"/>
                <a:ea typeface="標楷體" pitchFamily="65" charset="-120"/>
              </a:defRPr>
            </a:lvl2pPr>
            <a:lvl3pPr algn="ctr" rtl="0" eaLnBrk="0" fontAlgn="base" hangingPunct="0">
              <a:spcBef>
                <a:spcPct val="0"/>
              </a:spcBef>
              <a:spcAft>
                <a:spcPct val="0"/>
              </a:spcAft>
              <a:defRPr sz="3600" b="1">
                <a:solidFill>
                  <a:schemeClr val="tx2"/>
                </a:solidFill>
                <a:latin typeface="Constantia" pitchFamily="18" charset="0"/>
                <a:ea typeface="標楷體" pitchFamily="65" charset="-120"/>
              </a:defRPr>
            </a:lvl3pPr>
            <a:lvl4pPr algn="ctr" rtl="0" eaLnBrk="0" fontAlgn="base" hangingPunct="0">
              <a:spcBef>
                <a:spcPct val="0"/>
              </a:spcBef>
              <a:spcAft>
                <a:spcPct val="0"/>
              </a:spcAft>
              <a:defRPr sz="3600" b="1">
                <a:solidFill>
                  <a:schemeClr val="tx2"/>
                </a:solidFill>
                <a:latin typeface="Constantia" pitchFamily="18" charset="0"/>
                <a:ea typeface="標楷體" pitchFamily="65" charset="-120"/>
              </a:defRPr>
            </a:lvl4pPr>
            <a:lvl5pPr algn="ctr" rtl="0" eaLnBrk="0" fontAlgn="base" hangingPunct="0">
              <a:spcBef>
                <a:spcPct val="0"/>
              </a:spcBef>
              <a:spcAft>
                <a:spcPct val="0"/>
              </a:spcAft>
              <a:defRPr sz="3600" b="1">
                <a:solidFill>
                  <a:schemeClr val="tx2"/>
                </a:solidFill>
                <a:latin typeface="Constantia" pitchFamily="18" charset="0"/>
                <a:ea typeface="標楷體" pitchFamily="65" charset="-120"/>
              </a:defRPr>
            </a:lvl5pPr>
            <a:lvl6pPr marL="457200" algn="l" rtl="0" fontAlgn="base">
              <a:spcBef>
                <a:spcPct val="0"/>
              </a:spcBef>
              <a:spcAft>
                <a:spcPct val="0"/>
              </a:spcAft>
              <a:defRPr sz="5000">
                <a:solidFill>
                  <a:schemeClr val="tx2"/>
                </a:solidFill>
                <a:latin typeface="Constantia" pitchFamily="18" charset="0"/>
                <a:ea typeface="標楷體" pitchFamily="65" charset="-120"/>
              </a:defRPr>
            </a:lvl6pPr>
            <a:lvl7pPr marL="914400" algn="l" rtl="0" fontAlgn="base">
              <a:spcBef>
                <a:spcPct val="0"/>
              </a:spcBef>
              <a:spcAft>
                <a:spcPct val="0"/>
              </a:spcAft>
              <a:defRPr sz="5000">
                <a:solidFill>
                  <a:schemeClr val="tx2"/>
                </a:solidFill>
                <a:latin typeface="Constantia" pitchFamily="18" charset="0"/>
                <a:ea typeface="標楷體" pitchFamily="65" charset="-120"/>
              </a:defRPr>
            </a:lvl7pPr>
            <a:lvl8pPr marL="1371600" algn="l" rtl="0" fontAlgn="base">
              <a:spcBef>
                <a:spcPct val="0"/>
              </a:spcBef>
              <a:spcAft>
                <a:spcPct val="0"/>
              </a:spcAft>
              <a:defRPr sz="5000">
                <a:solidFill>
                  <a:schemeClr val="tx2"/>
                </a:solidFill>
                <a:latin typeface="Constantia" pitchFamily="18" charset="0"/>
                <a:ea typeface="標楷體" pitchFamily="65" charset="-120"/>
              </a:defRPr>
            </a:lvl8pPr>
            <a:lvl9pPr marL="1828800" algn="l" rtl="0" fontAlgn="base">
              <a:spcBef>
                <a:spcPct val="0"/>
              </a:spcBef>
              <a:spcAft>
                <a:spcPct val="0"/>
              </a:spcAft>
              <a:defRPr sz="5000">
                <a:solidFill>
                  <a:schemeClr val="tx2"/>
                </a:solidFill>
                <a:latin typeface="Constantia" pitchFamily="18" charset="0"/>
                <a:ea typeface="標楷體" pitchFamily="65" charset="-120"/>
              </a:defRPr>
            </a:lvl9pPr>
          </a:lstStyle>
          <a:p>
            <a:pPr marL="357188" indent="14288" algn="l"/>
            <a:r>
              <a:rPr kumimoji="0" lang="en-US" altLang="zh-TW" sz="4000" dirty="0" smtClean="0">
                <a:latin typeface="Calibri" pitchFamily="34" charset="0"/>
              </a:rPr>
              <a:t/>
            </a:r>
            <a:br>
              <a:rPr kumimoji="0" lang="en-US" altLang="zh-TW" sz="4000" dirty="0" smtClean="0">
                <a:latin typeface="Calibri" pitchFamily="34" charset="0"/>
              </a:rPr>
            </a:br>
            <a:r>
              <a:rPr kumimoji="0" lang="en-US" altLang="zh-TW" sz="4000" dirty="0" smtClean="0">
                <a:latin typeface="Calibri" pitchFamily="34" charset="0"/>
              </a:rPr>
              <a:t/>
            </a:r>
            <a:br>
              <a:rPr kumimoji="0" lang="en-US" altLang="zh-TW" sz="4000" dirty="0" smtClean="0">
                <a:latin typeface="Calibri" pitchFamily="34" charset="0"/>
              </a:rPr>
            </a:br>
            <a:r>
              <a:rPr kumimoji="0" lang="en-CA" altLang="zh-TW" sz="3200" dirty="0" smtClean="0">
                <a:effectLst>
                  <a:outerShdw blurRad="38100" dist="38100" dir="2700000" algn="tl">
                    <a:srgbClr val="000000">
                      <a:alpha val="43137"/>
                    </a:srgbClr>
                  </a:outerShdw>
                </a:effectLst>
                <a:latin typeface="Calibri" panose="020F0502020204030204" pitchFamily="34" charset="0"/>
              </a:rPr>
              <a:t>1. </a:t>
            </a:r>
            <a:r>
              <a:rPr kumimoji="0" lang="en-CA" altLang="zh-TW" sz="2800" dirty="0" smtClean="0">
                <a:effectLst>
                  <a:outerShdw blurRad="38100" dist="38100" dir="2700000" algn="tl">
                    <a:srgbClr val="000000">
                      <a:alpha val="43137"/>
                    </a:srgbClr>
                  </a:outerShdw>
                </a:effectLst>
                <a:latin typeface="Calibri" panose="020F0502020204030204" pitchFamily="34" charset="0"/>
              </a:rPr>
              <a:t>Uncompressed CTDP Performance </a:t>
            </a:r>
            <a:br>
              <a:rPr kumimoji="0" lang="en-CA" altLang="zh-TW" sz="2800" dirty="0" smtClean="0">
                <a:effectLst>
                  <a:outerShdw blurRad="38100" dist="38100" dir="2700000" algn="tl">
                    <a:srgbClr val="000000">
                      <a:alpha val="43137"/>
                    </a:srgbClr>
                  </a:outerShdw>
                </a:effectLst>
                <a:latin typeface="Calibri" panose="020F0502020204030204" pitchFamily="34" charset="0"/>
              </a:rPr>
            </a:br>
            <a:r>
              <a:rPr kumimoji="0" lang="en-CA" altLang="zh-TW" sz="2800" dirty="0" smtClean="0">
                <a:solidFill>
                  <a:srgbClr val="FFFF00"/>
                </a:solidFill>
                <a:effectLst>
                  <a:outerShdw blurRad="38100" dist="38100" dir="2700000" algn="tl">
                    <a:srgbClr val="000000">
                      <a:alpha val="43137"/>
                    </a:srgbClr>
                  </a:outerShdw>
                </a:effectLst>
                <a:latin typeface="Calibri" panose="020F0502020204030204" pitchFamily="34" charset="0"/>
              </a:rPr>
              <a:t>     (Compare to Ground True Values)</a:t>
            </a:r>
            <a:br>
              <a:rPr kumimoji="0" lang="en-CA" altLang="zh-TW" sz="2800" dirty="0" smtClean="0">
                <a:solidFill>
                  <a:srgbClr val="FFFF00"/>
                </a:solidFill>
                <a:effectLst>
                  <a:outerShdw blurRad="38100" dist="38100" dir="2700000" algn="tl">
                    <a:srgbClr val="000000">
                      <a:alpha val="43137"/>
                    </a:srgbClr>
                  </a:outerShdw>
                </a:effectLst>
                <a:latin typeface="Calibri" panose="020F0502020204030204" pitchFamily="34" charset="0"/>
              </a:rPr>
            </a:br>
            <a:r>
              <a:rPr kumimoji="0" lang="en-CA" altLang="zh-TW" sz="2800" dirty="0" smtClean="0">
                <a:effectLst>
                  <a:outerShdw blurRad="38100" dist="38100" dir="2700000" algn="tl">
                    <a:srgbClr val="000000">
                      <a:alpha val="43137"/>
                    </a:srgbClr>
                  </a:outerShdw>
                </a:effectLst>
                <a:latin typeface="Calibri" panose="020F0502020204030204" pitchFamily="34" charset="0"/>
              </a:rPr>
              <a:t>2. HEVC-Coded CTDP Performance </a:t>
            </a:r>
            <a:br>
              <a:rPr kumimoji="0" lang="en-CA" altLang="zh-TW" sz="2800" dirty="0" smtClean="0">
                <a:effectLst>
                  <a:outerShdw blurRad="38100" dist="38100" dir="2700000" algn="tl">
                    <a:srgbClr val="000000">
                      <a:alpha val="43137"/>
                    </a:srgbClr>
                  </a:outerShdw>
                </a:effectLst>
                <a:latin typeface="Calibri" panose="020F0502020204030204" pitchFamily="34" charset="0"/>
              </a:rPr>
            </a:br>
            <a:r>
              <a:rPr kumimoji="0" lang="en-CA" altLang="zh-TW" sz="2800" dirty="0" smtClean="0">
                <a:effectLst>
                  <a:outerShdw blurRad="38100" dist="38100" dir="2700000" algn="tl">
                    <a:srgbClr val="000000">
                      <a:alpha val="43137"/>
                    </a:srgbClr>
                  </a:outerShdw>
                </a:effectLst>
                <a:latin typeface="Calibri" panose="020F0502020204030204" pitchFamily="34" charset="0"/>
              </a:rPr>
              <a:t>     </a:t>
            </a:r>
            <a:r>
              <a:rPr kumimoji="0" lang="en-CA" altLang="zh-TW" sz="2800" dirty="0" smtClean="0">
                <a:solidFill>
                  <a:srgbClr val="FFFF00"/>
                </a:solidFill>
                <a:effectLst>
                  <a:outerShdw blurRad="38100" dist="38100" dir="2700000" algn="tl">
                    <a:srgbClr val="000000">
                      <a:alpha val="43137"/>
                    </a:srgbClr>
                  </a:outerShdw>
                </a:effectLst>
                <a:latin typeface="Calibri" panose="020F0502020204030204" pitchFamily="34" charset="0"/>
              </a:rPr>
              <a:t>(Compare to 3D-HEVC Results)</a:t>
            </a:r>
            <a:endParaRPr kumimoji="0" lang="en-US" altLang="zh-TW" sz="2800" dirty="0" smtClean="0">
              <a:solidFill>
                <a:srgbClr val="FFFF00"/>
              </a:solidFill>
              <a:latin typeface="Calibri" pitchFamily="34" charset="0"/>
            </a:endParaRPr>
          </a:p>
        </p:txBody>
      </p:sp>
    </p:spTree>
    <p:extLst>
      <p:ext uri="{BB962C8B-B14F-4D97-AF65-F5344CB8AC3E}">
        <p14:creationId xmlns:p14="http://schemas.microsoft.com/office/powerpoint/2010/main" val="300960768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2892120868"/>
              </p:ext>
            </p:extLst>
          </p:nvPr>
        </p:nvGraphicFramePr>
        <p:xfrm>
          <a:off x="441850" y="1700808"/>
          <a:ext cx="7946573" cy="1656184"/>
        </p:xfrm>
        <a:graphic>
          <a:graphicData uri="http://schemas.openxmlformats.org/drawingml/2006/table">
            <a:tbl>
              <a:tblPr firstRow="1" bandRow="1">
                <a:tableStyleId>{284E427A-3D55-4303-BF80-6455036E1DE7}</a:tableStyleId>
              </a:tblPr>
              <a:tblGrid>
                <a:gridCol w="2017206">
                  <a:extLst>
                    <a:ext uri="{9D8B030D-6E8A-4147-A177-3AD203B41FA5}">
                      <a16:colId xmlns="" xmlns:a16="http://schemas.microsoft.com/office/drawing/2014/main" val="20000"/>
                    </a:ext>
                  </a:extLst>
                </a:gridCol>
                <a:gridCol w="1600035">
                  <a:extLst>
                    <a:ext uri="{9D8B030D-6E8A-4147-A177-3AD203B41FA5}">
                      <a16:colId xmlns="" xmlns:a16="http://schemas.microsoft.com/office/drawing/2014/main" val="20001"/>
                    </a:ext>
                  </a:extLst>
                </a:gridCol>
                <a:gridCol w="1281674">
                  <a:extLst>
                    <a:ext uri="{9D8B030D-6E8A-4147-A177-3AD203B41FA5}">
                      <a16:colId xmlns="" xmlns:a16="http://schemas.microsoft.com/office/drawing/2014/main" val="20002"/>
                    </a:ext>
                  </a:extLst>
                </a:gridCol>
                <a:gridCol w="1414934">
                  <a:extLst>
                    <a:ext uri="{9D8B030D-6E8A-4147-A177-3AD203B41FA5}">
                      <a16:colId xmlns="" xmlns:a16="http://schemas.microsoft.com/office/drawing/2014/main" val="20003"/>
                    </a:ext>
                  </a:extLst>
                </a:gridCol>
                <a:gridCol w="1632724">
                  <a:extLst>
                    <a:ext uri="{9D8B030D-6E8A-4147-A177-3AD203B41FA5}">
                      <a16:colId xmlns="" xmlns:a16="http://schemas.microsoft.com/office/drawing/2014/main" val="20005"/>
                    </a:ext>
                  </a:extLst>
                </a:gridCol>
              </a:tblGrid>
              <a:tr h="648072">
                <a:tc>
                  <a:txBody>
                    <a:bodyPr/>
                    <a:lstStyle/>
                    <a:p>
                      <a:pPr algn="ctr"/>
                      <a:r>
                        <a:rPr lang="en-US" altLang="zh-TW" dirty="0" smtClean="0">
                          <a:latin typeface="Calibri" panose="020F0502020204030204" pitchFamily="34" charset="0"/>
                          <a:cs typeface="Calibri" panose="020F0502020204030204" pitchFamily="34" charset="0"/>
                        </a:rPr>
                        <a:t>Sequences</a:t>
                      </a:r>
                      <a:endParaRPr lang="zh-TW" altLang="en-US"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TW" dirty="0" smtClean="0">
                          <a:latin typeface="Calibri" panose="020F0502020204030204" pitchFamily="34" charset="0"/>
                          <a:cs typeface="Calibri" panose="020F0502020204030204" pitchFamily="34" charset="0"/>
                        </a:rPr>
                        <a:t>Clipped Resolution</a:t>
                      </a:r>
                      <a:endParaRPr lang="zh-TW" altLang="en-US"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TW" dirty="0" smtClean="0">
                          <a:latin typeface="Calibri" panose="020F0502020204030204" pitchFamily="34" charset="0"/>
                          <a:cs typeface="Calibri" panose="020F0502020204030204" pitchFamily="34" charset="0"/>
                        </a:rPr>
                        <a:t>Frames</a:t>
                      </a:r>
                      <a:endParaRPr lang="zh-TW" altLang="en-US"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TW" dirty="0" smtClean="0">
                          <a:latin typeface="Calibri" panose="020F0502020204030204" pitchFamily="34" charset="0"/>
                          <a:cs typeface="Calibri" panose="020F0502020204030204" pitchFamily="34" charset="0"/>
                        </a:rPr>
                        <a:t>1 </a:t>
                      </a:r>
                      <a:r>
                        <a:rPr lang="en-US" altLang="zh-TW" baseline="0" dirty="0" smtClean="0">
                          <a:latin typeface="Calibri" panose="020F0502020204030204" pitchFamily="34" charset="0"/>
                          <a:cs typeface="Calibri" panose="020F0502020204030204" pitchFamily="34" charset="0"/>
                        </a:rPr>
                        <a:t> </a:t>
                      </a:r>
                      <a:r>
                        <a:rPr lang="en-US" altLang="zh-TW" dirty="0" smtClean="0">
                          <a:latin typeface="Calibri" panose="020F0502020204030204" pitchFamily="34" charset="0"/>
                          <a:cs typeface="Calibri" panose="020F0502020204030204" pitchFamily="34" charset="0"/>
                        </a:rPr>
                        <a:t>View</a:t>
                      </a:r>
                      <a:endParaRPr lang="zh-TW" altLang="en-US" dirty="0" smtClean="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TW" sz="1800" dirty="0" smtClean="0">
                          <a:latin typeface="Calibri" panose="020F0502020204030204" pitchFamily="34" charset="0"/>
                          <a:cs typeface="Calibri" panose="020F0502020204030204" pitchFamily="34" charset="0"/>
                        </a:rPr>
                        <a:t>Synthesized</a:t>
                      </a:r>
                      <a:r>
                        <a:rPr lang="en-US" altLang="zh-TW" sz="1800" baseline="0" dirty="0" smtClean="0">
                          <a:latin typeface="Calibri" panose="020F0502020204030204" pitchFamily="34" charset="0"/>
                          <a:cs typeface="Calibri" panose="020F0502020204030204" pitchFamily="34" charset="0"/>
                        </a:rPr>
                        <a:t> View</a:t>
                      </a:r>
                      <a:endParaRPr lang="zh-TW" altLang="en-US" sz="18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504056">
                <a:tc>
                  <a:txBody>
                    <a:bodyPr/>
                    <a:lstStyle/>
                    <a:p>
                      <a:pPr algn="ctr"/>
                      <a:r>
                        <a:rPr lang="en-US" altLang="zh-TW" dirty="0" smtClean="0">
                          <a:latin typeface="Calibri" panose="020F0502020204030204" pitchFamily="34" charset="0"/>
                          <a:cs typeface="Calibri" panose="020F0502020204030204" pitchFamily="34" charset="0"/>
                        </a:rPr>
                        <a:t>Undo Dancer</a:t>
                      </a:r>
                      <a:endParaRPr lang="zh-TW" altLang="en-US" dirty="0">
                        <a:latin typeface="Calibri" panose="020F0502020204030204" pitchFamily="34" charset="0"/>
                        <a:cs typeface="Calibri" panose="020F0502020204030204" pitchFamily="34" charset="0"/>
                      </a:endParaRPr>
                    </a:p>
                  </a:txBody>
                  <a:tcPr anchor="ctr">
                    <a:lnT w="12700" cap="flat" cmpd="sng" algn="ctr">
                      <a:solidFill>
                        <a:schemeClr val="tx1"/>
                      </a:solidFill>
                      <a:prstDash val="solid"/>
                      <a:round/>
                      <a:headEnd type="none" w="med" len="med"/>
                      <a:tailEnd type="none" w="med" len="med"/>
                    </a:lnT>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dirty="0" smtClean="0">
                          <a:latin typeface="Calibri" panose="020F0502020204030204" pitchFamily="34" charset="0"/>
                          <a:cs typeface="Calibri" panose="020F0502020204030204" pitchFamily="34" charset="0"/>
                        </a:rPr>
                        <a:t>1920×1080</a:t>
                      </a:r>
                      <a:endParaRPr lang="zh-TW" altLang="en-US" dirty="0" smtClean="0">
                        <a:latin typeface="Calibri" panose="020F0502020204030204" pitchFamily="34" charset="0"/>
                        <a:cs typeface="Calibri" panose="020F0502020204030204" pitchFamily="34" charset="0"/>
                      </a:endParaRPr>
                    </a:p>
                  </a:txBody>
                  <a:tcPr anchor="ctr">
                    <a:lnT w="12700" cap="flat" cmpd="sng" algn="ctr">
                      <a:solidFill>
                        <a:schemeClr val="tx1"/>
                      </a:solidFill>
                      <a:prstDash val="solid"/>
                      <a:round/>
                      <a:headEnd type="none" w="med" len="med"/>
                      <a:tailEnd type="none" w="med" len="med"/>
                    </a:lnT>
                  </a:tcPr>
                </a:tc>
                <a:tc>
                  <a:txBody>
                    <a:bodyPr/>
                    <a:lstStyle/>
                    <a:p>
                      <a:pPr algn="ctr"/>
                      <a:r>
                        <a:rPr lang="en-US" altLang="zh-TW" dirty="0" smtClean="0">
                          <a:latin typeface="Calibri" panose="020F0502020204030204" pitchFamily="34" charset="0"/>
                          <a:cs typeface="Calibri" panose="020F0502020204030204" pitchFamily="34" charset="0"/>
                        </a:rPr>
                        <a:t>250</a:t>
                      </a:r>
                      <a:endParaRPr lang="zh-TW" altLang="en-US" dirty="0">
                        <a:latin typeface="Calibri" panose="020F0502020204030204" pitchFamily="34" charset="0"/>
                        <a:cs typeface="Calibri" panose="020F0502020204030204" pitchFamily="34" charset="0"/>
                      </a:endParaRPr>
                    </a:p>
                  </a:txBody>
                  <a:tcPr anchor="ctr">
                    <a:lnT w="12700" cap="flat" cmpd="sng" algn="ctr">
                      <a:solidFill>
                        <a:schemeClr val="tx1"/>
                      </a:solidFill>
                      <a:prstDash val="solid"/>
                      <a:round/>
                      <a:headEnd type="none" w="med" len="med"/>
                      <a:tailEnd type="none" w="med" len="med"/>
                    </a:lnT>
                  </a:tcPr>
                </a:tc>
                <a:tc>
                  <a:txBody>
                    <a:bodyPr/>
                    <a:lstStyle/>
                    <a:p>
                      <a:pPr algn="ctr"/>
                      <a:r>
                        <a:rPr lang="en-US" altLang="zh-TW" dirty="0" smtClean="0">
                          <a:latin typeface="Calibri" panose="020F0502020204030204" pitchFamily="34" charset="0"/>
                          <a:cs typeface="Calibri" panose="020F0502020204030204" pitchFamily="34" charset="0"/>
                        </a:rPr>
                        <a:t>3</a:t>
                      </a:r>
                      <a:endParaRPr lang="zh-TW" altLang="en-US" dirty="0">
                        <a:latin typeface="Calibri" panose="020F0502020204030204" pitchFamily="34" charset="0"/>
                        <a:cs typeface="Calibri" panose="020F0502020204030204" pitchFamily="34" charset="0"/>
                      </a:endParaRPr>
                    </a:p>
                  </a:txBody>
                  <a:tcPr anchor="ctr">
                    <a:lnT w="12700" cap="flat" cmpd="sng" algn="ctr">
                      <a:solidFill>
                        <a:schemeClr val="tx1"/>
                      </a:solidFill>
                      <a:prstDash val="solid"/>
                      <a:round/>
                      <a:headEnd type="none" w="med" len="med"/>
                      <a:tailEnd type="none" w="med" len="med"/>
                    </a:lnT>
                  </a:tcPr>
                </a:tc>
                <a:tc>
                  <a:txBody>
                    <a:bodyPr/>
                    <a:lstStyle/>
                    <a:p>
                      <a:pPr algn="ctr"/>
                      <a:r>
                        <a:rPr kumimoji="0" lang="en-US" altLang="zh-TW" kern="1200" dirty="0" smtClean="0">
                          <a:latin typeface="Calibri" panose="020F0502020204030204" pitchFamily="34" charset="0"/>
                          <a:cs typeface="Calibri" panose="020F0502020204030204" pitchFamily="34" charset="0"/>
                        </a:rPr>
                        <a:t>4</a:t>
                      </a:r>
                      <a:endParaRPr kumimoji="0" lang="zh-TW" altLang="en-US" kern="1200" dirty="0">
                        <a:solidFill>
                          <a:schemeClr val="dk1"/>
                        </a:solidFill>
                        <a:latin typeface="Calibri" panose="020F0502020204030204" pitchFamily="34" charset="0"/>
                        <a:ea typeface="+mn-ea"/>
                        <a:cs typeface="Calibri" panose="020F0502020204030204" pitchFamily="34" charset="0"/>
                      </a:endParaRPr>
                    </a:p>
                  </a:txBody>
                  <a:tcPr anchor="ctr">
                    <a:lnT w="12700" cap="flat" cmpd="sng" algn="ctr">
                      <a:solidFill>
                        <a:schemeClr val="tx1"/>
                      </a:solidFill>
                      <a:prstDash val="solid"/>
                      <a:round/>
                      <a:headEnd type="none" w="med" len="med"/>
                      <a:tailEnd type="none" w="med" len="med"/>
                    </a:lnT>
                  </a:tcPr>
                </a:tc>
                <a:extLst>
                  <a:ext uri="{0D108BD9-81ED-4DB2-BD59-A6C34878D82A}">
                    <a16:rowId xmlns="" xmlns:a16="http://schemas.microsoft.com/office/drawing/2014/main" val="10001"/>
                  </a:ext>
                </a:extLst>
              </a:tr>
              <a:tr h="504056">
                <a:tc>
                  <a:txBody>
                    <a:bodyPr/>
                    <a:lstStyle/>
                    <a:p>
                      <a:pPr algn="ctr"/>
                      <a:r>
                        <a:rPr lang="en-US" altLang="zh-TW" dirty="0" smtClean="0">
                          <a:latin typeface="Calibri" panose="020F0502020204030204" pitchFamily="34" charset="0"/>
                          <a:cs typeface="Calibri" panose="020F0502020204030204" pitchFamily="34" charset="0"/>
                        </a:rPr>
                        <a:t>Shark</a:t>
                      </a:r>
                      <a:endParaRPr lang="zh-TW" altLang="en-US" dirty="0">
                        <a:latin typeface="Calibri" panose="020F0502020204030204" pitchFamily="34" charset="0"/>
                        <a:cs typeface="Calibri" panose="020F050202020403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dirty="0" smtClean="0">
                          <a:latin typeface="Calibri" panose="020F0502020204030204" pitchFamily="34" charset="0"/>
                          <a:cs typeface="Calibri" panose="020F0502020204030204" pitchFamily="34" charset="0"/>
                        </a:rPr>
                        <a:t>1920×1080</a:t>
                      </a:r>
                      <a:endParaRPr lang="zh-TW" altLang="en-US" dirty="0" smtClean="0">
                        <a:latin typeface="Calibri" panose="020F0502020204030204" pitchFamily="34" charset="0"/>
                        <a:cs typeface="Calibri" panose="020F0502020204030204" pitchFamily="34" charset="0"/>
                      </a:endParaRPr>
                    </a:p>
                  </a:txBody>
                  <a:tcPr anchor="ctr"/>
                </a:tc>
                <a:tc>
                  <a:txBody>
                    <a:bodyPr/>
                    <a:lstStyle/>
                    <a:p>
                      <a:pPr algn="ctr"/>
                      <a:r>
                        <a:rPr lang="en-US" altLang="zh-TW" dirty="0" smtClean="0">
                          <a:latin typeface="Calibri" panose="020F0502020204030204" pitchFamily="34" charset="0"/>
                          <a:cs typeface="Calibri" panose="020F0502020204030204" pitchFamily="34" charset="0"/>
                        </a:rPr>
                        <a:t>300</a:t>
                      </a:r>
                      <a:endParaRPr lang="zh-TW" altLang="en-US" dirty="0">
                        <a:latin typeface="Calibri" panose="020F0502020204030204" pitchFamily="34" charset="0"/>
                        <a:cs typeface="Calibri" panose="020F0502020204030204" pitchFamily="34" charset="0"/>
                      </a:endParaRPr>
                    </a:p>
                  </a:txBody>
                  <a:tcPr anchor="ctr"/>
                </a:tc>
                <a:tc>
                  <a:txBody>
                    <a:bodyPr/>
                    <a:lstStyle/>
                    <a:p>
                      <a:pPr algn="ctr"/>
                      <a:r>
                        <a:rPr lang="en-US" altLang="zh-TW" dirty="0" smtClean="0">
                          <a:latin typeface="Calibri" panose="020F0502020204030204" pitchFamily="34" charset="0"/>
                          <a:cs typeface="Calibri" panose="020F0502020204030204" pitchFamily="34" charset="0"/>
                        </a:rPr>
                        <a:t>5</a:t>
                      </a:r>
                      <a:endParaRPr lang="zh-TW" altLang="en-US" dirty="0">
                        <a:latin typeface="Calibri" panose="020F0502020204030204" pitchFamily="34" charset="0"/>
                        <a:cs typeface="Calibri" panose="020F0502020204030204" pitchFamily="34" charset="0"/>
                      </a:endParaRPr>
                    </a:p>
                  </a:txBody>
                  <a:tcPr anchor="ctr"/>
                </a:tc>
                <a:tc>
                  <a:txBody>
                    <a:bodyPr/>
                    <a:lstStyle/>
                    <a:p>
                      <a:pPr algn="ctr"/>
                      <a:r>
                        <a:rPr kumimoji="0" lang="en-US" altLang="zh-TW" kern="1200" dirty="0" smtClean="0">
                          <a:latin typeface="Calibri" panose="020F0502020204030204" pitchFamily="34" charset="0"/>
                          <a:cs typeface="Calibri" panose="020F0502020204030204" pitchFamily="34" charset="0"/>
                        </a:rPr>
                        <a:t>7</a:t>
                      </a:r>
                      <a:endParaRPr kumimoji="0" lang="zh-TW" altLang="en-US" kern="1200" dirty="0">
                        <a:solidFill>
                          <a:schemeClr val="dk1"/>
                        </a:solidFill>
                        <a:latin typeface="Calibri" panose="020F0502020204030204" pitchFamily="34" charset="0"/>
                        <a:ea typeface="+mn-ea"/>
                        <a:cs typeface="Calibri" panose="020F0502020204030204" pitchFamily="34" charset="0"/>
                      </a:endParaRPr>
                    </a:p>
                  </a:txBody>
                  <a:tcPr anchor="ctr"/>
                </a:tc>
                <a:extLst>
                  <a:ext uri="{0D108BD9-81ED-4DB2-BD59-A6C34878D82A}">
                    <a16:rowId xmlns="" xmlns:a16="http://schemas.microsoft.com/office/drawing/2014/main" val="10002"/>
                  </a:ext>
                </a:extLst>
              </a:tr>
            </a:tbl>
          </a:graphicData>
        </a:graphic>
      </p:graphicFrame>
      <p:sp>
        <p:nvSpPr>
          <p:cNvPr id="10" name="標題 1"/>
          <p:cNvSpPr txBox="1">
            <a:spLocks/>
          </p:cNvSpPr>
          <p:nvPr/>
        </p:nvSpPr>
        <p:spPr bwMode="auto">
          <a:xfrm>
            <a:off x="457200" y="764704"/>
            <a:ext cx="8229600" cy="792088"/>
          </a:xfrm>
          <a:prstGeom prst="rect">
            <a:avLst/>
          </a:prstGeom>
          <a:noFill/>
          <a:ln w="9525">
            <a:noFill/>
            <a:miter lim="800000"/>
            <a:headEnd/>
            <a:tailEnd/>
          </a:ln>
        </p:spPr>
        <p:txBody>
          <a:bodyPr vert="horz" wrap="square" lIns="0" tIns="45720" rIns="0" bIns="0" numCol="1" anchor="t" anchorCtr="0" compatLnSpc="1">
            <a:prstTxWarp prst="textNoShape">
              <a:avLst/>
            </a:prstTxWarp>
            <a:normAutofit/>
          </a:bodyPr>
          <a:lstStyle>
            <a:lvl1pPr algn="ctr" rtl="0" eaLnBrk="0" fontAlgn="base" hangingPunct="0">
              <a:spcBef>
                <a:spcPct val="0"/>
              </a:spcBef>
              <a:spcAft>
                <a:spcPct val="0"/>
              </a:spcAft>
              <a:defRPr sz="4000" b="1" kern="1200">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Constantia" pitchFamily="18" charset="0"/>
                <a:ea typeface="標楷體" pitchFamily="65" charset="-120"/>
              </a:defRPr>
            </a:lvl2pPr>
            <a:lvl3pPr algn="ctr" rtl="0" eaLnBrk="0" fontAlgn="base" hangingPunct="0">
              <a:spcBef>
                <a:spcPct val="0"/>
              </a:spcBef>
              <a:spcAft>
                <a:spcPct val="0"/>
              </a:spcAft>
              <a:defRPr sz="3600" b="1">
                <a:solidFill>
                  <a:schemeClr val="tx2"/>
                </a:solidFill>
                <a:latin typeface="Constantia" pitchFamily="18" charset="0"/>
                <a:ea typeface="標楷體" pitchFamily="65" charset="-120"/>
              </a:defRPr>
            </a:lvl3pPr>
            <a:lvl4pPr algn="ctr" rtl="0" eaLnBrk="0" fontAlgn="base" hangingPunct="0">
              <a:spcBef>
                <a:spcPct val="0"/>
              </a:spcBef>
              <a:spcAft>
                <a:spcPct val="0"/>
              </a:spcAft>
              <a:defRPr sz="3600" b="1">
                <a:solidFill>
                  <a:schemeClr val="tx2"/>
                </a:solidFill>
                <a:latin typeface="Constantia" pitchFamily="18" charset="0"/>
                <a:ea typeface="標楷體" pitchFamily="65" charset="-120"/>
              </a:defRPr>
            </a:lvl4pPr>
            <a:lvl5pPr algn="ctr" rtl="0" eaLnBrk="0" fontAlgn="base" hangingPunct="0">
              <a:spcBef>
                <a:spcPct val="0"/>
              </a:spcBef>
              <a:spcAft>
                <a:spcPct val="0"/>
              </a:spcAft>
              <a:defRPr sz="3600" b="1">
                <a:solidFill>
                  <a:schemeClr val="tx2"/>
                </a:solidFill>
                <a:latin typeface="Constantia" pitchFamily="18" charset="0"/>
                <a:ea typeface="標楷體" pitchFamily="65" charset="-120"/>
              </a:defRPr>
            </a:lvl5pPr>
            <a:lvl6pPr marL="457200" algn="l" rtl="0" fontAlgn="base">
              <a:spcBef>
                <a:spcPct val="0"/>
              </a:spcBef>
              <a:spcAft>
                <a:spcPct val="0"/>
              </a:spcAft>
              <a:defRPr sz="5000">
                <a:solidFill>
                  <a:schemeClr val="tx2"/>
                </a:solidFill>
                <a:latin typeface="Constantia" pitchFamily="18" charset="0"/>
                <a:ea typeface="標楷體" pitchFamily="65" charset="-120"/>
              </a:defRPr>
            </a:lvl6pPr>
            <a:lvl7pPr marL="914400" algn="l" rtl="0" fontAlgn="base">
              <a:spcBef>
                <a:spcPct val="0"/>
              </a:spcBef>
              <a:spcAft>
                <a:spcPct val="0"/>
              </a:spcAft>
              <a:defRPr sz="5000">
                <a:solidFill>
                  <a:schemeClr val="tx2"/>
                </a:solidFill>
                <a:latin typeface="Constantia" pitchFamily="18" charset="0"/>
                <a:ea typeface="標楷體" pitchFamily="65" charset="-120"/>
              </a:defRPr>
            </a:lvl7pPr>
            <a:lvl8pPr marL="1371600" algn="l" rtl="0" fontAlgn="base">
              <a:spcBef>
                <a:spcPct val="0"/>
              </a:spcBef>
              <a:spcAft>
                <a:spcPct val="0"/>
              </a:spcAft>
              <a:defRPr sz="5000">
                <a:solidFill>
                  <a:schemeClr val="tx2"/>
                </a:solidFill>
                <a:latin typeface="Constantia" pitchFamily="18" charset="0"/>
                <a:ea typeface="標楷體" pitchFamily="65" charset="-120"/>
              </a:defRPr>
            </a:lvl8pPr>
            <a:lvl9pPr marL="1828800" algn="l" rtl="0" fontAlgn="base">
              <a:spcBef>
                <a:spcPct val="0"/>
              </a:spcBef>
              <a:spcAft>
                <a:spcPct val="0"/>
              </a:spcAft>
              <a:defRPr sz="5000">
                <a:solidFill>
                  <a:schemeClr val="tx2"/>
                </a:solidFill>
                <a:latin typeface="Constantia" pitchFamily="18" charset="0"/>
                <a:ea typeface="標楷體" pitchFamily="65" charset="-120"/>
              </a:defRPr>
            </a:lvl9pPr>
          </a:lstStyle>
          <a:p>
            <a:r>
              <a:rPr kumimoji="0" lang="en-US" altLang="zh-TW" sz="3200" dirty="0">
                <a:latin typeface="Calibri" pitchFamily="34" charset="0"/>
                <a:cs typeface="+mn-cs"/>
              </a:rPr>
              <a:t>Computer </a:t>
            </a:r>
            <a:r>
              <a:rPr kumimoji="0" lang="en-US" altLang="zh-TW" sz="3200" dirty="0" smtClean="0">
                <a:latin typeface="Calibri" pitchFamily="34" charset="0"/>
                <a:cs typeface="+mn-cs"/>
              </a:rPr>
              <a:t>Generated Test Sequences</a:t>
            </a:r>
            <a:endParaRPr kumimoji="0" lang="en-US" altLang="zh-CN" sz="3200" dirty="0">
              <a:latin typeface="Calibri" pitchFamily="34" charset="0"/>
              <a:cs typeface="+mn-cs"/>
            </a:endParaRPr>
          </a:p>
        </p:txBody>
      </p:sp>
      <p:pic>
        <p:nvPicPr>
          <p:cNvPr id="2" name="圖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3568" y="3843533"/>
            <a:ext cx="3461879" cy="1961731"/>
          </a:xfrm>
          <a:prstGeom prst="rect">
            <a:avLst/>
          </a:prstGeom>
        </p:spPr>
      </p:pic>
      <p:pic>
        <p:nvPicPr>
          <p:cNvPr id="12" name="圖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91025" y="3843534"/>
            <a:ext cx="3461877" cy="1961730"/>
          </a:xfrm>
          <a:prstGeom prst="rect">
            <a:avLst/>
          </a:prstGeom>
        </p:spPr>
      </p:pic>
    </p:spTree>
    <p:extLst>
      <p:ext uri="{BB962C8B-B14F-4D97-AF65-F5344CB8AC3E}">
        <p14:creationId xmlns:p14="http://schemas.microsoft.com/office/powerpoint/2010/main" val="299216822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773832"/>
            <a:ext cx="8229600" cy="782960"/>
          </a:xfrm>
        </p:spPr>
        <p:txBody>
          <a:bodyPr>
            <a:normAutofit/>
          </a:bodyPr>
          <a:lstStyle/>
          <a:p>
            <a:r>
              <a:rPr lang="en-US" altLang="zh-TW" sz="3200" dirty="0">
                <a:latin typeface="Calibri" panose="020F0502020204030204" pitchFamily="34" charset="0"/>
              </a:rPr>
              <a:t>Experimental </a:t>
            </a:r>
            <a:r>
              <a:rPr lang="en-US" altLang="zh-TW" sz="3200" dirty="0" smtClean="0">
                <a:latin typeface="Calibri" panose="020F0502020204030204" pitchFamily="34" charset="0"/>
              </a:rPr>
              <a:t>Settings</a:t>
            </a:r>
            <a:endParaRPr lang="zh-TW" altLang="en-US" sz="3200" dirty="0">
              <a:latin typeface="Calibri" panose="020F0502020204030204" pitchFamily="34" charset="0"/>
            </a:endParaRPr>
          </a:p>
        </p:txBody>
      </p:sp>
      <p:sp>
        <p:nvSpPr>
          <p:cNvPr id="3" name="內容版面配置區 2"/>
          <p:cNvSpPr>
            <a:spLocks noGrp="1"/>
          </p:cNvSpPr>
          <p:nvPr>
            <p:ph idx="1"/>
          </p:nvPr>
        </p:nvSpPr>
        <p:spPr>
          <a:xfrm>
            <a:off x="467544" y="1484768"/>
            <a:ext cx="8532440" cy="4839816"/>
          </a:xfrm>
        </p:spPr>
        <p:txBody>
          <a:bodyPr/>
          <a:lstStyle/>
          <a:p>
            <a:pPr marL="0" indent="0">
              <a:buNone/>
            </a:pPr>
            <a:r>
              <a:rPr lang="en-US" altLang="zh-TW" sz="2400" b="1" dirty="0" err="1" smtClean="0">
                <a:latin typeface="Calibri" panose="020F0502020204030204" pitchFamily="34" charset="0"/>
                <a:cs typeface="Arial" panose="020B0604020202020204" pitchFamily="34" charset="0"/>
              </a:rPr>
              <a:t>Uncoded</a:t>
            </a:r>
            <a:r>
              <a:rPr lang="en-US" altLang="zh-TW" sz="2400" b="1" dirty="0" smtClean="0">
                <a:latin typeface="Calibri" panose="020F0502020204030204" pitchFamily="34" charset="0"/>
                <a:cs typeface="Arial" panose="020B0604020202020204" pitchFamily="34" charset="0"/>
              </a:rPr>
              <a:t> and Coded HD Computer Generated Videos:</a:t>
            </a:r>
          </a:p>
          <a:p>
            <a:pPr marL="449263" indent="-271463"/>
            <a:r>
              <a:rPr lang="en-US" altLang="zh-TW" sz="2400" b="1" dirty="0" smtClean="0">
                <a:solidFill>
                  <a:srgbClr val="0000FF"/>
                </a:solidFill>
                <a:latin typeface="Calibri" panose="020F0502020204030204" pitchFamily="34" charset="0"/>
                <a:cs typeface="Arial" panose="020B0604020202020204" pitchFamily="34" charset="0"/>
              </a:rPr>
              <a:t>ratios of depth </a:t>
            </a:r>
            <a:r>
              <a:rPr lang="en-US" altLang="zh-TW" sz="2400" b="1" dirty="0">
                <a:solidFill>
                  <a:srgbClr val="0000FF"/>
                </a:solidFill>
                <a:latin typeface="Calibri" panose="020F0502020204030204" pitchFamily="34" charset="0"/>
                <a:cs typeface="Arial" panose="020B0604020202020204" pitchFamily="34" charset="0"/>
              </a:rPr>
              <a:t>region </a:t>
            </a:r>
            <a:r>
              <a:rPr lang="en-US" altLang="zh-TW" sz="2400" b="1" dirty="0" smtClean="0">
                <a:solidFill>
                  <a:srgbClr val="0000FF"/>
                </a:solidFill>
                <a:latin typeface="Calibri" panose="020F0502020204030204" pitchFamily="34" charset="0"/>
                <a:cs typeface="Arial" panose="020B0604020202020204" pitchFamily="34" charset="0"/>
              </a:rPr>
              <a:t>: </a:t>
            </a:r>
            <a:endParaRPr lang="en-US" altLang="zh-TW" sz="2400" b="1" dirty="0">
              <a:solidFill>
                <a:srgbClr val="0000FF"/>
              </a:solidFill>
              <a:latin typeface="Calibri" panose="020F0502020204030204" pitchFamily="34" charset="0"/>
              <a:cs typeface="Arial" panose="020B0604020202020204" pitchFamily="34" charset="0"/>
            </a:endParaRPr>
          </a:p>
          <a:p>
            <a:pPr marL="0" indent="0">
              <a:spcBef>
                <a:spcPts val="0"/>
              </a:spcBef>
              <a:buNone/>
            </a:pPr>
            <a:r>
              <a:rPr lang="en-US" altLang="zh-TW" sz="2400" dirty="0">
                <a:solidFill>
                  <a:schemeClr val="tx2"/>
                </a:solidFill>
                <a:latin typeface="Calibri" panose="020F0502020204030204" pitchFamily="34" charset="0"/>
                <a:cs typeface="Arial" panose="020B0604020202020204" pitchFamily="34" charset="0"/>
              </a:rPr>
              <a:t>          CTDP TB:</a:t>
            </a:r>
            <a:r>
              <a:rPr lang="zh-TW" altLang="en-US" sz="2400" dirty="0">
                <a:solidFill>
                  <a:schemeClr val="tx2"/>
                </a:solidFill>
                <a:latin typeface="Calibri" panose="020F0502020204030204" pitchFamily="34" charset="0"/>
                <a:cs typeface="Arial" panose="020B0604020202020204" pitchFamily="34" charset="0"/>
              </a:rPr>
              <a:t> </a:t>
            </a:r>
            <a:r>
              <a:rPr lang="en-US" altLang="zh-TW" sz="2400" dirty="0" smtClean="0">
                <a:solidFill>
                  <a:schemeClr val="tx2"/>
                </a:solidFill>
                <a:latin typeface="Calibri" panose="020F0502020204030204" pitchFamily="34" charset="0"/>
                <a:cs typeface="Arial" panose="020B0604020202020204" pitchFamily="34" charset="0"/>
              </a:rPr>
              <a:t>Depth:1/9, Texture: 8/9</a:t>
            </a:r>
            <a:endParaRPr lang="en-US" altLang="zh-TW" sz="2400" dirty="0">
              <a:solidFill>
                <a:schemeClr val="tx2"/>
              </a:solidFill>
              <a:latin typeface="Calibri" panose="020F0502020204030204" pitchFamily="34" charset="0"/>
              <a:cs typeface="Arial" panose="020B0604020202020204" pitchFamily="34" charset="0"/>
            </a:endParaRPr>
          </a:p>
          <a:p>
            <a:pPr marL="0" indent="0">
              <a:buNone/>
            </a:pPr>
            <a:r>
              <a:rPr lang="en-US" altLang="zh-TW" sz="2400" dirty="0">
                <a:solidFill>
                  <a:schemeClr val="tx2"/>
                </a:solidFill>
                <a:latin typeface="Calibri" panose="020F0502020204030204" pitchFamily="34" charset="0"/>
                <a:cs typeface="Arial" panose="020B0604020202020204" pitchFamily="34" charset="0"/>
              </a:rPr>
              <a:t>          CTDP LR: </a:t>
            </a:r>
            <a:r>
              <a:rPr lang="en-US" altLang="zh-TW" sz="2400" dirty="0" smtClean="0">
                <a:solidFill>
                  <a:schemeClr val="tx2"/>
                </a:solidFill>
                <a:latin typeface="Calibri" panose="020F0502020204030204" pitchFamily="34" charset="0"/>
                <a:cs typeface="Arial" panose="020B0604020202020204" pitchFamily="34" charset="0"/>
              </a:rPr>
              <a:t>Depth: 1/12, Texture: 11/12</a:t>
            </a:r>
          </a:p>
          <a:p>
            <a:pPr marL="0" indent="0">
              <a:buNone/>
            </a:pPr>
            <a:r>
              <a:rPr lang="en-US" altLang="zh-TW" sz="2400" b="1" dirty="0" smtClean="0">
                <a:latin typeface="Calibri" panose="020F0502020204030204" pitchFamily="34" charset="0"/>
                <a:cs typeface="Arial" panose="020B0604020202020204" pitchFamily="34" charset="0"/>
              </a:rPr>
              <a:t>HEVC-CTDP Coding Parameters:</a:t>
            </a:r>
            <a:endParaRPr lang="en-US" altLang="zh-TW" sz="2400" b="1" dirty="0">
              <a:latin typeface="Calibri" panose="020F0502020204030204" pitchFamily="34" charset="0"/>
              <a:cs typeface="Arial" panose="020B0604020202020204" pitchFamily="34" charset="0"/>
            </a:endParaRPr>
          </a:p>
          <a:p>
            <a:pPr marL="450850">
              <a:spcBef>
                <a:spcPts val="300"/>
              </a:spcBef>
            </a:pPr>
            <a:r>
              <a:rPr lang="en-US" altLang="zh-TW" sz="2400" b="1" dirty="0" smtClean="0">
                <a:solidFill>
                  <a:srgbClr val="0000FF"/>
                </a:solidFill>
                <a:latin typeface="Calibri" panose="020F0502020204030204" pitchFamily="34" charset="0"/>
                <a:cs typeface="Arial" panose="020B0604020202020204" pitchFamily="34" charset="0"/>
              </a:rPr>
              <a:t>encoding mode: </a:t>
            </a:r>
            <a:r>
              <a:rPr lang="en-US" altLang="zh-TW" sz="2400" dirty="0" smtClean="0">
                <a:solidFill>
                  <a:schemeClr val="tx2"/>
                </a:solidFill>
                <a:latin typeface="Calibri" panose="020F0502020204030204" pitchFamily="34" charset="0"/>
                <a:cs typeface="Arial" panose="020B0604020202020204" pitchFamily="34" charset="0"/>
              </a:rPr>
              <a:t>All Intra, Low delay, Random </a:t>
            </a:r>
            <a:r>
              <a:rPr lang="en-US" altLang="zh-TW" sz="2400" dirty="0">
                <a:solidFill>
                  <a:schemeClr val="tx2"/>
                </a:solidFill>
                <a:latin typeface="Calibri" panose="020F0502020204030204" pitchFamily="34" charset="0"/>
                <a:cs typeface="Arial" panose="020B0604020202020204" pitchFamily="34" charset="0"/>
              </a:rPr>
              <a:t>access</a:t>
            </a:r>
          </a:p>
          <a:p>
            <a:pPr marL="450850">
              <a:spcBef>
                <a:spcPts val="300"/>
              </a:spcBef>
            </a:pPr>
            <a:r>
              <a:rPr lang="en-US" altLang="zh-TW" sz="2400" b="1" dirty="0" smtClean="0">
                <a:solidFill>
                  <a:srgbClr val="0000FF"/>
                </a:solidFill>
                <a:latin typeface="Calibri" panose="020F0502020204030204" pitchFamily="34" charset="0"/>
                <a:cs typeface="Arial" panose="020B0604020202020204" pitchFamily="34" charset="0"/>
              </a:rPr>
              <a:t>QP: </a:t>
            </a:r>
            <a:r>
              <a:rPr lang="en-US" altLang="zh-TW" sz="2400" dirty="0" smtClean="0">
                <a:solidFill>
                  <a:schemeClr val="tx2"/>
                </a:solidFill>
                <a:latin typeface="Calibri" panose="020F0502020204030204" pitchFamily="34" charset="0"/>
                <a:cs typeface="Arial" panose="020B0604020202020204" pitchFamily="34" charset="0"/>
              </a:rPr>
              <a:t>27,32,37,42</a:t>
            </a:r>
          </a:p>
          <a:p>
            <a:pPr marL="450850">
              <a:spcBef>
                <a:spcPts val="300"/>
              </a:spcBef>
            </a:pPr>
            <a:r>
              <a:rPr lang="en-US" altLang="zh-TW" sz="2400" b="1" dirty="0" err="1" smtClean="0">
                <a:solidFill>
                  <a:srgbClr val="0000FF"/>
                </a:solidFill>
                <a:latin typeface="Calibri" panose="020F0502020204030204" pitchFamily="34" charset="0"/>
                <a:cs typeface="Arial" panose="020B0604020202020204" pitchFamily="34" charset="0"/>
              </a:rPr>
              <a:t>ctdp_packing_type</a:t>
            </a:r>
            <a:r>
              <a:rPr lang="en-US" altLang="zh-TW" sz="2400" b="1" dirty="0" smtClean="0">
                <a:solidFill>
                  <a:srgbClr val="0000FF"/>
                </a:solidFill>
                <a:latin typeface="Calibri" panose="020F0502020204030204" pitchFamily="34" charset="0"/>
                <a:cs typeface="Arial" panose="020B0604020202020204" pitchFamily="34" charset="0"/>
              </a:rPr>
              <a:t>:</a:t>
            </a:r>
            <a:r>
              <a:rPr lang="en-US" altLang="zh-TW" sz="2400" dirty="0" smtClean="0">
                <a:solidFill>
                  <a:srgbClr val="0000FF"/>
                </a:solidFill>
                <a:latin typeface="Calibri" panose="020F0502020204030204" pitchFamily="34" charset="0"/>
                <a:cs typeface="Arial" panose="020B0604020202020204" pitchFamily="34" charset="0"/>
              </a:rPr>
              <a:t> </a:t>
            </a:r>
            <a:r>
              <a:rPr lang="en-US" altLang="zh-TW" sz="2400" dirty="0" smtClean="0">
                <a:solidFill>
                  <a:schemeClr val="tx2"/>
                </a:solidFill>
                <a:latin typeface="Calibri" panose="020F0502020204030204" pitchFamily="34" charset="0"/>
                <a:cs typeface="Arial" panose="020B0604020202020204" pitchFamily="34" charset="0"/>
              </a:rPr>
              <a:t>CTDP-TB  and CTDP-LR</a:t>
            </a:r>
          </a:p>
          <a:p>
            <a:pPr marL="450850">
              <a:spcBef>
                <a:spcPts val="300"/>
              </a:spcBef>
            </a:pPr>
            <a:r>
              <a:rPr lang="en-US" altLang="zh-TW" sz="2400" b="1" dirty="0" smtClean="0">
                <a:solidFill>
                  <a:srgbClr val="0000FF"/>
                </a:solidFill>
                <a:latin typeface="Calibri" panose="020F0502020204030204" pitchFamily="34" charset="0"/>
                <a:cs typeface="Arial" panose="020B0604020202020204" pitchFamily="34" charset="0"/>
              </a:rPr>
              <a:t>image resizing: </a:t>
            </a:r>
            <a:r>
              <a:rPr lang="en-US" altLang="zh-TW" sz="2400" dirty="0" err="1" smtClean="0">
                <a:solidFill>
                  <a:schemeClr val="tx2"/>
                </a:solidFill>
                <a:latin typeface="Calibri" panose="020F0502020204030204" pitchFamily="34" charset="0"/>
              </a:rPr>
              <a:t>Lancos</a:t>
            </a:r>
            <a:r>
              <a:rPr lang="en-US" altLang="zh-TW" sz="2400" dirty="0" smtClean="0">
                <a:solidFill>
                  <a:schemeClr val="tx2"/>
                </a:solidFill>
                <a:latin typeface="Calibri" panose="020F0502020204030204" pitchFamily="34" charset="0"/>
              </a:rPr>
              <a:t> 4</a:t>
            </a:r>
            <a:endParaRPr lang="en-US" altLang="zh-TW" sz="2400" dirty="0" smtClean="0">
              <a:solidFill>
                <a:schemeClr val="tx2"/>
              </a:solidFill>
              <a:latin typeface="Calibri" panose="020F0502020204030204" pitchFamily="34" charset="0"/>
              <a:cs typeface="Arial" panose="020B0604020202020204" pitchFamily="34" charset="0"/>
            </a:endParaRPr>
          </a:p>
          <a:p>
            <a:pPr marL="450850" lvl="1" indent="-273050">
              <a:spcBef>
                <a:spcPts val="300"/>
              </a:spcBef>
              <a:buClr>
                <a:srgbClr val="0BD0D9"/>
              </a:buClr>
              <a:buSzPct val="95000"/>
            </a:pPr>
            <a:r>
              <a:rPr lang="en-US" altLang="zh-TW" b="1" dirty="0" smtClean="0">
                <a:solidFill>
                  <a:srgbClr val="0000FF"/>
                </a:solidFill>
                <a:latin typeface="Calibri" panose="020F0502020204030204" pitchFamily="34" charset="0"/>
                <a:cs typeface="Arial" panose="020B0604020202020204" pitchFamily="34" charset="0"/>
              </a:rPr>
              <a:t>depth resizing</a:t>
            </a:r>
            <a:r>
              <a:rPr lang="en-US" altLang="zh-TW" b="1" dirty="0">
                <a:solidFill>
                  <a:srgbClr val="0000FF"/>
                </a:solidFill>
                <a:latin typeface="Calibri" panose="020F0502020204030204" pitchFamily="34" charset="0"/>
                <a:cs typeface="Arial" panose="020B0604020202020204" pitchFamily="34" charset="0"/>
              </a:rPr>
              <a:t>: </a:t>
            </a:r>
            <a:r>
              <a:rPr lang="en-US" altLang="zh-TW" dirty="0" err="1" smtClean="0">
                <a:solidFill>
                  <a:schemeClr val="tx2"/>
                </a:solidFill>
                <a:latin typeface="Calibri" panose="020F0502020204030204" pitchFamily="34" charset="0"/>
                <a:cs typeface="Arial" panose="020B0604020202020204" pitchFamily="34" charset="0"/>
              </a:rPr>
              <a:t>bicubic</a:t>
            </a:r>
            <a:r>
              <a:rPr lang="en-US" altLang="zh-TW" dirty="0" smtClean="0">
                <a:solidFill>
                  <a:schemeClr val="tx2"/>
                </a:solidFill>
                <a:latin typeface="Calibri" panose="020F0502020204030204" pitchFamily="34" charset="0"/>
              </a:rPr>
              <a:t> </a:t>
            </a:r>
            <a:endParaRPr lang="en-US" altLang="zh-TW" dirty="0">
              <a:solidFill>
                <a:schemeClr val="tx2"/>
              </a:solidFill>
              <a:latin typeface="Calibri" panose="020F0502020204030204" pitchFamily="34" charset="0"/>
              <a:cs typeface="Arial" panose="020B0604020202020204" pitchFamily="34" charset="0"/>
            </a:endParaRPr>
          </a:p>
          <a:p>
            <a:pPr marL="393700" lvl="1" indent="0">
              <a:buNone/>
            </a:pPr>
            <a:endParaRPr lang="en-US" altLang="zh-TW" dirty="0">
              <a:latin typeface="Calibri" panose="020F0502020204030204" pitchFamily="34" charset="0"/>
              <a:cs typeface="Arial" panose="020B0604020202020204" pitchFamily="34" charset="0"/>
            </a:endParaRPr>
          </a:p>
          <a:p>
            <a:pPr marL="0" indent="0">
              <a:buNone/>
            </a:pPr>
            <a:endParaRPr lang="en-US" altLang="zh-TW" sz="2400" dirty="0" smtClean="0">
              <a:latin typeface="Calibri" panose="020F0502020204030204" pitchFamily="34" charset="0"/>
            </a:endParaRPr>
          </a:p>
          <a:p>
            <a:pPr marL="0" indent="0">
              <a:buNone/>
            </a:pPr>
            <a:endParaRPr lang="en-US" altLang="zh-TW" sz="2400" dirty="0">
              <a:latin typeface="Calibri" panose="020F0502020204030204" pitchFamily="34" charset="0"/>
            </a:endParaRPr>
          </a:p>
          <a:p>
            <a:endParaRPr lang="zh-TW" altLang="en-US" sz="2400" dirty="0">
              <a:latin typeface="Calibri" panose="020F0502020204030204" pitchFamily="34" charset="0"/>
            </a:endParaRPr>
          </a:p>
        </p:txBody>
      </p:sp>
    </p:spTree>
    <p:extLst>
      <p:ext uri="{BB962C8B-B14F-4D97-AF65-F5344CB8AC3E}">
        <p14:creationId xmlns:p14="http://schemas.microsoft.com/office/powerpoint/2010/main" val="330768665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835696" y="3513202"/>
            <a:ext cx="5760640" cy="707886"/>
          </a:xfrm>
          <a:prstGeom prst="rect">
            <a:avLst/>
          </a:prstGeom>
          <a:solidFill>
            <a:srgbClr val="FFFF00"/>
          </a:solidFill>
          <a:ln>
            <a:solidFill>
              <a:schemeClr val="accent1"/>
            </a:solidFill>
          </a:ln>
        </p:spPr>
        <p:txBody>
          <a:bodyPr wrap="square">
            <a:spAutoFit/>
          </a:bodyPr>
          <a:lstStyle/>
          <a:p>
            <a:pPr lvl="0" algn="ctr"/>
            <a:r>
              <a:rPr lang="en-US" altLang="zh-TW" sz="2000" dirty="0">
                <a:solidFill>
                  <a:prstClr val="black"/>
                </a:solidFill>
                <a:latin typeface="Calibri" panose="020F0502020204030204" pitchFamily="34" charset="0"/>
              </a:rPr>
              <a:t>CTDP </a:t>
            </a:r>
            <a:r>
              <a:rPr lang="en-US" altLang="zh-TW" sz="2000" dirty="0" err="1" smtClean="0">
                <a:solidFill>
                  <a:prstClr val="black"/>
                </a:solidFill>
                <a:latin typeface="Calibri" panose="020F0502020204030204" pitchFamily="34" charset="0"/>
              </a:rPr>
              <a:t>depacked</a:t>
            </a:r>
            <a:r>
              <a:rPr lang="en-US" altLang="zh-TW" sz="2000" dirty="0" smtClean="0">
                <a:solidFill>
                  <a:prstClr val="black"/>
                </a:solidFill>
                <a:latin typeface="Calibri" panose="020F0502020204030204" pitchFamily="34" charset="0"/>
              </a:rPr>
              <a:t> texture, depth, and synthesized view are </a:t>
            </a:r>
            <a:r>
              <a:rPr lang="en-US" altLang="zh-TW" sz="2000" dirty="0">
                <a:solidFill>
                  <a:prstClr val="black"/>
                </a:solidFill>
                <a:latin typeface="Calibri" panose="020F0502020204030204" pitchFamily="34" charset="0"/>
              </a:rPr>
              <a:t>compared to </a:t>
            </a:r>
            <a:r>
              <a:rPr lang="en-US" altLang="zh-TW" sz="2000" dirty="0" smtClean="0">
                <a:solidFill>
                  <a:prstClr val="black"/>
                </a:solidFill>
                <a:latin typeface="Calibri" panose="020F0502020204030204" pitchFamily="34" charset="0"/>
              </a:rPr>
              <a:t>ground truth ones</a:t>
            </a:r>
            <a:endParaRPr lang="zh-TW" altLang="en-US" sz="2000" dirty="0">
              <a:solidFill>
                <a:prstClr val="black"/>
              </a:solidFill>
              <a:latin typeface="Calibri" panose="020F0502020204030204" pitchFamily="34" charset="0"/>
            </a:endParaRPr>
          </a:p>
        </p:txBody>
      </p:sp>
      <p:sp>
        <p:nvSpPr>
          <p:cNvPr id="4" name="文字方塊 3"/>
          <p:cNvSpPr txBox="1"/>
          <p:nvPr/>
        </p:nvSpPr>
        <p:spPr>
          <a:xfrm>
            <a:off x="1374169" y="2418716"/>
            <a:ext cx="6395662" cy="1384995"/>
          </a:xfrm>
          <a:prstGeom prst="rect">
            <a:avLst/>
          </a:prstGeom>
          <a:noFill/>
        </p:spPr>
        <p:txBody>
          <a:bodyPr wrap="none" rtlCol="0">
            <a:spAutoFit/>
          </a:bodyPr>
          <a:lstStyle/>
          <a:p>
            <a:pPr algn="ctr"/>
            <a:r>
              <a:rPr lang="en-US" altLang="zh-TW" sz="2800" b="1" dirty="0" err="1" smtClean="0">
                <a:latin typeface="Calibri" panose="020F0502020204030204" pitchFamily="34" charset="0"/>
              </a:rPr>
              <a:t>Uncoded</a:t>
            </a:r>
            <a:r>
              <a:rPr lang="en-US" altLang="zh-TW" sz="2800" b="1" dirty="0" smtClean="0">
                <a:latin typeface="Calibri" panose="020F0502020204030204" pitchFamily="34" charset="0"/>
              </a:rPr>
              <a:t> CTDP Performances</a:t>
            </a:r>
          </a:p>
          <a:p>
            <a:pPr algn="ctr"/>
            <a:r>
              <a:rPr lang="en-US" altLang="zh-TW" sz="2800" b="1" dirty="0" smtClean="0">
                <a:latin typeface="Calibri" panose="020F0502020204030204" pitchFamily="34" charset="0"/>
              </a:rPr>
              <a:t>of </a:t>
            </a:r>
            <a:r>
              <a:rPr lang="en-US" altLang="zh-TW" sz="2800" b="1" dirty="0" err="1" smtClean="0">
                <a:latin typeface="Calibri" panose="020F0502020204030204" pitchFamily="34" charset="0"/>
              </a:rPr>
              <a:t>YCbCr</a:t>
            </a:r>
            <a:r>
              <a:rPr lang="en-US" altLang="zh-TW" sz="2800" b="1" dirty="0" smtClean="0">
                <a:latin typeface="Calibri" panose="020F0502020204030204" pitchFamily="34" charset="0"/>
              </a:rPr>
              <a:t> and RGB Color Packing Methods</a:t>
            </a:r>
          </a:p>
          <a:p>
            <a:pPr algn="ctr"/>
            <a:endParaRPr lang="en-US" altLang="zh-TW" sz="2800" b="1" dirty="0">
              <a:latin typeface="Calibri" panose="020F0502020204030204" pitchFamily="34" charset="0"/>
            </a:endParaRPr>
          </a:p>
        </p:txBody>
      </p:sp>
    </p:spTree>
    <p:extLst>
      <p:ext uri="{BB962C8B-B14F-4D97-AF65-F5344CB8AC3E}">
        <p14:creationId xmlns:p14="http://schemas.microsoft.com/office/powerpoint/2010/main" val="365590050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bwMode="auto">
          <a:xfrm>
            <a:off x="251520" y="701824"/>
            <a:ext cx="8589640"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algn="ctr" eaLnBrk="0" hangingPunct="0">
              <a:defRPr/>
            </a:pPr>
            <a:r>
              <a:rPr lang="en-US" altLang="zh-TW" sz="3200" b="1" dirty="0" smtClean="0">
                <a:solidFill>
                  <a:schemeClr val="tx2"/>
                </a:solidFill>
                <a:latin typeface="Calibri" panose="020F0502020204030204" pitchFamily="34" charset="0"/>
                <a:ea typeface="+mj-ea"/>
                <a:cs typeface="Calibri" panose="020F0502020204030204" pitchFamily="34" charset="0"/>
              </a:rPr>
              <a:t>Objective Performances of </a:t>
            </a:r>
            <a:r>
              <a:rPr lang="en-US" altLang="zh-TW" sz="3200" b="1" dirty="0" err="1" smtClean="0">
                <a:solidFill>
                  <a:schemeClr val="tx2"/>
                </a:solidFill>
                <a:latin typeface="Calibri" panose="020F0502020204030204" pitchFamily="34" charset="0"/>
                <a:ea typeface="+mj-ea"/>
                <a:cs typeface="Calibri" panose="020F0502020204030204" pitchFamily="34" charset="0"/>
              </a:rPr>
              <a:t>Uncoded</a:t>
            </a:r>
            <a:r>
              <a:rPr lang="en-US" altLang="zh-TW" sz="3200" b="1" dirty="0" smtClean="0">
                <a:solidFill>
                  <a:schemeClr val="tx2"/>
                </a:solidFill>
                <a:latin typeface="Calibri" panose="020F0502020204030204" pitchFamily="34" charset="0"/>
                <a:ea typeface="+mj-ea"/>
                <a:cs typeface="Calibri" panose="020F0502020204030204" pitchFamily="34" charset="0"/>
              </a:rPr>
              <a:t> CTDP Formats</a:t>
            </a:r>
            <a:endParaRPr kumimoji="1" lang="zh-TW" altLang="en-US" sz="3200" b="1" i="0" u="none" strike="noStrike" kern="1200" cap="none" spc="0" normalizeH="0" baseline="0" noProof="0" dirty="0">
              <a:ln>
                <a:noFill/>
              </a:ln>
              <a:solidFill>
                <a:schemeClr val="tx2"/>
              </a:solidFill>
              <a:effectLst/>
              <a:uLnTx/>
              <a:uFillTx/>
              <a:latin typeface="Calibri" panose="020F0502020204030204" pitchFamily="34" charset="0"/>
              <a:ea typeface="+mj-ea"/>
              <a:cs typeface="Calibri" panose="020F0502020204030204" pitchFamily="34" charset="0"/>
            </a:endParaRPr>
          </a:p>
        </p:txBody>
      </p:sp>
      <p:sp>
        <p:nvSpPr>
          <p:cNvPr id="8" name="文字方塊 7"/>
          <p:cNvSpPr txBox="1"/>
          <p:nvPr/>
        </p:nvSpPr>
        <p:spPr>
          <a:xfrm>
            <a:off x="269105" y="1268760"/>
            <a:ext cx="4303999" cy="461665"/>
          </a:xfrm>
          <a:prstGeom prst="rect">
            <a:avLst/>
          </a:prstGeom>
          <a:noFill/>
        </p:spPr>
        <p:txBody>
          <a:bodyPr wrap="none" rtlCol="0">
            <a:spAutoFit/>
          </a:bodyPr>
          <a:lstStyle/>
          <a:p>
            <a:r>
              <a:rPr lang="en-US" altLang="zh-TW" sz="2400" b="1" dirty="0" smtClean="0">
                <a:latin typeface="Calibri" panose="020F0502020204030204" pitchFamily="34" charset="0"/>
                <a:cs typeface="Calibri" panose="020F0502020204030204" pitchFamily="34" charset="0"/>
              </a:rPr>
              <a:t>CTDP-TB: </a:t>
            </a:r>
            <a:r>
              <a:rPr lang="en-US" altLang="zh-TW" sz="2400" b="1" dirty="0" err="1" smtClean="0">
                <a:latin typeface="Calibri" panose="020F0502020204030204" pitchFamily="34" charset="0"/>
                <a:cs typeface="Calibri" panose="020F0502020204030204" pitchFamily="34" charset="0"/>
              </a:rPr>
              <a:t>ctdp_packing_type</a:t>
            </a:r>
            <a:r>
              <a:rPr lang="en-US" altLang="zh-TW" sz="2400" b="1" dirty="0" smtClean="0">
                <a:latin typeface="Calibri" panose="020F0502020204030204" pitchFamily="34" charset="0"/>
                <a:cs typeface="Calibri" panose="020F0502020204030204" pitchFamily="34" charset="0"/>
              </a:rPr>
              <a:t> = 0</a:t>
            </a:r>
            <a:endParaRPr lang="zh-TW" altLang="en-US" sz="2400" b="1" dirty="0">
              <a:latin typeface="Calibri" panose="020F0502020204030204" pitchFamily="34" charset="0"/>
              <a:cs typeface="Calibri" panose="020F0502020204030204" pitchFamily="34" charset="0"/>
            </a:endParaRPr>
          </a:p>
        </p:txBody>
      </p:sp>
      <p:sp>
        <p:nvSpPr>
          <p:cNvPr id="10" name="文字方塊 9"/>
          <p:cNvSpPr txBox="1"/>
          <p:nvPr/>
        </p:nvSpPr>
        <p:spPr>
          <a:xfrm>
            <a:off x="226880" y="3922978"/>
            <a:ext cx="4281557" cy="461665"/>
          </a:xfrm>
          <a:prstGeom prst="rect">
            <a:avLst/>
          </a:prstGeom>
          <a:noFill/>
        </p:spPr>
        <p:txBody>
          <a:bodyPr wrap="none" rtlCol="0">
            <a:spAutoFit/>
          </a:bodyPr>
          <a:lstStyle/>
          <a:p>
            <a:r>
              <a:rPr lang="en-US" altLang="zh-TW" sz="2400" b="1" dirty="0" smtClean="0">
                <a:latin typeface="Calibri" panose="020F0502020204030204" pitchFamily="34" charset="0"/>
                <a:cs typeface="Calibri" panose="020F0502020204030204" pitchFamily="34" charset="0"/>
              </a:rPr>
              <a:t>CTDP-LR: </a:t>
            </a:r>
            <a:r>
              <a:rPr lang="en-US" altLang="zh-TW" sz="2400" b="1" dirty="0" err="1" smtClean="0">
                <a:latin typeface="Calibri" panose="020F0502020204030204" pitchFamily="34" charset="0"/>
                <a:cs typeface="Calibri" panose="020F0502020204030204" pitchFamily="34" charset="0"/>
              </a:rPr>
              <a:t>ctdp_packing_type</a:t>
            </a:r>
            <a:r>
              <a:rPr lang="en-US" altLang="zh-TW" sz="2400" b="1" dirty="0" smtClean="0">
                <a:latin typeface="Calibri" panose="020F0502020204030204" pitchFamily="34" charset="0"/>
                <a:cs typeface="Calibri" panose="020F0502020204030204" pitchFamily="34" charset="0"/>
              </a:rPr>
              <a:t> = 1</a:t>
            </a:r>
            <a:endParaRPr lang="zh-TW" altLang="en-US" sz="2400" b="1" dirty="0">
              <a:latin typeface="Calibri" panose="020F0502020204030204" pitchFamily="34" charset="0"/>
              <a:cs typeface="Calibri" panose="020F0502020204030204" pitchFamily="34" charset="0"/>
            </a:endParaRPr>
          </a:p>
        </p:txBody>
      </p:sp>
      <p:graphicFrame>
        <p:nvGraphicFramePr>
          <p:cNvPr id="2" name="表格 1"/>
          <p:cNvGraphicFramePr>
            <a:graphicFrameLocks noGrp="1"/>
          </p:cNvGraphicFramePr>
          <p:nvPr>
            <p:extLst>
              <p:ext uri="{D42A27DB-BD31-4B8C-83A1-F6EECF244321}">
                <p14:modId xmlns:p14="http://schemas.microsoft.com/office/powerpoint/2010/main" val="4270686575"/>
              </p:ext>
            </p:extLst>
          </p:nvPr>
        </p:nvGraphicFramePr>
        <p:xfrm>
          <a:off x="262196" y="1700808"/>
          <a:ext cx="8630284" cy="2109170"/>
        </p:xfrm>
        <a:graphic>
          <a:graphicData uri="http://schemas.openxmlformats.org/drawingml/2006/table">
            <a:tbl>
              <a:tblPr firstRow="1" firstCol="1" bandRow="1">
                <a:tableStyleId>{5940675A-B579-460E-94D1-54222C63F5DA}</a:tableStyleId>
              </a:tblPr>
              <a:tblGrid>
                <a:gridCol w="792088"/>
                <a:gridCol w="864096"/>
                <a:gridCol w="792088"/>
                <a:gridCol w="864096"/>
                <a:gridCol w="864096"/>
                <a:gridCol w="864096"/>
                <a:gridCol w="936104"/>
                <a:gridCol w="854662"/>
                <a:gridCol w="873530"/>
                <a:gridCol w="925428"/>
              </a:tblGrid>
              <a:tr h="257263">
                <a:tc rowSpan="3">
                  <a:txBody>
                    <a:bodyPr/>
                    <a:lstStyle/>
                    <a:p>
                      <a:pPr algn="ctr" fontAlgn="ctr" hangingPunct="0">
                        <a:spcBef>
                          <a:spcPts val="68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　</a:t>
                      </a:r>
                      <a:endParaRPr lang="en-US" sz="1600" kern="100" dirty="0" smtClean="0">
                        <a:effectLst/>
                        <a:latin typeface="Calibri" panose="020F0502020204030204" pitchFamily="34" charset="0"/>
                        <a:cs typeface="Calibri" panose="020F0502020204030204" pitchFamily="34" charset="0"/>
                      </a:endParaRPr>
                    </a:p>
                    <a:p>
                      <a:pPr algn="ctr" fontAlgn="ctr" hangingPunct="0">
                        <a:spcBef>
                          <a:spcPts val="680"/>
                        </a:spcBef>
                        <a:spcAft>
                          <a:spcPts val="0"/>
                        </a:spcAft>
                        <a:tabLst>
                          <a:tab pos="228600" algn="l"/>
                          <a:tab pos="457200" algn="l"/>
                          <a:tab pos="685800" algn="l"/>
                          <a:tab pos="914400" algn="l"/>
                        </a:tabLst>
                      </a:pPr>
                      <a:r>
                        <a:rPr lang="en-US" sz="1600" kern="100" dirty="0" smtClean="0">
                          <a:effectLst/>
                          <a:latin typeface="Calibri" panose="020F0502020204030204" pitchFamily="34" charset="0"/>
                          <a:cs typeface="Calibri" panose="020F0502020204030204" pitchFamily="34" charset="0"/>
                        </a:rPr>
                        <a:t>Results</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gridSpan="6">
                  <a:txBody>
                    <a:bodyPr/>
                    <a:lstStyle/>
                    <a:p>
                      <a:pPr algn="ctr" fontAlgn="ctr" hangingPunct="0">
                        <a:spcBef>
                          <a:spcPts val="200"/>
                        </a:spcBef>
                        <a:spcAft>
                          <a:spcPts val="200"/>
                        </a:spcAft>
                        <a:tabLst>
                          <a:tab pos="228600" algn="l"/>
                          <a:tab pos="457200" algn="l"/>
                          <a:tab pos="685800" algn="l"/>
                          <a:tab pos="914400" algn="l"/>
                        </a:tabLst>
                      </a:pPr>
                      <a:r>
                        <a:rPr lang="en-US" sz="1600" kern="100" dirty="0" err="1">
                          <a:effectLst/>
                          <a:latin typeface="Calibri" panose="020F0502020204030204" pitchFamily="34" charset="0"/>
                          <a:cs typeface="Calibri" panose="020F0502020204030204" pitchFamily="34" charset="0"/>
                        </a:rPr>
                        <a:t>Depacked</a:t>
                      </a:r>
                      <a:r>
                        <a:rPr lang="en-US" sz="1600" kern="100" dirty="0">
                          <a:effectLst/>
                          <a:latin typeface="Calibri" panose="020F0502020204030204" pitchFamily="34" charset="0"/>
                          <a:cs typeface="Calibri" panose="020F0502020204030204" pitchFamily="34" charset="0"/>
                        </a:rPr>
                        <a:t> Texture and Depth </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rowSpan="2" gridSpan="3">
                  <a:txBody>
                    <a:bodyPr/>
                    <a:lstStyle/>
                    <a:p>
                      <a:pPr algn="ctr" fontAlgn="ctr" hangingPunct="0">
                        <a:spcBef>
                          <a:spcPts val="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Synthesized Virtual View</a:t>
                      </a:r>
                      <a:endParaRPr lang="zh-TW" sz="1600" dirty="0">
                        <a:effectLst/>
                        <a:latin typeface="Calibri" panose="020F0502020204030204" pitchFamily="34" charset="0"/>
                        <a:cs typeface="Calibri" panose="020F0502020204030204" pitchFamily="34" charset="0"/>
                      </a:endParaRPr>
                    </a:p>
                    <a:p>
                      <a:pPr algn="ctr" fontAlgn="ctr" hangingPunct="0">
                        <a:spcBef>
                          <a:spcPts val="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Generated by VSRS</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rowSpan="2" hMerge="1">
                  <a:txBody>
                    <a:bodyPr/>
                    <a:lstStyle/>
                    <a:p>
                      <a:endParaRPr lang="zh-TW" altLang="en-US"/>
                    </a:p>
                  </a:txBody>
                  <a:tcPr/>
                </a:tc>
                <a:tc rowSpan="2" hMerge="1">
                  <a:txBody>
                    <a:bodyPr/>
                    <a:lstStyle/>
                    <a:p>
                      <a:endParaRPr lang="zh-TW" altLang="en-US"/>
                    </a:p>
                  </a:txBody>
                  <a:tcPr/>
                </a:tc>
              </a:tr>
              <a:tr h="318801">
                <a:tc vMerge="1">
                  <a:txBody>
                    <a:bodyPr/>
                    <a:lstStyle/>
                    <a:p>
                      <a:endParaRPr lang="zh-TW" altLang="en-US"/>
                    </a:p>
                  </a:txBody>
                  <a:tcPr/>
                </a:tc>
                <a:tc gridSpan="3">
                  <a:txBody>
                    <a:bodyPr/>
                    <a:lstStyle/>
                    <a:p>
                      <a:pPr algn="ctr" fontAlgn="ctr" hangingPunct="0">
                        <a:spcBef>
                          <a:spcPts val="180"/>
                        </a:spcBef>
                        <a:spcAft>
                          <a:spcPts val="0"/>
                        </a:spcAft>
                        <a:tabLst>
                          <a:tab pos="228600" algn="l"/>
                          <a:tab pos="457200" algn="l"/>
                          <a:tab pos="685800" algn="l"/>
                          <a:tab pos="914400" algn="l"/>
                        </a:tabLst>
                      </a:pPr>
                      <a:r>
                        <a:rPr lang="en-US" sz="1600" kern="100" dirty="0" err="1">
                          <a:effectLst/>
                          <a:latin typeface="Calibri" panose="020F0502020204030204" pitchFamily="34" charset="0"/>
                          <a:cs typeface="Calibri" panose="020F0502020204030204" pitchFamily="34" charset="0"/>
                        </a:rPr>
                        <a:t>Depacked</a:t>
                      </a:r>
                      <a:r>
                        <a:rPr lang="en-US" sz="1600" kern="100" dirty="0">
                          <a:effectLst/>
                          <a:latin typeface="Calibri" panose="020F0502020204030204" pitchFamily="34" charset="0"/>
                          <a:cs typeface="Calibri" panose="020F0502020204030204" pitchFamily="34" charset="0"/>
                        </a:rPr>
                        <a:t> Texture</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hMerge="1">
                  <a:txBody>
                    <a:bodyPr/>
                    <a:lstStyle/>
                    <a:p>
                      <a:endParaRPr lang="zh-TW" altLang="en-US"/>
                    </a:p>
                  </a:txBody>
                  <a:tcPr/>
                </a:tc>
                <a:tc hMerge="1">
                  <a:txBody>
                    <a:bodyPr/>
                    <a:lstStyle/>
                    <a:p>
                      <a:endParaRPr lang="zh-TW" altLang="en-US"/>
                    </a:p>
                  </a:txBody>
                  <a:tcPr/>
                </a:tc>
                <a:tc gridSpan="3">
                  <a:txBody>
                    <a:bodyPr/>
                    <a:lstStyle/>
                    <a:p>
                      <a:pPr algn="ctr" fontAlgn="ctr" hangingPunct="0">
                        <a:spcBef>
                          <a:spcPts val="180"/>
                        </a:spcBef>
                        <a:spcAft>
                          <a:spcPts val="0"/>
                        </a:spcAft>
                        <a:tabLst>
                          <a:tab pos="228600" algn="l"/>
                          <a:tab pos="457200" algn="l"/>
                          <a:tab pos="685800" algn="l"/>
                          <a:tab pos="914400" algn="l"/>
                        </a:tabLst>
                      </a:pPr>
                      <a:r>
                        <a:rPr lang="en-US" sz="1600" kern="100" dirty="0" err="1">
                          <a:effectLst/>
                          <a:latin typeface="Calibri" panose="020F0502020204030204" pitchFamily="34" charset="0"/>
                          <a:cs typeface="Calibri" panose="020F0502020204030204" pitchFamily="34" charset="0"/>
                        </a:rPr>
                        <a:t>Depacked</a:t>
                      </a:r>
                      <a:r>
                        <a:rPr lang="en-US" sz="1600" kern="100" dirty="0">
                          <a:effectLst/>
                          <a:latin typeface="Calibri" panose="020F0502020204030204" pitchFamily="34" charset="0"/>
                          <a:cs typeface="Calibri" panose="020F0502020204030204" pitchFamily="34" charset="0"/>
                        </a:rPr>
                        <a:t> Depth</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hMerge="1">
                  <a:txBody>
                    <a:bodyPr/>
                    <a:lstStyle/>
                    <a:p>
                      <a:endParaRPr lang="zh-TW" altLang="en-US"/>
                    </a:p>
                  </a:txBody>
                  <a:tcPr/>
                </a:tc>
                <a:tc hMerge="1">
                  <a:txBody>
                    <a:bodyPr/>
                    <a:lstStyle/>
                    <a:p>
                      <a:endParaRPr lang="zh-TW" altLang="en-US"/>
                    </a:p>
                  </a:txBody>
                  <a:tcPr/>
                </a:tc>
                <a:tc gridSpan="3"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r>
              <a:tr h="504056">
                <a:tc vMerge="1">
                  <a:txBody>
                    <a:bodyPr/>
                    <a:lstStyle/>
                    <a:p>
                      <a:endParaRPr lang="zh-TW" altLang="en-US"/>
                    </a:p>
                  </a:txBody>
                  <a:tcPr/>
                </a:tc>
                <a:tc>
                  <a:txBody>
                    <a:bodyPr/>
                    <a:lstStyle/>
                    <a:p>
                      <a:pPr algn="ctr" fontAlgn="ctr" hangingPunct="0">
                        <a:spcBef>
                          <a:spcPts val="0"/>
                        </a:spcBef>
                        <a:spcAft>
                          <a:spcPts val="0"/>
                        </a:spcAft>
                        <a:tabLst>
                          <a:tab pos="228600" algn="l"/>
                          <a:tab pos="457200" algn="l"/>
                          <a:tab pos="685800" algn="l"/>
                          <a:tab pos="914400" algn="l"/>
                        </a:tabLst>
                      </a:pPr>
                      <a:r>
                        <a:rPr lang="en-US" sz="1600" kern="100" dirty="0" smtClean="0">
                          <a:effectLst/>
                          <a:latin typeface="Calibri" panose="020F0502020204030204" pitchFamily="34" charset="0"/>
                          <a:cs typeface="Calibri" panose="020F0502020204030204" pitchFamily="34" charset="0"/>
                        </a:rPr>
                        <a:t>Emu.</a:t>
                      </a:r>
                      <a:endParaRPr lang="zh-TW" sz="1600" dirty="0">
                        <a:effectLst/>
                        <a:latin typeface="Calibri" panose="020F0502020204030204" pitchFamily="34" charset="0"/>
                        <a:cs typeface="Calibri" panose="020F0502020204030204" pitchFamily="34" charset="0"/>
                      </a:endParaRPr>
                    </a:p>
                    <a:p>
                      <a:pPr algn="ctr" fontAlgn="ctr" hangingPunct="0">
                        <a:spcBef>
                          <a:spcPts val="0"/>
                        </a:spcBef>
                        <a:spcAft>
                          <a:spcPts val="0"/>
                        </a:spcAft>
                        <a:tabLst>
                          <a:tab pos="228600" algn="l"/>
                          <a:tab pos="457200" algn="l"/>
                          <a:tab pos="685800" algn="l"/>
                          <a:tab pos="914400" algn="l"/>
                        </a:tabLst>
                      </a:pPr>
                      <a:r>
                        <a:rPr lang="en-US" sz="1600" kern="100" dirty="0" err="1">
                          <a:effectLst/>
                          <a:latin typeface="Calibri" panose="020F0502020204030204" pitchFamily="34" charset="0"/>
                          <a:cs typeface="Calibri" panose="020F0502020204030204" pitchFamily="34" charset="0"/>
                        </a:rPr>
                        <a:t>YCbCr</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fontAlgn="ctr" hangingPunct="0">
                        <a:spcBef>
                          <a:spcPts val="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Direct</a:t>
                      </a:r>
                      <a:endParaRPr lang="zh-TW" sz="1600" dirty="0">
                        <a:effectLst/>
                        <a:latin typeface="Calibri" panose="020F0502020204030204" pitchFamily="34" charset="0"/>
                        <a:cs typeface="Calibri" panose="020F0502020204030204" pitchFamily="34" charset="0"/>
                      </a:endParaRPr>
                    </a:p>
                    <a:p>
                      <a:pPr algn="ctr" fontAlgn="ctr" hangingPunct="0">
                        <a:spcBef>
                          <a:spcPts val="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fontAlgn="ctr" hangingPunct="0">
                        <a:spcBef>
                          <a:spcPts val="0"/>
                        </a:spcBef>
                        <a:spcAft>
                          <a:spcPts val="0"/>
                        </a:spcAft>
                        <a:tabLst>
                          <a:tab pos="228600" algn="l"/>
                          <a:tab pos="457200" algn="l"/>
                          <a:tab pos="685800" algn="l"/>
                          <a:tab pos="914400" algn="l"/>
                        </a:tabLst>
                      </a:pPr>
                      <a:r>
                        <a:rPr lang="en-US" sz="1600" kern="100" dirty="0" smtClean="0">
                          <a:effectLst/>
                          <a:latin typeface="Calibri" panose="020F0502020204030204" pitchFamily="34" charset="0"/>
                          <a:cs typeface="Calibri" panose="020F0502020204030204" pitchFamily="34" charset="0"/>
                        </a:rPr>
                        <a:t>Adj.</a:t>
                      </a:r>
                      <a:endParaRPr lang="zh-TW" sz="1600" dirty="0">
                        <a:effectLst/>
                        <a:latin typeface="Calibri" panose="020F0502020204030204" pitchFamily="34" charset="0"/>
                        <a:cs typeface="Calibri" panose="020F0502020204030204" pitchFamily="34" charset="0"/>
                      </a:endParaRPr>
                    </a:p>
                    <a:p>
                      <a:pPr algn="ctr" fontAlgn="ctr" hangingPunct="0">
                        <a:spcBef>
                          <a:spcPts val="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RGB </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fontAlgn="ctr" hangingPunct="0">
                        <a:spcBef>
                          <a:spcPts val="0"/>
                        </a:spcBef>
                        <a:spcAft>
                          <a:spcPts val="0"/>
                        </a:spcAft>
                        <a:tabLst>
                          <a:tab pos="228600" algn="l"/>
                          <a:tab pos="457200" algn="l"/>
                          <a:tab pos="685800" algn="l"/>
                          <a:tab pos="914400" algn="l"/>
                        </a:tabLst>
                      </a:pPr>
                      <a:r>
                        <a:rPr lang="en-US" altLang="zh-TW" sz="1600" kern="100" dirty="0" smtClean="0">
                          <a:effectLst/>
                          <a:latin typeface="Calibri" panose="020F0502020204030204" pitchFamily="34" charset="0"/>
                          <a:cs typeface="Calibri" panose="020F0502020204030204" pitchFamily="34" charset="0"/>
                        </a:rPr>
                        <a:t>Emu.</a:t>
                      </a:r>
                      <a:endParaRPr lang="zh-TW" altLang="zh-TW" sz="1600" dirty="0" smtClean="0">
                        <a:effectLst/>
                        <a:latin typeface="Calibri" panose="020F0502020204030204" pitchFamily="34" charset="0"/>
                        <a:cs typeface="Calibri" panose="020F0502020204030204" pitchFamily="34" charset="0"/>
                      </a:endParaRPr>
                    </a:p>
                    <a:p>
                      <a:pPr algn="ctr" fontAlgn="ctr" hangingPunct="0">
                        <a:spcBef>
                          <a:spcPts val="0"/>
                        </a:spcBef>
                        <a:spcAft>
                          <a:spcPts val="0"/>
                        </a:spcAft>
                        <a:tabLst>
                          <a:tab pos="228600" algn="l"/>
                          <a:tab pos="457200" algn="l"/>
                          <a:tab pos="685800" algn="l"/>
                          <a:tab pos="914400" algn="l"/>
                        </a:tabLst>
                      </a:pPr>
                      <a:r>
                        <a:rPr lang="en-US" sz="1600" kern="100" dirty="0" err="1" smtClean="0">
                          <a:effectLst/>
                          <a:latin typeface="Calibri" panose="020F0502020204030204" pitchFamily="34" charset="0"/>
                          <a:cs typeface="Calibri" panose="020F0502020204030204" pitchFamily="34" charset="0"/>
                        </a:rPr>
                        <a:t>YCbCr</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fontAlgn="ctr" hangingPunct="0">
                        <a:spcBef>
                          <a:spcPts val="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Direct</a:t>
                      </a:r>
                      <a:endParaRPr lang="zh-TW" sz="1600" dirty="0">
                        <a:effectLst/>
                        <a:latin typeface="Calibri" panose="020F0502020204030204" pitchFamily="34" charset="0"/>
                        <a:cs typeface="Calibri" panose="020F0502020204030204" pitchFamily="34" charset="0"/>
                      </a:endParaRPr>
                    </a:p>
                    <a:p>
                      <a:pPr algn="ctr" fontAlgn="ctr" hangingPunct="0">
                        <a:spcBef>
                          <a:spcPts val="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fontAlgn="ctr" hangingPunct="0">
                        <a:spcBef>
                          <a:spcPts val="0"/>
                        </a:spcBef>
                        <a:spcAft>
                          <a:spcPts val="0"/>
                        </a:spcAft>
                        <a:tabLst>
                          <a:tab pos="228600" algn="l"/>
                          <a:tab pos="457200" algn="l"/>
                          <a:tab pos="685800" algn="l"/>
                          <a:tab pos="914400" algn="l"/>
                        </a:tabLst>
                      </a:pPr>
                      <a:r>
                        <a:rPr lang="en-US" sz="1600" kern="100" dirty="0" smtClean="0">
                          <a:effectLst/>
                          <a:latin typeface="Calibri" panose="020F0502020204030204" pitchFamily="34" charset="0"/>
                          <a:cs typeface="Calibri" panose="020F0502020204030204" pitchFamily="34" charset="0"/>
                        </a:rPr>
                        <a:t>Adj.</a:t>
                      </a:r>
                      <a:endParaRPr lang="zh-TW" sz="1600" dirty="0">
                        <a:effectLst/>
                        <a:latin typeface="Calibri" panose="020F0502020204030204" pitchFamily="34" charset="0"/>
                        <a:cs typeface="Calibri" panose="020F0502020204030204" pitchFamily="34" charset="0"/>
                      </a:endParaRPr>
                    </a:p>
                    <a:p>
                      <a:pPr algn="ctr" fontAlgn="ctr" hangingPunct="0">
                        <a:spcBef>
                          <a:spcPts val="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RGB </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fontAlgn="ctr" hangingPunct="0">
                        <a:spcBef>
                          <a:spcPts val="0"/>
                        </a:spcBef>
                        <a:spcAft>
                          <a:spcPts val="0"/>
                        </a:spcAft>
                        <a:tabLst>
                          <a:tab pos="228600" algn="l"/>
                          <a:tab pos="457200" algn="l"/>
                          <a:tab pos="685800" algn="l"/>
                          <a:tab pos="914400" algn="l"/>
                        </a:tabLst>
                      </a:pPr>
                      <a:r>
                        <a:rPr lang="en-US" altLang="zh-TW" sz="1600" kern="100" dirty="0" smtClean="0">
                          <a:effectLst/>
                          <a:latin typeface="Calibri" panose="020F0502020204030204" pitchFamily="34" charset="0"/>
                          <a:cs typeface="Calibri" panose="020F0502020204030204" pitchFamily="34" charset="0"/>
                        </a:rPr>
                        <a:t>Emu.</a:t>
                      </a:r>
                      <a:endParaRPr lang="zh-TW" altLang="zh-TW" sz="1600" dirty="0" smtClean="0">
                        <a:effectLst/>
                        <a:latin typeface="Calibri" panose="020F0502020204030204" pitchFamily="34" charset="0"/>
                        <a:cs typeface="Calibri" panose="020F0502020204030204" pitchFamily="34" charset="0"/>
                      </a:endParaRPr>
                    </a:p>
                    <a:p>
                      <a:pPr algn="ctr" fontAlgn="ctr" hangingPunct="0">
                        <a:spcBef>
                          <a:spcPts val="0"/>
                        </a:spcBef>
                        <a:spcAft>
                          <a:spcPts val="0"/>
                        </a:spcAft>
                        <a:tabLst>
                          <a:tab pos="228600" algn="l"/>
                          <a:tab pos="457200" algn="l"/>
                          <a:tab pos="685800" algn="l"/>
                          <a:tab pos="914400" algn="l"/>
                        </a:tabLst>
                      </a:pPr>
                      <a:r>
                        <a:rPr lang="en-US" sz="1600" kern="100" dirty="0" err="1" smtClean="0">
                          <a:effectLst/>
                          <a:latin typeface="Calibri" panose="020F0502020204030204" pitchFamily="34" charset="0"/>
                          <a:cs typeface="Calibri" panose="020F0502020204030204" pitchFamily="34" charset="0"/>
                        </a:rPr>
                        <a:t>YCbCr</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fontAlgn="ctr" hangingPunct="0">
                        <a:spcBef>
                          <a:spcPts val="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Direct</a:t>
                      </a:r>
                      <a:endParaRPr lang="zh-TW" sz="1600" dirty="0">
                        <a:effectLst/>
                        <a:latin typeface="Calibri" panose="020F0502020204030204" pitchFamily="34" charset="0"/>
                        <a:cs typeface="Calibri" panose="020F0502020204030204" pitchFamily="34" charset="0"/>
                      </a:endParaRPr>
                    </a:p>
                    <a:p>
                      <a:pPr algn="ctr" fontAlgn="ctr" hangingPunct="0">
                        <a:spcBef>
                          <a:spcPts val="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fontAlgn="ctr" hangingPunct="0">
                        <a:spcBef>
                          <a:spcPts val="0"/>
                        </a:spcBef>
                        <a:spcAft>
                          <a:spcPts val="0"/>
                        </a:spcAft>
                        <a:tabLst>
                          <a:tab pos="228600" algn="l"/>
                          <a:tab pos="457200" algn="l"/>
                          <a:tab pos="685800" algn="l"/>
                          <a:tab pos="914400" algn="l"/>
                        </a:tabLst>
                      </a:pPr>
                      <a:r>
                        <a:rPr lang="en-US" sz="1600" kern="100" dirty="0" smtClean="0">
                          <a:effectLst/>
                          <a:latin typeface="Calibri" panose="020F0502020204030204" pitchFamily="34" charset="0"/>
                          <a:cs typeface="Calibri" panose="020F0502020204030204" pitchFamily="34" charset="0"/>
                        </a:rPr>
                        <a:t>Adj.</a:t>
                      </a:r>
                      <a:endParaRPr lang="zh-TW" sz="1600" dirty="0">
                        <a:effectLst/>
                        <a:latin typeface="Calibri" panose="020F0502020204030204" pitchFamily="34" charset="0"/>
                        <a:cs typeface="Calibri" panose="020F0502020204030204" pitchFamily="34" charset="0"/>
                      </a:endParaRPr>
                    </a:p>
                    <a:p>
                      <a:pPr algn="ctr" fontAlgn="ctr" hangingPunct="0">
                        <a:spcBef>
                          <a:spcPts val="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RGB </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r>
              <a:tr h="514525">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PSNR</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ctr" hangingPunct="0">
                        <a:spcBef>
                          <a:spcPts val="680"/>
                        </a:spcBef>
                        <a:spcAft>
                          <a:spcPts val="0"/>
                        </a:spcAft>
                        <a:tabLst>
                          <a:tab pos="228600" algn="l"/>
                          <a:tab pos="457200" algn="l"/>
                          <a:tab pos="685800" algn="l"/>
                          <a:tab pos="914400" algn="l"/>
                        </a:tabLst>
                      </a:pPr>
                      <a:r>
                        <a:rPr lang="en-US" sz="1600" kern="100">
                          <a:effectLst/>
                          <a:latin typeface="Calibri" panose="020F0502020204030204" pitchFamily="34" charset="0"/>
                          <a:cs typeface="Calibri" panose="020F0502020204030204" pitchFamily="34" charset="0"/>
                        </a:rPr>
                        <a:t>46.1485</a:t>
                      </a:r>
                      <a:endParaRPr lang="zh-TW" sz="160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gridSpan="2">
                  <a:txBody>
                    <a:bodyPr/>
                    <a:lstStyle/>
                    <a:p>
                      <a:pPr algn="ctr" hangingPunct="0">
                        <a:spcBef>
                          <a:spcPts val="680"/>
                        </a:spcBef>
                        <a:spcAft>
                          <a:spcPts val="0"/>
                        </a:spcAft>
                        <a:tabLst>
                          <a:tab pos="228600" algn="l"/>
                          <a:tab pos="457200" algn="l"/>
                          <a:tab pos="685800" algn="l"/>
                          <a:tab pos="914400" algn="l"/>
                        </a:tabLst>
                      </a:pPr>
                      <a:r>
                        <a:rPr lang="en-US" sz="1600" kern="100">
                          <a:effectLst/>
                          <a:latin typeface="Calibri" panose="020F0502020204030204" pitchFamily="34" charset="0"/>
                          <a:cs typeface="Calibri" panose="020F0502020204030204" pitchFamily="34" charset="0"/>
                        </a:rPr>
                        <a:t>47.0919</a:t>
                      </a:r>
                      <a:endParaRPr lang="zh-TW" sz="160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hMerge="1">
                  <a:txBody>
                    <a:bodyPr/>
                    <a:lstStyle/>
                    <a:p>
                      <a:endParaRPr lang="zh-TW" altLang="en-US"/>
                    </a:p>
                  </a:txBody>
                  <a:tcPr/>
                </a:tc>
                <a:tc>
                  <a:txBody>
                    <a:bodyPr/>
                    <a:lstStyle/>
                    <a:p>
                      <a:pPr algn="ctr" fontAlgn="ctr" hangingPunct="0">
                        <a:spcBef>
                          <a:spcPts val="680"/>
                        </a:spcBef>
                        <a:spcAft>
                          <a:spcPts val="0"/>
                        </a:spcAft>
                        <a:tabLst>
                          <a:tab pos="228600" algn="l"/>
                          <a:tab pos="457200" algn="l"/>
                          <a:tab pos="685800" algn="l"/>
                          <a:tab pos="914400" algn="l"/>
                        </a:tabLst>
                      </a:pPr>
                      <a:r>
                        <a:rPr lang="en-US" sz="1600" kern="100">
                          <a:effectLst/>
                          <a:latin typeface="Calibri" panose="020F0502020204030204" pitchFamily="34" charset="0"/>
                          <a:cs typeface="Calibri" panose="020F0502020204030204" pitchFamily="34" charset="0"/>
                        </a:rPr>
                        <a:t>44.1021</a:t>
                      </a:r>
                      <a:endParaRPr lang="zh-TW" sz="160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hangingPunct="0">
                        <a:spcBef>
                          <a:spcPts val="68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40.8486</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hangingPunct="0">
                        <a:spcBef>
                          <a:spcPts val="680"/>
                        </a:spcBef>
                        <a:spcAft>
                          <a:spcPts val="0"/>
                        </a:spcAft>
                        <a:tabLst>
                          <a:tab pos="228600" algn="l"/>
                          <a:tab pos="457200" algn="l"/>
                          <a:tab pos="685800" algn="l"/>
                          <a:tab pos="914400" algn="l"/>
                        </a:tabLst>
                      </a:pPr>
                      <a:r>
                        <a:rPr lang="en-US" sz="1600" kern="100">
                          <a:effectLst/>
                          <a:latin typeface="Calibri" panose="020F0502020204030204" pitchFamily="34" charset="0"/>
                          <a:cs typeface="Calibri" panose="020F0502020204030204" pitchFamily="34" charset="0"/>
                        </a:rPr>
                        <a:t>44.6246</a:t>
                      </a:r>
                      <a:endParaRPr lang="zh-TW" sz="160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fontAlgn="ctr" hangingPunct="0">
                        <a:spcBef>
                          <a:spcPts val="680"/>
                        </a:spcBef>
                        <a:spcAft>
                          <a:spcPts val="0"/>
                        </a:spcAft>
                        <a:tabLst>
                          <a:tab pos="228600" algn="l"/>
                          <a:tab pos="457200" algn="l"/>
                          <a:tab pos="685800" algn="l"/>
                          <a:tab pos="914400" algn="l"/>
                        </a:tabLst>
                      </a:pPr>
                      <a:r>
                        <a:rPr lang="en-US" sz="1600" kern="100">
                          <a:effectLst/>
                          <a:latin typeface="Calibri" panose="020F0502020204030204" pitchFamily="34" charset="0"/>
                          <a:cs typeface="Calibri" panose="020F0502020204030204" pitchFamily="34" charset="0"/>
                        </a:rPr>
                        <a:t>38.8875</a:t>
                      </a:r>
                      <a:endParaRPr lang="zh-TW" sz="160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hangingPunct="0">
                        <a:spcBef>
                          <a:spcPts val="680"/>
                        </a:spcBef>
                        <a:spcAft>
                          <a:spcPts val="0"/>
                        </a:spcAft>
                        <a:tabLst>
                          <a:tab pos="228600" algn="l"/>
                          <a:tab pos="457200" algn="l"/>
                          <a:tab pos="685800" algn="l"/>
                          <a:tab pos="914400" algn="l"/>
                        </a:tabLst>
                      </a:pPr>
                      <a:r>
                        <a:rPr lang="en-US" sz="1600" kern="100">
                          <a:effectLst/>
                          <a:latin typeface="Calibri" panose="020F0502020204030204" pitchFamily="34" charset="0"/>
                          <a:cs typeface="Calibri" panose="020F0502020204030204" pitchFamily="34" charset="0"/>
                        </a:rPr>
                        <a:t>37.1904</a:t>
                      </a:r>
                      <a:endParaRPr lang="zh-TW" sz="160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hangingPunct="0">
                        <a:spcBef>
                          <a:spcPts val="680"/>
                        </a:spcBef>
                        <a:spcAft>
                          <a:spcPts val="0"/>
                        </a:spcAft>
                        <a:tabLst>
                          <a:tab pos="228600" algn="l"/>
                          <a:tab pos="457200" algn="l"/>
                          <a:tab pos="685800" algn="l"/>
                          <a:tab pos="914400" algn="l"/>
                        </a:tabLst>
                      </a:pPr>
                      <a:r>
                        <a:rPr lang="en-US" sz="1600" kern="100">
                          <a:effectLst/>
                          <a:latin typeface="Calibri" panose="020F0502020204030204" pitchFamily="34" charset="0"/>
                          <a:cs typeface="Calibri" panose="020F0502020204030204" pitchFamily="34" charset="0"/>
                        </a:rPr>
                        <a:t>38.0283</a:t>
                      </a:r>
                      <a:endParaRPr lang="zh-TW" sz="160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r>
              <a:tr h="514525">
                <a:tc>
                  <a:txBody>
                    <a:bodyPr/>
                    <a:lstStyle/>
                    <a:p>
                      <a:pPr algn="ctr" fontAlgn="ctr" hangingPunct="0">
                        <a:lnSpc>
                          <a:spcPct val="150000"/>
                        </a:lnSpc>
                        <a:spcBef>
                          <a:spcPts val="68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SSIM</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ctr" hangingPunct="0">
                        <a:spcBef>
                          <a:spcPts val="680"/>
                        </a:spcBef>
                        <a:spcAft>
                          <a:spcPts val="0"/>
                        </a:spcAft>
                        <a:tabLst>
                          <a:tab pos="228600" algn="l"/>
                          <a:tab pos="457200" algn="l"/>
                          <a:tab pos="685800" algn="l"/>
                          <a:tab pos="914400" algn="l"/>
                        </a:tabLst>
                      </a:pPr>
                      <a:r>
                        <a:rPr lang="en-US" sz="1600" kern="100">
                          <a:effectLst/>
                          <a:latin typeface="Calibri" panose="020F0502020204030204" pitchFamily="34" charset="0"/>
                          <a:cs typeface="Calibri" panose="020F0502020204030204" pitchFamily="34" charset="0"/>
                        </a:rPr>
                        <a:t>0.9938</a:t>
                      </a:r>
                      <a:endParaRPr lang="zh-TW" sz="160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gridSpan="2">
                  <a:txBody>
                    <a:bodyPr/>
                    <a:lstStyle/>
                    <a:p>
                      <a:pPr algn="ctr" hangingPunct="0">
                        <a:spcBef>
                          <a:spcPts val="680"/>
                        </a:spcBef>
                        <a:spcAft>
                          <a:spcPts val="0"/>
                        </a:spcAft>
                        <a:tabLst>
                          <a:tab pos="228600" algn="l"/>
                          <a:tab pos="457200" algn="l"/>
                          <a:tab pos="685800" algn="l"/>
                          <a:tab pos="914400" algn="l"/>
                        </a:tabLst>
                      </a:pPr>
                      <a:r>
                        <a:rPr lang="en-US" sz="1600" kern="100">
                          <a:effectLst/>
                          <a:latin typeface="Calibri" panose="020F0502020204030204" pitchFamily="34" charset="0"/>
                          <a:cs typeface="Calibri" panose="020F0502020204030204" pitchFamily="34" charset="0"/>
                        </a:rPr>
                        <a:t>0.9938</a:t>
                      </a:r>
                      <a:endParaRPr lang="zh-TW" sz="160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hMerge="1">
                  <a:txBody>
                    <a:bodyPr/>
                    <a:lstStyle/>
                    <a:p>
                      <a:endParaRPr lang="zh-TW" altLang="en-US"/>
                    </a:p>
                  </a:txBody>
                  <a:tcPr/>
                </a:tc>
                <a:tc>
                  <a:txBody>
                    <a:bodyPr/>
                    <a:lstStyle/>
                    <a:p>
                      <a:pPr algn="ctr" fontAlgn="ctr" hangingPunct="0">
                        <a:spcBef>
                          <a:spcPts val="680"/>
                        </a:spcBef>
                        <a:spcAft>
                          <a:spcPts val="0"/>
                        </a:spcAft>
                        <a:tabLst>
                          <a:tab pos="228600" algn="l"/>
                          <a:tab pos="457200" algn="l"/>
                          <a:tab pos="685800" algn="l"/>
                          <a:tab pos="914400" algn="l"/>
                        </a:tabLst>
                      </a:pPr>
                      <a:r>
                        <a:rPr lang="en-US" sz="1600" kern="100">
                          <a:effectLst/>
                          <a:latin typeface="Calibri" panose="020F0502020204030204" pitchFamily="34" charset="0"/>
                          <a:cs typeface="Calibri" panose="020F0502020204030204" pitchFamily="34" charset="0"/>
                        </a:rPr>
                        <a:t>0.9918</a:t>
                      </a:r>
                      <a:endParaRPr lang="zh-TW" sz="160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hangingPunct="0">
                        <a:spcBef>
                          <a:spcPts val="68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0.9890</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hangingPunct="0">
                        <a:spcBef>
                          <a:spcPts val="68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0.9943</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fontAlgn="ctr" hangingPunct="0">
                        <a:spcBef>
                          <a:spcPts val="680"/>
                        </a:spcBef>
                        <a:spcAft>
                          <a:spcPts val="0"/>
                        </a:spcAft>
                        <a:tabLst>
                          <a:tab pos="228600" algn="l"/>
                          <a:tab pos="457200" algn="l"/>
                          <a:tab pos="685800" algn="l"/>
                          <a:tab pos="914400" algn="l"/>
                        </a:tabLst>
                      </a:pPr>
                      <a:r>
                        <a:rPr lang="en-US" sz="1600" kern="100">
                          <a:effectLst/>
                          <a:latin typeface="Calibri" panose="020F0502020204030204" pitchFamily="34" charset="0"/>
                          <a:cs typeface="Calibri" panose="020F0502020204030204" pitchFamily="34" charset="0"/>
                        </a:rPr>
                        <a:t>0.9867</a:t>
                      </a:r>
                      <a:endParaRPr lang="zh-TW" sz="160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hangingPunct="0">
                        <a:spcBef>
                          <a:spcPts val="680"/>
                        </a:spcBef>
                        <a:spcAft>
                          <a:spcPts val="0"/>
                        </a:spcAft>
                        <a:tabLst>
                          <a:tab pos="228600" algn="l"/>
                          <a:tab pos="457200" algn="l"/>
                          <a:tab pos="685800" algn="l"/>
                          <a:tab pos="914400" algn="l"/>
                        </a:tabLst>
                      </a:pPr>
                      <a:r>
                        <a:rPr lang="en-US" sz="1600" kern="100">
                          <a:effectLst/>
                          <a:latin typeface="Calibri" panose="020F0502020204030204" pitchFamily="34" charset="0"/>
                          <a:cs typeface="Calibri" panose="020F0502020204030204" pitchFamily="34" charset="0"/>
                        </a:rPr>
                        <a:t>0.9737</a:t>
                      </a:r>
                      <a:endParaRPr lang="zh-TW" sz="160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hangingPunct="0">
                        <a:spcBef>
                          <a:spcPts val="68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0.9754</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r>
            </a:tbl>
          </a:graphicData>
        </a:graphic>
      </p:graphicFrame>
      <p:graphicFrame>
        <p:nvGraphicFramePr>
          <p:cNvPr id="9" name="表格 8"/>
          <p:cNvGraphicFramePr>
            <a:graphicFrameLocks noGrp="1"/>
          </p:cNvGraphicFramePr>
          <p:nvPr>
            <p:extLst>
              <p:ext uri="{D42A27DB-BD31-4B8C-83A1-F6EECF244321}">
                <p14:modId xmlns:p14="http://schemas.microsoft.com/office/powerpoint/2010/main" val="58038021"/>
              </p:ext>
            </p:extLst>
          </p:nvPr>
        </p:nvGraphicFramePr>
        <p:xfrm>
          <a:off x="251520" y="4365104"/>
          <a:ext cx="8630284" cy="2191647"/>
        </p:xfrm>
        <a:graphic>
          <a:graphicData uri="http://schemas.openxmlformats.org/drawingml/2006/table">
            <a:tbl>
              <a:tblPr firstRow="1" firstCol="1" bandRow="1">
                <a:tableStyleId>{5940675A-B579-460E-94D1-54222C63F5DA}</a:tableStyleId>
              </a:tblPr>
              <a:tblGrid>
                <a:gridCol w="792088"/>
                <a:gridCol w="864096"/>
                <a:gridCol w="792088"/>
                <a:gridCol w="864096"/>
                <a:gridCol w="864096"/>
                <a:gridCol w="864096"/>
                <a:gridCol w="936104"/>
                <a:gridCol w="854662"/>
                <a:gridCol w="873530"/>
                <a:gridCol w="925428"/>
              </a:tblGrid>
              <a:tr h="257263">
                <a:tc rowSpan="3">
                  <a:txBody>
                    <a:bodyPr/>
                    <a:lstStyle/>
                    <a:p>
                      <a:pPr algn="ctr" fontAlgn="ctr" hangingPunct="0">
                        <a:spcBef>
                          <a:spcPts val="68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　</a:t>
                      </a:r>
                      <a:endParaRPr lang="en-US" sz="1600" kern="100" dirty="0" smtClean="0">
                        <a:effectLst/>
                        <a:latin typeface="Calibri" panose="020F0502020204030204" pitchFamily="34" charset="0"/>
                        <a:cs typeface="Calibri" panose="020F0502020204030204" pitchFamily="34" charset="0"/>
                      </a:endParaRPr>
                    </a:p>
                    <a:p>
                      <a:pPr algn="ctr" fontAlgn="ctr" hangingPunct="0">
                        <a:spcBef>
                          <a:spcPts val="680"/>
                        </a:spcBef>
                        <a:spcAft>
                          <a:spcPts val="0"/>
                        </a:spcAft>
                        <a:tabLst>
                          <a:tab pos="228600" algn="l"/>
                          <a:tab pos="457200" algn="l"/>
                          <a:tab pos="685800" algn="l"/>
                          <a:tab pos="914400" algn="l"/>
                        </a:tabLst>
                      </a:pPr>
                      <a:r>
                        <a:rPr lang="en-US" sz="1600" kern="100" dirty="0" smtClean="0">
                          <a:effectLst/>
                          <a:latin typeface="Calibri" panose="020F0502020204030204" pitchFamily="34" charset="0"/>
                          <a:cs typeface="Calibri" panose="020F0502020204030204" pitchFamily="34" charset="0"/>
                        </a:rPr>
                        <a:t>Results</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gridSpan="6">
                  <a:txBody>
                    <a:bodyPr/>
                    <a:lstStyle/>
                    <a:p>
                      <a:pPr algn="ctr" fontAlgn="ctr" hangingPunct="0">
                        <a:spcBef>
                          <a:spcPts val="180"/>
                        </a:spcBef>
                        <a:spcAft>
                          <a:spcPts val="0"/>
                        </a:spcAft>
                        <a:tabLst>
                          <a:tab pos="228600" algn="l"/>
                          <a:tab pos="457200" algn="l"/>
                          <a:tab pos="685800" algn="l"/>
                          <a:tab pos="914400" algn="l"/>
                        </a:tabLst>
                      </a:pPr>
                      <a:r>
                        <a:rPr lang="en-US" sz="1600" kern="100">
                          <a:effectLst/>
                          <a:latin typeface="Calibri" panose="020F0502020204030204" pitchFamily="34" charset="0"/>
                          <a:cs typeface="Calibri" panose="020F0502020204030204" pitchFamily="34" charset="0"/>
                        </a:rPr>
                        <a:t>Depacked Texture and Depth </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rowSpan="2" gridSpan="3">
                  <a:txBody>
                    <a:bodyPr/>
                    <a:lstStyle/>
                    <a:p>
                      <a:pPr algn="ctr" fontAlgn="ctr" hangingPunct="0">
                        <a:spcBef>
                          <a:spcPts val="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Synthesized Virtual View</a:t>
                      </a:r>
                      <a:endParaRPr lang="zh-TW" sz="1600" dirty="0">
                        <a:effectLst/>
                        <a:latin typeface="Calibri" panose="020F0502020204030204" pitchFamily="34" charset="0"/>
                        <a:cs typeface="Calibri" panose="020F0502020204030204" pitchFamily="34" charset="0"/>
                      </a:endParaRPr>
                    </a:p>
                    <a:p>
                      <a:pPr algn="ctr" fontAlgn="ctr" hangingPunct="0">
                        <a:spcBef>
                          <a:spcPts val="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Generated by VSRS</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rowSpan="2" hMerge="1">
                  <a:txBody>
                    <a:bodyPr/>
                    <a:lstStyle/>
                    <a:p>
                      <a:endParaRPr lang="zh-TW" altLang="en-US"/>
                    </a:p>
                  </a:txBody>
                  <a:tcPr/>
                </a:tc>
                <a:tc rowSpan="2" hMerge="1">
                  <a:txBody>
                    <a:bodyPr/>
                    <a:lstStyle/>
                    <a:p>
                      <a:endParaRPr lang="zh-TW" altLang="en-US"/>
                    </a:p>
                  </a:txBody>
                  <a:tcPr/>
                </a:tc>
              </a:tr>
              <a:tr h="318801">
                <a:tc vMerge="1">
                  <a:txBody>
                    <a:bodyPr/>
                    <a:lstStyle/>
                    <a:p>
                      <a:endParaRPr lang="zh-TW" altLang="en-US"/>
                    </a:p>
                  </a:txBody>
                  <a:tcPr/>
                </a:tc>
                <a:tc gridSpan="3">
                  <a:txBody>
                    <a:bodyPr/>
                    <a:lstStyle/>
                    <a:p>
                      <a:pPr algn="ctr" fontAlgn="ctr" hangingPunct="0">
                        <a:spcBef>
                          <a:spcPts val="180"/>
                        </a:spcBef>
                        <a:spcAft>
                          <a:spcPts val="0"/>
                        </a:spcAft>
                        <a:tabLst>
                          <a:tab pos="228600" algn="l"/>
                          <a:tab pos="457200" algn="l"/>
                          <a:tab pos="685800" algn="l"/>
                          <a:tab pos="914400" algn="l"/>
                        </a:tabLst>
                      </a:pPr>
                      <a:r>
                        <a:rPr lang="en-US" sz="1600" kern="100" dirty="0" err="1">
                          <a:effectLst/>
                          <a:latin typeface="Calibri" panose="020F0502020204030204" pitchFamily="34" charset="0"/>
                          <a:cs typeface="Calibri" panose="020F0502020204030204" pitchFamily="34" charset="0"/>
                        </a:rPr>
                        <a:t>Depacked</a:t>
                      </a:r>
                      <a:r>
                        <a:rPr lang="en-US" sz="1600" kern="100" dirty="0">
                          <a:effectLst/>
                          <a:latin typeface="Calibri" panose="020F0502020204030204" pitchFamily="34" charset="0"/>
                          <a:cs typeface="Calibri" panose="020F0502020204030204" pitchFamily="34" charset="0"/>
                        </a:rPr>
                        <a:t> Texture</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hMerge="1">
                  <a:txBody>
                    <a:bodyPr/>
                    <a:lstStyle/>
                    <a:p>
                      <a:endParaRPr lang="zh-TW" altLang="en-US"/>
                    </a:p>
                  </a:txBody>
                  <a:tcPr/>
                </a:tc>
                <a:tc hMerge="1">
                  <a:txBody>
                    <a:bodyPr/>
                    <a:lstStyle/>
                    <a:p>
                      <a:endParaRPr lang="zh-TW" altLang="en-US"/>
                    </a:p>
                  </a:txBody>
                  <a:tcPr/>
                </a:tc>
                <a:tc gridSpan="3">
                  <a:txBody>
                    <a:bodyPr/>
                    <a:lstStyle/>
                    <a:p>
                      <a:pPr algn="ctr" fontAlgn="ctr" hangingPunct="0">
                        <a:spcBef>
                          <a:spcPts val="180"/>
                        </a:spcBef>
                        <a:spcAft>
                          <a:spcPts val="0"/>
                        </a:spcAft>
                        <a:tabLst>
                          <a:tab pos="228600" algn="l"/>
                          <a:tab pos="457200" algn="l"/>
                          <a:tab pos="685800" algn="l"/>
                          <a:tab pos="914400" algn="l"/>
                        </a:tabLst>
                      </a:pPr>
                      <a:r>
                        <a:rPr lang="en-US" sz="1600" kern="100" dirty="0" err="1">
                          <a:effectLst/>
                          <a:latin typeface="Calibri" panose="020F0502020204030204" pitchFamily="34" charset="0"/>
                          <a:cs typeface="Calibri" panose="020F0502020204030204" pitchFamily="34" charset="0"/>
                        </a:rPr>
                        <a:t>Depacked</a:t>
                      </a:r>
                      <a:r>
                        <a:rPr lang="en-US" sz="1600" kern="100" dirty="0">
                          <a:effectLst/>
                          <a:latin typeface="Calibri" panose="020F0502020204030204" pitchFamily="34" charset="0"/>
                          <a:cs typeface="Calibri" panose="020F0502020204030204" pitchFamily="34" charset="0"/>
                        </a:rPr>
                        <a:t> Depth</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hMerge="1">
                  <a:txBody>
                    <a:bodyPr/>
                    <a:lstStyle/>
                    <a:p>
                      <a:endParaRPr lang="zh-TW" altLang="en-US"/>
                    </a:p>
                  </a:txBody>
                  <a:tcPr/>
                </a:tc>
                <a:tc hMerge="1">
                  <a:txBody>
                    <a:bodyPr/>
                    <a:lstStyle/>
                    <a:p>
                      <a:endParaRPr lang="zh-TW" altLang="en-US"/>
                    </a:p>
                  </a:txBody>
                  <a:tcPr/>
                </a:tc>
                <a:tc gridSpan="3"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r>
              <a:tr h="504056">
                <a:tc vMerge="1">
                  <a:txBody>
                    <a:bodyPr/>
                    <a:lstStyle/>
                    <a:p>
                      <a:endParaRPr lang="zh-TW" altLang="en-US"/>
                    </a:p>
                  </a:txBody>
                  <a:tcPr/>
                </a:tc>
                <a:tc>
                  <a:txBody>
                    <a:bodyPr/>
                    <a:lstStyle/>
                    <a:p>
                      <a:pPr algn="ctr" fontAlgn="ctr" hangingPunct="0">
                        <a:spcBef>
                          <a:spcPts val="0"/>
                        </a:spcBef>
                        <a:spcAft>
                          <a:spcPts val="0"/>
                        </a:spcAft>
                        <a:tabLst>
                          <a:tab pos="228600" algn="l"/>
                          <a:tab pos="457200" algn="l"/>
                          <a:tab pos="685800" algn="l"/>
                          <a:tab pos="914400" algn="l"/>
                        </a:tabLst>
                      </a:pPr>
                      <a:r>
                        <a:rPr lang="en-US" altLang="zh-TW" sz="1600" kern="100" dirty="0" smtClean="0">
                          <a:effectLst/>
                          <a:latin typeface="Calibri" panose="020F0502020204030204" pitchFamily="34" charset="0"/>
                          <a:cs typeface="Calibri" panose="020F0502020204030204" pitchFamily="34" charset="0"/>
                        </a:rPr>
                        <a:t>Emu.</a:t>
                      </a:r>
                      <a:endParaRPr lang="zh-TW" altLang="zh-TW" sz="1600" dirty="0" smtClean="0">
                        <a:effectLst/>
                        <a:latin typeface="Calibri" panose="020F0502020204030204" pitchFamily="34" charset="0"/>
                        <a:cs typeface="Calibri" panose="020F0502020204030204" pitchFamily="34" charset="0"/>
                      </a:endParaRPr>
                    </a:p>
                    <a:p>
                      <a:pPr algn="ctr" fontAlgn="ctr" hangingPunct="0">
                        <a:spcBef>
                          <a:spcPts val="0"/>
                        </a:spcBef>
                        <a:spcAft>
                          <a:spcPts val="0"/>
                        </a:spcAft>
                        <a:tabLst>
                          <a:tab pos="228600" algn="l"/>
                          <a:tab pos="457200" algn="l"/>
                          <a:tab pos="685800" algn="l"/>
                          <a:tab pos="914400" algn="l"/>
                        </a:tabLst>
                      </a:pPr>
                      <a:r>
                        <a:rPr lang="en-US" sz="1600" kern="100" dirty="0" err="1" smtClean="0">
                          <a:effectLst/>
                          <a:latin typeface="Calibri" panose="020F0502020204030204" pitchFamily="34" charset="0"/>
                          <a:cs typeface="Calibri" panose="020F0502020204030204" pitchFamily="34" charset="0"/>
                        </a:rPr>
                        <a:t>YCbCr</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fontAlgn="ctr" hangingPunct="0">
                        <a:spcBef>
                          <a:spcPts val="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Direct</a:t>
                      </a:r>
                      <a:endParaRPr lang="zh-TW" sz="1600" dirty="0">
                        <a:effectLst/>
                        <a:latin typeface="Calibri" panose="020F0502020204030204" pitchFamily="34" charset="0"/>
                        <a:cs typeface="Calibri" panose="020F0502020204030204" pitchFamily="34" charset="0"/>
                      </a:endParaRPr>
                    </a:p>
                    <a:p>
                      <a:pPr algn="ctr" fontAlgn="ctr" hangingPunct="0">
                        <a:spcBef>
                          <a:spcPts val="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fontAlgn="ctr" hangingPunct="0">
                        <a:spcBef>
                          <a:spcPts val="0"/>
                        </a:spcBef>
                        <a:spcAft>
                          <a:spcPts val="0"/>
                        </a:spcAft>
                        <a:tabLst>
                          <a:tab pos="228600" algn="l"/>
                          <a:tab pos="457200" algn="l"/>
                          <a:tab pos="685800" algn="l"/>
                          <a:tab pos="914400" algn="l"/>
                        </a:tabLst>
                      </a:pPr>
                      <a:r>
                        <a:rPr lang="en-US" sz="1600" kern="100" dirty="0" smtClean="0">
                          <a:effectLst/>
                          <a:latin typeface="Calibri" panose="020F0502020204030204" pitchFamily="34" charset="0"/>
                          <a:cs typeface="Calibri" panose="020F0502020204030204" pitchFamily="34" charset="0"/>
                        </a:rPr>
                        <a:t>Adj.</a:t>
                      </a:r>
                      <a:endParaRPr lang="zh-TW" sz="1600" dirty="0">
                        <a:effectLst/>
                        <a:latin typeface="Calibri" panose="020F0502020204030204" pitchFamily="34" charset="0"/>
                        <a:cs typeface="Calibri" panose="020F0502020204030204" pitchFamily="34" charset="0"/>
                      </a:endParaRPr>
                    </a:p>
                    <a:p>
                      <a:pPr algn="ctr" fontAlgn="ctr" hangingPunct="0">
                        <a:spcBef>
                          <a:spcPts val="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RGB </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fontAlgn="ctr" hangingPunct="0">
                        <a:spcBef>
                          <a:spcPts val="0"/>
                        </a:spcBef>
                        <a:spcAft>
                          <a:spcPts val="0"/>
                        </a:spcAft>
                        <a:tabLst>
                          <a:tab pos="228600" algn="l"/>
                          <a:tab pos="457200" algn="l"/>
                          <a:tab pos="685800" algn="l"/>
                          <a:tab pos="914400" algn="l"/>
                        </a:tabLst>
                      </a:pPr>
                      <a:r>
                        <a:rPr lang="en-US" altLang="zh-TW" sz="1600" kern="100" dirty="0" smtClean="0">
                          <a:effectLst/>
                          <a:latin typeface="Calibri" panose="020F0502020204030204" pitchFamily="34" charset="0"/>
                          <a:cs typeface="Calibri" panose="020F0502020204030204" pitchFamily="34" charset="0"/>
                        </a:rPr>
                        <a:t>Emu.</a:t>
                      </a:r>
                      <a:endParaRPr lang="zh-TW" altLang="zh-TW" sz="1600" dirty="0" smtClean="0">
                        <a:effectLst/>
                        <a:latin typeface="Calibri" panose="020F0502020204030204" pitchFamily="34" charset="0"/>
                        <a:cs typeface="Calibri" panose="020F0502020204030204" pitchFamily="34" charset="0"/>
                      </a:endParaRPr>
                    </a:p>
                    <a:p>
                      <a:pPr algn="ctr" fontAlgn="ctr" hangingPunct="0">
                        <a:spcBef>
                          <a:spcPts val="0"/>
                        </a:spcBef>
                        <a:spcAft>
                          <a:spcPts val="0"/>
                        </a:spcAft>
                        <a:tabLst>
                          <a:tab pos="228600" algn="l"/>
                          <a:tab pos="457200" algn="l"/>
                          <a:tab pos="685800" algn="l"/>
                          <a:tab pos="914400" algn="l"/>
                        </a:tabLst>
                      </a:pPr>
                      <a:r>
                        <a:rPr lang="en-US" sz="1600" kern="100" dirty="0" err="1" smtClean="0">
                          <a:effectLst/>
                          <a:latin typeface="Calibri" panose="020F0502020204030204" pitchFamily="34" charset="0"/>
                          <a:cs typeface="Calibri" panose="020F0502020204030204" pitchFamily="34" charset="0"/>
                        </a:rPr>
                        <a:t>YCbCr</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fontAlgn="ctr" hangingPunct="0">
                        <a:spcBef>
                          <a:spcPts val="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Direct</a:t>
                      </a:r>
                      <a:endParaRPr lang="zh-TW" sz="1600" dirty="0">
                        <a:effectLst/>
                        <a:latin typeface="Calibri" panose="020F0502020204030204" pitchFamily="34" charset="0"/>
                        <a:cs typeface="Calibri" panose="020F0502020204030204" pitchFamily="34" charset="0"/>
                      </a:endParaRPr>
                    </a:p>
                    <a:p>
                      <a:pPr algn="ctr" fontAlgn="ctr" hangingPunct="0">
                        <a:spcBef>
                          <a:spcPts val="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fontAlgn="ctr" hangingPunct="0">
                        <a:spcBef>
                          <a:spcPts val="0"/>
                        </a:spcBef>
                        <a:spcAft>
                          <a:spcPts val="0"/>
                        </a:spcAft>
                        <a:tabLst>
                          <a:tab pos="228600" algn="l"/>
                          <a:tab pos="457200" algn="l"/>
                          <a:tab pos="685800" algn="l"/>
                          <a:tab pos="914400" algn="l"/>
                        </a:tabLst>
                      </a:pPr>
                      <a:r>
                        <a:rPr lang="en-US" sz="1600" kern="100" dirty="0" smtClean="0">
                          <a:effectLst/>
                          <a:latin typeface="Calibri" panose="020F0502020204030204" pitchFamily="34" charset="0"/>
                          <a:cs typeface="Calibri" panose="020F0502020204030204" pitchFamily="34" charset="0"/>
                        </a:rPr>
                        <a:t>Adj.</a:t>
                      </a:r>
                      <a:endParaRPr lang="zh-TW" sz="1600" dirty="0">
                        <a:effectLst/>
                        <a:latin typeface="Calibri" panose="020F0502020204030204" pitchFamily="34" charset="0"/>
                        <a:cs typeface="Calibri" panose="020F0502020204030204" pitchFamily="34" charset="0"/>
                      </a:endParaRPr>
                    </a:p>
                    <a:p>
                      <a:pPr algn="ctr" fontAlgn="ctr" hangingPunct="0">
                        <a:spcBef>
                          <a:spcPts val="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RGB </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fontAlgn="ctr" hangingPunct="0">
                        <a:spcBef>
                          <a:spcPts val="0"/>
                        </a:spcBef>
                        <a:spcAft>
                          <a:spcPts val="0"/>
                        </a:spcAft>
                        <a:tabLst>
                          <a:tab pos="228600" algn="l"/>
                          <a:tab pos="457200" algn="l"/>
                          <a:tab pos="685800" algn="l"/>
                          <a:tab pos="914400" algn="l"/>
                        </a:tabLst>
                      </a:pPr>
                      <a:r>
                        <a:rPr lang="en-US" altLang="zh-TW" sz="1600" kern="100" dirty="0" smtClean="0">
                          <a:effectLst/>
                          <a:latin typeface="Calibri" panose="020F0502020204030204" pitchFamily="34" charset="0"/>
                          <a:cs typeface="Calibri" panose="020F0502020204030204" pitchFamily="34" charset="0"/>
                        </a:rPr>
                        <a:t>Emu.</a:t>
                      </a:r>
                      <a:endParaRPr lang="zh-TW" altLang="zh-TW" sz="1600" dirty="0" smtClean="0">
                        <a:effectLst/>
                        <a:latin typeface="Calibri" panose="020F0502020204030204" pitchFamily="34" charset="0"/>
                        <a:cs typeface="Calibri" panose="020F0502020204030204" pitchFamily="34" charset="0"/>
                      </a:endParaRPr>
                    </a:p>
                    <a:p>
                      <a:pPr algn="ctr" fontAlgn="ctr" hangingPunct="0">
                        <a:spcBef>
                          <a:spcPts val="0"/>
                        </a:spcBef>
                        <a:spcAft>
                          <a:spcPts val="0"/>
                        </a:spcAft>
                        <a:tabLst>
                          <a:tab pos="228600" algn="l"/>
                          <a:tab pos="457200" algn="l"/>
                          <a:tab pos="685800" algn="l"/>
                          <a:tab pos="914400" algn="l"/>
                        </a:tabLst>
                      </a:pPr>
                      <a:r>
                        <a:rPr lang="en-US" sz="1600" kern="100" dirty="0" err="1" smtClean="0">
                          <a:effectLst/>
                          <a:latin typeface="Calibri" panose="020F0502020204030204" pitchFamily="34" charset="0"/>
                          <a:cs typeface="Calibri" panose="020F0502020204030204" pitchFamily="34" charset="0"/>
                        </a:rPr>
                        <a:t>YCbCr</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fontAlgn="ctr" hangingPunct="0">
                        <a:spcBef>
                          <a:spcPts val="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Direct</a:t>
                      </a:r>
                      <a:endParaRPr lang="zh-TW" sz="1600" dirty="0">
                        <a:effectLst/>
                        <a:latin typeface="Calibri" panose="020F0502020204030204" pitchFamily="34" charset="0"/>
                        <a:cs typeface="Calibri" panose="020F0502020204030204" pitchFamily="34" charset="0"/>
                      </a:endParaRPr>
                    </a:p>
                    <a:p>
                      <a:pPr algn="ctr" fontAlgn="ctr" hangingPunct="0">
                        <a:spcBef>
                          <a:spcPts val="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fontAlgn="ctr" hangingPunct="0">
                        <a:spcBef>
                          <a:spcPts val="0"/>
                        </a:spcBef>
                        <a:spcAft>
                          <a:spcPts val="0"/>
                        </a:spcAft>
                        <a:tabLst>
                          <a:tab pos="228600" algn="l"/>
                          <a:tab pos="457200" algn="l"/>
                          <a:tab pos="685800" algn="l"/>
                          <a:tab pos="914400" algn="l"/>
                        </a:tabLst>
                      </a:pPr>
                      <a:r>
                        <a:rPr lang="en-US" sz="1600" kern="100" dirty="0" smtClean="0">
                          <a:effectLst/>
                          <a:latin typeface="Calibri" panose="020F0502020204030204" pitchFamily="34" charset="0"/>
                          <a:cs typeface="Calibri" panose="020F0502020204030204" pitchFamily="34" charset="0"/>
                        </a:rPr>
                        <a:t>Adj.</a:t>
                      </a:r>
                      <a:endParaRPr lang="zh-TW" sz="1600" dirty="0">
                        <a:effectLst/>
                        <a:latin typeface="Calibri" panose="020F0502020204030204" pitchFamily="34" charset="0"/>
                        <a:cs typeface="Calibri" panose="020F0502020204030204" pitchFamily="34" charset="0"/>
                      </a:endParaRPr>
                    </a:p>
                    <a:p>
                      <a:pPr algn="ctr" fontAlgn="ctr" hangingPunct="0">
                        <a:spcBef>
                          <a:spcPts val="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RGB </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r>
              <a:tr h="597002">
                <a:tc>
                  <a:txBody>
                    <a:bodyPr/>
                    <a:lstStyle/>
                    <a:p>
                      <a:pPr algn="ctr" fontAlgn="ctr" hangingPunct="0">
                        <a:lnSpc>
                          <a:spcPct val="150000"/>
                        </a:lnSpc>
                        <a:spcBef>
                          <a:spcPts val="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PSNR</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ctr" hangingPunct="0">
                        <a:spcBef>
                          <a:spcPts val="680"/>
                        </a:spcBef>
                        <a:spcAft>
                          <a:spcPts val="0"/>
                        </a:spcAft>
                        <a:tabLst>
                          <a:tab pos="228600" algn="l"/>
                          <a:tab pos="457200" algn="l"/>
                          <a:tab pos="685800" algn="l"/>
                          <a:tab pos="914400" algn="l"/>
                        </a:tabLst>
                      </a:pPr>
                      <a:r>
                        <a:rPr lang="en-US" sz="1600" kern="100" dirty="0" smtClean="0">
                          <a:effectLst/>
                          <a:latin typeface="Calibri" panose="020F0502020204030204" pitchFamily="34" charset="0"/>
                          <a:cs typeface="Calibri" panose="020F0502020204030204" pitchFamily="34" charset="0"/>
                        </a:rPr>
                        <a:t>49.2137</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gridSpan="2">
                  <a:txBody>
                    <a:bodyPr/>
                    <a:lstStyle/>
                    <a:p>
                      <a:pPr algn="ctr" hangingPunct="0">
                        <a:spcBef>
                          <a:spcPts val="680"/>
                        </a:spcBef>
                        <a:spcAft>
                          <a:spcPts val="0"/>
                        </a:spcAft>
                        <a:tabLst>
                          <a:tab pos="228600" algn="l"/>
                          <a:tab pos="457200" algn="l"/>
                          <a:tab pos="685800" algn="l"/>
                          <a:tab pos="914400" algn="l"/>
                        </a:tabLst>
                      </a:pPr>
                      <a:r>
                        <a:rPr lang="en-US" sz="1600" kern="100" dirty="0" smtClean="0">
                          <a:effectLst/>
                          <a:latin typeface="Calibri" panose="020F0502020204030204" pitchFamily="34" charset="0"/>
                          <a:cs typeface="Calibri" panose="020F0502020204030204" pitchFamily="34" charset="0"/>
                        </a:rPr>
                        <a:t>49.2443</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hMerge="1">
                  <a:txBody>
                    <a:bodyPr/>
                    <a:lstStyle/>
                    <a:p>
                      <a:endParaRPr lang="zh-TW" altLang="en-US"/>
                    </a:p>
                  </a:txBody>
                  <a:tcPr/>
                </a:tc>
                <a:tc>
                  <a:txBody>
                    <a:bodyPr/>
                    <a:lstStyle/>
                    <a:p>
                      <a:pPr algn="ctr" fontAlgn="ctr" hangingPunct="0">
                        <a:spcBef>
                          <a:spcPts val="600"/>
                        </a:spcBef>
                        <a:spcAft>
                          <a:spcPts val="0"/>
                        </a:spcAft>
                        <a:tabLst>
                          <a:tab pos="228600" algn="l"/>
                          <a:tab pos="457200" algn="l"/>
                          <a:tab pos="685800" algn="l"/>
                          <a:tab pos="914400" algn="l"/>
                        </a:tabLst>
                      </a:pPr>
                      <a:r>
                        <a:rPr lang="en-US" sz="1600" kern="100" dirty="0">
                          <a:effectLst/>
                          <a:latin typeface="Calibri" panose="020F0502020204030204" pitchFamily="34" charset="0"/>
                          <a:ea typeface="新細明體"/>
                          <a:cs typeface="Calibri" panose="020F0502020204030204" pitchFamily="34" charset="0"/>
                        </a:rPr>
                        <a:t>39.8881</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hangingPunct="0">
                        <a:spcBef>
                          <a:spcPts val="680"/>
                        </a:spcBef>
                        <a:spcAft>
                          <a:spcPts val="0"/>
                        </a:spcAft>
                        <a:tabLst>
                          <a:tab pos="228600" algn="l"/>
                          <a:tab pos="457200" algn="l"/>
                          <a:tab pos="685800" algn="l"/>
                          <a:tab pos="914400" algn="l"/>
                        </a:tabLst>
                      </a:pPr>
                      <a:r>
                        <a:rPr lang="en-US" sz="1600" kern="100" dirty="0">
                          <a:effectLst/>
                          <a:latin typeface="Calibri" panose="020F0502020204030204" pitchFamily="34" charset="0"/>
                          <a:ea typeface="新細明體"/>
                          <a:cs typeface="Calibri" panose="020F0502020204030204" pitchFamily="34" charset="0"/>
                        </a:rPr>
                        <a:t>35.9820</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hangingPunct="0">
                        <a:spcBef>
                          <a:spcPts val="680"/>
                        </a:spcBef>
                        <a:spcAft>
                          <a:spcPts val="0"/>
                        </a:spcAft>
                        <a:tabLst>
                          <a:tab pos="228600" algn="l"/>
                          <a:tab pos="457200" algn="l"/>
                          <a:tab pos="685800" algn="l"/>
                          <a:tab pos="914400" algn="l"/>
                        </a:tabLst>
                      </a:pPr>
                      <a:r>
                        <a:rPr lang="en-US" sz="1600" kern="100" dirty="0">
                          <a:effectLst/>
                          <a:latin typeface="Calibri" panose="020F0502020204030204" pitchFamily="34" charset="0"/>
                          <a:ea typeface="新細明體"/>
                          <a:cs typeface="Calibri" panose="020F0502020204030204" pitchFamily="34" charset="0"/>
                        </a:rPr>
                        <a:t>40.4315</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fontAlgn="ctr" hangingPunct="0">
                        <a:spcBef>
                          <a:spcPts val="600"/>
                        </a:spcBef>
                        <a:spcAft>
                          <a:spcPts val="0"/>
                        </a:spcAft>
                        <a:tabLst>
                          <a:tab pos="228600" algn="l"/>
                          <a:tab pos="457200" algn="l"/>
                          <a:tab pos="685800" algn="l"/>
                          <a:tab pos="914400" algn="l"/>
                        </a:tabLst>
                      </a:pPr>
                      <a:r>
                        <a:rPr lang="en-US" sz="1600" kern="100">
                          <a:effectLst/>
                          <a:latin typeface="Calibri" panose="020F0502020204030204" pitchFamily="34" charset="0"/>
                          <a:ea typeface="新細明體"/>
                          <a:cs typeface="Calibri" panose="020F0502020204030204" pitchFamily="34" charset="0"/>
                        </a:rPr>
                        <a:t>38.2884</a:t>
                      </a:r>
                      <a:endParaRPr lang="zh-TW" sz="160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hangingPunct="0">
                        <a:spcBef>
                          <a:spcPts val="680"/>
                        </a:spcBef>
                        <a:spcAft>
                          <a:spcPts val="0"/>
                        </a:spcAft>
                        <a:tabLst>
                          <a:tab pos="228600" algn="l"/>
                          <a:tab pos="457200" algn="l"/>
                          <a:tab pos="685800" algn="l"/>
                          <a:tab pos="914400" algn="l"/>
                        </a:tabLst>
                      </a:pPr>
                      <a:r>
                        <a:rPr lang="en-US" sz="1600" kern="100">
                          <a:effectLst/>
                          <a:latin typeface="Calibri" panose="020F0502020204030204" pitchFamily="34" charset="0"/>
                          <a:ea typeface="新細明體"/>
                          <a:cs typeface="Calibri" panose="020F0502020204030204" pitchFamily="34" charset="0"/>
                        </a:rPr>
                        <a:t>36.0823</a:t>
                      </a:r>
                      <a:endParaRPr lang="zh-TW" sz="160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hangingPunct="0">
                        <a:spcBef>
                          <a:spcPts val="680"/>
                        </a:spcBef>
                        <a:spcAft>
                          <a:spcPts val="0"/>
                        </a:spcAft>
                        <a:tabLst>
                          <a:tab pos="228600" algn="l"/>
                          <a:tab pos="457200" algn="l"/>
                          <a:tab pos="685800" algn="l"/>
                          <a:tab pos="914400" algn="l"/>
                        </a:tabLst>
                      </a:pPr>
                      <a:r>
                        <a:rPr lang="en-US" sz="1600" kern="100" dirty="0">
                          <a:effectLst/>
                          <a:latin typeface="Calibri" panose="020F0502020204030204" pitchFamily="34" charset="0"/>
                          <a:ea typeface="新細明體"/>
                          <a:cs typeface="Calibri" panose="020F0502020204030204" pitchFamily="34" charset="0"/>
                        </a:rPr>
                        <a:t>37.4933</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r>
              <a:tr h="514525">
                <a:tc>
                  <a:txBody>
                    <a:bodyPr/>
                    <a:lstStyle/>
                    <a:p>
                      <a:pPr algn="ctr" fontAlgn="ctr" hangingPunct="0">
                        <a:lnSpc>
                          <a:spcPct val="150000"/>
                        </a:lnSpc>
                        <a:spcBef>
                          <a:spcPts val="680"/>
                        </a:spcBef>
                        <a:spcAft>
                          <a:spcPts val="0"/>
                        </a:spcAft>
                        <a:tabLst>
                          <a:tab pos="228600" algn="l"/>
                          <a:tab pos="457200" algn="l"/>
                          <a:tab pos="685800" algn="l"/>
                          <a:tab pos="914400" algn="l"/>
                        </a:tabLst>
                      </a:pPr>
                      <a:r>
                        <a:rPr lang="en-US" sz="1600" kern="100" dirty="0">
                          <a:effectLst/>
                          <a:latin typeface="Calibri" panose="020F0502020204030204" pitchFamily="34" charset="0"/>
                          <a:cs typeface="Calibri" panose="020F0502020204030204" pitchFamily="34" charset="0"/>
                        </a:rPr>
                        <a:t>SSIM</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ctr" hangingPunct="0">
                        <a:spcBef>
                          <a:spcPts val="680"/>
                        </a:spcBef>
                        <a:spcAft>
                          <a:spcPts val="0"/>
                        </a:spcAft>
                        <a:tabLst>
                          <a:tab pos="228600" algn="l"/>
                          <a:tab pos="457200" algn="l"/>
                          <a:tab pos="685800" algn="l"/>
                          <a:tab pos="914400" algn="l"/>
                        </a:tabLst>
                      </a:pPr>
                      <a:r>
                        <a:rPr lang="en-US" sz="1600" kern="100" dirty="0" smtClean="0">
                          <a:effectLst/>
                          <a:latin typeface="Calibri" panose="020F0502020204030204" pitchFamily="34" charset="0"/>
                          <a:cs typeface="Calibri" panose="020F0502020204030204" pitchFamily="34" charset="0"/>
                        </a:rPr>
                        <a:t>0.9958</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gridSpan="2">
                  <a:txBody>
                    <a:bodyPr/>
                    <a:lstStyle/>
                    <a:p>
                      <a:pPr algn="ctr" hangingPunct="0">
                        <a:spcBef>
                          <a:spcPts val="680"/>
                        </a:spcBef>
                        <a:spcAft>
                          <a:spcPts val="0"/>
                        </a:spcAft>
                        <a:tabLst>
                          <a:tab pos="228600" algn="l"/>
                          <a:tab pos="457200" algn="l"/>
                          <a:tab pos="685800" algn="l"/>
                          <a:tab pos="914400" algn="l"/>
                        </a:tabLst>
                      </a:pPr>
                      <a:r>
                        <a:rPr lang="en-US" sz="1600" kern="100" dirty="0" smtClean="0">
                          <a:effectLst/>
                          <a:latin typeface="Calibri" panose="020F0502020204030204" pitchFamily="34" charset="0"/>
                          <a:cs typeface="Calibri" panose="020F0502020204030204" pitchFamily="34" charset="0"/>
                        </a:rPr>
                        <a:t>0.9955</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hMerge="1">
                  <a:txBody>
                    <a:bodyPr/>
                    <a:lstStyle/>
                    <a:p>
                      <a:endParaRPr lang="zh-TW" altLang="en-US" dirty="0"/>
                    </a:p>
                  </a:txBody>
                  <a:tcPr/>
                </a:tc>
                <a:tc>
                  <a:txBody>
                    <a:bodyPr/>
                    <a:lstStyle/>
                    <a:p>
                      <a:pPr algn="ctr" fontAlgn="ctr" hangingPunct="0">
                        <a:spcBef>
                          <a:spcPts val="600"/>
                        </a:spcBef>
                        <a:spcAft>
                          <a:spcPts val="0"/>
                        </a:spcAft>
                        <a:tabLst>
                          <a:tab pos="228600" algn="l"/>
                          <a:tab pos="457200" algn="l"/>
                          <a:tab pos="685800" algn="l"/>
                          <a:tab pos="914400" algn="l"/>
                        </a:tabLst>
                      </a:pPr>
                      <a:r>
                        <a:rPr lang="en-US" sz="1600" kern="100">
                          <a:effectLst/>
                          <a:latin typeface="Calibri" panose="020F0502020204030204" pitchFamily="34" charset="0"/>
                          <a:ea typeface="新細明體"/>
                          <a:cs typeface="Calibri" panose="020F0502020204030204" pitchFamily="34" charset="0"/>
                        </a:rPr>
                        <a:t>0.9873</a:t>
                      </a:r>
                      <a:endParaRPr lang="zh-TW" sz="160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hangingPunct="0">
                        <a:spcBef>
                          <a:spcPts val="680"/>
                        </a:spcBef>
                        <a:spcAft>
                          <a:spcPts val="0"/>
                        </a:spcAft>
                        <a:tabLst>
                          <a:tab pos="228600" algn="l"/>
                          <a:tab pos="457200" algn="l"/>
                          <a:tab pos="685800" algn="l"/>
                          <a:tab pos="914400" algn="l"/>
                        </a:tabLst>
                      </a:pPr>
                      <a:r>
                        <a:rPr lang="en-US" sz="1600" kern="100">
                          <a:effectLst/>
                          <a:latin typeface="Calibri" panose="020F0502020204030204" pitchFamily="34" charset="0"/>
                          <a:ea typeface="新細明體"/>
                          <a:cs typeface="Calibri" panose="020F0502020204030204" pitchFamily="34" charset="0"/>
                        </a:rPr>
                        <a:t>0.9802</a:t>
                      </a:r>
                      <a:endParaRPr lang="zh-TW" sz="160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hangingPunct="0">
                        <a:spcBef>
                          <a:spcPts val="680"/>
                        </a:spcBef>
                        <a:spcAft>
                          <a:spcPts val="0"/>
                        </a:spcAft>
                        <a:tabLst>
                          <a:tab pos="228600" algn="l"/>
                          <a:tab pos="457200" algn="l"/>
                          <a:tab pos="685800" algn="l"/>
                          <a:tab pos="914400" algn="l"/>
                        </a:tabLst>
                      </a:pPr>
                      <a:r>
                        <a:rPr lang="en-US" sz="1600" kern="100" dirty="0">
                          <a:effectLst/>
                          <a:latin typeface="Calibri" panose="020F0502020204030204" pitchFamily="34" charset="0"/>
                          <a:ea typeface="新細明體"/>
                          <a:cs typeface="Calibri" panose="020F0502020204030204" pitchFamily="34" charset="0"/>
                        </a:rPr>
                        <a:t>0.9905</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fontAlgn="ctr" hangingPunct="0">
                        <a:spcBef>
                          <a:spcPts val="600"/>
                        </a:spcBef>
                        <a:spcAft>
                          <a:spcPts val="0"/>
                        </a:spcAft>
                        <a:tabLst>
                          <a:tab pos="228600" algn="l"/>
                          <a:tab pos="457200" algn="l"/>
                          <a:tab pos="685800" algn="l"/>
                          <a:tab pos="914400" algn="l"/>
                        </a:tabLst>
                      </a:pPr>
                      <a:r>
                        <a:rPr lang="en-US" sz="1600" kern="100" dirty="0">
                          <a:effectLst/>
                          <a:latin typeface="Calibri" panose="020F0502020204030204" pitchFamily="34" charset="0"/>
                          <a:ea typeface="新細明體"/>
                          <a:cs typeface="Calibri" panose="020F0502020204030204" pitchFamily="34" charset="0"/>
                        </a:rPr>
                        <a:t>0.9882</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hangingPunct="0">
                        <a:spcBef>
                          <a:spcPts val="680"/>
                        </a:spcBef>
                        <a:spcAft>
                          <a:spcPts val="0"/>
                        </a:spcAft>
                        <a:tabLst>
                          <a:tab pos="228600" algn="l"/>
                          <a:tab pos="457200" algn="l"/>
                          <a:tab pos="685800" algn="l"/>
                          <a:tab pos="914400" algn="l"/>
                        </a:tabLst>
                      </a:pPr>
                      <a:r>
                        <a:rPr lang="en-US" sz="1600" kern="100" dirty="0">
                          <a:effectLst/>
                          <a:latin typeface="Calibri" panose="020F0502020204030204" pitchFamily="34" charset="0"/>
                          <a:ea typeface="新細明體"/>
                          <a:cs typeface="Calibri" panose="020F0502020204030204" pitchFamily="34" charset="0"/>
                        </a:rPr>
                        <a:t>0.9737</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hangingPunct="0">
                        <a:spcBef>
                          <a:spcPts val="680"/>
                        </a:spcBef>
                        <a:spcAft>
                          <a:spcPts val="0"/>
                        </a:spcAft>
                        <a:tabLst>
                          <a:tab pos="228600" algn="l"/>
                          <a:tab pos="457200" algn="l"/>
                          <a:tab pos="685800" algn="l"/>
                          <a:tab pos="914400" algn="l"/>
                        </a:tabLst>
                      </a:pPr>
                      <a:r>
                        <a:rPr lang="en-US" sz="1600" kern="100" dirty="0">
                          <a:effectLst/>
                          <a:latin typeface="Calibri" panose="020F0502020204030204" pitchFamily="34" charset="0"/>
                          <a:ea typeface="新細明體"/>
                          <a:cs typeface="Calibri" panose="020F0502020204030204" pitchFamily="34" charset="0"/>
                        </a:rPr>
                        <a:t>0.9768</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r>
            </a:tbl>
          </a:graphicData>
        </a:graphic>
      </p:graphicFrame>
    </p:spTree>
    <p:extLst>
      <p:ext uri="{BB962C8B-B14F-4D97-AF65-F5344CB8AC3E}">
        <p14:creationId xmlns:p14="http://schemas.microsoft.com/office/powerpoint/2010/main" val="174764996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bwMode="auto">
          <a:xfrm>
            <a:off x="226246" y="836712"/>
            <a:ext cx="8784976"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algn="ctr" eaLnBrk="0" hangingPunct="0">
              <a:defRPr/>
            </a:pPr>
            <a:r>
              <a:rPr lang="en-US" altLang="zh-TW" sz="3200" b="1" dirty="0" smtClean="0">
                <a:solidFill>
                  <a:schemeClr val="tx2"/>
                </a:solidFill>
                <a:latin typeface="Calibri" panose="020F0502020204030204" pitchFamily="34" charset="0"/>
                <a:ea typeface="+mj-ea"/>
                <a:cs typeface="Calibri" panose="020F0502020204030204" pitchFamily="34" charset="0"/>
              </a:rPr>
              <a:t>Subjective Performances of </a:t>
            </a:r>
            <a:r>
              <a:rPr lang="en-US" altLang="zh-TW" sz="3200" b="1" dirty="0" err="1" smtClean="0">
                <a:solidFill>
                  <a:schemeClr val="tx2"/>
                </a:solidFill>
                <a:latin typeface="Calibri" panose="020F0502020204030204" pitchFamily="34" charset="0"/>
                <a:ea typeface="+mj-ea"/>
                <a:cs typeface="Calibri" panose="020F0502020204030204" pitchFamily="34" charset="0"/>
              </a:rPr>
              <a:t>Uncoded</a:t>
            </a:r>
            <a:r>
              <a:rPr lang="en-US" altLang="zh-TW" sz="3200" b="1" dirty="0" smtClean="0">
                <a:solidFill>
                  <a:schemeClr val="tx2"/>
                </a:solidFill>
                <a:latin typeface="Calibri" panose="020F0502020204030204" pitchFamily="34" charset="0"/>
                <a:ea typeface="+mj-ea"/>
                <a:cs typeface="Calibri" panose="020F0502020204030204" pitchFamily="34" charset="0"/>
              </a:rPr>
              <a:t> CTDP Formats</a:t>
            </a:r>
            <a:endParaRPr kumimoji="1" lang="zh-TW" altLang="en-US" sz="3200" b="1" i="0" u="none" strike="noStrike" kern="1200" cap="none" spc="0" normalizeH="0" baseline="0" noProof="0" dirty="0">
              <a:ln>
                <a:noFill/>
              </a:ln>
              <a:solidFill>
                <a:schemeClr val="tx2"/>
              </a:solidFill>
              <a:effectLst/>
              <a:uLnTx/>
              <a:uFillTx/>
              <a:latin typeface="Calibri" panose="020F0502020204030204" pitchFamily="34" charset="0"/>
              <a:ea typeface="+mj-ea"/>
              <a:cs typeface="Calibri" panose="020F0502020204030204" pitchFamily="34" charset="0"/>
            </a:endParaRPr>
          </a:p>
        </p:txBody>
      </p:sp>
      <p:pic>
        <p:nvPicPr>
          <p:cNvPr id="3" name="圖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189" y="1916113"/>
            <a:ext cx="8064500" cy="4515276"/>
          </a:xfrm>
          <a:prstGeom prst="rect">
            <a:avLst/>
          </a:prstGeom>
        </p:spPr>
      </p:pic>
      <p:sp>
        <p:nvSpPr>
          <p:cNvPr id="4" name="文字方塊 3"/>
          <p:cNvSpPr txBox="1"/>
          <p:nvPr/>
        </p:nvSpPr>
        <p:spPr>
          <a:xfrm>
            <a:off x="531807" y="1537145"/>
            <a:ext cx="5404043" cy="369332"/>
          </a:xfrm>
          <a:prstGeom prst="rect">
            <a:avLst/>
          </a:prstGeom>
          <a:noFill/>
        </p:spPr>
        <p:txBody>
          <a:bodyPr wrap="none" rtlCol="0">
            <a:spAutoFit/>
          </a:bodyPr>
          <a:lstStyle/>
          <a:p>
            <a:r>
              <a:rPr lang="en-US" altLang="zh-TW" b="1" dirty="0" err="1" smtClean="0"/>
              <a:t>Depacked</a:t>
            </a:r>
            <a:r>
              <a:rPr lang="en-US" altLang="zh-TW" b="1" dirty="0" smtClean="0"/>
              <a:t> Depth of Original RGB Color Packing</a:t>
            </a:r>
            <a:endParaRPr lang="zh-TW" altLang="en-US" b="1" dirty="0"/>
          </a:p>
        </p:txBody>
      </p:sp>
    </p:spTree>
    <p:extLst>
      <p:ext uri="{BB962C8B-B14F-4D97-AF65-F5344CB8AC3E}">
        <p14:creationId xmlns:p14="http://schemas.microsoft.com/office/powerpoint/2010/main" val="25783863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bwMode="auto">
          <a:xfrm>
            <a:off x="226246" y="836712"/>
            <a:ext cx="8784976"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algn="ctr" eaLnBrk="0" hangingPunct="0">
              <a:defRPr/>
            </a:pPr>
            <a:r>
              <a:rPr lang="en-US" altLang="zh-TW" sz="3200" b="1" dirty="0" smtClean="0">
                <a:solidFill>
                  <a:schemeClr val="tx2"/>
                </a:solidFill>
                <a:latin typeface="Calibri" panose="020F0502020204030204" pitchFamily="34" charset="0"/>
                <a:ea typeface="+mj-ea"/>
                <a:cs typeface="Calibri" panose="020F0502020204030204" pitchFamily="34" charset="0"/>
              </a:rPr>
              <a:t>Subjective Performances of </a:t>
            </a:r>
            <a:r>
              <a:rPr lang="en-US" altLang="zh-TW" sz="3200" b="1" dirty="0" err="1" smtClean="0">
                <a:solidFill>
                  <a:schemeClr val="tx2"/>
                </a:solidFill>
                <a:latin typeface="Calibri" panose="020F0502020204030204" pitchFamily="34" charset="0"/>
                <a:ea typeface="+mj-ea"/>
                <a:cs typeface="Calibri" panose="020F0502020204030204" pitchFamily="34" charset="0"/>
              </a:rPr>
              <a:t>Uncoded</a:t>
            </a:r>
            <a:r>
              <a:rPr lang="en-US" altLang="zh-TW" sz="3200" b="1" dirty="0" smtClean="0">
                <a:solidFill>
                  <a:schemeClr val="tx2"/>
                </a:solidFill>
                <a:latin typeface="Calibri" panose="020F0502020204030204" pitchFamily="34" charset="0"/>
                <a:ea typeface="+mj-ea"/>
                <a:cs typeface="Calibri" panose="020F0502020204030204" pitchFamily="34" charset="0"/>
              </a:rPr>
              <a:t> CTDP Formats</a:t>
            </a:r>
            <a:endParaRPr kumimoji="1" lang="zh-TW" altLang="en-US" sz="3200" b="1" i="0" u="none" strike="noStrike" kern="1200" cap="none" spc="0" normalizeH="0" baseline="0" noProof="0" dirty="0">
              <a:ln>
                <a:noFill/>
              </a:ln>
              <a:solidFill>
                <a:schemeClr val="tx2"/>
              </a:solidFill>
              <a:effectLst/>
              <a:uLnTx/>
              <a:uFillTx/>
              <a:latin typeface="Calibri" panose="020F0502020204030204" pitchFamily="34" charset="0"/>
              <a:ea typeface="+mj-ea"/>
              <a:cs typeface="Calibri" panose="020F0502020204030204" pitchFamily="34" charset="0"/>
            </a:endParaRPr>
          </a:p>
        </p:txBody>
      </p:sp>
      <p:sp>
        <p:nvSpPr>
          <p:cNvPr id="4" name="文字方塊 3"/>
          <p:cNvSpPr txBox="1"/>
          <p:nvPr/>
        </p:nvSpPr>
        <p:spPr>
          <a:xfrm>
            <a:off x="531807" y="1537145"/>
            <a:ext cx="5510868" cy="369332"/>
          </a:xfrm>
          <a:prstGeom prst="rect">
            <a:avLst/>
          </a:prstGeom>
          <a:noFill/>
        </p:spPr>
        <p:txBody>
          <a:bodyPr wrap="none" rtlCol="0">
            <a:spAutoFit/>
          </a:bodyPr>
          <a:lstStyle/>
          <a:p>
            <a:r>
              <a:rPr lang="en-US" altLang="zh-TW" b="1" dirty="0" err="1"/>
              <a:t>Depacked</a:t>
            </a:r>
            <a:r>
              <a:rPr lang="en-US" altLang="zh-TW" b="1" dirty="0"/>
              <a:t> Depth of </a:t>
            </a:r>
            <a:r>
              <a:rPr lang="en-US" altLang="zh-TW" b="1" dirty="0" smtClean="0"/>
              <a:t>Adjusted RGB Color Packing</a:t>
            </a:r>
            <a:endParaRPr lang="zh-TW" altLang="en-US" b="1" dirty="0"/>
          </a:p>
        </p:txBody>
      </p:sp>
      <p:pic>
        <p:nvPicPr>
          <p:cNvPr id="2" name="圖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2686" y="1906477"/>
            <a:ext cx="8032096" cy="4518054"/>
          </a:xfrm>
          <a:prstGeom prst="rect">
            <a:avLst/>
          </a:prstGeom>
        </p:spPr>
      </p:pic>
    </p:spTree>
    <p:extLst>
      <p:ext uri="{BB962C8B-B14F-4D97-AF65-F5344CB8AC3E}">
        <p14:creationId xmlns:p14="http://schemas.microsoft.com/office/powerpoint/2010/main" val="359474069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圖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189" y="1895107"/>
            <a:ext cx="8064499" cy="4536281"/>
          </a:xfrm>
          <a:prstGeom prst="rect">
            <a:avLst/>
          </a:prstGeom>
        </p:spPr>
      </p:pic>
      <p:sp>
        <p:nvSpPr>
          <p:cNvPr id="6" name="標題 1"/>
          <p:cNvSpPr txBox="1">
            <a:spLocks/>
          </p:cNvSpPr>
          <p:nvPr/>
        </p:nvSpPr>
        <p:spPr bwMode="auto">
          <a:xfrm>
            <a:off x="226246" y="836712"/>
            <a:ext cx="8784976"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algn="ctr" eaLnBrk="0" hangingPunct="0">
              <a:defRPr/>
            </a:pPr>
            <a:r>
              <a:rPr lang="en-US" altLang="zh-TW" sz="3200" b="1" dirty="0" smtClean="0">
                <a:solidFill>
                  <a:schemeClr val="tx2"/>
                </a:solidFill>
                <a:latin typeface="Calibri" panose="020F0502020204030204" pitchFamily="34" charset="0"/>
                <a:ea typeface="+mj-ea"/>
                <a:cs typeface="Calibri" panose="020F0502020204030204" pitchFamily="34" charset="0"/>
              </a:rPr>
              <a:t>Subjective Performances of </a:t>
            </a:r>
            <a:r>
              <a:rPr lang="en-US" altLang="zh-TW" sz="3200" b="1" dirty="0" err="1" smtClean="0">
                <a:solidFill>
                  <a:schemeClr val="tx2"/>
                </a:solidFill>
                <a:latin typeface="Calibri" panose="020F0502020204030204" pitchFamily="34" charset="0"/>
                <a:ea typeface="+mj-ea"/>
                <a:cs typeface="Calibri" panose="020F0502020204030204" pitchFamily="34" charset="0"/>
              </a:rPr>
              <a:t>Uncoded</a:t>
            </a:r>
            <a:r>
              <a:rPr lang="en-US" altLang="zh-TW" sz="3200" b="1" dirty="0" smtClean="0">
                <a:solidFill>
                  <a:schemeClr val="tx2"/>
                </a:solidFill>
                <a:latin typeface="Calibri" panose="020F0502020204030204" pitchFamily="34" charset="0"/>
                <a:ea typeface="+mj-ea"/>
                <a:cs typeface="Calibri" panose="020F0502020204030204" pitchFamily="34" charset="0"/>
              </a:rPr>
              <a:t> CTDP Formats</a:t>
            </a:r>
            <a:endParaRPr kumimoji="1" lang="zh-TW" altLang="en-US" sz="3200" b="1" i="0" u="none" strike="noStrike" kern="1200" cap="none" spc="0" normalizeH="0" baseline="0" noProof="0" dirty="0">
              <a:ln>
                <a:noFill/>
              </a:ln>
              <a:solidFill>
                <a:schemeClr val="tx2"/>
              </a:solidFill>
              <a:effectLst/>
              <a:uLnTx/>
              <a:uFillTx/>
              <a:latin typeface="Calibri" panose="020F0502020204030204" pitchFamily="34" charset="0"/>
              <a:ea typeface="+mj-ea"/>
              <a:cs typeface="Calibri" panose="020F0502020204030204" pitchFamily="34" charset="0"/>
            </a:endParaRPr>
          </a:p>
        </p:txBody>
      </p:sp>
      <p:sp>
        <p:nvSpPr>
          <p:cNvPr id="4" name="文字方塊 3"/>
          <p:cNvSpPr txBox="1"/>
          <p:nvPr/>
        </p:nvSpPr>
        <p:spPr>
          <a:xfrm>
            <a:off x="531807" y="1537145"/>
            <a:ext cx="6306214" cy="369332"/>
          </a:xfrm>
          <a:prstGeom prst="rect">
            <a:avLst/>
          </a:prstGeom>
          <a:noFill/>
        </p:spPr>
        <p:txBody>
          <a:bodyPr wrap="none" rtlCol="0">
            <a:spAutoFit/>
          </a:bodyPr>
          <a:lstStyle/>
          <a:p>
            <a:r>
              <a:rPr lang="en-US" altLang="zh-TW" b="1" dirty="0" err="1" smtClean="0"/>
              <a:t>Snythesized</a:t>
            </a:r>
            <a:r>
              <a:rPr lang="en-US" altLang="zh-TW" b="1" dirty="0" smtClean="0"/>
              <a:t> Virtual View of Original RGB Color Packing</a:t>
            </a:r>
            <a:endParaRPr lang="zh-TW" altLang="en-US" b="1" dirty="0"/>
          </a:p>
        </p:txBody>
      </p:sp>
    </p:spTree>
    <p:extLst>
      <p:ext uri="{BB962C8B-B14F-4D97-AF65-F5344CB8AC3E}">
        <p14:creationId xmlns:p14="http://schemas.microsoft.com/office/powerpoint/2010/main" val="193086234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2686" y="1906477"/>
            <a:ext cx="8032096" cy="4518054"/>
          </a:xfrm>
          <a:prstGeom prst="rect">
            <a:avLst/>
          </a:prstGeom>
        </p:spPr>
      </p:pic>
      <p:sp>
        <p:nvSpPr>
          <p:cNvPr id="6" name="標題 1"/>
          <p:cNvSpPr txBox="1">
            <a:spLocks/>
          </p:cNvSpPr>
          <p:nvPr/>
        </p:nvSpPr>
        <p:spPr bwMode="auto">
          <a:xfrm>
            <a:off x="226246" y="836712"/>
            <a:ext cx="8784976"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algn="ctr" eaLnBrk="0" hangingPunct="0">
              <a:defRPr/>
            </a:pPr>
            <a:r>
              <a:rPr lang="en-US" altLang="zh-TW" sz="3200" b="1" dirty="0" smtClean="0">
                <a:solidFill>
                  <a:schemeClr val="tx2"/>
                </a:solidFill>
                <a:latin typeface="Calibri" panose="020F0502020204030204" pitchFamily="34" charset="0"/>
                <a:ea typeface="+mj-ea"/>
                <a:cs typeface="Calibri" panose="020F0502020204030204" pitchFamily="34" charset="0"/>
              </a:rPr>
              <a:t>Subjective Performances of </a:t>
            </a:r>
            <a:r>
              <a:rPr lang="en-US" altLang="zh-TW" sz="3200" b="1" dirty="0" err="1" smtClean="0">
                <a:solidFill>
                  <a:schemeClr val="tx2"/>
                </a:solidFill>
                <a:latin typeface="Calibri" panose="020F0502020204030204" pitchFamily="34" charset="0"/>
                <a:ea typeface="+mj-ea"/>
                <a:cs typeface="Calibri" panose="020F0502020204030204" pitchFamily="34" charset="0"/>
              </a:rPr>
              <a:t>Uncoded</a:t>
            </a:r>
            <a:r>
              <a:rPr lang="en-US" altLang="zh-TW" sz="3200" b="1" dirty="0" smtClean="0">
                <a:solidFill>
                  <a:schemeClr val="tx2"/>
                </a:solidFill>
                <a:latin typeface="Calibri" panose="020F0502020204030204" pitchFamily="34" charset="0"/>
                <a:ea typeface="+mj-ea"/>
                <a:cs typeface="Calibri" panose="020F0502020204030204" pitchFamily="34" charset="0"/>
              </a:rPr>
              <a:t> CTDP Formats</a:t>
            </a:r>
            <a:endParaRPr kumimoji="1" lang="zh-TW" altLang="en-US" sz="3200" b="1" i="0" u="none" strike="noStrike" kern="1200" cap="none" spc="0" normalizeH="0" baseline="0" noProof="0" dirty="0">
              <a:ln>
                <a:noFill/>
              </a:ln>
              <a:solidFill>
                <a:schemeClr val="tx2"/>
              </a:solidFill>
              <a:effectLst/>
              <a:uLnTx/>
              <a:uFillTx/>
              <a:latin typeface="Calibri" panose="020F0502020204030204" pitchFamily="34" charset="0"/>
              <a:ea typeface="+mj-ea"/>
              <a:cs typeface="Calibri" panose="020F0502020204030204" pitchFamily="34" charset="0"/>
            </a:endParaRPr>
          </a:p>
        </p:txBody>
      </p:sp>
      <p:sp>
        <p:nvSpPr>
          <p:cNvPr id="4" name="文字方塊 3"/>
          <p:cNvSpPr txBox="1"/>
          <p:nvPr/>
        </p:nvSpPr>
        <p:spPr>
          <a:xfrm>
            <a:off x="531807" y="1537145"/>
            <a:ext cx="5634941" cy="369332"/>
          </a:xfrm>
          <a:prstGeom prst="rect">
            <a:avLst/>
          </a:prstGeom>
          <a:noFill/>
        </p:spPr>
        <p:txBody>
          <a:bodyPr wrap="none" rtlCol="0">
            <a:spAutoFit/>
          </a:bodyPr>
          <a:lstStyle/>
          <a:p>
            <a:r>
              <a:rPr lang="en-US" altLang="zh-TW" b="1" dirty="0" smtClean="0"/>
              <a:t>Synthesized View of Adjusted RGB Color Packing</a:t>
            </a:r>
            <a:endParaRPr lang="zh-TW" altLang="en-US" b="1" dirty="0"/>
          </a:p>
        </p:txBody>
      </p:sp>
    </p:spTree>
    <p:extLst>
      <p:ext uri="{BB962C8B-B14F-4D97-AF65-F5344CB8AC3E}">
        <p14:creationId xmlns:p14="http://schemas.microsoft.com/office/powerpoint/2010/main" val="87623381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p:cNvSpPr txBox="1"/>
          <p:nvPr/>
        </p:nvSpPr>
        <p:spPr>
          <a:xfrm>
            <a:off x="1374179" y="2852936"/>
            <a:ext cx="6395662" cy="1384995"/>
          </a:xfrm>
          <a:prstGeom prst="rect">
            <a:avLst/>
          </a:prstGeom>
          <a:noFill/>
        </p:spPr>
        <p:txBody>
          <a:bodyPr wrap="none" rtlCol="0">
            <a:spAutoFit/>
          </a:bodyPr>
          <a:lstStyle/>
          <a:p>
            <a:pPr algn="ctr"/>
            <a:r>
              <a:rPr lang="en-US" altLang="zh-TW" sz="2800" b="1" dirty="0" smtClean="0">
                <a:latin typeface="Calibri" panose="020F0502020204030204" pitchFamily="34" charset="0"/>
              </a:rPr>
              <a:t>HEVC-coded CTDP Performances</a:t>
            </a:r>
          </a:p>
          <a:p>
            <a:pPr algn="ctr"/>
            <a:r>
              <a:rPr lang="en-US" altLang="zh-TW" sz="2800" b="1" dirty="0" smtClean="0">
                <a:latin typeface="Calibri" panose="020F0502020204030204" pitchFamily="34" charset="0"/>
              </a:rPr>
              <a:t>of </a:t>
            </a:r>
            <a:r>
              <a:rPr lang="en-US" altLang="zh-TW" sz="2800" b="1" dirty="0" err="1" smtClean="0">
                <a:latin typeface="Calibri" panose="020F0502020204030204" pitchFamily="34" charset="0"/>
              </a:rPr>
              <a:t>YCbCr</a:t>
            </a:r>
            <a:r>
              <a:rPr lang="en-US" altLang="zh-TW" sz="2800" b="1" dirty="0" smtClean="0">
                <a:latin typeface="Calibri" panose="020F0502020204030204" pitchFamily="34" charset="0"/>
              </a:rPr>
              <a:t> and RGB Color Packing Methods</a:t>
            </a:r>
          </a:p>
          <a:p>
            <a:pPr algn="ctr"/>
            <a:endParaRPr lang="en-US" altLang="zh-TW" sz="2800" b="1" dirty="0">
              <a:latin typeface="Calibri" panose="020F0502020204030204" pitchFamily="34" charset="0"/>
            </a:endParaRPr>
          </a:p>
        </p:txBody>
      </p:sp>
      <p:sp>
        <p:nvSpPr>
          <p:cNvPr id="3" name="矩形 2"/>
          <p:cNvSpPr/>
          <p:nvPr/>
        </p:nvSpPr>
        <p:spPr>
          <a:xfrm>
            <a:off x="1547664" y="3901219"/>
            <a:ext cx="6222177" cy="707886"/>
          </a:xfrm>
          <a:prstGeom prst="rect">
            <a:avLst/>
          </a:prstGeom>
          <a:solidFill>
            <a:srgbClr val="FFFF00"/>
          </a:solidFill>
          <a:ln>
            <a:solidFill>
              <a:schemeClr val="accent1"/>
            </a:solidFill>
          </a:ln>
        </p:spPr>
        <p:txBody>
          <a:bodyPr wrap="square">
            <a:spAutoFit/>
          </a:bodyPr>
          <a:lstStyle/>
          <a:p>
            <a:pPr lvl="0" algn="ctr"/>
            <a:r>
              <a:rPr lang="en-US" altLang="zh-TW" sz="2000" dirty="0" smtClean="0">
                <a:solidFill>
                  <a:prstClr val="black"/>
                </a:solidFill>
                <a:latin typeface="Calibri" panose="020F0502020204030204" pitchFamily="34" charset="0"/>
              </a:rPr>
              <a:t>CTDP-HEVC decoded and </a:t>
            </a:r>
            <a:r>
              <a:rPr lang="en-US" altLang="zh-TW" sz="2000" dirty="0" err="1" smtClean="0">
                <a:solidFill>
                  <a:prstClr val="black"/>
                </a:solidFill>
                <a:latin typeface="Calibri" panose="020F0502020204030204" pitchFamily="34" charset="0"/>
              </a:rPr>
              <a:t>depacked</a:t>
            </a:r>
            <a:r>
              <a:rPr lang="en-US" altLang="zh-TW" sz="2000" dirty="0" smtClean="0">
                <a:solidFill>
                  <a:prstClr val="black"/>
                </a:solidFill>
                <a:latin typeface="Calibri" panose="020F0502020204030204" pitchFamily="34" charset="0"/>
              </a:rPr>
              <a:t> texture, depth, and synthesized view are </a:t>
            </a:r>
            <a:r>
              <a:rPr lang="en-US" altLang="zh-TW" sz="2000" dirty="0">
                <a:solidFill>
                  <a:prstClr val="black"/>
                </a:solidFill>
                <a:latin typeface="Calibri" panose="020F0502020204030204" pitchFamily="34" charset="0"/>
              </a:rPr>
              <a:t>compared to </a:t>
            </a:r>
            <a:r>
              <a:rPr lang="en-US" altLang="zh-TW" sz="2000" dirty="0" smtClean="0">
                <a:solidFill>
                  <a:prstClr val="black"/>
                </a:solidFill>
                <a:latin typeface="Calibri" panose="020F0502020204030204" pitchFamily="34" charset="0"/>
              </a:rPr>
              <a:t>3D-HEVC decoded ones</a:t>
            </a:r>
            <a:endParaRPr lang="zh-TW" altLang="en-US" sz="2000" dirty="0">
              <a:solidFill>
                <a:prstClr val="black"/>
              </a:solidFill>
              <a:latin typeface="Calibri" panose="020F0502020204030204" pitchFamily="34" charset="0"/>
            </a:endParaRPr>
          </a:p>
        </p:txBody>
      </p:sp>
    </p:spTree>
    <p:extLst>
      <p:ext uri="{BB962C8B-B14F-4D97-AF65-F5344CB8AC3E}">
        <p14:creationId xmlns:p14="http://schemas.microsoft.com/office/powerpoint/2010/main" val="420580635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620688"/>
            <a:ext cx="8229600" cy="792088"/>
          </a:xfrm>
        </p:spPr>
        <p:txBody>
          <a:bodyPr>
            <a:normAutofit/>
          </a:bodyPr>
          <a:lstStyle/>
          <a:p>
            <a:r>
              <a:rPr lang="en-US" altLang="zh-TW" sz="3200" dirty="0" smtClean="0">
                <a:latin typeface="Calibri" panose="020F0502020204030204" pitchFamily="34" charset="0"/>
              </a:rPr>
              <a:t>New CTDP SEI Syntax (JCTVC-AC0027)</a:t>
            </a:r>
            <a:endParaRPr lang="zh-TW" altLang="en-US" sz="3200" dirty="0">
              <a:latin typeface="Calibri" panose="020F0502020204030204" pitchFamily="34" charset="0"/>
            </a:endParaRPr>
          </a:p>
        </p:txBody>
      </p:sp>
      <p:graphicFrame>
        <p:nvGraphicFramePr>
          <p:cNvPr id="3" name="表格 2"/>
          <p:cNvGraphicFramePr>
            <a:graphicFrameLocks noGrp="1"/>
          </p:cNvGraphicFramePr>
          <p:nvPr>
            <p:extLst>
              <p:ext uri="{D42A27DB-BD31-4B8C-83A1-F6EECF244321}">
                <p14:modId xmlns:p14="http://schemas.microsoft.com/office/powerpoint/2010/main" val="2706266043"/>
              </p:ext>
            </p:extLst>
          </p:nvPr>
        </p:nvGraphicFramePr>
        <p:xfrm>
          <a:off x="1043606" y="1268754"/>
          <a:ext cx="6984778" cy="5076392"/>
        </p:xfrm>
        <a:graphic>
          <a:graphicData uri="http://schemas.openxmlformats.org/drawingml/2006/table">
            <a:tbl>
              <a:tblPr>
                <a:tableStyleId>{5C22544A-7EE6-4342-B048-85BDC9FD1C3A}</a:tableStyleId>
              </a:tblPr>
              <a:tblGrid>
                <a:gridCol w="6261514">
                  <a:extLst>
                    <a:ext uri="{9D8B030D-6E8A-4147-A177-3AD203B41FA5}">
                      <a16:colId xmlns="" xmlns:a16="http://schemas.microsoft.com/office/drawing/2014/main" val="20000"/>
                    </a:ext>
                  </a:extLst>
                </a:gridCol>
                <a:gridCol w="723264">
                  <a:extLst>
                    <a:ext uri="{9D8B030D-6E8A-4147-A177-3AD203B41FA5}">
                      <a16:colId xmlns="" xmlns:a16="http://schemas.microsoft.com/office/drawing/2014/main" val="20001"/>
                    </a:ext>
                  </a:extLst>
                </a:gridCol>
              </a:tblGrid>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kern="1200" dirty="0" err="1">
                          <a:effectLst/>
                        </a:rPr>
                        <a:t>centralized_texture_depth_packing</a:t>
                      </a:r>
                      <a:r>
                        <a:rPr lang="en-CA" sz="900" kern="1200" dirty="0">
                          <a:effectLst/>
                        </a:rPr>
                        <a:t>( </a:t>
                      </a:r>
                      <a:r>
                        <a:rPr lang="en-CA" sz="900" kern="1200" dirty="0" err="1">
                          <a:effectLst/>
                        </a:rPr>
                        <a:t>payloadSize</a:t>
                      </a:r>
                      <a:r>
                        <a:rPr lang="en-CA" sz="900" kern="1200" dirty="0">
                          <a:effectLst/>
                        </a:rPr>
                        <a:t> ) {</a:t>
                      </a:r>
                      <a:endParaRPr lang="zh-TW" sz="10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Descriptor</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a:t>
                      </a:r>
                      <a:r>
                        <a:rPr lang="en-CA" sz="900" kern="1200">
                          <a:effectLst/>
                        </a:rPr>
                        <a:t>centralized_texture_depth_packing_cancel_flag</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u(1)</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a:t>
                      </a:r>
                      <a:r>
                        <a:rPr lang="en-CA" sz="900" kern="1200">
                          <a:effectLst/>
                        </a:rPr>
                        <a:t>if( ! centralized_texture_depth_packing_cancel_flag )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118858">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400" b="1" dirty="0">
                          <a:effectLst/>
                        </a:rPr>
                        <a:t>		</a:t>
                      </a:r>
                      <a:r>
                        <a:rPr lang="en-CA" sz="1400" b="1" kern="1200" dirty="0" err="1">
                          <a:effectLst/>
                        </a:rPr>
                        <a:t>ctdp_packing_type</a:t>
                      </a:r>
                      <a:endParaRPr lang="zh-TW" sz="1400" b="1"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 pos="504190" algn="l"/>
                          <a:tab pos="756285" algn="l"/>
                          <a:tab pos="1008380" algn="l"/>
                          <a:tab pos="1260475" algn="l"/>
                        </a:tabLst>
                      </a:pPr>
                      <a:r>
                        <a:rPr lang="en-CA" sz="1400" b="1" kern="1200">
                          <a:effectLst/>
                        </a:rPr>
                        <a:t>u(3)</a:t>
                      </a:r>
                      <a:endParaRPr lang="zh-TW" sz="1400" b="1">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1400" b="1" dirty="0">
                          <a:effectLst/>
                        </a:rPr>
                        <a:t>		</a:t>
                      </a:r>
                      <a:r>
                        <a:rPr lang="en-CA" sz="1400" b="1" dirty="0" err="1" smtClean="0">
                          <a:effectLst/>
                        </a:rPr>
                        <a:t>color_packing_type</a:t>
                      </a:r>
                      <a:endParaRPr lang="zh-TW" sz="1400" b="1"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 pos="504190" algn="l"/>
                          <a:tab pos="756285" algn="l"/>
                          <a:tab pos="1008380" algn="l"/>
                          <a:tab pos="1260475" algn="l"/>
                        </a:tabLst>
                      </a:pPr>
                      <a:r>
                        <a:rPr lang="en-CA" sz="1400" b="1" kern="1200" dirty="0">
                          <a:effectLst/>
                        </a:rPr>
                        <a:t>u(1)</a:t>
                      </a:r>
                      <a:endParaRPr lang="zh-TW" sz="1400" b="1"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5"/>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kern="1200">
                          <a:effectLst/>
                        </a:rPr>
                        <a:t>		baseline_dist_flag</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kern="1200">
                          <a:effectLst/>
                        </a:rPr>
                        <a:t>u(1)</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6"/>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kern="1200">
                          <a:effectLst/>
                        </a:rPr>
                        <a:t>		focal_length_flag</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kern="1200">
                          <a:effectLst/>
                        </a:rPr>
                        <a:t>u(1)</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7"/>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kern="1200">
                          <a:effectLst/>
                        </a:rPr>
                        <a:t>		z_near_flag</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kern="1200">
                          <a:effectLst/>
                        </a:rPr>
                        <a:t>u(1)</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8"/>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z_far_flag</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kern="1200">
                          <a:effectLst/>
                        </a:rPr>
                        <a:t>u(1)</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9"/>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d_min_flag</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kern="1200">
                          <a:effectLst/>
                        </a:rPr>
                        <a:t>u(1)</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10"/>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d_max_flag</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kern="1200">
                          <a:effectLst/>
                        </a:rPr>
                        <a:t>u(1)</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11"/>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depth_representation_type</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kern="1200">
                          <a:effectLst/>
                        </a:rPr>
                        <a:t>ue(v)</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12"/>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if( baseline_dist_flag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13"/>
                  </a:ext>
                </a:extLst>
              </a:tr>
              <a:tr h="203762">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view_syn_rep_info_element( BdistanceSign, BdistanceExp, BdistanceMantissa, BdistanceManLen )</a:t>
                      </a:r>
                      <a:endParaRPr lang="zh-TW" sz="1000">
                        <a:effectLst/>
                        <a:latin typeface="Times New Roman"/>
                        <a:ea typeface="新細明體"/>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lnSpc>
                          <a:spcPts val="950"/>
                        </a:lnSpc>
                        <a:spcBef>
                          <a:spcPts val="240"/>
                        </a:spcBef>
                        <a:spcAft>
                          <a:spcPts val="240"/>
                        </a:spcAft>
                        <a:tabLst>
                          <a:tab pos="228600" algn="l"/>
                          <a:tab pos="457200" algn="l"/>
                          <a:tab pos="685800" algn="l"/>
                          <a:tab pos="914400" algn="l"/>
                          <a:tab pos="304800" algn="l"/>
                        </a:tabLst>
                      </a:pPr>
                      <a:r>
                        <a:rPr lang="en-CA" sz="800">
                          <a:effectLst/>
                        </a:rPr>
                        <a:t> </a:t>
                      </a:r>
                      <a:endParaRPr lang="zh-TW" sz="1000">
                        <a:effectLst/>
                        <a:latin typeface="Times New Roman"/>
                        <a:ea typeface="新細明體"/>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14"/>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if( focal_length_flag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15"/>
                  </a:ext>
                </a:extLst>
              </a:tr>
              <a:tr h="178598">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dirty="0">
                          <a:effectLst/>
                        </a:rPr>
                        <a:t>			</a:t>
                      </a:r>
                      <a:r>
                        <a:rPr lang="en-CA" sz="900" dirty="0" err="1">
                          <a:effectLst/>
                        </a:rPr>
                        <a:t>view_syn_rep_info_element</a:t>
                      </a:r>
                      <a:r>
                        <a:rPr lang="en-CA" sz="900" dirty="0">
                          <a:effectLst/>
                        </a:rPr>
                        <a:t>( </a:t>
                      </a:r>
                      <a:r>
                        <a:rPr lang="en-CA" sz="900" dirty="0" err="1">
                          <a:effectLst/>
                        </a:rPr>
                        <a:t>FlengthSign</a:t>
                      </a:r>
                      <a:r>
                        <a:rPr lang="en-CA" sz="900" dirty="0">
                          <a:effectLst/>
                        </a:rPr>
                        <a:t>, </a:t>
                      </a:r>
                      <a:r>
                        <a:rPr lang="en-CA" sz="900" dirty="0" err="1">
                          <a:effectLst/>
                        </a:rPr>
                        <a:t>FlengthExp</a:t>
                      </a:r>
                      <a:r>
                        <a:rPr lang="en-CA" sz="900" dirty="0">
                          <a:effectLst/>
                        </a:rPr>
                        <a:t>, </a:t>
                      </a:r>
                      <a:r>
                        <a:rPr lang="en-CA" sz="900" dirty="0" err="1">
                          <a:effectLst/>
                        </a:rPr>
                        <a:t>FlengthMantissa</a:t>
                      </a:r>
                      <a:r>
                        <a:rPr lang="en-CA" sz="900" dirty="0">
                          <a:effectLst/>
                        </a:rPr>
                        <a:t>, </a:t>
                      </a:r>
                      <a:r>
                        <a:rPr lang="en-CA" sz="900" dirty="0" err="1">
                          <a:effectLst/>
                        </a:rPr>
                        <a:t>FlengthManLen</a:t>
                      </a:r>
                      <a:r>
                        <a:rPr lang="en-CA" sz="900" dirty="0">
                          <a:effectLst/>
                        </a:rPr>
                        <a:t> )</a:t>
                      </a:r>
                      <a:endParaRPr lang="zh-TW" sz="1000" dirty="0">
                        <a:effectLst/>
                        <a:latin typeface="Times New Roman"/>
                        <a:ea typeface="新細明體"/>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lnSpc>
                          <a:spcPts val="950"/>
                        </a:lnSpc>
                        <a:spcBef>
                          <a:spcPts val="240"/>
                        </a:spcBef>
                        <a:spcAft>
                          <a:spcPts val="24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16"/>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if( z_near_flag )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17"/>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view_syn_rep_info_element( ZNearSign, ZNearExp, ZNearMantissa, ZNearManLen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18"/>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if( z_far_flag )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19"/>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view_syn_rep_info_element ( ZFarSign, ZFarExp, ZFarMantissa, ZFarManLen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20"/>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if( d_min_flag )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21"/>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view_syn_rep_info_element ( DMinSign, DMinExp, DMinMantissa, DMinManLen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22"/>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dirty="0">
                          <a:effectLst/>
                        </a:rPr>
                        <a:t>		if( </a:t>
                      </a:r>
                      <a:r>
                        <a:rPr lang="en-CA" sz="900" dirty="0" err="1">
                          <a:effectLst/>
                        </a:rPr>
                        <a:t>d_max_flag</a:t>
                      </a:r>
                      <a:r>
                        <a:rPr lang="en-CA" sz="900" dirty="0">
                          <a:effectLst/>
                        </a:rPr>
                        <a:t> ) </a:t>
                      </a:r>
                      <a:endParaRPr lang="zh-TW" sz="10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23"/>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view_syn_rep_info_element ( DMaxSign, DMaxExp, DMaxMantissa, DMaxManLen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24"/>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if( depth_representation_type = = 3 ) {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25"/>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depth_nonlinear_representation_num_minus1</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kern="1200">
                          <a:effectLst/>
                        </a:rPr>
                        <a:t>ue(v)</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26"/>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for( i = 1; i &lt;= depth_nonlinear_representation_num_minus1 + 1; i++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27"/>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depth_nonlinear_representation_model[ i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28"/>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a:t>
                      </a:r>
                      <a:r>
                        <a:rPr lang="en-CA" sz="900" kern="1200">
                          <a:effectLst/>
                        </a:rPr>
                        <a:t>centralized_texture_depth_packing_persistence_flag</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 pos="504190" algn="l"/>
                          <a:tab pos="756285" algn="l"/>
                          <a:tab pos="1008380" algn="l"/>
                          <a:tab pos="1260475" algn="l"/>
                        </a:tabLst>
                      </a:pPr>
                      <a:r>
                        <a:rPr lang="en-CA" sz="900" kern="1200">
                          <a:effectLst/>
                        </a:rPr>
                        <a:t>u(1)</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29"/>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30"/>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a:effectLst/>
                        </a:rPr>
                        <a:t> </a:t>
                      </a:r>
                      <a:endParaRPr lang="zh-TW" sz="100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31"/>
                  </a:ext>
                </a:extLst>
              </a:tr>
              <a:tr h="152404">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Lst>
                      </a:pPr>
                      <a:r>
                        <a:rPr lang="en-CA" sz="900" dirty="0">
                          <a:effectLst/>
                        </a:rPr>
                        <a:t>}</a:t>
                      </a:r>
                      <a:endParaRPr lang="zh-TW" sz="10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auto" hangingPunct="1">
                        <a:spcBef>
                          <a:spcPts val="100"/>
                        </a:spcBef>
                        <a:spcAft>
                          <a:spcPts val="200"/>
                        </a:spcAft>
                        <a:tabLst>
                          <a:tab pos="228600" algn="l"/>
                          <a:tab pos="457200" algn="l"/>
                          <a:tab pos="685800" algn="l"/>
                          <a:tab pos="914400" algn="l"/>
                          <a:tab pos="304800" algn="l"/>
                        </a:tabLst>
                      </a:pPr>
                      <a:r>
                        <a:rPr lang="en-CA" sz="900" dirty="0">
                          <a:effectLst/>
                        </a:rPr>
                        <a:t> </a:t>
                      </a:r>
                      <a:endParaRPr lang="zh-TW" sz="1000" dirty="0">
                        <a:effectLst/>
                        <a:latin typeface="Times New Roman"/>
                        <a:ea typeface="新細明體"/>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32"/>
                  </a:ext>
                </a:extLst>
              </a:tr>
            </a:tbl>
          </a:graphicData>
        </a:graphic>
      </p:graphicFrame>
    </p:spTree>
    <p:extLst>
      <p:ext uri="{BB962C8B-B14F-4D97-AF65-F5344CB8AC3E}">
        <p14:creationId xmlns:p14="http://schemas.microsoft.com/office/powerpoint/2010/main" val="256983619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bwMode="auto">
          <a:xfrm>
            <a:off x="138311" y="701824"/>
            <a:ext cx="8928992" cy="1143000"/>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algn="ctr" eaLnBrk="0" hangingPunct="0">
              <a:defRPr/>
            </a:pPr>
            <a:r>
              <a:rPr kumimoji="1" lang="en-US" altLang="zh-TW" sz="32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t>HEVC-coded CTDP-TB </a:t>
            </a:r>
            <a:r>
              <a:rPr lang="en-US" altLang="zh-TW" sz="3200" b="1" dirty="0" smtClean="0">
                <a:solidFill>
                  <a:schemeClr val="tx2"/>
                </a:solidFill>
                <a:latin typeface="Calibri" panose="020F0502020204030204" pitchFamily="34" charset="0"/>
                <a:ea typeface="+mj-ea"/>
                <a:cs typeface="+mj-cs"/>
              </a:rPr>
              <a:t>Performances </a:t>
            </a:r>
          </a:p>
        </p:txBody>
      </p:sp>
      <p:sp>
        <p:nvSpPr>
          <p:cNvPr id="8" name="文字方塊 7"/>
          <p:cNvSpPr txBox="1"/>
          <p:nvPr/>
        </p:nvSpPr>
        <p:spPr>
          <a:xfrm>
            <a:off x="179512" y="1408098"/>
            <a:ext cx="5519460" cy="369332"/>
          </a:xfrm>
          <a:prstGeom prst="rect">
            <a:avLst/>
          </a:prstGeom>
          <a:noFill/>
        </p:spPr>
        <p:txBody>
          <a:bodyPr wrap="none" rtlCol="0">
            <a:spAutoFit/>
          </a:bodyPr>
          <a:lstStyle/>
          <a:p>
            <a:r>
              <a:rPr lang="en-US" altLang="zh-TW" b="1" dirty="0" smtClean="0"/>
              <a:t>BDBR (%) Performance with respect to 3D-HEVC</a:t>
            </a:r>
            <a:endParaRPr lang="zh-TW" altLang="en-US" b="1" dirty="0"/>
          </a:p>
        </p:txBody>
      </p:sp>
      <p:sp>
        <p:nvSpPr>
          <p:cNvPr id="9" name="文字方塊 8"/>
          <p:cNvSpPr txBox="1"/>
          <p:nvPr/>
        </p:nvSpPr>
        <p:spPr>
          <a:xfrm>
            <a:off x="179512" y="4045714"/>
            <a:ext cx="5929828" cy="369332"/>
          </a:xfrm>
          <a:prstGeom prst="rect">
            <a:avLst/>
          </a:prstGeom>
          <a:noFill/>
        </p:spPr>
        <p:txBody>
          <a:bodyPr wrap="none" rtlCol="0">
            <a:spAutoFit/>
          </a:bodyPr>
          <a:lstStyle/>
          <a:p>
            <a:r>
              <a:rPr lang="en-US" altLang="zh-TW" b="1" dirty="0" smtClean="0"/>
              <a:t>BDPSNR (dB) Performance with respect to 3D-HEVC</a:t>
            </a:r>
            <a:endParaRPr lang="zh-TW" altLang="en-US" b="1" dirty="0"/>
          </a:p>
        </p:txBody>
      </p:sp>
      <p:graphicFrame>
        <p:nvGraphicFramePr>
          <p:cNvPr id="4" name="表格 3"/>
          <p:cNvGraphicFramePr>
            <a:graphicFrameLocks noGrp="1"/>
          </p:cNvGraphicFramePr>
          <p:nvPr>
            <p:extLst>
              <p:ext uri="{D42A27DB-BD31-4B8C-83A1-F6EECF244321}">
                <p14:modId xmlns:p14="http://schemas.microsoft.com/office/powerpoint/2010/main" val="3822913050"/>
              </p:ext>
            </p:extLst>
          </p:nvPr>
        </p:nvGraphicFramePr>
        <p:xfrm>
          <a:off x="251519" y="1793807"/>
          <a:ext cx="8640960" cy="1879033"/>
        </p:xfrm>
        <a:graphic>
          <a:graphicData uri="http://schemas.openxmlformats.org/drawingml/2006/table">
            <a:tbl>
              <a:tblPr>
                <a:tableStyleId>{5DA37D80-6434-44D0-A028-1B22A696006F}</a:tableStyleId>
              </a:tblPr>
              <a:tblGrid>
                <a:gridCol w="839463"/>
                <a:gridCol w="839463"/>
                <a:gridCol w="840334"/>
                <a:gridCol w="870036"/>
                <a:gridCol w="870910"/>
                <a:gridCol w="870910"/>
                <a:gridCol w="877025"/>
                <a:gridCol w="877025"/>
                <a:gridCol w="877897"/>
                <a:gridCol w="877897"/>
              </a:tblGrid>
              <a:tr h="297291">
                <a:tc rowSpan="2">
                  <a:txBody>
                    <a:bodyPr/>
                    <a:lstStyle/>
                    <a:p>
                      <a:pPr algn="ctr" fontAlgn="ctr" hangingPunct="0">
                        <a:spcBef>
                          <a:spcPts val="300"/>
                        </a:spcBef>
                        <a:spcAft>
                          <a:spcPts val="0"/>
                        </a:spcAft>
                        <a:tabLst>
                          <a:tab pos="228600" algn="l"/>
                          <a:tab pos="457200" algn="l"/>
                          <a:tab pos="685800" algn="l"/>
                          <a:tab pos="914400" algn="l"/>
                        </a:tabLst>
                      </a:pPr>
                      <a:endParaRPr lang="en-US" sz="800" dirty="0" smtClean="0">
                        <a:effectLst/>
                        <a:latin typeface="Calibri" panose="020F0502020204030204" pitchFamily="34" charset="0"/>
                        <a:cs typeface="Calibri" panose="020F0502020204030204" pitchFamily="34" charset="0"/>
                      </a:endParaRPr>
                    </a:p>
                    <a:p>
                      <a:pPr algn="ctr" fontAlgn="ctr" hangingPunct="0">
                        <a:spcBef>
                          <a:spcPts val="30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Coding </a:t>
                      </a:r>
                      <a:r>
                        <a:rPr lang="en-US" sz="1600" dirty="0">
                          <a:effectLst/>
                          <a:latin typeface="Calibri" panose="020F0502020204030204" pitchFamily="34" charset="0"/>
                          <a:cs typeface="Calibri" panose="020F0502020204030204" pitchFamily="34" charset="0"/>
                        </a:rPr>
                        <a:t>Modes</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gridSpan="3">
                  <a:txBody>
                    <a:bodyPr/>
                    <a:lstStyle/>
                    <a:p>
                      <a:pPr algn="ctr" fontAlgn="ctr" hangingPunct="0">
                        <a:spcBef>
                          <a:spcPts val="180"/>
                        </a:spcBef>
                        <a:spcAft>
                          <a:spcPts val="0"/>
                        </a:spcAft>
                        <a:tabLst>
                          <a:tab pos="228600" algn="l"/>
                          <a:tab pos="457200" algn="l"/>
                          <a:tab pos="685800" algn="l"/>
                          <a:tab pos="914400" algn="l"/>
                        </a:tabLst>
                      </a:pPr>
                      <a:r>
                        <a:rPr lang="en-US" sz="1600" kern="1200">
                          <a:effectLst/>
                          <a:latin typeface="Calibri" panose="020F0502020204030204" pitchFamily="34" charset="0"/>
                          <a:cs typeface="Calibri" panose="020F0502020204030204" pitchFamily="34" charset="0"/>
                        </a:rPr>
                        <a:t>Depacked Texture</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hMerge="1">
                  <a:txBody>
                    <a:bodyPr/>
                    <a:lstStyle/>
                    <a:p>
                      <a:endParaRPr lang="zh-TW" altLang="en-US"/>
                    </a:p>
                  </a:txBody>
                  <a:tcPr/>
                </a:tc>
                <a:tc hMerge="1">
                  <a:txBody>
                    <a:bodyPr/>
                    <a:lstStyle/>
                    <a:p>
                      <a:endParaRPr lang="zh-TW" altLang="en-US"/>
                    </a:p>
                  </a:txBody>
                  <a:tcPr/>
                </a:tc>
                <a:tc gridSpan="3">
                  <a:txBody>
                    <a:bodyPr/>
                    <a:lstStyle/>
                    <a:p>
                      <a:pPr algn="ctr" fontAlgn="ctr" hangingPunct="0">
                        <a:spcBef>
                          <a:spcPts val="180"/>
                        </a:spcBef>
                        <a:spcAft>
                          <a:spcPts val="0"/>
                        </a:spcAft>
                        <a:tabLst>
                          <a:tab pos="228600" algn="l"/>
                          <a:tab pos="457200" algn="l"/>
                          <a:tab pos="685800" algn="l"/>
                          <a:tab pos="914400" algn="l"/>
                        </a:tabLst>
                      </a:pPr>
                      <a:r>
                        <a:rPr lang="en-US" sz="1600" kern="1200">
                          <a:effectLst/>
                          <a:latin typeface="Calibri" panose="020F0502020204030204" pitchFamily="34" charset="0"/>
                          <a:cs typeface="Calibri" panose="020F0502020204030204" pitchFamily="34" charset="0"/>
                        </a:rPr>
                        <a:t>Depacked Depth</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hMerge="1">
                  <a:txBody>
                    <a:bodyPr/>
                    <a:lstStyle/>
                    <a:p>
                      <a:endParaRPr lang="zh-TW" altLang="en-US"/>
                    </a:p>
                  </a:txBody>
                  <a:tcPr/>
                </a:tc>
                <a:tc hMerge="1">
                  <a:txBody>
                    <a:bodyPr/>
                    <a:lstStyle/>
                    <a:p>
                      <a:endParaRPr lang="zh-TW" altLang="en-US"/>
                    </a:p>
                  </a:txBody>
                  <a:tcPr/>
                </a:tc>
                <a:tc gridSpan="3">
                  <a:txBody>
                    <a:bodyPr/>
                    <a:lstStyle/>
                    <a:p>
                      <a:pPr algn="ctr" fontAlgn="ctr" hangingPunct="0">
                        <a:spcBef>
                          <a:spcPts val="180"/>
                        </a:spcBef>
                        <a:spcAft>
                          <a:spcPts val="0"/>
                        </a:spcAft>
                        <a:tabLst>
                          <a:tab pos="228600" algn="l"/>
                          <a:tab pos="457200" algn="l"/>
                          <a:tab pos="685800" algn="l"/>
                          <a:tab pos="914400" algn="l"/>
                        </a:tabLst>
                      </a:pPr>
                      <a:r>
                        <a:rPr lang="en-US" sz="1600" kern="1200">
                          <a:effectLst/>
                          <a:latin typeface="Calibri" panose="020F0502020204030204" pitchFamily="34" charset="0"/>
                          <a:cs typeface="Calibri" panose="020F0502020204030204" pitchFamily="34" charset="0"/>
                        </a:rPr>
                        <a:t>Virtual View by VSRS</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hMerge="1">
                  <a:txBody>
                    <a:bodyPr/>
                    <a:lstStyle/>
                    <a:p>
                      <a:endParaRPr lang="zh-TW" altLang="en-US"/>
                    </a:p>
                  </a:txBody>
                  <a:tcPr/>
                </a:tc>
                <a:tc hMerge="1">
                  <a:txBody>
                    <a:bodyPr/>
                    <a:lstStyle/>
                    <a:p>
                      <a:endParaRPr lang="zh-TW" altLang="en-US"/>
                    </a:p>
                  </a:txBody>
                  <a:tcPr/>
                </a:tc>
              </a:tr>
              <a:tr h="473806">
                <a:tc vMerge="1">
                  <a:txBody>
                    <a:bodyPr/>
                    <a:lstStyle/>
                    <a:p>
                      <a:endParaRPr lang="zh-TW" altLang="en-US"/>
                    </a:p>
                  </a:txBody>
                  <a:tcPr/>
                </a:tc>
                <a:tc>
                  <a:txBody>
                    <a:bodyPr/>
                    <a:lstStyle/>
                    <a:p>
                      <a:pPr marL="0" marR="0" indent="0" algn="ctr" defTabSz="914400" rtl="0" eaLnBrk="1" fontAlgn="ctr" latinLnBrk="0" hangingPunct="0">
                        <a:lnSpc>
                          <a:spcPct val="90000"/>
                        </a:lnSpc>
                        <a:spcBef>
                          <a:spcPts val="0"/>
                        </a:spcBef>
                        <a:spcAft>
                          <a:spcPts val="0"/>
                        </a:spcAft>
                        <a:buClrTx/>
                        <a:buSzTx/>
                        <a:buFontTx/>
                        <a:buNone/>
                        <a:tabLst>
                          <a:tab pos="228600" algn="l"/>
                          <a:tab pos="457200" algn="l"/>
                          <a:tab pos="685800" algn="l"/>
                          <a:tab pos="914400" algn="l"/>
                        </a:tabLst>
                        <a:defRPr/>
                      </a:pPr>
                      <a:r>
                        <a:rPr lang="en-US" altLang="zh-TW" sz="1600" kern="100" dirty="0" smtClean="0">
                          <a:effectLst/>
                          <a:latin typeface="Calibri" panose="020F0502020204030204" pitchFamily="34" charset="0"/>
                          <a:cs typeface="Calibri" panose="020F0502020204030204" pitchFamily="34" charset="0"/>
                        </a:rPr>
                        <a:t>Emu.</a:t>
                      </a:r>
                      <a:endParaRPr lang="zh-TW" altLang="zh-TW" sz="1600" dirty="0" smtClean="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 </a:t>
                      </a:r>
                      <a:r>
                        <a:rPr lang="en-US" sz="1600" dirty="0">
                          <a:effectLst/>
                          <a:latin typeface="Calibri" panose="020F0502020204030204" pitchFamily="34" charset="0"/>
                          <a:cs typeface="Calibri" panose="020F0502020204030204" pitchFamily="34" charset="0"/>
                        </a:rPr>
                        <a:t>YUV</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Direct</a:t>
                      </a:r>
                      <a:endParaRPr lang="zh-TW" sz="1600" dirty="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fontAlgn="ctr" hangingPunct="0">
                        <a:lnSpc>
                          <a:spcPct val="90000"/>
                        </a:lnSpc>
                        <a:spcBef>
                          <a:spcPts val="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Adj.</a:t>
                      </a:r>
                      <a:endParaRPr lang="zh-TW" sz="1600" dirty="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marL="0" marR="0" indent="0" algn="ctr" defTabSz="914400" rtl="0" eaLnBrk="1" fontAlgn="ctr" latinLnBrk="0" hangingPunct="0">
                        <a:lnSpc>
                          <a:spcPct val="90000"/>
                        </a:lnSpc>
                        <a:spcBef>
                          <a:spcPts val="0"/>
                        </a:spcBef>
                        <a:spcAft>
                          <a:spcPts val="0"/>
                        </a:spcAft>
                        <a:buClrTx/>
                        <a:buSzTx/>
                        <a:buFontTx/>
                        <a:buNone/>
                        <a:tabLst>
                          <a:tab pos="228600" algn="l"/>
                          <a:tab pos="457200" algn="l"/>
                          <a:tab pos="685800" algn="l"/>
                          <a:tab pos="914400" algn="l"/>
                        </a:tabLst>
                        <a:defRPr/>
                      </a:pPr>
                      <a:r>
                        <a:rPr lang="en-US" altLang="zh-TW" sz="1600" kern="100" dirty="0" smtClean="0">
                          <a:effectLst/>
                          <a:latin typeface="Calibri" panose="020F0502020204030204" pitchFamily="34" charset="0"/>
                          <a:cs typeface="Calibri" panose="020F0502020204030204" pitchFamily="34" charset="0"/>
                        </a:rPr>
                        <a:t>Emu.</a:t>
                      </a:r>
                      <a:endParaRPr lang="zh-TW" altLang="zh-TW" sz="1600" dirty="0" smtClean="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 </a:t>
                      </a:r>
                      <a:r>
                        <a:rPr lang="en-US" sz="1600" dirty="0">
                          <a:effectLst/>
                          <a:latin typeface="Calibri" panose="020F0502020204030204" pitchFamily="34" charset="0"/>
                          <a:cs typeface="Calibri" panose="020F0502020204030204" pitchFamily="34" charset="0"/>
                        </a:rPr>
                        <a:t>YUV</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Direct</a:t>
                      </a:r>
                      <a:endParaRPr lang="zh-TW" sz="1600" dirty="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fontAlgn="ctr" hangingPunct="0">
                        <a:lnSpc>
                          <a:spcPct val="90000"/>
                        </a:lnSpc>
                        <a:spcBef>
                          <a:spcPts val="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Adj.</a:t>
                      </a:r>
                      <a:endParaRPr lang="zh-TW" sz="1600" dirty="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marL="0" marR="0" indent="0" algn="ctr" defTabSz="914400" rtl="0" eaLnBrk="1" fontAlgn="ctr" latinLnBrk="0" hangingPunct="0">
                        <a:lnSpc>
                          <a:spcPct val="90000"/>
                        </a:lnSpc>
                        <a:spcBef>
                          <a:spcPts val="0"/>
                        </a:spcBef>
                        <a:spcAft>
                          <a:spcPts val="0"/>
                        </a:spcAft>
                        <a:buClrTx/>
                        <a:buSzTx/>
                        <a:buFontTx/>
                        <a:buNone/>
                        <a:tabLst>
                          <a:tab pos="228600" algn="l"/>
                          <a:tab pos="457200" algn="l"/>
                          <a:tab pos="685800" algn="l"/>
                          <a:tab pos="914400" algn="l"/>
                        </a:tabLst>
                        <a:defRPr/>
                      </a:pPr>
                      <a:r>
                        <a:rPr lang="en-US" altLang="zh-TW" sz="1600" kern="100" dirty="0" smtClean="0">
                          <a:effectLst/>
                          <a:latin typeface="Calibri" panose="020F0502020204030204" pitchFamily="34" charset="0"/>
                          <a:cs typeface="Calibri" panose="020F0502020204030204" pitchFamily="34" charset="0"/>
                        </a:rPr>
                        <a:t>Emu.</a:t>
                      </a:r>
                      <a:endParaRPr lang="zh-TW" altLang="zh-TW" sz="1600" dirty="0" smtClean="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 </a:t>
                      </a:r>
                      <a:r>
                        <a:rPr lang="en-US" sz="1600" dirty="0">
                          <a:effectLst/>
                          <a:latin typeface="Calibri" panose="020F0502020204030204" pitchFamily="34" charset="0"/>
                          <a:cs typeface="Calibri" panose="020F0502020204030204" pitchFamily="34" charset="0"/>
                        </a:rPr>
                        <a:t>YUV</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Direct</a:t>
                      </a:r>
                      <a:endParaRPr lang="zh-TW" sz="1600" dirty="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fontAlgn="ctr" hangingPunct="0">
                        <a:lnSpc>
                          <a:spcPct val="90000"/>
                        </a:lnSpc>
                        <a:spcBef>
                          <a:spcPts val="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Adj.</a:t>
                      </a:r>
                      <a:endParaRPr lang="zh-TW" sz="1600" dirty="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r>
              <a:tr h="288032">
                <a:tc>
                  <a:txBody>
                    <a:bodyPr/>
                    <a:lstStyle/>
                    <a:p>
                      <a:pPr algn="ctr" fontAlgn="ctr" hangingPunct="0">
                        <a:spcBef>
                          <a:spcPts val="180"/>
                        </a:spcBef>
                        <a:spcAft>
                          <a:spcPts val="180"/>
                        </a:spcAft>
                        <a:tabLst>
                          <a:tab pos="228600" algn="l"/>
                          <a:tab pos="457200" algn="l"/>
                          <a:tab pos="685800" algn="l"/>
                          <a:tab pos="914400" algn="l"/>
                        </a:tabLst>
                      </a:pPr>
                      <a:r>
                        <a:rPr lang="en-US" sz="1600" kern="1200" dirty="0" err="1">
                          <a:effectLst/>
                          <a:latin typeface="Calibri" panose="020F0502020204030204" pitchFamily="34" charset="0"/>
                          <a:cs typeface="Calibri" panose="020F0502020204030204" pitchFamily="34" charset="0"/>
                        </a:rPr>
                        <a:t>ra</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ctr" hangingPunct="0">
                        <a:spcBef>
                          <a:spcPts val="180"/>
                        </a:spcBef>
                        <a:spcAft>
                          <a:spcPts val="180"/>
                        </a:spcAft>
                        <a:tabLst>
                          <a:tab pos="228600" algn="l"/>
                          <a:tab pos="457200" algn="l"/>
                          <a:tab pos="685800" algn="l"/>
                          <a:tab pos="914400" algn="l"/>
                        </a:tabLst>
                      </a:pPr>
                      <a:r>
                        <a:rPr lang="en-US" sz="1600" kern="1200" dirty="0">
                          <a:effectLst/>
                          <a:latin typeface="Calibri" panose="020F0502020204030204" pitchFamily="34" charset="0"/>
                          <a:cs typeface="Calibri" panose="020F0502020204030204" pitchFamily="34" charset="0"/>
                        </a:rPr>
                        <a:t>13.6254</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dirty="0">
                          <a:effectLst/>
                          <a:latin typeface="Calibri" panose="020F0502020204030204" pitchFamily="34" charset="0"/>
                          <a:cs typeface="Calibri" panose="020F0502020204030204" pitchFamily="34" charset="0"/>
                        </a:rPr>
                        <a:t>9.6406</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dirty="0">
                          <a:effectLst/>
                          <a:latin typeface="Calibri" panose="020F0502020204030204" pitchFamily="34" charset="0"/>
                          <a:cs typeface="Calibri" panose="020F0502020204030204" pitchFamily="34" charset="0"/>
                        </a:rPr>
                        <a:t>11.8079</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ctr" hangingPunct="0">
                        <a:spcBef>
                          <a:spcPts val="180"/>
                        </a:spcBef>
                        <a:spcAft>
                          <a:spcPts val="180"/>
                        </a:spcAft>
                        <a:tabLst>
                          <a:tab pos="228600" algn="l"/>
                          <a:tab pos="457200" algn="l"/>
                          <a:tab pos="685800" algn="l"/>
                          <a:tab pos="914400" algn="l"/>
                        </a:tabLst>
                      </a:pPr>
                      <a:r>
                        <a:rPr lang="en-US" sz="1600" kern="1200" dirty="0">
                          <a:effectLst/>
                          <a:latin typeface="Calibri" panose="020F0502020204030204" pitchFamily="34" charset="0"/>
                          <a:cs typeface="Calibri" panose="020F0502020204030204" pitchFamily="34" charset="0"/>
                        </a:rPr>
                        <a:t>-30.6426</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dirty="0">
                          <a:effectLst/>
                          <a:latin typeface="Calibri" panose="020F0502020204030204" pitchFamily="34" charset="0"/>
                          <a:cs typeface="Calibri" panose="020F0502020204030204" pitchFamily="34" charset="0"/>
                        </a:rPr>
                        <a:t>-40.8299</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dirty="0">
                          <a:effectLst/>
                          <a:latin typeface="Calibri" panose="020F0502020204030204" pitchFamily="34" charset="0"/>
                          <a:cs typeface="Calibri" panose="020F0502020204030204" pitchFamily="34" charset="0"/>
                        </a:rPr>
                        <a:t>-41.9352</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ctr" hangingPunct="0">
                        <a:spcBef>
                          <a:spcPts val="180"/>
                        </a:spcBef>
                        <a:spcAft>
                          <a:spcPts val="180"/>
                        </a:spcAft>
                        <a:tabLst>
                          <a:tab pos="228600" algn="l"/>
                          <a:tab pos="457200" algn="l"/>
                          <a:tab pos="685800" algn="l"/>
                          <a:tab pos="914400" algn="l"/>
                        </a:tabLst>
                      </a:pPr>
                      <a:r>
                        <a:rPr lang="en-US" sz="1600" kern="1200">
                          <a:effectLst/>
                          <a:latin typeface="Calibri" panose="020F0502020204030204" pitchFamily="34" charset="0"/>
                          <a:cs typeface="Calibri" panose="020F0502020204030204" pitchFamily="34" charset="0"/>
                        </a:rPr>
                        <a:t>25.7829</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effectLst/>
                          <a:latin typeface="Calibri" panose="020F0502020204030204" pitchFamily="34" charset="0"/>
                          <a:cs typeface="Calibri" panose="020F0502020204030204" pitchFamily="34" charset="0"/>
                        </a:rPr>
                        <a:t>27.0899</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effectLst/>
                          <a:latin typeface="Calibri" panose="020F0502020204030204" pitchFamily="34" charset="0"/>
                          <a:cs typeface="Calibri" panose="020F0502020204030204" pitchFamily="34" charset="0"/>
                        </a:rPr>
                        <a:t>28.5642</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r>
              <a:tr h="288032">
                <a:tc>
                  <a:txBody>
                    <a:bodyPr/>
                    <a:lstStyle/>
                    <a:p>
                      <a:pPr algn="ctr" fontAlgn="ctr" hangingPunct="0">
                        <a:spcBef>
                          <a:spcPts val="180"/>
                        </a:spcBef>
                        <a:spcAft>
                          <a:spcPts val="180"/>
                        </a:spcAft>
                        <a:tabLst>
                          <a:tab pos="228600" algn="l"/>
                          <a:tab pos="457200" algn="l"/>
                          <a:tab pos="685800" algn="l"/>
                          <a:tab pos="914400" algn="l"/>
                        </a:tabLst>
                      </a:pPr>
                      <a:r>
                        <a:rPr lang="en-US" sz="1600" kern="1200" dirty="0" err="1">
                          <a:effectLst/>
                          <a:latin typeface="Calibri" panose="020F0502020204030204" pitchFamily="34" charset="0"/>
                          <a:cs typeface="Calibri" panose="020F0502020204030204" pitchFamily="34" charset="0"/>
                        </a:rPr>
                        <a:t>ldp</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ctr" hangingPunct="0">
                        <a:spcBef>
                          <a:spcPts val="180"/>
                        </a:spcBef>
                        <a:spcAft>
                          <a:spcPts val="180"/>
                        </a:spcAft>
                        <a:tabLst>
                          <a:tab pos="228600" algn="l"/>
                          <a:tab pos="457200" algn="l"/>
                          <a:tab pos="685800" algn="l"/>
                          <a:tab pos="914400" algn="l"/>
                        </a:tabLst>
                      </a:pPr>
                      <a:r>
                        <a:rPr lang="en-US" sz="1600" kern="1200">
                          <a:effectLst/>
                          <a:latin typeface="Calibri" panose="020F0502020204030204" pitchFamily="34" charset="0"/>
                          <a:cs typeface="Calibri" panose="020F0502020204030204" pitchFamily="34" charset="0"/>
                        </a:rPr>
                        <a:t>8.2266</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effectLst/>
                          <a:latin typeface="Calibri" panose="020F0502020204030204" pitchFamily="34" charset="0"/>
                          <a:cs typeface="Calibri" panose="020F0502020204030204" pitchFamily="34" charset="0"/>
                        </a:rPr>
                        <a:t>4.6375</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effectLst/>
                          <a:latin typeface="Calibri" panose="020F0502020204030204" pitchFamily="34" charset="0"/>
                          <a:cs typeface="Calibri" panose="020F0502020204030204" pitchFamily="34" charset="0"/>
                        </a:rPr>
                        <a:t>7.0231</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ctr" hangingPunct="0">
                        <a:spcBef>
                          <a:spcPts val="180"/>
                        </a:spcBef>
                        <a:spcAft>
                          <a:spcPts val="180"/>
                        </a:spcAft>
                        <a:tabLst>
                          <a:tab pos="228600" algn="l"/>
                          <a:tab pos="457200" algn="l"/>
                          <a:tab pos="685800" algn="l"/>
                          <a:tab pos="914400" algn="l"/>
                        </a:tabLst>
                      </a:pPr>
                      <a:r>
                        <a:rPr lang="en-US" sz="1600" kern="1200">
                          <a:effectLst/>
                          <a:latin typeface="Calibri" panose="020F0502020204030204" pitchFamily="34" charset="0"/>
                          <a:cs typeface="Calibri" panose="020F0502020204030204" pitchFamily="34" charset="0"/>
                        </a:rPr>
                        <a:t>-53.8872</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effectLst/>
                          <a:latin typeface="Calibri" panose="020F0502020204030204" pitchFamily="34" charset="0"/>
                          <a:cs typeface="Calibri" panose="020F0502020204030204" pitchFamily="34" charset="0"/>
                        </a:rPr>
                        <a:t>-62.9424</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dirty="0">
                          <a:effectLst/>
                          <a:latin typeface="Calibri" panose="020F0502020204030204" pitchFamily="34" charset="0"/>
                          <a:cs typeface="Calibri" panose="020F0502020204030204" pitchFamily="34" charset="0"/>
                        </a:rPr>
                        <a:t>-61.2222</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ctr" hangingPunct="0">
                        <a:spcBef>
                          <a:spcPts val="180"/>
                        </a:spcBef>
                        <a:spcAft>
                          <a:spcPts val="180"/>
                        </a:spcAft>
                        <a:tabLst>
                          <a:tab pos="228600" algn="l"/>
                          <a:tab pos="457200" algn="l"/>
                          <a:tab pos="685800" algn="l"/>
                          <a:tab pos="914400" algn="l"/>
                        </a:tabLst>
                      </a:pPr>
                      <a:r>
                        <a:rPr lang="en-US" sz="1600" kern="1200" dirty="0">
                          <a:effectLst/>
                          <a:latin typeface="Calibri" panose="020F0502020204030204" pitchFamily="34" charset="0"/>
                          <a:cs typeface="Calibri" panose="020F0502020204030204" pitchFamily="34" charset="0"/>
                        </a:rPr>
                        <a:t>13.9024</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effectLst/>
                          <a:latin typeface="Calibri" panose="020F0502020204030204" pitchFamily="34" charset="0"/>
                          <a:cs typeface="Calibri" panose="020F0502020204030204" pitchFamily="34" charset="0"/>
                        </a:rPr>
                        <a:t>16.1361</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effectLst/>
                          <a:latin typeface="Calibri" panose="020F0502020204030204" pitchFamily="34" charset="0"/>
                          <a:cs typeface="Calibri" panose="020F0502020204030204" pitchFamily="34" charset="0"/>
                        </a:rPr>
                        <a:t>16.9534</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r>
              <a:tr h="288032">
                <a:tc>
                  <a:txBody>
                    <a:bodyPr/>
                    <a:lstStyle/>
                    <a:p>
                      <a:pPr algn="ctr" fontAlgn="ctr" hangingPunct="0">
                        <a:spcBef>
                          <a:spcPts val="180"/>
                        </a:spcBef>
                        <a:spcAft>
                          <a:spcPts val="180"/>
                        </a:spcAft>
                        <a:tabLst>
                          <a:tab pos="228600" algn="l"/>
                          <a:tab pos="457200" algn="l"/>
                          <a:tab pos="685800" algn="l"/>
                          <a:tab pos="914400" algn="l"/>
                        </a:tabLst>
                      </a:pPr>
                      <a:r>
                        <a:rPr lang="en-US" sz="1600" kern="1200">
                          <a:effectLst/>
                          <a:latin typeface="Calibri" panose="020F0502020204030204" pitchFamily="34" charset="0"/>
                          <a:cs typeface="Calibri" panose="020F0502020204030204" pitchFamily="34" charset="0"/>
                        </a:rPr>
                        <a:t>ai</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ctr" hangingPunct="0">
                        <a:spcBef>
                          <a:spcPts val="180"/>
                        </a:spcBef>
                        <a:spcAft>
                          <a:spcPts val="180"/>
                        </a:spcAft>
                        <a:tabLst>
                          <a:tab pos="228600" algn="l"/>
                          <a:tab pos="457200" algn="l"/>
                          <a:tab pos="685800" algn="l"/>
                          <a:tab pos="914400" algn="l"/>
                        </a:tabLst>
                      </a:pPr>
                      <a:r>
                        <a:rPr lang="en-US" sz="1600" kern="1200">
                          <a:effectLst/>
                          <a:latin typeface="Calibri" panose="020F0502020204030204" pitchFamily="34" charset="0"/>
                          <a:cs typeface="Calibri" panose="020F0502020204030204" pitchFamily="34" charset="0"/>
                        </a:rPr>
                        <a:t>6.8931</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effectLst/>
                          <a:latin typeface="Calibri" panose="020F0502020204030204" pitchFamily="34" charset="0"/>
                          <a:cs typeface="Calibri" panose="020F0502020204030204" pitchFamily="34" charset="0"/>
                        </a:rPr>
                        <a:t>3.9400</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effectLst/>
                          <a:latin typeface="Calibri" panose="020F0502020204030204" pitchFamily="34" charset="0"/>
                          <a:cs typeface="Calibri" panose="020F0502020204030204" pitchFamily="34" charset="0"/>
                        </a:rPr>
                        <a:t>5.4887</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ctr" hangingPunct="0">
                        <a:spcBef>
                          <a:spcPts val="180"/>
                        </a:spcBef>
                        <a:spcAft>
                          <a:spcPts val="180"/>
                        </a:spcAft>
                        <a:tabLst>
                          <a:tab pos="228600" algn="l"/>
                          <a:tab pos="457200" algn="l"/>
                          <a:tab pos="685800" algn="l"/>
                          <a:tab pos="914400" algn="l"/>
                        </a:tabLst>
                      </a:pPr>
                      <a:r>
                        <a:rPr lang="en-US" sz="1600" kern="1200">
                          <a:effectLst/>
                          <a:latin typeface="Calibri" panose="020F0502020204030204" pitchFamily="34" charset="0"/>
                          <a:cs typeface="Calibri" panose="020F0502020204030204" pitchFamily="34" charset="0"/>
                        </a:rPr>
                        <a:t>-19.7578</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effectLst/>
                          <a:latin typeface="Calibri" panose="020F0502020204030204" pitchFamily="34" charset="0"/>
                          <a:cs typeface="Calibri" panose="020F0502020204030204" pitchFamily="34" charset="0"/>
                        </a:rPr>
                        <a:t>-20.9339</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effectLst/>
                          <a:latin typeface="Calibri" panose="020F0502020204030204" pitchFamily="34" charset="0"/>
                          <a:cs typeface="Calibri" panose="020F0502020204030204" pitchFamily="34" charset="0"/>
                        </a:rPr>
                        <a:t>-30.0731</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ctr" hangingPunct="0">
                        <a:spcBef>
                          <a:spcPts val="180"/>
                        </a:spcBef>
                        <a:spcAft>
                          <a:spcPts val="180"/>
                        </a:spcAft>
                        <a:tabLst>
                          <a:tab pos="228600" algn="l"/>
                          <a:tab pos="457200" algn="l"/>
                          <a:tab pos="685800" algn="l"/>
                          <a:tab pos="914400" algn="l"/>
                        </a:tabLst>
                      </a:pPr>
                      <a:r>
                        <a:rPr lang="en-US" sz="1600" kern="1200" dirty="0">
                          <a:effectLst/>
                          <a:latin typeface="Calibri" panose="020F0502020204030204" pitchFamily="34" charset="0"/>
                          <a:cs typeface="Calibri" panose="020F0502020204030204" pitchFamily="34" charset="0"/>
                        </a:rPr>
                        <a:t>29.2954</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dirty="0">
                          <a:effectLst/>
                          <a:latin typeface="Calibri" panose="020F0502020204030204" pitchFamily="34" charset="0"/>
                          <a:cs typeface="Calibri" panose="020F0502020204030204" pitchFamily="34" charset="0"/>
                        </a:rPr>
                        <a:t>35.9331</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effectLst/>
                          <a:latin typeface="Calibri" panose="020F0502020204030204" pitchFamily="34" charset="0"/>
                          <a:cs typeface="Calibri" panose="020F0502020204030204" pitchFamily="34" charset="0"/>
                        </a:rPr>
                        <a:t>34.6573</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r>
              <a:tr h="216024">
                <a:tc>
                  <a:txBody>
                    <a:bodyPr/>
                    <a:lstStyle/>
                    <a:p>
                      <a:pPr algn="ctr" fontAlgn="ctr" hangingPunct="0">
                        <a:spcBef>
                          <a:spcPts val="180"/>
                        </a:spcBef>
                        <a:spcAft>
                          <a:spcPts val="180"/>
                        </a:spcAft>
                        <a:tabLst>
                          <a:tab pos="228600" algn="l"/>
                          <a:tab pos="457200" algn="l"/>
                          <a:tab pos="685800" algn="l"/>
                          <a:tab pos="914400" algn="l"/>
                        </a:tabLst>
                      </a:pPr>
                      <a:r>
                        <a:rPr lang="en-US" sz="1600" kern="1200" dirty="0" err="1">
                          <a:effectLst/>
                          <a:latin typeface="Calibri" panose="020F0502020204030204" pitchFamily="34" charset="0"/>
                          <a:cs typeface="Calibri" panose="020F0502020204030204" pitchFamily="34" charset="0"/>
                        </a:rPr>
                        <a:t>ave</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ctr" hangingPunct="0">
                        <a:spcBef>
                          <a:spcPts val="180"/>
                        </a:spcBef>
                        <a:spcAft>
                          <a:spcPts val="180"/>
                        </a:spcAft>
                        <a:tabLst>
                          <a:tab pos="228600" algn="l"/>
                          <a:tab pos="457200" algn="l"/>
                          <a:tab pos="685800" algn="l"/>
                          <a:tab pos="914400" algn="l"/>
                        </a:tabLst>
                      </a:pPr>
                      <a:r>
                        <a:rPr lang="en-US" sz="1600" kern="1200">
                          <a:effectLst/>
                          <a:latin typeface="Calibri" panose="020F0502020204030204" pitchFamily="34" charset="0"/>
                          <a:cs typeface="Calibri" panose="020F0502020204030204" pitchFamily="34" charset="0"/>
                        </a:rPr>
                        <a:t>9.5817</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effectLst/>
                          <a:latin typeface="Calibri" panose="020F0502020204030204" pitchFamily="34" charset="0"/>
                          <a:cs typeface="Calibri" panose="020F0502020204030204" pitchFamily="34" charset="0"/>
                        </a:rPr>
                        <a:t>6.0727</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dirty="0">
                          <a:effectLst/>
                          <a:latin typeface="Calibri" panose="020F0502020204030204" pitchFamily="34" charset="0"/>
                          <a:cs typeface="Calibri" panose="020F0502020204030204" pitchFamily="34" charset="0"/>
                        </a:rPr>
                        <a:t>8.1065</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ctr" hangingPunct="0">
                        <a:spcBef>
                          <a:spcPts val="180"/>
                        </a:spcBef>
                        <a:spcAft>
                          <a:spcPts val="180"/>
                        </a:spcAft>
                        <a:tabLst>
                          <a:tab pos="228600" algn="l"/>
                          <a:tab pos="457200" algn="l"/>
                          <a:tab pos="685800" algn="l"/>
                          <a:tab pos="914400" algn="l"/>
                        </a:tabLst>
                      </a:pPr>
                      <a:r>
                        <a:rPr lang="en-US" sz="1600" kern="1200">
                          <a:effectLst/>
                          <a:latin typeface="Calibri" panose="020F0502020204030204" pitchFamily="34" charset="0"/>
                          <a:cs typeface="Calibri" panose="020F0502020204030204" pitchFamily="34" charset="0"/>
                        </a:rPr>
                        <a:t>-34.7625</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effectLst/>
                          <a:latin typeface="Calibri" panose="020F0502020204030204" pitchFamily="34" charset="0"/>
                          <a:cs typeface="Calibri" panose="020F0502020204030204" pitchFamily="34" charset="0"/>
                        </a:rPr>
                        <a:t>-41.5687</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effectLst/>
                          <a:latin typeface="Calibri" panose="020F0502020204030204" pitchFamily="34" charset="0"/>
                          <a:cs typeface="Calibri" panose="020F0502020204030204" pitchFamily="34" charset="0"/>
                        </a:rPr>
                        <a:t>-44.4102</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ctr" hangingPunct="0">
                        <a:spcBef>
                          <a:spcPts val="180"/>
                        </a:spcBef>
                        <a:spcAft>
                          <a:spcPts val="180"/>
                        </a:spcAft>
                        <a:tabLst>
                          <a:tab pos="228600" algn="l"/>
                          <a:tab pos="457200" algn="l"/>
                          <a:tab pos="685800" algn="l"/>
                          <a:tab pos="914400" algn="l"/>
                        </a:tabLst>
                      </a:pPr>
                      <a:r>
                        <a:rPr lang="en-US" sz="1600" kern="1200">
                          <a:effectLst/>
                          <a:latin typeface="Calibri" panose="020F0502020204030204" pitchFamily="34" charset="0"/>
                          <a:cs typeface="Calibri" panose="020F0502020204030204" pitchFamily="34" charset="0"/>
                        </a:rPr>
                        <a:t>22.9936</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dirty="0">
                          <a:effectLst/>
                          <a:latin typeface="Calibri" panose="020F0502020204030204" pitchFamily="34" charset="0"/>
                          <a:cs typeface="Calibri" panose="020F0502020204030204" pitchFamily="34" charset="0"/>
                        </a:rPr>
                        <a:t>26.3864</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dirty="0">
                          <a:effectLst/>
                          <a:latin typeface="Calibri" panose="020F0502020204030204" pitchFamily="34" charset="0"/>
                          <a:cs typeface="Calibri" panose="020F0502020204030204" pitchFamily="34" charset="0"/>
                        </a:rPr>
                        <a:t>26.7250</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r>
            </a:tbl>
          </a:graphicData>
        </a:graphic>
      </p:graphicFrame>
      <p:graphicFrame>
        <p:nvGraphicFramePr>
          <p:cNvPr id="10" name="表格 9"/>
          <p:cNvGraphicFramePr>
            <a:graphicFrameLocks noGrp="1"/>
          </p:cNvGraphicFramePr>
          <p:nvPr>
            <p:extLst>
              <p:ext uri="{D42A27DB-BD31-4B8C-83A1-F6EECF244321}">
                <p14:modId xmlns:p14="http://schemas.microsoft.com/office/powerpoint/2010/main" val="2005724290"/>
              </p:ext>
            </p:extLst>
          </p:nvPr>
        </p:nvGraphicFramePr>
        <p:xfrm>
          <a:off x="251520" y="4458103"/>
          <a:ext cx="8640960" cy="1879033"/>
        </p:xfrm>
        <a:graphic>
          <a:graphicData uri="http://schemas.openxmlformats.org/drawingml/2006/table">
            <a:tbl>
              <a:tblPr>
                <a:tableStyleId>{5DA37D80-6434-44D0-A028-1B22A696006F}</a:tableStyleId>
              </a:tblPr>
              <a:tblGrid>
                <a:gridCol w="839463"/>
                <a:gridCol w="839463"/>
                <a:gridCol w="840334"/>
                <a:gridCol w="870036"/>
                <a:gridCol w="870910"/>
                <a:gridCol w="870910"/>
                <a:gridCol w="877025"/>
                <a:gridCol w="877025"/>
                <a:gridCol w="877897"/>
                <a:gridCol w="877897"/>
              </a:tblGrid>
              <a:tr h="297291">
                <a:tc rowSpan="2">
                  <a:txBody>
                    <a:bodyPr/>
                    <a:lstStyle/>
                    <a:p>
                      <a:pPr algn="ctr" fontAlgn="ctr" hangingPunct="0">
                        <a:spcBef>
                          <a:spcPts val="300"/>
                        </a:spcBef>
                        <a:spcAft>
                          <a:spcPts val="0"/>
                        </a:spcAft>
                        <a:tabLst>
                          <a:tab pos="228600" algn="l"/>
                          <a:tab pos="457200" algn="l"/>
                          <a:tab pos="685800" algn="l"/>
                          <a:tab pos="914400" algn="l"/>
                        </a:tabLst>
                      </a:pPr>
                      <a:endParaRPr lang="en-US" sz="800" dirty="0" smtClean="0">
                        <a:effectLst/>
                        <a:latin typeface="Calibri" panose="020F0502020204030204" pitchFamily="34" charset="0"/>
                        <a:cs typeface="Calibri" panose="020F0502020204030204" pitchFamily="34" charset="0"/>
                      </a:endParaRPr>
                    </a:p>
                    <a:p>
                      <a:pPr algn="ctr" fontAlgn="ctr" hangingPunct="0">
                        <a:spcBef>
                          <a:spcPts val="30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Coding </a:t>
                      </a:r>
                      <a:r>
                        <a:rPr lang="en-US" sz="1600" dirty="0">
                          <a:effectLst/>
                          <a:latin typeface="Calibri" panose="020F0502020204030204" pitchFamily="34" charset="0"/>
                          <a:cs typeface="Calibri" panose="020F0502020204030204" pitchFamily="34" charset="0"/>
                        </a:rPr>
                        <a:t>Modes</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gridSpan="3">
                  <a:txBody>
                    <a:bodyPr/>
                    <a:lstStyle/>
                    <a:p>
                      <a:pPr algn="ctr" fontAlgn="ctr" hangingPunct="0">
                        <a:spcBef>
                          <a:spcPts val="180"/>
                        </a:spcBef>
                        <a:spcAft>
                          <a:spcPts val="0"/>
                        </a:spcAft>
                        <a:tabLst>
                          <a:tab pos="228600" algn="l"/>
                          <a:tab pos="457200" algn="l"/>
                          <a:tab pos="685800" algn="l"/>
                          <a:tab pos="914400" algn="l"/>
                        </a:tabLst>
                      </a:pPr>
                      <a:r>
                        <a:rPr lang="en-US" sz="1600" kern="1200">
                          <a:effectLst/>
                          <a:latin typeface="Calibri" panose="020F0502020204030204" pitchFamily="34" charset="0"/>
                          <a:cs typeface="Calibri" panose="020F0502020204030204" pitchFamily="34" charset="0"/>
                        </a:rPr>
                        <a:t>Depacked Texture</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hMerge="1">
                  <a:txBody>
                    <a:bodyPr/>
                    <a:lstStyle/>
                    <a:p>
                      <a:endParaRPr lang="zh-TW" altLang="en-US"/>
                    </a:p>
                  </a:txBody>
                  <a:tcPr/>
                </a:tc>
                <a:tc hMerge="1">
                  <a:txBody>
                    <a:bodyPr/>
                    <a:lstStyle/>
                    <a:p>
                      <a:endParaRPr lang="zh-TW" altLang="en-US"/>
                    </a:p>
                  </a:txBody>
                  <a:tcPr/>
                </a:tc>
                <a:tc gridSpan="3">
                  <a:txBody>
                    <a:bodyPr/>
                    <a:lstStyle/>
                    <a:p>
                      <a:pPr algn="ctr" fontAlgn="ctr" hangingPunct="0">
                        <a:spcBef>
                          <a:spcPts val="180"/>
                        </a:spcBef>
                        <a:spcAft>
                          <a:spcPts val="0"/>
                        </a:spcAft>
                        <a:tabLst>
                          <a:tab pos="228600" algn="l"/>
                          <a:tab pos="457200" algn="l"/>
                          <a:tab pos="685800" algn="l"/>
                          <a:tab pos="914400" algn="l"/>
                        </a:tabLst>
                      </a:pPr>
                      <a:r>
                        <a:rPr lang="en-US" sz="1600" kern="1200">
                          <a:effectLst/>
                          <a:latin typeface="Calibri" panose="020F0502020204030204" pitchFamily="34" charset="0"/>
                          <a:cs typeface="Calibri" panose="020F0502020204030204" pitchFamily="34" charset="0"/>
                        </a:rPr>
                        <a:t>Depacked Depth</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hMerge="1">
                  <a:txBody>
                    <a:bodyPr/>
                    <a:lstStyle/>
                    <a:p>
                      <a:endParaRPr lang="zh-TW" altLang="en-US"/>
                    </a:p>
                  </a:txBody>
                  <a:tcPr/>
                </a:tc>
                <a:tc hMerge="1">
                  <a:txBody>
                    <a:bodyPr/>
                    <a:lstStyle/>
                    <a:p>
                      <a:endParaRPr lang="zh-TW" altLang="en-US"/>
                    </a:p>
                  </a:txBody>
                  <a:tcPr/>
                </a:tc>
                <a:tc gridSpan="3">
                  <a:txBody>
                    <a:bodyPr/>
                    <a:lstStyle/>
                    <a:p>
                      <a:pPr algn="ctr" fontAlgn="ctr" hangingPunct="0">
                        <a:spcBef>
                          <a:spcPts val="180"/>
                        </a:spcBef>
                        <a:spcAft>
                          <a:spcPts val="0"/>
                        </a:spcAft>
                        <a:tabLst>
                          <a:tab pos="228600" algn="l"/>
                          <a:tab pos="457200" algn="l"/>
                          <a:tab pos="685800" algn="l"/>
                          <a:tab pos="914400" algn="l"/>
                        </a:tabLst>
                      </a:pPr>
                      <a:r>
                        <a:rPr lang="en-US" sz="1600" kern="1200">
                          <a:effectLst/>
                          <a:latin typeface="Calibri" panose="020F0502020204030204" pitchFamily="34" charset="0"/>
                          <a:cs typeface="Calibri" panose="020F0502020204030204" pitchFamily="34" charset="0"/>
                        </a:rPr>
                        <a:t>Virtual View by VSRS</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hMerge="1">
                  <a:txBody>
                    <a:bodyPr/>
                    <a:lstStyle/>
                    <a:p>
                      <a:endParaRPr lang="zh-TW" altLang="en-US"/>
                    </a:p>
                  </a:txBody>
                  <a:tcPr/>
                </a:tc>
                <a:tc hMerge="1">
                  <a:txBody>
                    <a:bodyPr/>
                    <a:lstStyle/>
                    <a:p>
                      <a:endParaRPr lang="zh-TW" altLang="en-US"/>
                    </a:p>
                  </a:txBody>
                  <a:tcPr/>
                </a:tc>
              </a:tr>
              <a:tr h="473806">
                <a:tc vMerge="1">
                  <a:txBody>
                    <a:bodyPr/>
                    <a:lstStyle/>
                    <a:p>
                      <a:endParaRPr lang="zh-TW" altLang="en-US"/>
                    </a:p>
                  </a:txBody>
                  <a:tcPr/>
                </a:tc>
                <a:tc>
                  <a:txBody>
                    <a:bodyPr/>
                    <a:lstStyle/>
                    <a:p>
                      <a:pPr marL="0" marR="0" indent="0" algn="ctr" defTabSz="914400" rtl="0" eaLnBrk="1" fontAlgn="ctr" latinLnBrk="0" hangingPunct="0">
                        <a:lnSpc>
                          <a:spcPct val="90000"/>
                        </a:lnSpc>
                        <a:spcBef>
                          <a:spcPts val="0"/>
                        </a:spcBef>
                        <a:spcAft>
                          <a:spcPts val="0"/>
                        </a:spcAft>
                        <a:buClrTx/>
                        <a:buSzTx/>
                        <a:buFontTx/>
                        <a:buNone/>
                        <a:tabLst>
                          <a:tab pos="228600" algn="l"/>
                          <a:tab pos="457200" algn="l"/>
                          <a:tab pos="685800" algn="l"/>
                          <a:tab pos="914400" algn="l"/>
                        </a:tabLst>
                        <a:defRPr/>
                      </a:pPr>
                      <a:r>
                        <a:rPr lang="en-US" altLang="zh-TW" sz="1600" kern="100" dirty="0" smtClean="0">
                          <a:effectLst/>
                          <a:latin typeface="Calibri" panose="020F0502020204030204" pitchFamily="34" charset="0"/>
                          <a:cs typeface="Calibri" panose="020F0502020204030204" pitchFamily="34" charset="0"/>
                        </a:rPr>
                        <a:t>Emu.</a:t>
                      </a:r>
                      <a:endParaRPr lang="zh-TW" altLang="zh-TW" sz="1600" dirty="0" smtClean="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 </a:t>
                      </a:r>
                      <a:r>
                        <a:rPr lang="en-US" sz="1600" dirty="0">
                          <a:effectLst/>
                          <a:latin typeface="Calibri" panose="020F0502020204030204" pitchFamily="34" charset="0"/>
                          <a:cs typeface="Calibri" panose="020F0502020204030204" pitchFamily="34" charset="0"/>
                        </a:rPr>
                        <a:t>YUV</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Direct</a:t>
                      </a:r>
                      <a:endParaRPr lang="zh-TW" sz="1600" dirty="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fontAlgn="ctr" hangingPunct="0">
                        <a:lnSpc>
                          <a:spcPct val="90000"/>
                        </a:lnSpc>
                        <a:spcBef>
                          <a:spcPts val="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Adj.</a:t>
                      </a:r>
                      <a:endParaRPr lang="zh-TW" sz="1600" dirty="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marL="0" marR="0" indent="0" algn="ctr" defTabSz="914400" rtl="0" eaLnBrk="1" fontAlgn="ctr" latinLnBrk="0" hangingPunct="0">
                        <a:lnSpc>
                          <a:spcPct val="90000"/>
                        </a:lnSpc>
                        <a:spcBef>
                          <a:spcPts val="0"/>
                        </a:spcBef>
                        <a:spcAft>
                          <a:spcPts val="0"/>
                        </a:spcAft>
                        <a:buClrTx/>
                        <a:buSzTx/>
                        <a:buFontTx/>
                        <a:buNone/>
                        <a:tabLst>
                          <a:tab pos="228600" algn="l"/>
                          <a:tab pos="457200" algn="l"/>
                          <a:tab pos="685800" algn="l"/>
                          <a:tab pos="914400" algn="l"/>
                        </a:tabLst>
                        <a:defRPr/>
                      </a:pPr>
                      <a:r>
                        <a:rPr lang="en-US" altLang="zh-TW" sz="1600" kern="100" dirty="0" smtClean="0">
                          <a:effectLst/>
                          <a:latin typeface="Calibri" panose="020F0502020204030204" pitchFamily="34" charset="0"/>
                          <a:cs typeface="Calibri" panose="020F0502020204030204" pitchFamily="34" charset="0"/>
                        </a:rPr>
                        <a:t>Emu.</a:t>
                      </a:r>
                      <a:endParaRPr lang="zh-TW" altLang="zh-TW" sz="1600" dirty="0" smtClean="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 </a:t>
                      </a:r>
                      <a:r>
                        <a:rPr lang="en-US" sz="1600" dirty="0">
                          <a:effectLst/>
                          <a:latin typeface="Calibri" panose="020F0502020204030204" pitchFamily="34" charset="0"/>
                          <a:cs typeface="Calibri" panose="020F0502020204030204" pitchFamily="34" charset="0"/>
                        </a:rPr>
                        <a:t>YUV</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Direct</a:t>
                      </a:r>
                      <a:endParaRPr lang="zh-TW" sz="1600" dirty="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fontAlgn="ctr" hangingPunct="0">
                        <a:lnSpc>
                          <a:spcPct val="90000"/>
                        </a:lnSpc>
                        <a:spcBef>
                          <a:spcPts val="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Adj.</a:t>
                      </a:r>
                      <a:endParaRPr lang="zh-TW" sz="1600" dirty="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marL="0" marR="0" indent="0" algn="ctr" defTabSz="914400" rtl="0" eaLnBrk="1" fontAlgn="ctr" latinLnBrk="0" hangingPunct="0">
                        <a:lnSpc>
                          <a:spcPct val="90000"/>
                        </a:lnSpc>
                        <a:spcBef>
                          <a:spcPts val="0"/>
                        </a:spcBef>
                        <a:spcAft>
                          <a:spcPts val="0"/>
                        </a:spcAft>
                        <a:buClrTx/>
                        <a:buSzTx/>
                        <a:buFontTx/>
                        <a:buNone/>
                        <a:tabLst>
                          <a:tab pos="228600" algn="l"/>
                          <a:tab pos="457200" algn="l"/>
                          <a:tab pos="685800" algn="l"/>
                          <a:tab pos="914400" algn="l"/>
                        </a:tabLst>
                        <a:defRPr/>
                      </a:pPr>
                      <a:r>
                        <a:rPr lang="en-US" altLang="zh-TW" sz="1600" kern="100" dirty="0" smtClean="0">
                          <a:effectLst/>
                          <a:latin typeface="Calibri" panose="020F0502020204030204" pitchFamily="34" charset="0"/>
                          <a:cs typeface="Calibri" panose="020F0502020204030204" pitchFamily="34" charset="0"/>
                        </a:rPr>
                        <a:t>Emu.</a:t>
                      </a:r>
                      <a:endParaRPr lang="zh-TW" altLang="zh-TW" sz="1600" dirty="0" smtClean="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 </a:t>
                      </a:r>
                      <a:r>
                        <a:rPr lang="en-US" sz="1600" dirty="0">
                          <a:effectLst/>
                          <a:latin typeface="Calibri" panose="020F0502020204030204" pitchFamily="34" charset="0"/>
                          <a:cs typeface="Calibri" panose="020F0502020204030204" pitchFamily="34" charset="0"/>
                        </a:rPr>
                        <a:t>YUV</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Direct</a:t>
                      </a:r>
                      <a:endParaRPr lang="zh-TW" sz="1600" dirty="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fontAlgn="ctr" hangingPunct="0">
                        <a:lnSpc>
                          <a:spcPct val="90000"/>
                        </a:lnSpc>
                        <a:spcBef>
                          <a:spcPts val="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Adj.</a:t>
                      </a:r>
                      <a:endParaRPr lang="zh-TW" sz="1600" dirty="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r>
              <a:tr h="288032">
                <a:tc>
                  <a:txBody>
                    <a:bodyPr/>
                    <a:lstStyle/>
                    <a:p>
                      <a:pPr algn="ctr" fontAlgn="ctr" hangingPunct="0">
                        <a:spcBef>
                          <a:spcPts val="180"/>
                        </a:spcBef>
                        <a:spcAft>
                          <a:spcPts val="180"/>
                        </a:spcAft>
                        <a:tabLst>
                          <a:tab pos="228600" algn="l"/>
                          <a:tab pos="457200" algn="l"/>
                          <a:tab pos="685800" algn="l"/>
                          <a:tab pos="914400" algn="l"/>
                        </a:tabLst>
                      </a:pPr>
                      <a:r>
                        <a:rPr lang="en-US" sz="1600" kern="1200" dirty="0" err="1">
                          <a:effectLst/>
                          <a:latin typeface="Calibri" panose="020F0502020204030204" pitchFamily="34" charset="0"/>
                          <a:cs typeface="Calibri" panose="020F0502020204030204" pitchFamily="34" charset="0"/>
                        </a:rPr>
                        <a:t>ra</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ctr" hangingPunct="0">
                        <a:spcBef>
                          <a:spcPts val="180"/>
                        </a:spcBef>
                        <a:spcAft>
                          <a:spcPts val="180"/>
                        </a:spcAft>
                        <a:tabLst>
                          <a:tab pos="228600" algn="l"/>
                          <a:tab pos="457200" algn="l"/>
                          <a:tab pos="685800" algn="l"/>
                          <a:tab pos="9144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-0.4247</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-0.3044</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-0.3737</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ctr" hangingPunct="0">
                        <a:spcBef>
                          <a:spcPts val="180"/>
                        </a:spcBef>
                        <a:spcAft>
                          <a:spcPts val="180"/>
                        </a:spcAft>
                        <a:tabLst>
                          <a:tab pos="228600" algn="l"/>
                          <a:tab pos="457200" algn="l"/>
                          <a:tab pos="685800" algn="l"/>
                          <a:tab pos="9144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1.3941</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1.7552</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2.1227</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ctr" hangingPunct="0">
                        <a:spcBef>
                          <a:spcPts val="180"/>
                        </a:spcBef>
                        <a:spcAft>
                          <a:spcPts val="180"/>
                        </a:spcAft>
                        <a:tabLst>
                          <a:tab pos="228600" algn="l"/>
                          <a:tab pos="457200" algn="l"/>
                          <a:tab pos="685800" algn="l"/>
                          <a:tab pos="9144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-0.6789</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dirty="0">
                          <a:solidFill>
                            <a:srgbClr val="000000"/>
                          </a:solidFill>
                          <a:effectLst/>
                          <a:latin typeface="Calibri" panose="020F0502020204030204" pitchFamily="34" charset="0"/>
                          <a:ea typeface="新細明體"/>
                          <a:cs typeface="Calibri" panose="020F0502020204030204" pitchFamily="34" charset="0"/>
                        </a:rPr>
                        <a:t>-0.7336</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dirty="0">
                          <a:solidFill>
                            <a:srgbClr val="000000"/>
                          </a:solidFill>
                          <a:effectLst/>
                          <a:latin typeface="Calibri" panose="020F0502020204030204" pitchFamily="34" charset="0"/>
                          <a:ea typeface="新細明體"/>
                          <a:cs typeface="Calibri" panose="020F0502020204030204" pitchFamily="34" charset="0"/>
                        </a:rPr>
                        <a:t>-0.7511</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r>
              <a:tr h="288032">
                <a:tc>
                  <a:txBody>
                    <a:bodyPr/>
                    <a:lstStyle/>
                    <a:p>
                      <a:pPr algn="ctr" fontAlgn="ctr" hangingPunct="0">
                        <a:spcBef>
                          <a:spcPts val="180"/>
                        </a:spcBef>
                        <a:spcAft>
                          <a:spcPts val="180"/>
                        </a:spcAft>
                        <a:tabLst>
                          <a:tab pos="228600" algn="l"/>
                          <a:tab pos="457200" algn="l"/>
                          <a:tab pos="685800" algn="l"/>
                          <a:tab pos="914400" algn="l"/>
                        </a:tabLst>
                      </a:pPr>
                      <a:r>
                        <a:rPr lang="en-US" sz="1600" kern="1200" dirty="0" err="1">
                          <a:effectLst/>
                          <a:latin typeface="Calibri" panose="020F0502020204030204" pitchFamily="34" charset="0"/>
                          <a:cs typeface="Calibri" panose="020F0502020204030204" pitchFamily="34" charset="0"/>
                        </a:rPr>
                        <a:t>ldp</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ctr" hangingPunct="0">
                        <a:spcBef>
                          <a:spcPts val="180"/>
                        </a:spcBef>
                        <a:spcAft>
                          <a:spcPts val="180"/>
                        </a:spcAft>
                        <a:tabLst>
                          <a:tab pos="228600" algn="l"/>
                          <a:tab pos="457200" algn="l"/>
                          <a:tab pos="685800" algn="l"/>
                          <a:tab pos="9144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-0.2707</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-0.1585</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-0.2344</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ctr" hangingPunct="0">
                        <a:spcBef>
                          <a:spcPts val="180"/>
                        </a:spcBef>
                        <a:spcAft>
                          <a:spcPts val="180"/>
                        </a:spcAft>
                        <a:tabLst>
                          <a:tab pos="228600" algn="l"/>
                          <a:tab pos="457200" algn="l"/>
                          <a:tab pos="685800" algn="l"/>
                          <a:tab pos="9144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3.6932</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5.0084</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4.4448</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ctr" hangingPunct="0">
                        <a:spcBef>
                          <a:spcPts val="180"/>
                        </a:spcBef>
                        <a:spcAft>
                          <a:spcPts val="180"/>
                        </a:spcAft>
                        <a:tabLst>
                          <a:tab pos="228600" algn="l"/>
                          <a:tab pos="457200" algn="l"/>
                          <a:tab pos="685800" algn="l"/>
                          <a:tab pos="9144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-0.4051</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-0.4917</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-0.4940</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r>
              <a:tr h="288032">
                <a:tc>
                  <a:txBody>
                    <a:bodyPr/>
                    <a:lstStyle/>
                    <a:p>
                      <a:pPr algn="ctr" fontAlgn="ctr" hangingPunct="0">
                        <a:spcBef>
                          <a:spcPts val="180"/>
                        </a:spcBef>
                        <a:spcAft>
                          <a:spcPts val="180"/>
                        </a:spcAft>
                        <a:tabLst>
                          <a:tab pos="228600" algn="l"/>
                          <a:tab pos="457200" algn="l"/>
                          <a:tab pos="685800" algn="l"/>
                          <a:tab pos="914400" algn="l"/>
                        </a:tabLst>
                      </a:pPr>
                      <a:r>
                        <a:rPr lang="en-US" sz="1600" kern="1200">
                          <a:effectLst/>
                          <a:latin typeface="Calibri" panose="020F0502020204030204" pitchFamily="34" charset="0"/>
                          <a:cs typeface="Calibri" panose="020F0502020204030204" pitchFamily="34" charset="0"/>
                        </a:rPr>
                        <a:t>ai</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ctr" hangingPunct="0">
                        <a:spcBef>
                          <a:spcPts val="180"/>
                        </a:spcBef>
                        <a:spcAft>
                          <a:spcPts val="180"/>
                        </a:spcAft>
                        <a:tabLst>
                          <a:tab pos="228600" algn="l"/>
                          <a:tab pos="457200" algn="l"/>
                          <a:tab pos="685800" algn="l"/>
                          <a:tab pos="9144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-0.2557</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-0.1489</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-0.2088</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ctr" hangingPunct="0">
                        <a:spcBef>
                          <a:spcPts val="180"/>
                        </a:spcBef>
                        <a:spcAft>
                          <a:spcPts val="180"/>
                        </a:spcAft>
                        <a:tabLst>
                          <a:tab pos="228600" algn="l"/>
                          <a:tab pos="457200" algn="l"/>
                          <a:tab pos="685800" algn="l"/>
                          <a:tab pos="9144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0.8799</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0.5620</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1.5138</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ctr" hangingPunct="0">
                        <a:spcBef>
                          <a:spcPts val="180"/>
                        </a:spcBef>
                        <a:spcAft>
                          <a:spcPts val="180"/>
                        </a:spcAft>
                        <a:tabLst>
                          <a:tab pos="228600" algn="l"/>
                          <a:tab pos="457200" algn="l"/>
                          <a:tab pos="685800" algn="l"/>
                          <a:tab pos="9144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-0.8694</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-1.0608</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-1.0012</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r>
              <a:tr h="216024">
                <a:tc>
                  <a:txBody>
                    <a:bodyPr/>
                    <a:lstStyle/>
                    <a:p>
                      <a:pPr algn="ctr" fontAlgn="ctr" hangingPunct="0">
                        <a:spcBef>
                          <a:spcPts val="180"/>
                        </a:spcBef>
                        <a:spcAft>
                          <a:spcPts val="180"/>
                        </a:spcAft>
                        <a:tabLst>
                          <a:tab pos="228600" algn="l"/>
                          <a:tab pos="457200" algn="l"/>
                          <a:tab pos="685800" algn="l"/>
                          <a:tab pos="914400" algn="l"/>
                        </a:tabLst>
                      </a:pPr>
                      <a:r>
                        <a:rPr lang="en-US" sz="1600" kern="1200" dirty="0" err="1">
                          <a:effectLst/>
                          <a:latin typeface="Calibri" panose="020F0502020204030204" pitchFamily="34" charset="0"/>
                          <a:cs typeface="Calibri" panose="020F0502020204030204" pitchFamily="34" charset="0"/>
                        </a:rPr>
                        <a:t>ave</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ctr" hangingPunct="0">
                        <a:spcBef>
                          <a:spcPts val="180"/>
                        </a:spcBef>
                        <a:spcAft>
                          <a:spcPts val="180"/>
                        </a:spcAft>
                        <a:tabLst>
                          <a:tab pos="228600" algn="l"/>
                          <a:tab pos="457200" algn="l"/>
                          <a:tab pos="685800" algn="l"/>
                          <a:tab pos="9144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-0.3170</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-0.2039</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-0.2723</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ctr" hangingPunct="0">
                        <a:spcBef>
                          <a:spcPts val="180"/>
                        </a:spcBef>
                        <a:spcAft>
                          <a:spcPts val="180"/>
                        </a:spcAft>
                        <a:tabLst>
                          <a:tab pos="228600" algn="l"/>
                          <a:tab pos="457200" algn="l"/>
                          <a:tab pos="685800" algn="l"/>
                          <a:tab pos="9144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1.9902</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2.4419</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2.6937</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ctr" hangingPunct="0">
                        <a:spcBef>
                          <a:spcPts val="180"/>
                        </a:spcBef>
                        <a:spcAft>
                          <a:spcPts val="180"/>
                        </a:spcAft>
                        <a:tabLst>
                          <a:tab pos="228600" algn="l"/>
                          <a:tab pos="457200" algn="l"/>
                          <a:tab pos="685800" algn="l"/>
                          <a:tab pos="9144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-0.6511</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-0.7620</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dirty="0">
                          <a:solidFill>
                            <a:srgbClr val="000000"/>
                          </a:solidFill>
                          <a:effectLst/>
                          <a:latin typeface="Calibri" panose="020F0502020204030204" pitchFamily="34" charset="0"/>
                          <a:ea typeface="新細明體"/>
                          <a:cs typeface="Calibri" panose="020F0502020204030204" pitchFamily="34" charset="0"/>
                        </a:rPr>
                        <a:t>-0.7487</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r>
            </a:tbl>
          </a:graphicData>
        </a:graphic>
      </p:graphicFrame>
    </p:spTree>
    <p:extLst>
      <p:ext uri="{BB962C8B-B14F-4D97-AF65-F5344CB8AC3E}">
        <p14:creationId xmlns:p14="http://schemas.microsoft.com/office/powerpoint/2010/main" val="234595673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bwMode="auto">
          <a:xfrm>
            <a:off x="176632" y="701824"/>
            <a:ext cx="8928992" cy="1143000"/>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algn="ctr" eaLnBrk="0" hangingPunct="0">
              <a:defRPr/>
            </a:pPr>
            <a:r>
              <a:rPr kumimoji="1" lang="en-US" altLang="zh-TW" sz="32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t>HEVC-coded CTDP-LR </a:t>
            </a:r>
            <a:r>
              <a:rPr lang="en-US" altLang="zh-TW" sz="3200" b="1" dirty="0" smtClean="0">
                <a:solidFill>
                  <a:schemeClr val="tx2"/>
                </a:solidFill>
                <a:latin typeface="Calibri" panose="020F0502020204030204" pitchFamily="34" charset="0"/>
                <a:ea typeface="+mj-ea"/>
                <a:cs typeface="+mj-cs"/>
              </a:rPr>
              <a:t>Performances </a:t>
            </a:r>
          </a:p>
        </p:txBody>
      </p:sp>
      <p:sp>
        <p:nvSpPr>
          <p:cNvPr id="8" name="文字方塊 7"/>
          <p:cNvSpPr txBox="1"/>
          <p:nvPr/>
        </p:nvSpPr>
        <p:spPr>
          <a:xfrm>
            <a:off x="179512" y="1408098"/>
            <a:ext cx="5519460" cy="369332"/>
          </a:xfrm>
          <a:prstGeom prst="rect">
            <a:avLst/>
          </a:prstGeom>
          <a:noFill/>
        </p:spPr>
        <p:txBody>
          <a:bodyPr wrap="none" rtlCol="0">
            <a:spAutoFit/>
          </a:bodyPr>
          <a:lstStyle/>
          <a:p>
            <a:r>
              <a:rPr lang="en-US" altLang="zh-TW" b="1" dirty="0" smtClean="0"/>
              <a:t>BDBR (%) Performance with respect to 3D-HEVC</a:t>
            </a:r>
            <a:endParaRPr lang="zh-TW" altLang="en-US" b="1" dirty="0"/>
          </a:p>
        </p:txBody>
      </p:sp>
      <p:sp>
        <p:nvSpPr>
          <p:cNvPr id="9" name="文字方塊 8"/>
          <p:cNvSpPr txBox="1"/>
          <p:nvPr/>
        </p:nvSpPr>
        <p:spPr>
          <a:xfrm>
            <a:off x="179512" y="4045714"/>
            <a:ext cx="5929828" cy="369332"/>
          </a:xfrm>
          <a:prstGeom prst="rect">
            <a:avLst/>
          </a:prstGeom>
          <a:noFill/>
        </p:spPr>
        <p:txBody>
          <a:bodyPr wrap="none" rtlCol="0">
            <a:spAutoFit/>
          </a:bodyPr>
          <a:lstStyle/>
          <a:p>
            <a:r>
              <a:rPr lang="en-US" altLang="zh-TW" b="1" dirty="0" smtClean="0"/>
              <a:t>BDPSNR (dB) Performance with respect to 3D-HEVC</a:t>
            </a:r>
            <a:endParaRPr lang="zh-TW" altLang="en-US" b="1" dirty="0"/>
          </a:p>
        </p:txBody>
      </p:sp>
      <p:graphicFrame>
        <p:nvGraphicFramePr>
          <p:cNvPr id="4" name="表格 3"/>
          <p:cNvGraphicFramePr>
            <a:graphicFrameLocks noGrp="1"/>
          </p:cNvGraphicFramePr>
          <p:nvPr>
            <p:extLst>
              <p:ext uri="{D42A27DB-BD31-4B8C-83A1-F6EECF244321}">
                <p14:modId xmlns:p14="http://schemas.microsoft.com/office/powerpoint/2010/main" val="406277018"/>
              </p:ext>
            </p:extLst>
          </p:nvPr>
        </p:nvGraphicFramePr>
        <p:xfrm>
          <a:off x="251519" y="1793807"/>
          <a:ext cx="8640960" cy="1879033"/>
        </p:xfrm>
        <a:graphic>
          <a:graphicData uri="http://schemas.openxmlformats.org/drawingml/2006/table">
            <a:tbl>
              <a:tblPr>
                <a:tableStyleId>{5DA37D80-6434-44D0-A028-1B22A696006F}</a:tableStyleId>
              </a:tblPr>
              <a:tblGrid>
                <a:gridCol w="839463"/>
                <a:gridCol w="839463"/>
                <a:gridCol w="840334"/>
                <a:gridCol w="870036"/>
                <a:gridCol w="870910"/>
                <a:gridCol w="870910"/>
                <a:gridCol w="877025"/>
                <a:gridCol w="877025"/>
                <a:gridCol w="877897"/>
                <a:gridCol w="877897"/>
              </a:tblGrid>
              <a:tr h="297291">
                <a:tc rowSpan="2">
                  <a:txBody>
                    <a:bodyPr/>
                    <a:lstStyle/>
                    <a:p>
                      <a:pPr algn="ctr" fontAlgn="ctr" hangingPunct="0">
                        <a:spcBef>
                          <a:spcPts val="300"/>
                        </a:spcBef>
                        <a:spcAft>
                          <a:spcPts val="0"/>
                        </a:spcAft>
                        <a:tabLst>
                          <a:tab pos="228600" algn="l"/>
                          <a:tab pos="457200" algn="l"/>
                          <a:tab pos="685800" algn="l"/>
                          <a:tab pos="914400" algn="l"/>
                        </a:tabLst>
                      </a:pPr>
                      <a:endParaRPr lang="en-US" sz="800" dirty="0" smtClean="0">
                        <a:effectLst/>
                        <a:latin typeface="Calibri" panose="020F0502020204030204" pitchFamily="34" charset="0"/>
                        <a:cs typeface="Calibri" panose="020F0502020204030204" pitchFamily="34" charset="0"/>
                      </a:endParaRPr>
                    </a:p>
                    <a:p>
                      <a:pPr algn="ctr" fontAlgn="ctr" hangingPunct="0">
                        <a:spcBef>
                          <a:spcPts val="30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Coding </a:t>
                      </a:r>
                      <a:r>
                        <a:rPr lang="en-US" sz="1600" dirty="0">
                          <a:effectLst/>
                          <a:latin typeface="Calibri" panose="020F0502020204030204" pitchFamily="34" charset="0"/>
                          <a:cs typeface="Calibri" panose="020F0502020204030204" pitchFamily="34" charset="0"/>
                        </a:rPr>
                        <a:t>Modes</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gridSpan="3">
                  <a:txBody>
                    <a:bodyPr/>
                    <a:lstStyle/>
                    <a:p>
                      <a:pPr algn="ctr" fontAlgn="ctr" hangingPunct="0">
                        <a:spcBef>
                          <a:spcPts val="180"/>
                        </a:spcBef>
                        <a:spcAft>
                          <a:spcPts val="0"/>
                        </a:spcAft>
                        <a:tabLst>
                          <a:tab pos="228600" algn="l"/>
                          <a:tab pos="457200" algn="l"/>
                          <a:tab pos="685800" algn="l"/>
                          <a:tab pos="914400" algn="l"/>
                        </a:tabLst>
                      </a:pPr>
                      <a:r>
                        <a:rPr lang="en-US" sz="1600" kern="1200">
                          <a:effectLst/>
                          <a:latin typeface="Calibri" panose="020F0502020204030204" pitchFamily="34" charset="0"/>
                          <a:cs typeface="Calibri" panose="020F0502020204030204" pitchFamily="34" charset="0"/>
                        </a:rPr>
                        <a:t>Depacked Texture</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hMerge="1">
                  <a:txBody>
                    <a:bodyPr/>
                    <a:lstStyle/>
                    <a:p>
                      <a:endParaRPr lang="zh-TW" altLang="en-US"/>
                    </a:p>
                  </a:txBody>
                  <a:tcPr/>
                </a:tc>
                <a:tc hMerge="1">
                  <a:txBody>
                    <a:bodyPr/>
                    <a:lstStyle/>
                    <a:p>
                      <a:endParaRPr lang="zh-TW" altLang="en-US"/>
                    </a:p>
                  </a:txBody>
                  <a:tcPr/>
                </a:tc>
                <a:tc gridSpan="3">
                  <a:txBody>
                    <a:bodyPr/>
                    <a:lstStyle/>
                    <a:p>
                      <a:pPr algn="ctr" fontAlgn="ctr" hangingPunct="0">
                        <a:spcBef>
                          <a:spcPts val="180"/>
                        </a:spcBef>
                        <a:spcAft>
                          <a:spcPts val="0"/>
                        </a:spcAft>
                        <a:tabLst>
                          <a:tab pos="228600" algn="l"/>
                          <a:tab pos="457200" algn="l"/>
                          <a:tab pos="685800" algn="l"/>
                          <a:tab pos="914400" algn="l"/>
                        </a:tabLst>
                      </a:pPr>
                      <a:r>
                        <a:rPr lang="en-US" sz="1600" kern="1200">
                          <a:effectLst/>
                          <a:latin typeface="Calibri" panose="020F0502020204030204" pitchFamily="34" charset="0"/>
                          <a:cs typeface="Calibri" panose="020F0502020204030204" pitchFamily="34" charset="0"/>
                        </a:rPr>
                        <a:t>Depacked Depth</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hMerge="1">
                  <a:txBody>
                    <a:bodyPr/>
                    <a:lstStyle/>
                    <a:p>
                      <a:endParaRPr lang="zh-TW" altLang="en-US"/>
                    </a:p>
                  </a:txBody>
                  <a:tcPr/>
                </a:tc>
                <a:tc hMerge="1">
                  <a:txBody>
                    <a:bodyPr/>
                    <a:lstStyle/>
                    <a:p>
                      <a:endParaRPr lang="zh-TW" altLang="en-US"/>
                    </a:p>
                  </a:txBody>
                  <a:tcPr/>
                </a:tc>
                <a:tc gridSpan="3">
                  <a:txBody>
                    <a:bodyPr/>
                    <a:lstStyle/>
                    <a:p>
                      <a:pPr algn="ctr" fontAlgn="ctr" hangingPunct="0">
                        <a:spcBef>
                          <a:spcPts val="180"/>
                        </a:spcBef>
                        <a:spcAft>
                          <a:spcPts val="0"/>
                        </a:spcAft>
                        <a:tabLst>
                          <a:tab pos="228600" algn="l"/>
                          <a:tab pos="457200" algn="l"/>
                          <a:tab pos="685800" algn="l"/>
                          <a:tab pos="914400" algn="l"/>
                        </a:tabLst>
                      </a:pPr>
                      <a:r>
                        <a:rPr lang="en-US" sz="1600" kern="1200">
                          <a:effectLst/>
                          <a:latin typeface="Calibri" panose="020F0502020204030204" pitchFamily="34" charset="0"/>
                          <a:cs typeface="Calibri" panose="020F0502020204030204" pitchFamily="34" charset="0"/>
                        </a:rPr>
                        <a:t>Virtual View by VSRS</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hMerge="1">
                  <a:txBody>
                    <a:bodyPr/>
                    <a:lstStyle/>
                    <a:p>
                      <a:endParaRPr lang="zh-TW" altLang="en-US"/>
                    </a:p>
                  </a:txBody>
                  <a:tcPr/>
                </a:tc>
                <a:tc hMerge="1">
                  <a:txBody>
                    <a:bodyPr/>
                    <a:lstStyle/>
                    <a:p>
                      <a:endParaRPr lang="zh-TW" altLang="en-US"/>
                    </a:p>
                  </a:txBody>
                  <a:tcPr/>
                </a:tc>
              </a:tr>
              <a:tr h="473806">
                <a:tc vMerge="1">
                  <a:txBody>
                    <a:bodyPr/>
                    <a:lstStyle/>
                    <a:p>
                      <a:endParaRPr lang="zh-TW" altLang="en-US"/>
                    </a:p>
                  </a:txBody>
                  <a:tcPr/>
                </a:tc>
                <a:tc>
                  <a:txBody>
                    <a:bodyPr/>
                    <a:lstStyle/>
                    <a:p>
                      <a:pPr marL="0" marR="0" indent="0" algn="ctr" defTabSz="914400" rtl="0" eaLnBrk="1" fontAlgn="ctr" latinLnBrk="0" hangingPunct="0">
                        <a:lnSpc>
                          <a:spcPct val="90000"/>
                        </a:lnSpc>
                        <a:spcBef>
                          <a:spcPts val="0"/>
                        </a:spcBef>
                        <a:spcAft>
                          <a:spcPts val="0"/>
                        </a:spcAft>
                        <a:buClrTx/>
                        <a:buSzTx/>
                        <a:buFontTx/>
                        <a:buNone/>
                        <a:tabLst>
                          <a:tab pos="228600" algn="l"/>
                          <a:tab pos="457200" algn="l"/>
                          <a:tab pos="685800" algn="l"/>
                          <a:tab pos="914400" algn="l"/>
                        </a:tabLst>
                        <a:defRPr/>
                      </a:pPr>
                      <a:r>
                        <a:rPr lang="en-US" altLang="zh-TW" sz="1600" kern="100" dirty="0" smtClean="0">
                          <a:effectLst/>
                          <a:latin typeface="Calibri" panose="020F0502020204030204" pitchFamily="34" charset="0"/>
                          <a:cs typeface="Calibri" panose="020F0502020204030204" pitchFamily="34" charset="0"/>
                        </a:rPr>
                        <a:t>Emu.</a:t>
                      </a:r>
                      <a:endParaRPr lang="zh-TW" altLang="zh-TW" sz="1600" dirty="0" smtClean="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 </a:t>
                      </a:r>
                      <a:r>
                        <a:rPr lang="en-US" sz="1600" dirty="0">
                          <a:effectLst/>
                          <a:latin typeface="Calibri" panose="020F0502020204030204" pitchFamily="34" charset="0"/>
                          <a:cs typeface="Calibri" panose="020F0502020204030204" pitchFamily="34" charset="0"/>
                        </a:rPr>
                        <a:t>YUV</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Direct</a:t>
                      </a:r>
                      <a:endParaRPr lang="zh-TW" sz="1600" dirty="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fontAlgn="ctr" hangingPunct="0">
                        <a:lnSpc>
                          <a:spcPct val="90000"/>
                        </a:lnSpc>
                        <a:spcBef>
                          <a:spcPts val="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Adj.</a:t>
                      </a:r>
                      <a:endParaRPr lang="zh-TW" sz="1600" dirty="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marL="0" marR="0" indent="0" algn="ctr" defTabSz="914400" rtl="0" eaLnBrk="1" fontAlgn="ctr" latinLnBrk="0" hangingPunct="0">
                        <a:lnSpc>
                          <a:spcPct val="90000"/>
                        </a:lnSpc>
                        <a:spcBef>
                          <a:spcPts val="0"/>
                        </a:spcBef>
                        <a:spcAft>
                          <a:spcPts val="0"/>
                        </a:spcAft>
                        <a:buClrTx/>
                        <a:buSzTx/>
                        <a:buFontTx/>
                        <a:buNone/>
                        <a:tabLst>
                          <a:tab pos="228600" algn="l"/>
                          <a:tab pos="457200" algn="l"/>
                          <a:tab pos="685800" algn="l"/>
                          <a:tab pos="914400" algn="l"/>
                        </a:tabLst>
                        <a:defRPr/>
                      </a:pPr>
                      <a:r>
                        <a:rPr lang="en-US" altLang="zh-TW" sz="1600" kern="100" dirty="0" smtClean="0">
                          <a:effectLst/>
                          <a:latin typeface="Calibri" panose="020F0502020204030204" pitchFamily="34" charset="0"/>
                          <a:cs typeface="Calibri" panose="020F0502020204030204" pitchFamily="34" charset="0"/>
                        </a:rPr>
                        <a:t>Emu.</a:t>
                      </a:r>
                      <a:endParaRPr lang="zh-TW" altLang="zh-TW" sz="1600" dirty="0" smtClean="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 </a:t>
                      </a:r>
                      <a:r>
                        <a:rPr lang="en-US" sz="1600" dirty="0">
                          <a:effectLst/>
                          <a:latin typeface="Calibri" panose="020F0502020204030204" pitchFamily="34" charset="0"/>
                          <a:cs typeface="Calibri" panose="020F0502020204030204" pitchFamily="34" charset="0"/>
                        </a:rPr>
                        <a:t>YUV</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Direct</a:t>
                      </a:r>
                      <a:endParaRPr lang="zh-TW" sz="1600" dirty="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fontAlgn="ctr" hangingPunct="0">
                        <a:lnSpc>
                          <a:spcPct val="90000"/>
                        </a:lnSpc>
                        <a:spcBef>
                          <a:spcPts val="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Adj.</a:t>
                      </a:r>
                      <a:endParaRPr lang="zh-TW" sz="1600" dirty="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marL="0" marR="0" indent="0" algn="ctr" defTabSz="914400" rtl="0" eaLnBrk="1" fontAlgn="ctr" latinLnBrk="0" hangingPunct="0">
                        <a:lnSpc>
                          <a:spcPct val="90000"/>
                        </a:lnSpc>
                        <a:spcBef>
                          <a:spcPts val="0"/>
                        </a:spcBef>
                        <a:spcAft>
                          <a:spcPts val="0"/>
                        </a:spcAft>
                        <a:buClrTx/>
                        <a:buSzTx/>
                        <a:buFontTx/>
                        <a:buNone/>
                        <a:tabLst>
                          <a:tab pos="228600" algn="l"/>
                          <a:tab pos="457200" algn="l"/>
                          <a:tab pos="685800" algn="l"/>
                          <a:tab pos="914400" algn="l"/>
                        </a:tabLst>
                        <a:defRPr/>
                      </a:pPr>
                      <a:r>
                        <a:rPr lang="en-US" altLang="zh-TW" sz="1600" kern="100" dirty="0" smtClean="0">
                          <a:effectLst/>
                          <a:latin typeface="Calibri" panose="020F0502020204030204" pitchFamily="34" charset="0"/>
                          <a:cs typeface="Calibri" panose="020F0502020204030204" pitchFamily="34" charset="0"/>
                        </a:rPr>
                        <a:t>Emu.</a:t>
                      </a:r>
                      <a:endParaRPr lang="zh-TW" altLang="zh-TW" sz="1600" dirty="0" smtClean="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 </a:t>
                      </a:r>
                      <a:r>
                        <a:rPr lang="en-US" sz="1600" dirty="0">
                          <a:effectLst/>
                          <a:latin typeface="Calibri" panose="020F0502020204030204" pitchFamily="34" charset="0"/>
                          <a:cs typeface="Calibri" panose="020F0502020204030204" pitchFamily="34" charset="0"/>
                        </a:rPr>
                        <a:t>YUV</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Direct</a:t>
                      </a:r>
                      <a:endParaRPr lang="zh-TW" sz="1600" dirty="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c>
                  <a:txBody>
                    <a:bodyPr/>
                    <a:lstStyle/>
                    <a:p>
                      <a:pPr algn="ctr" fontAlgn="ctr" hangingPunct="0">
                        <a:lnSpc>
                          <a:spcPct val="90000"/>
                        </a:lnSpc>
                        <a:spcBef>
                          <a:spcPts val="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Adj.</a:t>
                      </a:r>
                      <a:endParaRPr lang="zh-TW" sz="1600" dirty="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bg2"/>
                    </a:solidFill>
                  </a:tcPr>
                </a:tc>
              </a:tr>
              <a:tr h="288032">
                <a:tc>
                  <a:txBody>
                    <a:bodyPr/>
                    <a:lstStyle/>
                    <a:p>
                      <a:pPr algn="ctr" fontAlgn="ctr" hangingPunct="0">
                        <a:spcBef>
                          <a:spcPts val="180"/>
                        </a:spcBef>
                        <a:spcAft>
                          <a:spcPts val="180"/>
                        </a:spcAft>
                        <a:tabLst>
                          <a:tab pos="228600" algn="l"/>
                          <a:tab pos="457200" algn="l"/>
                          <a:tab pos="685800" algn="l"/>
                          <a:tab pos="914400" algn="l"/>
                        </a:tabLst>
                      </a:pPr>
                      <a:r>
                        <a:rPr lang="en-US" sz="1600" kern="1200" dirty="0" err="1">
                          <a:effectLst/>
                          <a:latin typeface="Calibri" panose="020F0502020204030204" pitchFamily="34" charset="0"/>
                          <a:cs typeface="Calibri" panose="020F0502020204030204" pitchFamily="34" charset="0"/>
                        </a:rPr>
                        <a:t>ra</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dirty="0">
                          <a:effectLst/>
                          <a:latin typeface="Calibri" panose="020F0502020204030204" pitchFamily="34" charset="0"/>
                          <a:ea typeface="新細明體"/>
                          <a:cs typeface="Calibri" panose="020F0502020204030204" pitchFamily="34" charset="0"/>
                        </a:rPr>
                        <a:t>11.7019</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dirty="0">
                          <a:effectLst/>
                          <a:latin typeface="Calibri" panose="020F0502020204030204" pitchFamily="34" charset="0"/>
                          <a:ea typeface="新細明體"/>
                          <a:cs typeface="Calibri" panose="020F0502020204030204" pitchFamily="34" charset="0"/>
                        </a:rPr>
                        <a:t>7.9095</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a:effectLst/>
                          <a:latin typeface="Calibri" panose="020F0502020204030204" pitchFamily="34" charset="0"/>
                          <a:ea typeface="新細明體"/>
                          <a:cs typeface="Calibri" panose="020F0502020204030204" pitchFamily="34" charset="0"/>
                        </a:rPr>
                        <a:t>10.3264</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a:effectLst/>
                          <a:latin typeface="Calibri" panose="020F0502020204030204" pitchFamily="34" charset="0"/>
                          <a:ea typeface="新細明體"/>
                          <a:cs typeface="Calibri" panose="020F0502020204030204" pitchFamily="34" charset="0"/>
                        </a:rPr>
                        <a:t>26.5047</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a:effectLst/>
                          <a:latin typeface="Calibri" panose="020F0502020204030204" pitchFamily="34" charset="0"/>
                          <a:ea typeface="新細明體"/>
                          <a:cs typeface="Calibri" panose="020F0502020204030204" pitchFamily="34" charset="0"/>
                        </a:rPr>
                        <a:t>16.5991</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a:effectLst/>
                          <a:latin typeface="Calibri" panose="020F0502020204030204" pitchFamily="34" charset="0"/>
                          <a:ea typeface="新細明體"/>
                          <a:cs typeface="Calibri" panose="020F0502020204030204" pitchFamily="34" charset="0"/>
                        </a:rPr>
                        <a:t>6.3530</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a:effectLst/>
                          <a:latin typeface="Calibri" panose="020F0502020204030204" pitchFamily="34" charset="0"/>
                          <a:ea typeface="新細明體"/>
                          <a:cs typeface="Calibri" panose="020F0502020204030204" pitchFamily="34" charset="0"/>
                        </a:rPr>
                        <a:t>67.8342</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a:effectLst/>
                          <a:latin typeface="Calibri" panose="020F0502020204030204" pitchFamily="34" charset="0"/>
                          <a:ea typeface="新細明體"/>
                          <a:cs typeface="Calibri" panose="020F0502020204030204" pitchFamily="34" charset="0"/>
                        </a:rPr>
                        <a:t>61.9436</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a:effectLst/>
                          <a:latin typeface="Calibri" panose="020F0502020204030204" pitchFamily="34" charset="0"/>
                          <a:ea typeface="新細明體"/>
                          <a:cs typeface="Calibri" panose="020F0502020204030204" pitchFamily="34" charset="0"/>
                        </a:rPr>
                        <a:t>64.9970</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r>
              <a:tr h="288032">
                <a:tc>
                  <a:txBody>
                    <a:bodyPr/>
                    <a:lstStyle/>
                    <a:p>
                      <a:pPr algn="ctr" fontAlgn="ctr" hangingPunct="0">
                        <a:spcBef>
                          <a:spcPts val="180"/>
                        </a:spcBef>
                        <a:spcAft>
                          <a:spcPts val="180"/>
                        </a:spcAft>
                        <a:tabLst>
                          <a:tab pos="228600" algn="l"/>
                          <a:tab pos="457200" algn="l"/>
                          <a:tab pos="685800" algn="l"/>
                          <a:tab pos="914400" algn="l"/>
                        </a:tabLst>
                      </a:pPr>
                      <a:r>
                        <a:rPr lang="en-US" sz="1600" kern="1200" dirty="0" err="1">
                          <a:effectLst/>
                          <a:latin typeface="Calibri" panose="020F0502020204030204" pitchFamily="34" charset="0"/>
                          <a:cs typeface="Calibri" panose="020F0502020204030204" pitchFamily="34" charset="0"/>
                        </a:rPr>
                        <a:t>ldp</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a:effectLst/>
                          <a:latin typeface="Calibri" panose="020F0502020204030204" pitchFamily="34" charset="0"/>
                          <a:ea typeface="新細明體"/>
                          <a:cs typeface="Calibri" panose="020F0502020204030204" pitchFamily="34" charset="0"/>
                        </a:rPr>
                        <a:t>6.9614</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dirty="0">
                          <a:effectLst/>
                          <a:latin typeface="Calibri" panose="020F0502020204030204" pitchFamily="34" charset="0"/>
                          <a:ea typeface="新細明體"/>
                          <a:cs typeface="Calibri" panose="020F0502020204030204" pitchFamily="34" charset="0"/>
                        </a:rPr>
                        <a:t>3.4178</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a:effectLst/>
                          <a:latin typeface="Calibri" panose="020F0502020204030204" pitchFamily="34" charset="0"/>
                          <a:ea typeface="新細明體"/>
                          <a:cs typeface="Calibri" panose="020F0502020204030204" pitchFamily="34" charset="0"/>
                        </a:rPr>
                        <a:t>5.9485</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a:effectLst/>
                          <a:latin typeface="Calibri" panose="020F0502020204030204" pitchFamily="34" charset="0"/>
                          <a:ea typeface="新細明體"/>
                          <a:cs typeface="Calibri" panose="020F0502020204030204" pitchFamily="34" charset="0"/>
                        </a:rPr>
                        <a:t>-30.2637</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a:effectLst/>
                          <a:latin typeface="Calibri" panose="020F0502020204030204" pitchFamily="34" charset="0"/>
                          <a:ea typeface="新細明體"/>
                          <a:cs typeface="Calibri" panose="020F0502020204030204" pitchFamily="34" charset="0"/>
                        </a:rPr>
                        <a:t>-36.2061</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a:effectLst/>
                          <a:latin typeface="Calibri" panose="020F0502020204030204" pitchFamily="34" charset="0"/>
                          <a:ea typeface="新細明體"/>
                          <a:cs typeface="Calibri" panose="020F0502020204030204" pitchFamily="34" charset="0"/>
                        </a:rPr>
                        <a:t>-40.3581</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a:effectLst/>
                          <a:latin typeface="Calibri" panose="020F0502020204030204" pitchFamily="34" charset="0"/>
                          <a:ea typeface="新細明體"/>
                          <a:cs typeface="Calibri" panose="020F0502020204030204" pitchFamily="34" charset="0"/>
                        </a:rPr>
                        <a:t>42.2946</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a:effectLst/>
                          <a:latin typeface="Calibri" panose="020F0502020204030204" pitchFamily="34" charset="0"/>
                          <a:ea typeface="新細明體"/>
                          <a:cs typeface="Calibri" panose="020F0502020204030204" pitchFamily="34" charset="0"/>
                        </a:rPr>
                        <a:t>39.2266</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a:effectLst/>
                          <a:latin typeface="Calibri" panose="020F0502020204030204" pitchFamily="34" charset="0"/>
                          <a:ea typeface="新細明體"/>
                          <a:cs typeface="Calibri" panose="020F0502020204030204" pitchFamily="34" charset="0"/>
                        </a:rPr>
                        <a:t>40.5865</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r>
              <a:tr h="288032">
                <a:tc>
                  <a:txBody>
                    <a:bodyPr/>
                    <a:lstStyle/>
                    <a:p>
                      <a:pPr algn="ctr" fontAlgn="ctr" hangingPunct="0">
                        <a:spcBef>
                          <a:spcPts val="180"/>
                        </a:spcBef>
                        <a:spcAft>
                          <a:spcPts val="180"/>
                        </a:spcAft>
                        <a:tabLst>
                          <a:tab pos="228600" algn="l"/>
                          <a:tab pos="457200" algn="l"/>
                          <a:tab pos="685800" algn="l"/>
                          <a:tab pos="914400" algn="l"/>
                        </a:tabLst>
                      </a:pPr>
                      <a:r>
                        <a:rPr lang="en-US" sz="1600" kern="1200">
                          <a:effectLst/>
                          <a:latin typeface="Calibri" panose="020F0502020204030204" pitchFamily="34" charset="0"/>
                          <a:cs typeface="Calibri" panose="020F0502020204030204" pitchFamily="34" charset="0"/>
                        </a:rPr>
                        <a:t>ai</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a:effectLst/>
                          <a:latin typeface="Calibri" panose="020F0502020204030204" pitchFamily="34" charset="0"/>
                          <a:ea typeface="新細明體"/>
                          <a:cs typeface="Calibri" panose="020F0502020204030204" pitchFamily="34" charset="0"/>
                        </a:rPr>
                        <a:t>3.7328</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dirty="0">
                          <a:effectLst/>
                          <a:latin typeface="Calibri" panose="020F0502020204030204" pitchFamily="34" charset="0"/>
                          <a:ea typeface="新細明體"/>
                          <a:cs typeface="Calibri" panose="020F0502020204030204" pitchFamily="34" charset="0"/>
                        </a:rPr>
                        <a:t>0.9848</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dirty="0">
                          <a:effectLst/>
                          <a:latin typeface="Calibri" panose="020F0502020204030204" pitchFamily="34" charset="0"/>
                          <a:ea typeface="新細明體"/>
                          <a:cs typeface="Calibri" panose="020F0502020204030204" pitchFamily="34" charset="0"/>
                        </a:rPr>
                        <a:t>2.8620</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a:effectLst/>
                          <a:latin typeface="Calibri" panose="020F0502020204030204" pitchFamily="34" charset="0"/>
                          <a:ea typeface="新細明體"/>
                          <a:cs typeface="Calibri" panose="020F0502020204030204" pitchFamily="34" charset="0"/>
                        </a:rPr>
                        <a:t>27.8123</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a:effectLst/>
                          <a:latin typeface="Calibri" panose="020F0502020204030204" pitchFamily="34" charset="0"/>
                          <a:ea typeface="新細明體"/>
                          <a:cs typeface="Calibri" panose="020F0502020204030204" pitchFamily="34" charset="0"/>
                        </a:rPr>
                        <a:t>30.3497</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dirty="0">
                          <a:effectLst/>
                          <a:latin typeface="Calibri" panose="020F0502020204030204" pitchFamily="34" charset="0"/>
                          <a:ea typeface="新細明體"/>
                          <a:cs typeface="Calibri" panose="020F0502020204030204" pitchFamily="34" charset="0"/>
                        </a:rPr>
                        <a:t>11.1768</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dirty="0">
                          <a:effectLst/>
                          <a:latin typeface="Calibri" panose="020F0502020204030204" pitchFamily="34" charset="0"/>
                          <a:ea typeface="新細明體"/>
                          <a:cs typeface="Calibri" panose="020F0502020204030204" pitchFamily="34" charset="0"/>
                        </a:rPr>
                        <a:t>69.7477</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a:effectLst/>
                          <a:latin typeface="Calibri" panose="020F0502020204030204" pitchFamily="34" charset="0"/>
                          <a:ea typeface="新細明體"/>
                          <a:cs typeface="Calibri" panose="020F0502020204030204" pitchFamily="34" charset="0"/>
                        </a:rPr>
                        <a:t>73.1888</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a:effectLst/>
                          <a:latin typeface="Calibri" panose="020F0502020204030204" pitchFamily="34" charset="0"/>
                          <a:ea typeface="新細明體"/>
                          <a:cs typeface="Calibri" panose="020F0502020204030204" pitchFamily="34" charset="0"/>
                        </a:rPr>
                        <a:t>68.4575</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r>
              <a:tr h="216024">
                <a:tc>
                  <a:txBody>
                    <a:bodyPr/>
                    <a:lstStyle/>
                    <a:p>
                      <a:pPr algn="ctr" fontAlgn="ctr" hangingPunct="0">
                        <a:spcBef>
                          <a:spcPts val="180"/>
                        </a:spcBef>
                        <a:spcAft>
                          <a:spcPts val="180"/>
                        </a:spcAft>
                        <a:tabLst>
                          <a:tab pos="228600" algn="l"/>
                          <a:tab pos="457200" algn="l"/>
                          <a:tab pos="685800" algn="l"/>
                          <a:tab pos="914400" algn="l"/>
                        </a:tabLst>
                      </a:pPr>
                      <a:r>
                        <a:rPr lang="en-US" sz="1600" kern="1200" dirty="0" err="1">
                          <a:effectLst/>
                          <a:latin typeface="Calibri" panose="020F0502020204030204" pitchFamily="34" charset="0"/>
                          <a:cs typeface="Calibri" panose="020F0502020204030204" pitchFamily="34" charset="0"/>
                        </a:rPr>
                        <a:t>ave</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a:effectLst/>
                          <a:latin typeface="Calibri" panose="020F0502020204030204" pitchFamily="34" charset="0"/>
                          <a:ea typeface="新細明體"/>
                          <a:cs typeface="Calibri" panose="020F0502020204030204" pitchFamily="34" charset="0"/>
                        </a:rPr>
                        <a:t>7.4653</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a:effectLst/>
                          <a:latin typeface="Calibri" panose="020F0502020204030204" pitchFamily="34" charset="0"/>
                          <a:ea typeface="新細明體"/>
                          <a:cs typeface="Calibri" panose="020F0502020204030204" pitchFamily="34" charset="0"/>
                        </a:rPr>
                        <a:t>4.1040</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dirty="0">
                          <a:effectLst/>
                          <a:latin typeface="Calibri" panose="020F0502020204030204" pitchFamily="34" charset="0"/>
                          <a:ea typeface="新細明體"/>
                          <a:cs typeface="Calibri" panose="020F0502020204030204" pitchFamily="34" charset="0"/>
                        </a:rPr>
                        <a:t>6.3790</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dirty="0">
                          <a:effectLst/>
                          <a:latin typeface="Calibri" panose="020F0502020204030204" pitchFamily="34" charset="0"/>
                          <a:ea typeface="新細明體"/>
                          <a:cs typeface="Calibri" panose="020F0502020204030204" pitchFamily="34" charset="0"/>
                        </a:rPr>
                        <a:t>8.0178</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dirty="0">
                          <a:effectLst/>
                          <a:latin typeface="Calibri" panose="020F0502020204030204" pitchFamily="34" charset="0"/>
                          <a:ea typeface="新細明體"/>
                          <a:cs typeface="Calibri" panose="020F0502020204030204" pitchFamily="34" charset="0"/>
                        </a:rPr>
                        <a:t>3.5809</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dirty="0">
                          <a:effectLst/>
                          <a:latin typeface="Calibri" panose="020F0502020204030204" pitchFamily="34" charset="0"/>
                          <a:ea typeface="新細明體"/>
                          <a:cs typeface="Calibri" panose="020F0502020204030204" pitchFamily="34" charset="0"/>
                        </a:rPr>
                        <a:t>-7.6094</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dirty="0">
                          <a:effectLst/>
                          <a:latin typeface="Calibri" panose="020F0502020204030204" pitchFamily="34" charset="0"/>
                          <a:ea typeface="新細明體"/>
                          <a:cs typeface="Calibri" panose="020F0502020204030204" pitchFamily="34" charset="0"/>
                        </a:rPr>
                        <a:t>59.9588</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dirty="0">
                          <a:effectLst/>
                          <a:latin typeface="Calibri" panose="020F0502020204030204" pitchFamily="34" charset="0"/>
                          <a:ea typeface="新細明體"/>
                          <a:cs typeface="Calibri" panose="020F0502020204030204" pitchFamily="34" charset="0"/>
                        </a:rPr>
                        <a:t>58.1196</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dirty="0">
                          <a:effectLst/>
                          <a:latin typeface="Calibri" panose="020F0502020204030204" pitchFamily="34" charset="0"/>
                          <a:ea typeface="新細明體"/>
                          <a:cs typeface="Calibri" panose="020F0502020204030204" pitchFamily="34" charset="0"/>
                        </a:rPr>
                        <a:t>58.0137</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bg2"/>
                    </a:solidFill>
                  </a:tcPr>
                </a:tc>
              </a:tr>
            </a:tbl>
          </a:graphicData>
        </a:graphic>
      </p:graphicFrame>
      <p:graphicFrame>
        <p:nvGraphicFramePr>
          <p:cNvPr id="10" name="表格 9"/>
          <p:cNvGraphicFramePr>
            <a:graphicFrameLocks noGrp="1"/>
          </p:cNvGraphicFramePr>
          <p:nvPr>
            <p:extLst>
              <p:ext uri="{D42A27DB-BD31-4B8C-83A1-F6EECF244321}">
                <p14:modId xmlns:p14="http://schemas.microsoft.com/office/powerpoint/2010/main" val="4023190358"/>
              </p:ext>
            </p:extLst>
          </p:nvPr>
        </p:nvGraphicFramePr>
        <p:xfrm>
          <a:off x="251520" y="4458103"/>
          <a:ext cx="8640960" cy="1879033"/>
        </p:xfrm>
        <a:graphic>
          <a:graphicData uri="http://schemas.openxmlformats.org/drawingml/2006/table">
            <a:tbl>
              <a:tblPr>
                <a:tableStyleId>{5DA37D80-6434-44D0-A028-1B22A696006F}</a:tableStyleId>
              </a:tblPr>
              <a:tblGrid>
                <a:gridCol w="839463"/>
                <a:gridCol w="839463"/>
                <a:gridCol w="840334"/>
                <a:gridCol w="870036"/>
                <a:gridCol w="870910"/>
                <a:gridCol w="870910"/>
                <a:gridCol w="877025"/>
                <a:gridCol w="877025"/>
                <a:gridCol w="877897"/>
                <a:gridCol w="877897"/>
              </a:tblGrid>
              <a:tr h="297291">
                <a:tc rowSpan="2">
                  <a:txBody>
                    <a:bodyPr/>
                    <a:lstStyle/>
                    <a:p>
                      <a:pPr algn="ctr" fontAlgn="ctr" hangingPunct="0">
                        <a:spcBef>
                          <a:spcPts val="300"/>
                        </a:spcBef>
                        <a:spcAft>
                          <a:spcPts val="0"/>
                        </a:spcAft>
                        <a:tabLst>
                          <a:tab pos="228600" algn="l"/>
                          <a:tab pos="457200" algn="l"/>
                          <a:tab pos="685800" algn="l"/>
                          <a:tab pos="914400" algn="l"/>
                        </a:tabLst>
                      </a:pPr>
                      <a:endParaRPr lang="en-US" sz="800" dirty="0" smtClean="0">
                        <a:effectLst/>
                        <a:latin typeface="Calibri" panose="020F0502020204030204" pitchFamily="34" charset="0"/>
                        <a:cs typeface="Calibri" panose="020F0502020204030204" pitchFamily="34" charset="0"/>
                      </a:endParaRPr>
                    </a:p>
                    <a:p>
                      <a:pPr algn="ctr" fontAlgn="ctr" hangingPunct="0">
                        <a:spcBef>
                          <a:spcPts val="30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Coding </a:t>
                      </a:r>
                      <a:r>
                        <a:rPr lang="en-US" sz="1600" dirty="0">
                          <a:effectLst/>
                          <a:latin typeface="Calibri" panose="020F0502020204030204" pitchFamily="34" charset="0"/>
                          <a:cs typeface="Calibri" panose="020F0502020204030204" pitchFamily="34" charset="0"/>
                        </a:rPr>
                        <a:t>Modes</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gridSpan="3">
                  <a:txBody>
                    <a:bodyPr/>
                    <a:lstStyle/>
                    <a:p>
                      <a:pPr algn="ctr" fontAlgn="ctr" hangingPunct="0">
                        <a:spcBef>
                          <a:spcPts val="180"/>
                        </a:spcBef>
                        <a:spcAft>
                          <a:spcPts val="0"/>
                        </a:spcAft>
                        <a:tabLst>
                          <a:tab pos="228600" algn="l"/>
                          <a:tab pos="457200" algn="l"/>
                          <a:tab pos="685800" algn="l"/>
                          <a:tab pos="914400" algn="l"/>
                        </a:tabLst>
                      </a:pPr>
                      <a:r>
                        <a:rPr lang="en-US" sz="1600" kern="1200">
                          <a:effectLst/>
                          <a:latin typeface="Calibri" panose="020F0502020204030204" pitchFamily="34" charset="0"/>
                          <a:cs typeface="Calibri" panose="020F0502020204030204" pitchFamily="34" charset="0"/>
                        </a:rPr>
                        <a:t>Depacked Texture</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hMerge="1">
                  <a:txBody>
                    <a:bodyPr/>
                    <a:lstStyle/>
                    <a:p>
                      <a:endParaRPr lang="zh-TW" altLang="en-US"/>
                    </a:p>
                  </a:txBody>
                  <a:tcPr/>
                </a:tc>
                <a:tc hMerge="1">
                  <a:txBody>
                    <a:bodyPr/>
                    <a:lstStyle/>
                    <a:p>
                      <a:endParaRPr lang="zh-TW" altLang="en-US"/>
                    </a:p>
                  </a:txBody>
                  <a:tcPr/>
                </a:tc>
                <a:tc gridSpan="3">
                  <a:txBody>
                    <a:bodyPr/>
                    <a:lstStyle/>
                    <a:p>
                      <a:pPr algn="ctr" fontAlgn="ctr" hangingPunct="0">
                        <a:spcBef>
                          <a:spcPts val="180"/>
                        </a:spcBef>
                        <a:spcAft>
                          <a:spcPts val="0"/>
                        </a:spcAft>
                        <a:tabLst>
                          <a:tab pos="228600" algn="l"/>
                          <a:tab pos="457200" algn="l"/>
                          <a:tab pos="685800" algn="l"/>
                          <a:tab pos="914400" algn="l"/>
                        </a:tabLst>
                      </a:pPr>
                      <a:r>
                        <a:rPr lang="en-US" sz="1600" kern="1200">
                          <a:effectLst/>
                          <a:latin typeface="Calibri" panose="020F0502020204030204" pitchFamily="34" charset="0"/>
                          <a:cs typeface="Calibri" panose="020F0502020204030204" pitchFamily="34" charset="0"/>
                        </a:rPr>
                        <a:t>Depacked Depth</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hMerge="1">
                  <a:txBody>
                    <a:bodyPr/>
                    <a:lstStyle/>
                    <a:p>
                      <a:endParaRPr lang="zh-TW" altLang="en-US"/>
                    </a:p>
                  </a:txBody>
                  <a:tcPr/>
                </a:tc>
                <a:tc hMerge="1">
                  <a:txBody>
                    <a:bodyPr/>
                    <a:lstStyle/>
                    <a:p>
                      <a:endParaRPr lang="zh-TW" altLang="en-US"/>
                    </a:p>
                  </a:txBody>
                  <a:tcPr/>
                </a:tc>
                <a:tc gridSpan="3">
                  <a:txBody>
                    <a:bodyPr/>
                    <a:lstStyle/>
                    <a:p>
                      <a:pPr algn="ctr" fontAlgn="ctr" hangingPunct="0">
                        <a:spcBef>
                          <a:spcPts val="180"/>
                        </a:spcBef>
                        <a:spcAft>
                          <a:spcPts val="0"/>
                        </a:spcAft>
                        <a:tabLst>
                          <a:tab pos="228600" algn="l"/>
                          <a:tab pos="457200" algn="l"/>
                          <a:tab pos="685800" algn="l"/>
                          <a:tab pos="914400" algn="l"/>
                        </a:tabLst>
                      </a:pPr>
                      <a:r>
                        <a:rPr lang="en-US" sz="1600" kern="1200">
                          <a:effectLst/>
                          <a:latin typeface="Calibri" panose="020F0502020204030204" pitchFamily="34" charset="0"/>
                          <a:cs typeface="Calibri" panose="020F0502020204030204" pitchFamily="34" charset="0"/>
                        </a:rPr>
                        <a:t>Virtual View by VSRS</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hMerge="1">
                  <a:txBody>
                    <a:bodyPr/>
                    <a:lstStyle/>
                    <a:p>
                      <a:endParaRPr lang="zh-TW" altLang="en-US"/>
                    </a:p>
                  </a:txBody>
                  <a:tcPr/>
                </a:tc>
                <a:tc hMerge="1">
                  <a:txBody>
                    <a:bodyPr/>
                    <a:lstStyle/>
                    <a:p>
                      <a:endParaRPr lang="zh-TW" altLang="en-US"/>
                    </a:p>
                  </a:txBody>
                  <a:tcPr/>
                </a:tc>
              </a:tr>
              <a:tr h="473806">
                <a:tc vMerge="1">
                  <a:txBody>
                    <a:bodyPr/>
                    <a:lstStyle/>
                    <a:p>
                      <a:endParaRPr lang="zh-TW" altLang="en-US"/>
                    </a:p>
                  </a:txBody>
                  <a:tcPr/>
                </a:tc>
                <a:tc>
                  <a:txBody>
                    <a:bodyPr/>
                    <a:lstStyle/>
                    <a:p>
                      <a:pPr marL="0" marR="0" indent="0" algn="ctr" defTabSz="914400" rtl="0" eaLnBrk="1" fontAlgn="ctr" latinLnBrk="0" hangingPunct="0">
                        <a:lnSpc>
                          <a:spcPct val="90000"/>
                        </a:lnSpc>
                        <a:spcBef>
                          <a:spcPts val="0"/>
                        </a:spcBef>
                        <a:spcAft>
                          <a:spcPts val="0"/>
                        </a:spcAft>
                        <a:buClrTx/>
                        <a:buSzTx/>
                        <a:buFontTx/>
                        <a:buNone/>
                        <a:tabLst>
                          <a:tab pos="228600" algn="l"/>
                          <a:tab pos="457200" algn="l"/>
                          <a:tab pos="685800" algn="l"/>
                          <a:tab pos="914400" algn="l"/>
                        </a:tabLst>
                        <a:defRPr/>
                      </a:pPr>
                      <a:r>
                        <a:rPr lang="en-US" altLang="zh-TW" sz="1600" kern="100" dirty="0" smtClean="0">
                          <a:effectLst/>
                          <a:latin typeface="Calibri" panose="020F0502020204030204" pitchFamily="34" charset="0"/>
                          <a:cs typeface="Calibri" panose="020F0502020204030204" pitchFamily="34" charset="0"/>
                        </a:rPr>
                        <a:t>Emu.</a:t>
                      </a:r>
                      <a:endParaRPr lang="zh-TW" altLang="zh-TW" sz="1600" dirty="0" smtClean="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 </a:t>
                      </a:r>
                      <a:r>
                        <a:rPr lang="en-US" sz="1600" dirty="0">
                          <a:effectLst/>
                          <a:latin typeface="Calibri" panose="020F0502020204030204" pitchFamily="34" charset="0"/>
                          <a:cs typeface="Calibri" panose="020F0502020204030204" pitchFamily="34" charset="0"/>
                        </a:rPr>
                        <a:t>YUV</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Direct</a:t>
                      </a:r>
                      <a:endParaRPr lang="zh-TW" sz="1600" dirty="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fontAlgn="ctr" hangingPunct="0">
                        <a:lnSpc>
                          <a:spcPct val="90000"/>
                        </a:lnSpc>
                        <a:spcBef>
                          <a:spcPts val="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Adj.</a:t>
                      </a:r>
                      <a:endParaRPr lang="zh-TW" sz="1600" dirty="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marL="0" marR="0" indent="0" algn="ctr" defTabSz="914400" rtl="0" eaLnBrk="1" fontAlgn="ctr" latinLnBrk="0" hangingPunct="0">
                        <a:lnSpc>
                          <a:spcPct val="90000"/>
                        </a:lnSpc>
                        <a:spcBef>
                          <a:spcPts val="0"/>
                        </a:spcBef>
                        <a:spcAft>
                          <a:spcPts val="0"/>
                        </a:spcAft>
                        <a:buClrTx/>
                        <a:buSzTx/>
                        <a:buFontTx/>
                        <a:buNone/>
                        <a:tabLst>
                          <a:tab pos="228600" algn="l"/>
                          <a:tab pos="457200" algn="l"/>
                          <a:tab pos="685800" algn="l"/>
                          <a:tab pos="914400" algn="l"/>
                        </a:tabLst>
                        <a:defRPr/>
                      </a:pPr>
                      <a:r>
                        <a:rPr lang="en-US" altLang="zh-TW" sz="1600" kern="100" dirty="0" smtClean="0">
                          <a:effectLst/>
                          <a:latin typeface="Calibri" panose="020F0502020204030204" pitchFamily="34" charset="0"/>
                          <a:cs typeface="Calibri" panose="020F0502020204030204" pitchFamily="34" charset="0"/>
                        </a:rPr>
                        <a:t>Emu.</a:t>
                      </a:r>
                      <a:endParaRPr lang="zh-TW" altLang="zh-TW" sz="1600" dirty="0" smtClean="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 </a:t>
                      </a:r>
                      <a:r>
                        <a:rPr lang="en-US" sz="1600" dirty="0">
                          <a:effectLst/>
                          <a:latin typeface="Calibri" panose="020F0502020204030204" pitchFamily="34" charset="0"/>
                          <a:cs typeface="Calibri" panose="020F0502020204030204" pitchFamily="34" charset="0"/>
                        </a:rPr>
                        <a:t>YUV</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Direct</a:t>
                      </a:r>
                      <a:endParaRPr lang="zh-TW" sz="1600" dirty="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fontAlgn="ctr" hangingPunct="0">
                        <a:lnSpc>
                          <a:spcPct val="90000"/>
                        </a:lnSpc>
                        <a:spcBef>
                          <a:spcPts val="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Adj.</a:t>
                      </a:r>
                      <a:endParaRPr lang="zh-TW" sz="1600" dirty="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marL="0" marR="0" indent="0" algn="ctr" defTabSz="914400" rtl="0" eaLnBrk="1" fontAlgn="ctr" latinLnBrk="0" hangingPunct="0">
                        <a:lnSpc>
                          <a:spcPct val="90000"/>
                        </a:lnSpc>
                        <a:spcBef>
                          <a:spcPts val="0"/>
                        </a:spcBef>
                        <a:spcAft>
                          <a:spcPts val="0"/>
                        </a:spcAft>
                        <a:buClrTx/>
                        <a:buSzTx/>
                        <a:buFontTx/>
                        <a:buNone/>
                        <a:tabLst>
                          <a:tab pos="228600" algn="l"/>
                          <a:tab pos="457200" algn="l"/>
                          <a:tab pos="685800" algn="l"/>
                          <a:tab pos="914400" algn="l"/>
                        </a:tabLst>
                        <a:defRPr/>
                      </a:pPr>
                      <a:r>
                        <a:rPr lang="en-US" altLang="zh-TW" sz="1600" kern="100" dirty="0" smtClean="0">
                          <a:effectLst/>
                          <a:latin typeface="Calibri" panose="020F0502020204030204" pitchFamily="34" charset="0"/>
                          <a:cs typeface="Calibri" panose="020F0502020204030204" pitchFamily="34" charset="0"/>
                        </a:rPr>
                        <a:t>Emu.</a:t>
                      </a:r>
                      <a:endParaRPr lang="zh-TW" altLang="zh-TW" sz="1600" dirty="0" smtClean="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 </a:t>
                      </a:r>
                      <a:r>
                        <a:rPr lang="en-US" sz="1600" dirty="0">
                          <a:effectLst/>
                          <a:latin typeface="Calibri" panose="020F0502020204030204" pitchFamily="34" charset="0"/>
                          <a:cs typeface="Calibri" panose="020F0502020204030204" pitchFamily="34" charset="0"/>
                        </a:rPr>
                        <a:t>YUV</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Direct</a:t>
                      </a:r>
                      <a:endParaRPr lang="zh-TW" sz="1600" dirty="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c>
                  <a:txBody>
                    <a:bodyPr/>
                    <a:lstStyle/>
                    <a:p>
                      <a:pPr algn="ctr" fontAlgn="ctr" hangingPunct="0">
                        <a:lnSpc>
                          <a:spcPct val="90000"/>
                        </a:lnSpc>
                        <a:spcBef>
                          <a:spcPts val="0"/>
                        </a:spcBef>
                        <a:spcAft>
                          <a:spcPts val="0"/>
                        </a:spcAft>
                        <a:tabLst>
                          <a:tab pos="228600" algn="l"/>
                          <a:tab pos="457200" algn="l"/>
                          <a:tab pos="685800" algn="l"/>
                          <a:tab pos="914400" algn="l"/>
                        </a:tabLst>
                      </a:pPr>
                      <a:r>
                        <a:rPr lang="en-US" sz="1600" dirty="0" smtClean="0">
                          <a:effectLst/>
                          <a:latin typeface="Calibri" panose="020F0502020204030204" pitchFamily="34" charset="0"/>
                          <a:cs typeface="Calibri" panose="020F0502020204030204" pitchFamily="34" charset="0"/>
                        </a:rPr>
                        <a:t>Adj.</a:t>
                      </a:r>
                      <a:endParaRPr lang="zh-TW" sz="1600" dirty="0">
                        <a:effectLst/>
                        <a:latin typeface="Calibri" panose="020F0502020204030204" pitchFamily="34" charset="0"/>
                        <a:cs typeface="Calibri" panose="020F0502020204030204" pitchFamily="34" charset="0"/>
                      </a:endParaRPr>
                    </a:p>
                    <a:p>
                      <a:pPr algn="ctr" fontAlgn="ctr" hangingPunct="0">
                        <a:lnSpc>
                          <a:spcPct val="90000"/>
                        </a:lnSpc>
                        <a:spcBef>
                          <a:spcPts val="0"/>
                        </a:spcBef>
                        <a:spcAft>
                          <a:spcPts val="0"/>
                        </a:spcAft>
                        <a:tabLst>
                          <a:tab pos="228600" algn="l"/>
                          <a:tab pos="457200" algn="l"/>
                          <a:tab pos="685800" algn="l"/>
                          <a:tab pos="914400" algn="l"/>
                        </a:tabLst>
                      </a:pPr>
                      <a:r>
                        <a:rPr lang="en-US" sz="1600" dirty="0">
                          <a:effectLst/>
                          <a:latin typeface="Calibri" panose="020F0502020204030204" pitchFamily="34" charset="0"/>
                          <a:cs typeface="Calibri" panose="020F0502020204030204" pitchFamily="34" charset="0"/>
                        </a:rPr>
                        <a:t>RGB</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nchor="ctr">
                    <a:solidFill>
                      <a:schemeClr val="accent5">
                        <a:lumMod val="20000"/>
                        <a:lumOff val="80000"/>
                      </a:schemeClr>
                    </a:solidFill>
                  </a:tcPr>
                </a:tc>
              </a:tr>
              <a:tr h="288032">
                <a:tc>
                  <a:txBody>
                    <a:bodyPr/>
                    <a:lstStyle/>
                    <a:p>
                      <a:pPr algn="ctr" fontAlgn="ctr" hangingPunct="0">
                        <a:spcBef>
                          <a:spcPts val="180"/>
                        </a:spcBef>
                        <a:spcAft>
                          <a:spcPts val="180"/>
                        </a:spcAft>
                        <a:tabLst>
                          <a:tab pos="228600" algn="l"/>
                          <a:tab pos="457200" algn="l"/>
                          <a:tab pos="685800" algn="l"/>
                          <a:tab pos="914400" algn="l"/>
                        </a:tabLst>
                      </a:pPr>
                      <a:r>
                        <a:rPr lang="en-US" sz="1600" kern="1200" dirty="0" err="1">
                          <a:effectLst/>
                          <a:latin typeface="Calibri" panose="020F0502020204030204" pitchFamily="34" charset="0"/>
                          <a:cs typeface="Calibri" panose="020F0502020204030204" pitchFamily="34" charset="0"/>
                        </a:rPr>
                        <a:t>ra</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dirty="0">
                          <a:solidFill>
                            <a:srgbClr val="000000"/>
                          </a:solidFill>
                          <a:effectLst/>
                          <a:latin typeface="Calibri" panose="020F0502020204030204" pitchFamily="34" charset="0"/>
                          <a:ea typeface="新細明體"/>
                          <a:cs typeface="Calibri" panose="020F0502020204030204" pitchFamily="34" charset="0"/>
                        </a:rPr>
                        <a:t>-0.3560</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-0.2415</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-0.3184</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-1.0712</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-1.2349</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-0.3254</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-1.3992</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-1.3615</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-1.3630</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r>
              <a:tr h="288032">
                <a:tc>
                  <a:txBody>
                    <a:bodyPr/>
                    <a:lstStyle/>
                    <a:p>
                      <a:pPr algn="ctr" fontAlgn="ctr" hangingPunct="0">
                        <a:spcBef>
                          <a:spcPts val="180"/>
                        </a:spcBef>
                        <a:spcAft>
                          <a:spcPts val="180"/>
                        </a:spcAft>
                        <a:tabLst>
                          <a:tab pos="228600" algn="l"/>
                          <a:tab pos="457200" algn="l"/>
                          <a:tab pos="685800" algn="l"/>
                          <a:tab pos="914400" algn="l"/>
                        </a:tabLst>
                      </a:pPr>
                      <a:r>
                        <a:rPr lang="en-US" sz="1600" kern="1200" dirty="0" err="1">
                          <a:effectLst/>
                          <a:latin typeface="Calibri" panose="020F0502020204030204" pitchFamily="34" charset="0"/>
                          <a:cs typeface="Calibri" panose="020F0502020204030204" pitchFamily="34" charset="0"/>
                        </a:rPr>
                        <a:t>ldp</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dirty="0">
                          <a:solidFill>
                            <a:srgbClr val="000000"/>
                          </a:solidFill>
                          <a:effectLst/>
                          <a:latin typeface="Calibri" panose="020F0502020204030204" pitchFamily="34" charset="0"/>
                          <a:ea typeface="新細明體"/>
                          <a:cs typeface="Calibri" panose="020F0502020204030204" pitchFamily="34" charset="0"/>
                        </a:rPr>
                        <a:t>-0.2231</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dirty="0">
                          <a:solidFill>
                            <a:srgbClr val="000000"/>
                          </a:solidFill>
                          <a:effectLst/>
                          <a:latin typeface="Calibri" panose="020F0502020204030204" pitchFamily="34" charset="0"/>
                          <a:ea typeface="新細明體"/>
                          <a:cs typeface="Calibri" panose="020F0502020204030204" pitchFamily="34" charset="0"/>
                        </a:rPr>
                        <a:t>-0.1122</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-0.1935</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1.3046</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0.9894</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2.0469</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-1.0077</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-0.9979</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dirty="0">
                          <a:solidFill>
                            <a:srgbClr val="000000"/>
                          </a:solidFill>
                          <a:effectLst/>
                          <a:latin typeface="Calibri" panose="020F0502020204030204" pitchFamily="34" charset="0"/>
                          <a:ea typeface="新細明體"/>
                          <a:cs typeface="Calibri" panose="020F0502020204030204" pitchFamily="34" charset="0"/>
                        </a:rPr>
                        <a:t>-0.9781</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r>
              <a:tr h="288032">
                <a:tc>
                  <a:txBody>
                    <a:bodyPr/>
                    <a:lstStyle/>
                    <a:p>
                      <a:pPr algn="ctr" fontAlgn="ctr" hangingPunct="0">
                        <a:spcBef>
                          <a:spcPts val="180"/>
                        </a:spcBef>
                        <a:spcAft>
                          <a:spcPts val="180"/>
                        </a:spcAft>
                        <a:tabLst>
                          <a:tab pos="228600" algn="l"/>
                          <a:tab pos="457200" algn="l"/>
                          <a:tab pos="685800" algn="l"/>
                          <a:tab pos="914400" algn="l"/>
                        </a:tabLst>
                      </a:pPr>
                      <a:r>
                        <a:rPr lang="en-US" sz="1600" kern="1200">
                          <a:effectLst/>
                          <a:latin typeface="Calibri" panose="020F0502020204030204" pitchFamily="34" charset="0"/>
                          <a:cs typeface="Calibri" panose="020F0502020204030204" pitchFamily="34" charset="0"/>
                        </a:rPr>
                        <a:t>ai</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-0.1370</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-0.0344</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dirty="0">
                          <a:solidFill>
                            <a:srgbClr val="000000"/>
                          </a:solidFill>
                          <a:effectLst/>
                          <a:latin typeface="Calibri" panose="020F0502020204030204" pitchFamily="34" charset="0"/>
                          <a:ea typeface="新細明體"/>
                          <a:cs typeface="Calibri" panose="020F0502020204030204" pitchFamily="34" charset="0"/>
                        </a:rPr>
                        <a:t>-0.1072</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-1.6007</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-2.4781</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-0.8882</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-1.6165</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dirty="0">
                          <a:solidFill>
                            <a:srgbClr val="000000"/>
                          </a:solidFill>
                          <a:effectLst/>
                          <a:latin typeface="Calibri" panose="020F0502020204030204" pitchFamily="34" charset="0"/>
                          <a:ea typeface="新細明體"/>
                          <a:cs typeface="Calibri" panose="020F0502020204030204" pitchFamily="34" charset="0"/>
                        </a:rPr>
                        <a:t>-1.7321</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dirty="0">
                          <a:solidFill>
                            <a:srgbClr val="000000"/>
                          </a:solidFill>
                          <a:effectLst/>
                          <a:latin typeface="Calibri" panose="020F0502020204030204" pitchFamily="34" charset="0"/>
                          <a:ea typeface="新細明體"/>
                          <a:cs typeface="Calibri" panose="020F0502020204030204" pitchFamily="34" charset="0"/>
                        </a:rPr>
                        <a:t>-1.6039</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r>
              <a:tr h="216024">
                <a:tc>
                  <a:txBody>
                    <a:bodyPr/>
                    <a:lstStyle/>
                    <a:p>
                      <a:pPr algn="ctr" fontAlgn="ctr" hangingPunct="0">
                        <a:spcBef>
                          <a:spcPts val="180"/>
                        </a:spcBef>
                        <a:spcAft>
                          <a:spcPts val="180"/>
                        </a:spcAft>
                        <a:tabLst>
                          <a:tab pos="228600" algn="l"/>
                          <a:tab pos="457200" algn="l"/>
                          <a:tab pos="685800" algn="l"/>
                          <a:tab pos="914400" algn="l"/>
                        </a:tabLst>
                      </a:pPr>
                      <a:r>
                        <a:rPr lang="en-US" sz="1600" kern="1200" dirty="0" err="1">
                          <a:effectLst/>
                          <a:latin typeface="Calibri" panose="020F0502020204030204" pitchFamily="34" charset="0"/>
                          <a:cs typeface="Calibri" panose="020F0502020204030204" pitchFamily="34" charset="0"/>
                        </a:rPr>
                        <a:t>ave</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-0.2387</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-0.1293</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dirty="0">
                          <a:solidFill>
                            <a:srgbClr val="000000"/>
                          </a:solidFill>
                          <a:effectLst/>
                          <a:latin typeface="Calibri" panose="020F0502020204030204" pitchFamily="34" charset="0"/>
                          <a:ea typeface="新細明體"/>
                          <a:cs typeface="Calibri" panose="020F0502020204030204" pitchFamily="34" charset="0"/>
                        </a:rPr>
                        <a:t>-0.2064</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dirty="0">
                          <a:solidFill>
                            <a:srgbClr val="000000"/>
                          </a:solidFill>
                          <a:effectLst/>
                          <a:latin typeface="Calibri" panose="020F0502020204030204" pitchFamily="34" charset="0"/>
                          <a:ea typeface="新細明體"/>
                          <a:cs typeface="Calibri" panose="020F0502020204030204" pitchFamily="34" charset="0"/>
                        </a:rPr>
                        <a:t>-0.4558</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dirty="0">
                          <a:solidFill>
                            <a:srgbClr val="000000"/>
                          </a:solidFill>
                          <a:effectLst/>
                          <a:latin typeface="Calibri" panose="020F0502020204030204" pitchFamily="34" charset="0"/>
                          <a:ea typeface="新細明體"/>
                          <a:cs typeface="Calibri" panose="020F0502020204030204" pitchFamily="34" charset="0"/>
                        </a:rPr>
                        <a:t>-0.9079</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dirty="0">
                          <a:solidFill>
                            <a:srgbClr val="000000"/>
                          </a:solidFill>
                          <a:effectLst/>
                          <a:latin typeface="Calibri" panose="020F0502020204030204" pitchFamily="34" charset="0"/>
                          <a:ea typeface="新細明體"/>
                          <a:cs typeface="Calibri" panose="020F0502020204030204" pitchFamily="34" charset="0"/>
                        </a:rPr>
                        <a:t>0.2778</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dirty="0">
                          <a:solidFill>
                            <a:srgbClr val="000000"/>
                          </a:solidFill>
                          <a:effectLst/>
                          <a:latin typeface="Calibri" panose="020F0502020204030204" pitchFamily="34" charset="0"/>
                          <a:ea typeface="新細明體"/>
                          <a:cs typeface="Calibri" panose="020F0502020204030204" pitchFamily="34" charset="0"/>
                        </a:rPr>
                        <a:t>-1.3411</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a:solidFill>
                            <a:srgbClr val="000000"/>
                          </a:solidFill>
                          <a:effectLst/>
                          <a:latin typeface="Calibri" panose="020F0502020204030204" pitchFamily="34" charset="0"/>
                          <a:ea typeface="新細明體"/>
                          <a:cs typeface="Calibri" panose="020F0502020204030204" pitchFamily="34" charset="0"/>
                        </a:rPr>
                        <a:t>-1.3638</a:t>
                      </a:r>
                      <a:endParaRPr lang="zh-TW" sz="160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c>
                  <a:txBody>
                    <a:bodyPr/>
                    <a:lstStyle/>
                    <a:p>
                      <a:pPr algn="ctr" fontAlgn="auto" hangingPunct="1">
                        <a:spcBef>
                          <a:spcPts val="680"/>
                        </a:spcBef>
                        <a:spcAft>
                          <a:spcPts val="0"/>
                        </a:spcAft>
                        <a:tabLst>
                          <a:tab pos="228600" algn="l"/>
                          <a:tab pos="457200" algn="l"/>
                          <a:tab pos="685800" algn="l"/>
                          <a:tab pos="914400" algn="l"/>
                          <a:tab pos="304800" algn="l"/>
                        </a:tabLst>
                      </a:pPr>
                      <a:r>
                        <a:rPr lang="en-US" sz="1600" kern="1200" dirty="0">
                          <a:solidFill>
                            <a:srgbClr val="000000"/>
                          </a:solidFill>
                          <a:effectLst/>
                          <a:latin typeface="Calibri" panose="020F0502020204030204" pitchFamily="34" charset="0"/>
                          <a:ea typeface="新細明體"/>
                          <a:cs typeface="Calibri" panose="020F0502020204030204" pitchFamily="34" charset="0"/>
                        </a:rPr>
                        <a:t>-1.3150</a:t>
                      </a:r>
                      <a:endParaRPr lang="zh-TW" sz="1600" dirty="0">
                        <a:effectLst/>
                        <a:latin typeface="Calibri" panose="020F0502020204030204" pitchFamily="34" charset="0"/>
                        <a:ea typeface="新細明體"/>
                        <a:cs typeface="Calibri" panose="020F0502020204030204" pitchFamily="34" charset="0"/>
                      </a:endParaRPr>
                    </a:p>
                  </a:txBody>
                  <a:tcPr marL="68580" marR="68580" marT="0" marB="0">
                    <a:solidFill>
                      <a:schemeClr val="accent5">
                        <a:lumMod val="20000"/>
                        <a:lumOff val="80000"/>
                      </a:schemeClr>
                    </a:solidFill>
                  </a:tcPr>
                </a:tc>
              </a:tr>
            </a:tbl>
          </a:graphicData>
        </a:graphic>
      </p:graphicFrame>
    </p:spTree>
    <p:extLst>
      <p:ext uri="{BB962C8B-B14F-4D97-AF65-F5344CB8AC3E}">
        <p14:creationId xmlns:p14="http://schemas.microsoft.com/office/powerpoint/2010/main" val="328750545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圖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5753" y="1914551"/>
            <a:ext cx="8029935" cy="4516838"/>
          </a:xfrm>
          <a:prstGeom prst="rect">
            <a:avLst/>
          </a:prstGeom>
        </p:spPr>
      </p:pic>
      <p:sp>
        <p:nvSpPr>
          <p:cNvPr id="6" name="標題 1"/>
          <p:cNvSpPr txBox="1">
            <a:spLocks/>
          </p:cNvSpPr>
          <p:nvPr/>
        </p:nvSpPr>
        <p:spPr bwMode="auto">
          <a:xfrm>
            <a:off x="226246" y="836712"/>
            <a:ext cx="8784976"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algn="ctr" eaLnBrk="0" hangingPunct="0">
              <a:defRPr/>
            </a:pPr>
            <a:r>
              <a:rPr lang="en-US" altLang="zh-TW" sz="3200" b="1" dirty="0" smtClean="0">
                <a:solidFill>
                  <a:schemeClr val="tx2"/>
                </a:solidFill>
                <a:latin typeface="Calibri" panose="020F0502020204030204" pitchFamily="34" charset="0"/>
                <a:ea typeface="+mj-ea"/>
                <a:cs typeface="Calibri" panose="020F0502020204030204" pitchFamily="34" charset="0"/>
              </a:rPr>
              <a:t>Subjective Performances of Coded CTDP Formats</a:t>
            </a:r>
            <a:endParaRPr kumimoji="1" lang="zh-TW" altLang="en-US" sz="3200" b="1" i="0" u="none" strike="noStrike" kern="1200" cap="none" spc="0" normalizeH="0" baseline="0" noProof="0" dirty="0">
              <a:ln>
                <a:noFill/>
              </a:ln>
              <a:solidFill>
                <a:schemeClr val="tx2"/>
              </a:solidFill>
              <a:effectLst/>
              <a:uLnTx/>
              <a:uFillTx/>
              <a:latin typeface="Calibri" panose="020F0502020204030204" pitchFamily="34" charset="0"/>
              <a:ea typeface="+mj-ea"/>
              <a:cs typeface="Calibri" panose="020F0502020204030204" pitchFamily="34" charset="0"/>
            </a:endParaRPr>
          </a:p>
        </p:txBody>
      </p:sp>
      <p:sp>
        <p:nvSpPr>
          <p:cNvPr id="4" name="文字方塊 3"/>
          <p:cNvSpPr txBox="1"/>
          <p:nvPr/>
        </p:nvSpPr>
        <p:spPr>
          <a:xfrm>
            <a:off x="531807" y="1537145"/>
            <a:ext cx="5404043" cy="369332"/>
          </a:xfrm>
          <a:prstGeom prst="rect">
            <a:avLst/>
          </a:prstGeom>
          <a:noFill/>
        </p:spPr>
        <p:txBody>
          <a:bodyPr wrap="none" rtlCol="0">
            <a:spAutoFit/>
          </a:bodyPr>
          <a:lstStyle/>
          <a:p>
            <a:r>
              <a:rPr lang="en-US" altLang="zh-TW" b="1" dirty="0" err="1" smtClean="0"/>
              <a:t>Depacked</a:t>
            </a:r>
            <a:r>
              <a:rPr lang="en-US" altLang="zh-TW" b="1" dirty="0" smtClean="0"/>
              <a:t> Depth of Original RGB Color Packing</a:t>
            </a:r>
            <a:endParaRPr lang="zh-TW" altLang="en-US" b="1" dirty="0"/>
          </a:p>
        </p:txBody>
      </p:sp>
      <p:sp>
        <p:nvSpPr>
          <p:cNvPr id="2" name="文字方塊 1"/>
          <p:cNvSpPr txBox="1"/>
          <p:nvPr/>
        </p:nvSpPr>
        <p:spPr>
          <a:xfrm>
            <a:off x="7668344" y="1520593"/>
            <a:ext cx="1063112" cy="369332"/>
          </a:xfrm>
          <a:prstGeom prst="rect">
            <a:avLst/>
          </a:prstGeom>
          <a:noFill/>
        </p:spPr>
        <p:txBody>
          <a:bodyPr wrap="none" rtlCol="0">
            <a:spAutoFit/>
          </a:bodyPr>
          <a:lstStyle/>
          <a:p>
            <a:r>
              <a:rPr lang="en-US" altLang="zh-TW" dirty="0" smtClean="0">
                <a:solidFill>
                  <a:srgbClr val="FF0000"/>
                </a:solidFill>
              </a:rPr>
              <a:t>(QP=27)</a:t>
            </a:r>
            <a:endParaRPr lang="zh-TW" altLang="en-US" dirty="0">
              <a:solidFill>
                <a:srgbClr val="FF0000"/>
              </a:solidFill>
            </a:endParaRPr>
          </a:p>
        </p:txBody>
      </p:sp>
    </p:spTree>
    <p:extLst>
      <p:ext uri="{BB962C8B-B14F-4D97-AF65-F5344CB8AC3E}">
        <p14:creationId xmlns:p14="http://schemas.microsoft.com/office/powerpoint/2010/main" val="196825890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2686" y="1912272"/>
            <a:ext cx="8073002" cy="4541064"/>
          </a:xfrm>
          <a:prstGeom prst="rect">
            <a:avLst/>
          </a:prstGeom>
        </p:spPr>
      </p:pic>
      <p:sp>
        <p:nvSpPr>
          <p:cNvPr id="6" name="標題 1"/>
          <p:cNvSpPr txBox="1">
            <a:spLocks/>
          </p:cNvSpPr>
          <p:nvPr/>
        </p:nvSpPr>
        <p:spPr bwMode="auto">
          <a:xfrm>
            <a:off x="226246" y="836712"/>
            <a:ext cx="8784976"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algn="ctr" eaLnBrk="0" hangingPunct="0">
              <a:defRPr/>
            </a:pPr>
            <a:r>
              <a:rPr lang="en-US" altLang="zh-TW" sz="3200" b="1" dirty="0" smtClean="0">
                <a:solidFill>
                  <a:schemeClr val="tx2"/>
                </a:solidFill>
                <a:latin typeface="Calibri" panose="020F0502020204030204" pitchFamily="34" charset="0"/>
                <a:ea typeface="+mj-ea"/>
                <a:cs typeface="Calibri" panose="020F0502020204030204" pitchFamily="34" charset="0"/>
              </a:rPr>
              <a:t>Subjective Performances of Coded CTDP Formats</a:t>
            </a:r>
            <a:endParaRPr kumimoji="1" lang="zh-TW" altLang="en-US" sz="3200" b="1" i="0" u="none" strike="noStrike" kern="1200" cap="none" spc="0" normalizeH="0" baseline="0" noProof="0" dirty="0">
              <a:ln>
                <a:noFill/>
              </a:ln>
              <a:solidFill>
                <a:schemeClr val="tx2"/>
              </a:solidFill>
              <a:effectLst/>
              <a:uLnTx/>
              <a:uFillTx/>
              <a:latin typeface="Calibri" panose="020F0502020204030204" pitchFamily="34" charset="0"/>
              <a:ea typeface="+mj-ea"/>
              <a:cs typeface="Calibri" panose="020F0502020204030204" pitchFamily="34" charset="0"/>
            </a:endParaRPr>
          </a:p>
        </p:txBody>
      </p:sp>
      <p:sp>
        <p:nvSpPr>
          <p:cNvPr id="4" name="文字方塊 3"/>
          <p:cNvSpPr txBox="1"/>
          <p:nvPr/>
        </p:nvSpPr>
        <p:spPr>
          <a:xfrm>
            <a:off x="531807" y="1537145"/>
            <a:ext cx="5510868" cy="369332"/>
          </a:xfrm>
          <a:prstGeom prst="rect">
            <a:avLst/>
          </a:prstGeom>
          <a:noFill/>
        </p:spPr>
        <p:txBody>
          <a:bodyPr wrap="none" rtlCol="0">
            <a:spAutoFit/>
          </a:bodyPr>
          <a:lstStyle/>
          <a:p>
            <a:r>
              <a:rPr lang="en-US" altLang="zh-TW" b="1" dirty="0" err="1"/>
              <a:t>Depacked</a:t>
            </a:r>
            <a:r>
              <a:rPr lang="en-US" altLang="zh-TW" b="1" dirty="0"/>
              <a:t> Depth of </a:t>
            </a:r>
            <a:r>
              <a:rPr lang="en-US" altLang="zh-TW" b="1" dirty="0" smtClean="0"/>
              <a:t>Adjusted RGB Color Packing</a:t>
            </a:r>
            <a:endParaRPr lang="zh-TW" altLang="en-US" b="1" dirty="0"/>
          </a:p>
        </p:txBody>
      </p:sp>
      <p:sp>
        <p:nvSpPr>
          <p:cNvPr id="5" name="文字方塊 4"/>
          <p:cNvSpPr txBox="1"/>
          <p:nvPr/>
        </p:nvSpPr>
        <p:spPr>
          <a:xfrm>
            <a:off x="7668344" y="1520593"/>
            <a:ext cx="1063112" cy="369332"/>
          </a:xfrm>
          <a:prstGeom prst="rect">
            <a:avLst/>
          </a:prstGeom>
          <a:noFill/>
        </p:spPr>
        <p:txBody>
          <a:bodyPr wrap="none" rtlCol="0">
            <a:spAutoFit/>
          </a:bodyPr>
          <a:lstStyle/>
          <a:p>
            <a:r>
              <a:rPr lang="en-US" altLang="zh-TW" dirty="0" smtClean="0">
                <a:solidFill>
                  <a:srgbClr val="FF0000"/>
                </a:solidFill>
              </a:rPr>
              <a:t>(QP=27)</a:t>
            </a:r>
            <a:endParaRPr lang="zh-TW" altLang="en-US" dirty="0">
              <a:solidFill>
                <a:srgbClr val="FF0000"/>
              </a:solidFill>
            </a:endParaRPr>
          </a:p>
        </p:txBody>
      </p:sp>
    </p:spTree>
    <p:extLst>
      <p:ext uri="{BB962C8B-B14F-4D97-AF65-F5344CB8AC3E}">
        <p14:creationId xmlns:p14="http://schemas.microsoft.com/office/powerpoint/2010/main" val="94286379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2576" y="1916113"/>
            <a:ext cx="8103518" cy="4537222"/>
          </a:xfrm>
          <a:prstGeom prst="rect">
            <a:avLst/>
          </a:prstGeom>
        </p:spPr>
      </p:pic>
      <p:sp>
        <p:nvSpPr>
          <p:cNvPr id="6" name="標題 1"/>
          <p:cNvSpPr txBox="1">
            <a:spLocks/>
          </p:cNvSpPr>
          <p:nvPr/>
        </p:nvSpPr>
        <p:spPr bwMode="auto">
          <a:xfrm>
            <a:off x="226246" y="836712"/>
            <a:ext cx="8784976"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algn="ctr" eaLnBrk="0" hangingPunct="0">
              <a:defRPr/>
            </a:pPr>
            <a:r>
              <a:rPr lang="en-US" altLang="zh-TW" sz="3200" b="1" dirty="0" smtClean="0">
                <a:solidFill>
                  <a:schemeClr val="tx2"/>
                </a:solidFill>
                <a:latin typeface="Calibri" panose="020F0502020204030204" pitchFamily="34" charset="0"/>
                <a:ea typeface="+mj-ea"/>
                <a:cs typeface="Calibri" panose="020F0502020204030204" pitchFamily="34" charset="0"/>
              </a:rPr>
              <a:t>Subjective Performances of </a:t>
            </a:r>
            <a:r>
              <a:rPr lang="en-US" altLang="zh-TW" sz="3200" b="1" dirty="0">
                <a:solidFill>
                  <a:schemeClr val="tx2"/>
                </a:solidFill>
                <a:latin typeface="Calibri" panose="020F0502020204030204" pitchFamily="34" charset="0"/>
                <a:ea typeface="+mj-ea"/>
                <a:cs typeface="Calibri" panose="020F0502020204030204" pitchFamily="34" charset="0"/>
              </a:rPr>
              <a:t>C</a:t>
            </a:r>
            <a:r>
              <a:rPr lang="en-US" altLang="zh-TW" sz="3200" b="1" dirty="0" smtClean="0">
                <a:solidFill>
                  <a:schemeClr val="tx2"/>
                </a:solidFill>
                <a:latin typeface="Calibri" panose="020F0502020204030204" pitchFamily="34" charset="0"/>
                <a:ea typeface="+mj-ea"/>
                <a:cs typeface="Calibri" panose="020F0502020204030204" pitchFamily="34" charset="0"/>
              </a:rPr>
              <a:t>oded CTDP Formats</a:t>
            </a:r>
            <a:endParaRPr kumimoji="1" lang="zh-TW" altLang="en-US" sz="3200" b="1" i="0" u="none" strike="noStrike" kern="1200" cap="none" spc="0" normalizeH="0" baseline="0" noProof="0" dirty="0">
              <a:ln>
                <a:noFill/>
              </a:ln>
              <a:solidFill>
                <a:schemeClr val="tx2"/>
              </a:solidFill>
              <a:effectLst/>
              <a:uLnTx/>
              <a:uFillTx/>
              <a:latin typeface="Calibri" panose="020F0502020204030204" pitchFamily="34" charset="0"/>
              <a:ea typeface="+mj-ea"/>
              <a:cs typeface="Calibri" panose="020F0502020204030204" pitchFamily="34" charset="0"/>
            </a:endParaRPr>
          </a:p>
        </p:txBody>
      </p:sp>
      <p:sp>
        <p:nvSpPr>
          <p:cNvPr id="4" name="文字方塊 3"/>
          <p:cNvSpPr txBox="1"/>
          <p:nvPr/>
        </p:nvSpPr>
        <p:spPr>
          <a:xfrm>
            <a:off x="531807" y="1537145"/>
            <a:ext cx="6306214" cy="369332"/>
          </a:xfrm>
          <a:prstGeom prst="rect">
            <a:avLst/>
          </a:prstGeom>
          <a:noFill/>
        </p:spPr>
        <p:txBody>
          <a:bodyPr wrap="none" rtlCol="0">
            <a:spAutoFit/>
          </a:bodyPr>
          <a:lstStyle/>
          <a:p>
            <a:r>
              <a:rPr lang="en-US" altLang="zh-TW" b="1" dirty="0" smtClean="0"/>
              <a:t>Synthesized Virtual View of Original RGB Color Packing</a:t>
            </a:r>
            <a:endParaRPr lang="zh-TW" altLang="en-US" b="1" dirty="0"/>
          </a:p>
        </p:txBody>
      </p:sp>
      <p:sp>
        <p:nvSpPr>
          <p:cNvPr id="5" name="文字方塊 4"/>
          <p:cNvSpPr txBox="1"/>
          <p:nvPr/>
        </p:nvSpPr>
        <p:spPr>
          <a:xfrm>
            <a:off x="7668344" y="1520593"/>
            <a:ext cx="1063112" cy="369332"/>
          </a:xfrm>
          <a:prstGeom prst="rect">
            <a:avLst/>
          </a:prstGeom>
          <a:noFill/>
        </p:spPr>
        <p:txBody>
          <a:bodyPr wrap="none" rtlCol="0">
            <a:spAutoFit/>
          </a:bodyPr>
          <a:lstStyle/>
          <a:p>
            <a:r>
              <a:rPr lang="en-US" altLang="zh-TW" dirty="0" smtClean="0">
                <a:solidFill>
                  <a:srgbClr val="FF0000"/>
                </a:solidFill>
              </a:rPr>
              <a:t>(QP=27)</a:t>
            </a:r>
            <a:endParaRPr lang="zh-TW" altLang="en-US" dirty="0">
              <a:solidFill>
                <a:srgbClr val="FF0000"/>
              </a:solidFill>
            </a:endParaRPr>
          </a:p>
        </p:txBody>
      </p:sp>
    </p:spTree>
    <p:extLst>
      <p:ext uri="{BB962C8B-B14F-4D97-AF65-F5344CB8AC3E}">
        <p14:creationId xmlns:p14="http://schemas.microsoft.com/office/powerpoint/2010/main" val="422328528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圖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1916112"/>
            <a:ext cx="8064128" cy="4496147"/>
          </a:xfrm>
          <a:prstGeom prst="rect">
            <a:avLst/>
          </a:prstGeom>
        </p:spPr>
      </p:pic>
      <p:sp>
        <p:nvSpPr>
          <p:cNvPr id="6" name="標題 1"/>
          <p:cNvSpPr txBox="1">
            <a:spLocks/>
          </p:cNvSpPr>
          <p:nvPr/>
        </p:nvSpPr>
        <p:spPr bwMode="auto">
          <a:xfrm>
            <a:off x="226246" y="836712"/>
            <a:ext cx="8784976" cy="710952"/>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algn="ctr" eaLnBrk="0" hangingPunct="0">
              <a:defRPr/>
            </a:pPr>
            <a:r>
              <a:rPr lang="en-US" altLang="zh-TW" sz="3200" b="1" dirty="0" smtClean="0">
                <a:solidFill>
                  <a:schemeClr val="tx2"/>
                </a:solidFill>
                <a:latin typeface="Calibri" panose="020F0502020204030204" pitchFamily="34" charset="0"/>
                <a:ea typeface="+mj-ea"/>
                <a:cs typeface="Calibri" panose="020F0502020204030204" pitchFamily="34" charset="0"/>
              </a:rPr>
              <a:t>Subjective Performances of </a:t>
            </a:r>
            <a:r>
              <a:rPr lang="en-US" altLang="zh-TW" sz="3200" b="1" dirty="0">
                <a:solidFill>
                  <a:schemeClr val="tx2"/>
                </a:solidFill>
                <a:latin typeface="Calibri" panose="020F0502020204030204" pitchFamily="34" charset="0"/>
                <a:ea typeface="+mj-ea"/>
                <a:cs typeface="Calibri" panose="020F0502020204030204" pitchFamily="34" charset="0"/>
              </a:rPr>
              <a:t>C</a:t>
            </a:r>
            <a:r>
              <a:rPr lang="en-US" altLang="zh-TW" sz="3200" b="1" dirty="0" smtClean="0">
                <a:solidFill>
                  <a:schemeClr val="tx2"/>
                </a:solidFill>
                <a:latin typeface="Calibri" panose="020F0502020204030204" pitchFamily="34" charset="0"/>
                <a:ea typeface="+mj-ea"/>
                <a:cs typeface="Calibri" panose="020F0502020204030204" pitchFamily="34" charset="0"/>
              </a:rPr>
              <a:t>oded CTDP Formats</a:t>
            </a:r>
            <a:endParaRPr kumimoji="1" lang="zh-TW" altLang="en-US" sz="3200" b="1" i="0" u="none" strike="noStrike" kern="1200" cap="none" spc="0" normalizeH="0" baseline="0" noProof="0" dirty="0">
              <a:ln>
                <a:noFill/>
              </a:ln>
              <a:solidFill>
                <a:schemeClr val="tx2"/>
              </a:solidFill>
              <a:effectLst/>
              <a:uLnTx/>
              <a:uFillTx/>
              <a:latin typeface="Calibri" panose="020F0502020204030204" pitchFamily="34" charset="0"/>
              <a:ea typeface="+mj-ea"/>
              <a:cs typeface="Calibri" panose="020F0502020204030204" pitchFamily="34" charset="0"/>
            </a:endParaRPr>
          </a:p>
        </p:txBody>
      </p:sp>
      <p:sp>
        <p:nvSpPr>
          <p:cNvPr id="4" name="文字方塊 3"/>
          <p:cNvSpPr txBox="1"/>
          <p:nvPr/>
        </p:nvSpPr>
        <p:spPr>
          <a:xfrm>
            <a:off x="531807" y="1537145"/>
            <a:ext cx="5634941" cy="369332"/>
          </a:xfrm>
          <a:prstGeom prst="rect">
            <a:avLst/>
          </a:prstGeom>
          <a:noFill/>
        </p:spPr>
        <p:txBody>
          <a:bodyPr wrap="none" rtlCol="0">
            <a:spAutoFit/>
          </a:bodyPr>
          <a:lstStyle/>
          <a:p>
            <a:r>
              <a:rPr lang="en-US" altLang="zh-TW" b="1" dirty="0" smtClean="0"/>
              <a:t>Synthesized View of Adjusted RGB Color Packing</a:t>
            </a:r>
            <a:endParaRPr lang="zh-TW" altLang="en-US" b="1" dirty="0"/>
          </a:p>
        </p:txBody>
      </p:sp>
      <p:sp>
        <p:nvSpPr>
          <p:cNvPr id="5" name="文字方塊 4"/>
          <p:cNvSpPr txBox="1"/>
          <p:nvPr/>
        </p:nvSpPr>
        <p:spPr>
          <a:xfrm>
            <a:off x="7668344" y="1520593"/>
            <a:ext cx="1063112" cy="369332"/>
          </a:xfrm>
          <a:prstGeom prst="rect">
            <a:avLst/>
          </a:prstGeom>
          <a:noFill/>
        </p:spPr>
        <p:txBody>
          <a:bodyPr wrap="none" rtlCol="0">
            <a:spAutoFit/>
          </a:bodyPr>
          <a:lstStyle/>
          <a:p>
            <a:r>
              <a:rPr lang="en-US" altLang="zh-TW" dirty="0" smtClean="0">
                <a:solidFill>
                  <a:srgbClr val="FF0000"/>
                </a:solidFill>
              </a:rPr>
              <a:t>(QP=27)</a:t>
            </a:r>
            <a:endParaRPr lang="zh-TW" altLang="en-US" dirty="0">
              <a:solidFill>
                <a:srgbClr val="FF0000"/>
              </a:solidFill>
            </a:endParaRPr>
          </a:p>
        </p:txBody>
      </p:sp>
    </p:spTree>
    <p:extLst>
      <p:ext uri="{BB962C8B-B14F-4D97-AF65-F5344CB8AC3E}">
        <p14:creationId xmlns:p14="http://schemas.microsoft.com/office/powerpoint/2010/main" val="416018693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935596" y="1628800"/>
            <a:ext cx="7272808" cy="1800200"/>
          </a:xfrm>
        </p:spPr>
        <p:txBody>
          <a:bodyPr>
            <a:noAutofit/>
          </a:bodyPr>
          <a:lstStyle/>
          <a:p>
            <a:pPr marL="723900" indent="-352425" algn="l"/>
            <a:r>
              <a:rPr lang="en-US" altLang="zh-TW" sz="4000" dirty="0" smtClean="0">
                <a:latin typeface="Calibri" pitchFamily="34" charset="0"/>
              </a:rPr>
              <a:t>     Adoption Plan in Taiwan</a:t>
            </a:r>
            <a:r>
              <a:rPr lang="en-US" altLang="zh-TW" sz="4000" dirty="0">
                <a:latin typeface="Calibri" pitchFamily="34" charset="0"/>
              </a:rPr>
              <a:t/>
            </a:r>
            <a:br>
              <a:rPr lang="en-US" altLang="zh-TW" sz="4000" dirty="0">
                <a:latin typeface="Calibri" pitchFamily="34" charset="0"/>
              </a:rPr>
            </a:br>
            <a:endParaRPr lang="en-US" altLang="zh-TW" sz="2800" dirty="0" smtClean="0">
              <a:solidFill>
                <a:srgbClr val="FFFF00"/>
              </a:solidFill>
              <a:latin typeface="Calibri" pitchFamily="34" charset="0"/>
            </a:endParaRPr>
          </a:p>
        </p:txBody>
      </p:sp>
      <p:sp>
        <p:nvSpPr>
          <p:cNvPr id="3" name="文字方塊 2"/>
          <p:cNvSpPr txBox="1"/>
          <p:nvPr/>
        </p:nvSpPr>
        <p:spPr>
          <a:xfrm>
            <a:off x="2366041" y="3933056"/>
            <a:ext cx="4870255" cy="646331"/>
          </a:xfrm>
          <a:prstGeom prst="rect">
            <a:avLst/>
          </a:prstGeom>
          <a:noFill/>
        </p:spPr>
        <p:txBody>
          <a:bodyPr wrap="square" rtlCol="0">
            <a:spAutoFit/>
          </a:bodyPr>
          <a:lstStyle/>
          <a:p>
            <a:pPr marL="342900" indent="-342900">
              <a:buAutoNum type="arabicPeriod"/>
            </a:pPr>
            <a:r>
              <a:rPr lang="en-CA" altLang="zh-TW" dirty="0" err="1" smtClean="0">
                <a:effectLst>
                  <a:outerShdw blurRad="38100" dist="38100" dir="2700000" algn="tl">
                    <a:srgbClr val="000000">
                      <a:alpha val="43137"/>
                    </a:srgbClr>
                  </a:outerShdw>
                </a:effectLst>
              </a:rPr>
              <a:t>Hsin</a:t>
            </a:r>
            <a:r>
              <a:rPr lang="en-CA" altLang="zh-TW" dirty="0" smtClean="0">
                <a:effectLst>
                  <a:outerShdw blurRad="38100" dist="38100" dir="2700000" algn="tl">
                    <a:srgbClr val="000000">
                      <a:alpha val="43137"/>
                    </a:srgbClr>
                  </a:outerShdw>
                </a:effectLst>
              </a:rPr>
              <a:t> </a:t>
            </a:r>
            <a:r>
              <a:rPr lang="en-CA" altLang="zh-TW" dirty="0" err="1">
                <a:effectLst>
                  <a:outerShdw blurRad="38100" dist="38100" dir="2700000" algn="tl">
                    <a:srgbClr val="000000">
                      <a:alpha val="43137"/>
                    </a:srgbClr>
                  </a:outerShdw>
                </a:effectLst>
              </a:rPr>
              <a:t>Yeong</a:t>
            </a:r>
            <a:r>
              <a:rPr lang="en-CA" altLang="zh-TW" dirty="0">
                <a:effectLst>
                  <a:outerShdw blurRad="38100" dist="38100" dir="2700000" algn="tl">
                    <a:srgbClr val="000000">
                      <a:alpha val="43137"/>
                    </a:srgbClr>
                  </a:outerShdw>
                </a:effectLst>
              </a:rPr>
              <a:t> An (HYA) Cable TV </a:t>
            </a:r>
            <a:r>
              <a:rPr lang="en-CA" altLang="zh-TW" dirty="0" smtClean="0">
                <a:effectLst>
                  <a:outerShdw blurRad="38100" dist="38100" dir="2700000" algn="tl">
                    <a:srgbClr val="000000">
                      <a:alpha val="43137"/>
                    </a:srgbClr>
                  </a:outerShdw>
                </a:effectLst>
              </a:rPr>
              <a:t>Company</a:t>
            </a:r>
          </a:p>
          <a:p>
            <a:pPr marL="342900" indent="-342900">
              <a:buAutoNum type="arabicPeriod"/>
            </a:pPr>
            <a:r>
              <a:rPr lang="en-CA" altLang="zh-TW" dirty="0" smtClean="0">
                <a:effectLst>
                  <a:outerShdw blurRad="38100" dist="38100" dir="2700000" algn="tl">
                    <a:srgbClr val="000000">
                      <a:alpha val="43137"/>
                    </a:srgbClr>
                  </a:outerShdw>
                </a:effectLst>
              </a:rPr>
              <a:t>Public Television Services </a:t>
            </a:r>
            <a:r>
              <a:rPr lang="en-US" altLang="zh-TW" dirty="0" smtClean="0">
                <a:effectLst>
                  <a:outerShdw blurRad="38100" dist="38100" dir="2700000" algn="tl">
                    <a:srgbClr val="000000">
                      <a:alpha val="43137"/>
                    </a:srgbClr>
                  </a:outerShdw>
                </a:effectLst>
              </a:rPr>
              <a:t> </a:t>
            </a:r>
            <a:endParaRPr lang="zh-TW"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30207386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投影片編號版面配置區 3"/>
          <p:cNvSpPr>
            <a:spLocks noGrp="1"/>
          </p:cNvSpPr>
          <p:nvPr>
            <p:ph type="sldNum" sz="quarter" idx="4294967295"/>
          </p:nvPr>
        </p:nvSpPr>
        <p:spPr>
          <a:xfrm>
            <a:off x="457200" y="6245225"/>
            <a:ext cx="2133600" cy="4762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Arial" charset="0"/>
                <a:ea typeface="新細明體" charset="-120"/>
              </a:defRPr>
            </a:lvl1pPr>
            <a:lvl2pPr marL="742950" indent="-285750" eaLnBrk="0" hangingPunct="0">
              <a:defRPr kumimoji="1" sz="2400">
                <a:solidFill>
                  <a:schemeClr val="tx1"/>
                </a:solidFill>
                <a:latin typeface="Arial" charset="0"/>
                <a:ea typeface="新細明體" charset="-120"/>
              </a:defRPr>
            </a:lvl2pPr>
            <a:lvl3pPr marL="1143000" indent="-228600" eaLnBrk="0" hangingPunct="0">
              <a:defRPr kumimoji="1" sz="2400">
                <a:solidFill>
                  <a:schemeClr val="tx1"/>
                </a:solidFill>
                <a:latin typeface="Arial" charset="0"/>
                <a:ea typeface="新細明體" charset="-120"/>
              </a:defRPr>
            </a:lvl3pPr>
            <a:lvl4pPr marL="1600200" indent="-228600" eaLnBrk="0" hangingPunct="0">
              <a:defRPr kumimoji="1" sz="2400">
                <a:solidFill>
                  <a:schemeClr val="tx1"/>
                </a:solidFill>
                <a:latin typeface="Arial" charset="0"/>
                <a:ea typeface="新細明體" charset="-120"/>
              </a:defRPr>
            </a:lvl4pPr>
            <a:lvl5pPr marL="2057400" indent="-228600" eaLnBrk="0" hangingPunct="0">
              <a:defRPr kumimoji="1" sz="2400">
                <a:solidFill>
                  <a:schemeClr val="tx1"/>
                </a:solidFill>
                <a:latin typeface="Arial" charset="0"/>
                <a:ea typeface="新細明體" charset="-120"/>
              </a:defRPr>
            </a:lvl5pPr>
            <a:lvl6pPr marL="2514600" indent="-228600" eaLnBrk="0" fontAlgn="base" hangingPunct="0">
              <a:spcBef>
                <a:spcPct val="0"/>
              </a:spcBef>
              <a:spcAft>
                <a:spcPct val="0"/>
              </a:spcAft>
              <a:defRPr kumimoji="1" sz="2400">
                <a:solidFill>
                  <a:schemeClr val="tx1"/>
                </a:solidFill>
                <a:latin typeface="Arial" charset="0"/>
                <a:ea typeface="新細明體" charset="-120"/>
              </a:defRPr>
            </a:lvl6pPr>
            <a:lvl7pPr marL="2971800" indent="-228600" eaLnBrk="0" fontAlgn="base" hangingPunct="0">
              <a:spcBef>
                <a:spcPct val="0"/>
              </a:spcBef>
              <a:spcAft>
                <a:spcPct val="0"/>
              </a:spcAft>
              <a:defRPr kumimoji="1" sz="2400">
                <a:solidFill>
                  <a:schemeClr val="tx1"/>
                </a:solidFill>
                <a:latin typeface="Arial" charset="0"/>
                <a:ea typeface="新細明體" charset="-120"/>
              </a:defRPr>
            </a:lvl7pPr>
            <a:lvl8pPr marL="3429000" indent="-228600" eaLnBrk="0" fontAlgn="base" hangingPunct="0">
              <a:spcBef>
                <a:spcPct val="0"/>
              </a:spcBef>
              <a:spcAft>
                <a:spcPct val="0"/>
              </a:spcAft>
              <a:defRPr kumimoji="1" sz="2400">
                <a:solidFill>
                  <a:schemeClr val="tx1"/>
                </a:solidFill>
                <a:latin typeface="Arial" charset="0"/>
                <a:ea typeface="新細明體" charset="-120"/>
              </a:defRPr>
            </a:lvl8pPr>
            <a:lvl9pPr marL="3886200" indent="-228600" eaLnBrk="0" fontAlgn="base" hangingPunct="0">
              <a:spcBef>
                <a:spcPct val="0"/>
              </a:spcBef>
              <a:spcAft>
                <a:spcPct val="0"/>
              </a:spcAft>
              <a:defRPr kumimoji="1" sz="2400">
                <a:solidFill>
                  <a:schemeClr val="tx1"/>
                </a:solidFill>
                <a:latin typeface="Arial" charset="0"/>
                <a:ea typeface="新細明體" charset="-120"/>
              </a:defRPr>
            </a:lvl9pPr>
          </a:lstStyle>
          <a:p>
            <a:pPr eaLnBrk="1" hangingPunct="1"/>
            <a:fld id="{33A825E6-99E2-4E56-8000-572C2DFCEBEC}" type="slidenum">
              <a:rPr lang="en-US" altLang="zh-TW" sz="1200" smtClean="0">
                <a:solidFill>
                  <a:srgbClr val="262699"/>
                </a:solidFill>
                <a:latin typeface="微軟正黑體" pitchFamily="34" charset="-120"/>
                <a:ea typeface="微軟正黑體" pitchFamily="34" charset="-120"/>
              </a:rPr>
              <a:pPr eaLnBrk="1" hangingPunct="1"/>
              <a:t>57</a:t>
            </a:fld>
            <a:endParaRPr lang="en-US" altLang="zh-TW" sz="1200" smtClean="0">
              <a:solidFill>
                <a:srgbClr val="262699"/>
              </a:solidFill>
              <a:latin typeface="微軟正黑體" pitchFamily="34" charset="-120"/>
              <a:ea typeface="微軟正黑體" pitchFamily="34" charset="-120"/>
            </a:endParaRPr>
          </a:p>
        </p:txBody>
      </p:sp>
      <p:pic>
        <p:nvPicPr>
          <p:cNvPr id="7987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106" y="1361305"/>
            <a:ext cx="8509892" cy="51640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 Box 30"/>
          <p:cNvSpPr txBox="1">
            <a:spLocks noChangeArrowheads="1"/>
          </p:cNvSpPr>
          <p:nvPr/>
        </p:nvSpPr>
        <p:spPr bwMode="auto">
          <a:xfrm>
            <a:off x="632221" y="686147"/>
            <a:ext cx="8097838" cy="582613"/>
          </a:xfrm>
          <a:prstGeom prst="rect">
            <a:avLst/>
          </a:prstGeom>
          <a:noFill/>
          <a:ln>
            <a:noFill/>
          </a:ln>
          <a:effectLst/>
          <a:extLst/>
        </p:spPr>
        <p:txBody>
          <a:bodyPr/>
          <a:lstStyle/>
          <a:p>
            <a:pPr algn="ctr"/>
            <a:r>
              <a:rPr lang="en-US" sz="3200" b="1" dirty="0" smtClean="0">
                <a:solidFill>
                  <a:schemeClr val="tx2"/>
                </a:solidFill>
                <a:latin typeface="Calibri" pitchFamily="34" charset="0"/>
              </a:rPr>
              <a:t>Depth Extraction from VR Contents</a:t>
            </a:r>
            <a:endParaRPr lang="en-US" altLang="zh-TW" sz="3200" b="1" dirty="0">
              <a:solidFill>
                <a:schemeClr val="tx2"/>
              </a:solidFill>
              <a:latin typeface="Calibri" pitchFamily="34" charset="0"/>
            </a:endParaRPr>
          </a:p>
        </p:txBody>
      </p:sp>
    </p:spTree>
    <p:extLst>
      <p:ext uri="{BB962C8B-B14F-4D97-AF65-F5344CB8AC3E}">
        <p14:creationId xmlns:p14="http://schemas.microsoft.com/office/powerpoint/2010/main" val="377505693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704088"/>
            <a:ext cx="8305800" cy="636680"/>
          </a:xfrm>
        </p:spPr>
        <p:txBody>
          <a:bodyPr>
            <a:normAutofit/>
          </a:bodyPr>
          <a:lstStyle/>
          <a:p>
            <a:pPr algn="ctr"/>
            <a:r>
              <a:rPr lang="en-US" altLang="zh-TW" sz="3200" b="1" dirty="0" smtClean="0">
                <a:latin typeface="Calibri" panose="020F0502020204030204" pitchFamily="34" charset="0"/>
                <a:cs typeface="Calibri" panose="020F0502020204030204" pitchFamily="34" charset="0"/>
              </a:rPr>
              <a:t>Adoption Test Plan</a:t>
            </a:r>
            <a:endParaRPr lang="zh-TW" altLang="en-US" sz="3200" b="1" dirty="0">
              <a:latin typeface="Calibri" panose="020F0502020204030204" pitchFamily="34" charset="0"/>
              <a:cs typeface="Calibri" panose="020F0502020204030204" pitchFamily="34" charset="0"/>
            </a:endParaRPr>
          </a:p>
        </p:txBody>
      </p:sp>
      <p:sp>
        <p:nvSpPr>
          <p:cNvPr id="3" name="文字方塊 2"/>
          <p:cNvSpPr txBox="1"/>
          <p:nvPr/>
        </p:nvSpPr>
        <p:spPr>
          <a:xfrm>
            <a:off x="539552" y="1431642"/>
            <a:ext cx="8365368" cy="5093702"/>
          </a:xfrm>
          <a:prstGeom prst="rect">
            <a:avLst/>
          </a:prstGeom>
          <a:noFill/>
        </p:spPr>
        <p:txBody>
          <a:bodyPr wrap="square" rtlCol="0">
            <a:spAutoFit/>
          </a:bodyPr>
          <a:lstStyle/>
          <a:p>
            <a:pPr hangingPunct="0"/>
            <a:r>
              <a:rPr lang="en-CA" altLang="zh-TW" sz="2000" dirty="0"/>
              <a:t>T</a:t>
            </a:r>
            <a:r>
              <a:rPr lang="en-CA" altLang="zh-TW" sz="2000" dirty="0" smtClean="0"/>
              <a:t>he </a:t>
            </a:r>
            <a:r>
              <a:rPr lang="en-CA" altLang="zh-TW" sz="2000" dirty="0"/>
              <a:t>National Cheng Kung University and the </a:t>
            </a:r>
            <a:r>
              <a:rPr lang="en-CA" altLang="zh-TW" sz="2000" dirty="0" err="1"/>
              <a:t>Hsin</a:t>
            </a:r>
            <a:r>
              <a:rPr lang="en-CA" altLang="zh-TW" sz="2000" dirty="0"/>
              <a:t> </a:t>
            </a:r>
            <a:r>
              <a:rPr lang="en-CA" altLang="zh-TW" sz="2000" dirty="0" err="1"/>
              <a:t>Yeong</a:t>
            </a:r>
            <a:r>
              <a:rPr lang="en-CA" altLang="zh-TW" sz="2000" dirty="0"/>
              <a:t> An (HYA) Cable TV Company have signed Memorandum of Understanding (MOU) to adopt the CTDP formats to delivering 3D TV programs in HYA Broadcasting Systems. The test and adoption plan is divided into five stages and designed </a:t>
            </a:r>
            <a:r>
              <a:rPr lang="en-CA" altLang="zh-TW" sz="2000" dirty="0" smtClean="0"/>
              <a:t>as:</a:t>
            </a:r>
            <a:endParaRPr lang="zh-TW" altLang="zh-TW" sz="2000" dirty="0"/>
          </a:p>
          <a:p>
            <a:pPr marL="265113" indent="-265113" defTabSz="896938" hangingPunct="0">
              <a:spcBef>
                <a:spcPts val="600"/>
              </a:spcBef>
            </a:pPr>
            <a:r>
              <a:rPr lang="en-CA" altLang="zh-TW" sz="2000" dirty="0"/>
              <a:t>1. Jan. 15, </a:t>
            </a:r>
            <a:r>
              <a:rPr lang="en-CA" altLang="zh-TW" sz="2000" dirty="0" smtClean="0"/>
              <a:t>2017:  Complete </a:t>
            </a:r>
            <a:r>
              <a:rPr lang="en-CA" altLang="zh-TW" sz="2000" dirty="0"/>
              <a:t>MOU signing </a:t>
            </a:r>
            <a:r>
              <a:rPr lang="en-CA" altLang="zh-TW" sz="2000" b="1" dirty="0"/>
              <a:t>(completed)</a:t>
            </a:r>
            <a:endParaRPr lang="zh-TW" altLang="zh-TW" sz="2000" dirty="0"/>
          </a:p>
          <a:p>
            <a:pPr marL="2062163" indent="-2062163" hangingPunct="0">
              <a:spcBef>
                <a:spcPts val="600"/>
              </a:spcBef>
            </a:pPr>
            <a:r>
              <a:rPr lang="en-CA" altLang="zh-TW" sz="2000" dirty="0"/>
              <a:t>2. Mar. 15, 2017:	Propose and confirm the test and adoption detailed plans </a:t>
            </a:r>
            <a:r>
              <a:rPr lang="en-CA" altLang="zh-TW" sz="2000" b="1" dirty="0"/>
              <a:t>(completed)</a:t>
            </a:r>
            <a:endParaRPr lang="zh-TW" altLang="zh-TW" sz="2000" dirty="0"/>
          </a:p>
          <a:p>
            <a:pPr marL="1978025" indent="-1978025" hangingPunct="0">
              <a:spcBef>
                <a:spcPts val="600"/>
              </a:spcBef>
            </a:pPr>
            <a:r>
              <a:rPr lang="en-CA" altLang="zh-TW" sz="2000" dirty="0"/>
              <a:t>3. Dec. 15, </a:t>
            </a:r>
            <a:r>
              <a:rPr lang="en-CA" altLang="zh-TW" sz="2000" dirty="0" smtClean="0"/>
              <a:t>2017: Test </a:t>
            </a:r>
            <a:r>
              <a:rPr lang="en-CA" altLang="zh-TW" sz="2000" dirty="0"/>
              <a:t>of downloaded 3D </a:t>
            </a:r>
            <a:r>
              <a:rPr lang="en-CA" altLang="zh-TW" sz="2000" b="1" dirty="0" smtClean="0">
                <a:solidFill>
                  <a:srgbClr val="FF0000"/>
                </a:solidFill>
              </a:rPr>
              <a:t>AR/VR Video </a:t>
            </a:r>
            <a:r>
              <a:rPr lang="en-CA" altLang="zh-TW" sz="2000" dirty="0"/>
              <a:t>CTDP services with computer clients </a:t>
            </a:r>
            <a:r>
              <a:rPr lang="en-CA" altLang="zh-TW" sz="2000" b="1" dirty="0" smtClean="0"/>
              <a:t>(in Testing)</a:t>
            </a:r>
            <a:endParaRPr lang="zh-TW" altLang="zh-TW" sz="2000" dirty="0"/>
          </a:p>
          <a:p>
            <a:pPr marL="1978025" indent="-1978025" hangingPunct="0">
              <a:spcBef>
                <a:spcPts val="600"/>
              </a:spcBef>
            </a:pPr>
            <a:r>
              <a:rPr lang="en-CA" altLang="zh-TW" sz="2000" dirty="0"/>
              <a:t>4. Aug. 15, 2018: </a:t>
            </a:r>
            <a:r>
              <a:rPr lang="en-CA" altLang="zh-TW" sz="2000" dirty="0" smtClean="0"/>
              <a:t>Deliver </a:t>
            </a:r>
            <a:r>
              <a:rPr lang="en-CA" altLang="zh-TW" sz="2000" dirty="0"/>
              <a:t>3D </a:t>
            </a:r>
            <a:r>
              <a:rPr lang="en-CA" altLang="zh-TW" sz="2000" b="1" dirty="0">
                <a:solidFill>
                  <a:srgbClr val="FF0000"/>
                </a:solidFill>
              </a:rPr>
              <a:t>AR/VR Video </a:t>
            </a:r>
            <a:r>
              <a:rPr lang="en-CA" altLang="zh-TW" sz="2000" dirty="0" smtClean="0"/>
              <a:t>CATV </a:t>
            </a:r>
            <a:r>
              <a:rPr lang="en-CA" altLang="zh-TW" sz="2000" dirty="0"/>
              <a:t>services in a remote server and set-top-box with CTDP separate module. </a:t>
            </a:r>
            <a:endParaRPr lang="zh-TW" altLang="zh-TW" sz="2000" dirty="0"/>
          </a:p>
          <a:p>
            <a:pPr marL="1978025" indent="-1978025" hangingPunct="0">
              <a:spcBef>
                <a:spcPts val="600"/>
              </a:spcBef>
            </a:pPr>
            <a:r>
              <a:rPr lang="en-CA" altLang="zh-TW" sz="2000" dirty="0"/>
              <a:t>5. Aug.15, 2019:  Deliver 3D </a:t>
            </a:r>
            <a:r>
              <a:rPr lang="en-CA" altLang="zh-TW" sz="2000" b="1" dirty="0">
                <a:solidFill>
                  <a:srgbClr val="FF0000"/>
                </a:solidFill>
              </a:rPr>
              <a:t>AR/VR Video </a:t>
            </a:r>
            <a:r>
              <a:rPr lang="en-CA" altLang="zh-TW" sz="2000" dirty="0" smtClean="0"/>
              <a:t>CATV </a:t>
            </a:r>
            <a:r>
              <a:rPr lang="en-CA" altLang="zh-TW" sz="2000" dirty="0"/>
              <a:t>services through Set-top-Boxes with Integrated CTDP </a:t>
            </a:r>
            <a:r>
              <a:rPr lang="en-CA" altLang="zh-TW" sz="2000" dirty="0" err="1"/>
              <a:t>depacking</a:t>
            </a:r>
            <a:r>
              <a:rPr lang="en-CA" altLang="zh-TW" sz="2000" dirty="0"/>
              <a:t> module (open to all users and charged 3D TV services)</a:t>
            </a:r>
            <a:endParaRPr lang="zh-TW" altLang="zh-TW" sz="2000" dirty="0"/>
          </a:p>
        </p:txBody>
      </p:sp>
    </p:spTree>
    <p:extLst>
      <p:ext uri="{BB962C8B-B14F-4D97-AF65-F5344CB8AC3E}">
        <p14:creationId xmlns:p14="http://schemas.microsoft.com/office/powerpoint/2010/main" val="190997565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67544" y="620688"/>
            <a:ext cx="8305800" cy="636680"/>
          </a:xfrm>
        </p:spPr>
        <p:txBody>
          <a:bodyPr>
            <a:normAutofit/>
          </a:bodyPr>
          <a:lstStyle/>
          <a:p>
            <a:pPr algn="ctr"/>
            <a:r>
              <a:rPr lang="en-US" altLang="zh-TW" sz="3200" b="1" dirty="0" smtClean="0">
                <a:latin typeface="Calibri" panose="020F0502020204030204" pitchFamily="34" charset="0"/>
                <a:cs typeface="Calibri" panose="020F0502020204030204" pitchFamily="34" charset="0"/>
              </a:rPr>
              <a:t>Test Plan for Headend (New with AR/VR)</a:t>
            </a:r>
            <a:endParaRPr lang="zh-TW" altLang="en-US" sz="3200" b="1" dirty="0">
              <a:latin typeface="Calibri" panose="020F0502020204030204" pitchFamily="34" charset="0"/>
              <a:cs typeface="Calibri" panose="020F0502020204030204" pitchFamily="34" charset="0"/>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5" name="物件 4"/>
          <p:cNvGraphicFramePr>
            <a:graphicFrameLocks noChangeAspect="1"/>
          </p:cNvGraphicFramePr>
          <p:nvPr>
            <p:extLst>
              <p:ext uri="{D42A27DB-BD31-4B8C-83A1-F6EECF244321}">
                <p14:modId xmlns:p14="http://schemas.microsoft.com/office/powerpoint/2010/main" val="2981513976"/>
              </p:ext>
            </p:extLst>
          </p:nvPr>
        </p:nvGraphicFramePr>
        <p:xfrm>
          <a:off x="1187623" y="1340768"/>
          <a:ext cx="7006933" cy="5400600"/>
        </p:xfrm>
        <a:graphic>
          <a:graphicData uri="http://schemas.openxmlformats.org/presentationml/2006/ole">
            <mc:AlternateContent xmlns:mc="http://schemas.openxmlformats.org/markup-compatibility/2006">
              <mc:Choice xmlns:v="urn:schemas-microsoft-com:vml" Requires="v">
                <p:oleObj spid="_x0000_s53252" name="投影片" r:id="rId4" imgW="2537368" imgH="1901835" progId="PowerPoint.Slide.12">
                  <p:embed/>
                </p:oleObj>
              </mc:Choice>
              <mc:Fallback>
                <p:oleObj name="投影片" r:id="rId4" imgW="2537368" imgH="1901835" progId="PowerPoint.Slide.12">
                  <p:embed/>
                  <p:pic>
                    <p:nvPicPr>
                      <p:cNvPr id="0" name=""/>
                      <p:cNvPicPr>
                        <a:picLocks noChangeAspect="1" noChangeArrowheads="1"/>
                      </p:cNvPicPr>
                      <p:nvPr/>
                    </p:nvPicPr>
                    <p:blipFill>
                      <a:blip r:embed="rId5"/>
                      <a:srcRect/>
                      <a:stretch>
                        <a:fillRect/>
                      </a:stretch>
                    </p:blipFill>
                    <p:spPr bwMode="auto">
                      <a:xfrm>
                        <a:off x="1187623" y="1340768"/>
                        <a:ext cx="7006933" cy="5400600"/>
                      </a:xfrm>
                      <a:prstGeom prst="rect">
                        <a:avLst/>
                      </a:prstGeom>
                      <a:noFill/>
                    </p:spPr>
                  </p:pic>
                </p:oleObj>
              </mc:Fallback>
            </mc:AlternateContent>
          </a:graphicData>
        </a:graphic>
      </p:graphicFrame>
    </p:spTree>
    <p:extLst>
      <p:ext uri="{BB962C8B-B14F-4D97-AF65-F5344CB8AC3E}">
        <p14:creationId xmlns:p14="http://schemas.microsoft.com/office/powerpoint/2010/main" val="224538352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物件 7"/>
          <p:cNvGraphicFramePr>
            <a:graphicFrameLocks noChangeAspect="1"/>
          </p:cNvGraphicFramePr>
          <p:nvPr>
            <p:extLst>
              <p:ext uri="{D42A27DB-BD31-4B8C-83A1-F6EECF244321}">
                <p14:modId xmlns:p14="http://schemas.microsoft.com/office/powerpoint/2010/main" val="3397845524"/>
              </p:ext>
            </p:extLst>
          </p:nvPr>
        </p:nvGraphicFramePr>
        <p:xfrm>
          <a:off x="323528" y="3314575"/>
          <a:ext cx="3925887" cy="2160588"/>
        </p:xfrm>
        <a:graphic>
          <a:graphicData uri="http://schemas.openxmlformats.org/presentationml/2006/ole">
            <mc:AlternateContent xmlns:mc="http://schemas.openxmlformats.org/markup-compatibility/2006">
              <mc:Choice xmlns:v="urn:schemas-microsoft-com:vml" Requires="v">
                <p:oleObj spid="_x0000_s22663" name="投影片" r:id="rId4" imgW="5667867" imgH="3011598" progId="PowerPoint.Slide.12">
                  <p:embed/>
                </p:oleObj>
              </mc:Choice>
              <mc:Fallback>
                <p:oleObj name="投影片" r:id="rId4" imgW="5667867" imgH="3011598" progId="PowerPoint.Slide.12">
                  <p:embed/>
                  <p:pic>
                    <p:nvPicPr>
                      <p:cNvPr id="0" name="物件 16"/>
                      <p:cNvPicPr>
                        <a:picLocks noChangeAspect="1" noChangeArrowheads="1"/>
                      </p:cNvPicPr>
                      <p:nvPr/>
                    </p:nvPicPr>
                    <p:blipFill>
                      <a:blip r:embed="rId5"/>
                      <a:srcRect/>
                      <a:stretch>
                        <a:fillRect/>
                      </a:stretch>
                    </p:blipFill>
                    <p:spPr bwMode="auto">
                      <a:xfrm>
                        <a:off x="323528" y="3314575"/>
                        <a:ext cx="3925887" cy="216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物件 8"/>
          <p:cNvGraphicFramePr>
            <a:graphicFrameLocks noChangeAspect="1"/>
          </p:cNvGraphicFramePr>
          <p:nvPr>
            <p:extLst>
              <p:ext uri="{D42A27DB-BD31-4B8C-83A1-F6EECF244321}">
                <p14:modId xmlns:p14="http://schemas.microsoft.com/office/powerpoint/2010/main" val="3112917971"/>
              </p:ext>
            </p:extLst>
          </p:nvPr>
        </p:nvGraphicFramePr>
        <p:xfrm>
          <a:off x="4139952" y="3212976"/>
          <a:ext cx="3802062" cy="2262187"/>
        </p:xfrm>
        <a:graphic>
          <a:graphicData uri="http://schemas.openxmlformats.org/presentationml/2006/ole">
            <mc:AlternateContent xmlns:mc="http://schemas.openxmlformats.org/markup-compatibility/2006">
              <mc:Choice xmlns:v="urn:schemas-microsoft-com:vml" Requires="v">
                <p:oleObj spid="_x0000_s22664" name="投影片" r:id="rId7" imgW="4191155" imgH="2357528" progId="PowerPoint.Slide.12">
                  <p:embed/>
                </p:oleObj>
              </mc:Choice>
              <mc:Fallback>
                <p:oleObj name="投影片" r:id="rId7" imgW="4191155" imgH="2357528" progId="PowerPoint.Slide.12">
                  <p:embed/>
                  <p:pic>
                    <p:nvPicPr>
                      <p:cNvPr id="0" name="物件 18"/>
                      <p:cNvPicPr>
                        <a:picLocks noChangeAspect="1" noChangeArrowheads="1"/>
                      </p:cNvPicPr>
                      <p:nvPr/>
                    </p:nvPicPr>
                    <p:blipFill>
                      <a:blip r:embed="rId8"/>
                      <a:srcRect/>
                      <a:stretch>
                        <a:fillRect/>
                      </a:stretch>
                    </p:blipFill>
                    <p:spPr bwMode="auto">
                      <a:xfrm>
                        <a:off x="4139952" y="3212976"/>
                        <a:ext cx="3802062" cy="226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 name="標題 1"/>
          <p:cNvSpPr>
            <a:spLocks noGrp="1"/>
          </p:cNvSpPr>
          <p:nvPr>
            <p:ph type="title"/>
          </p:nvPr>
        </p:nvSpPr>
        <p:spPr>
          <a:xfrm>
            <a:off x="395536" y="677445"/>
            <a:ext cx="8229600" cy="1008112"/>
          </a:xfrm>
        </p:spPr>
        <p:txBody>
          <a:bodyPr>
            <a:normAutofit/>
          </a:bodyPr>
          <a:lstStyle/>
          <a:p>
            <a:r>
              <a:rPr lang="en-US" altLang="zh-TW" sz="3200" dirty="0" err="1" smtClean="0">
                <a:latin typeface="Calibri" panose="020F0502020204030204" pitchFamily="34" charset="0"/>
              </a:rPr>
              <a:t>ctdp_packing_type</a:t>
            </a:r>
            <a:endParaRPr lang="en-US" altLang="zh-TW" sz="3200" dirty="0">
              <a:latin typeface="Calibri" panose="020F0502020204030204" pitchFamily="34" charset="0"/>
            </a:endParaRPr>
          </a:p>
        </p:txBody>
      </p:sp>
      <p:sp>
        <p:nvSpPr>
          <p:cNvPr id="23" name="矩形 22"/>
          <p:cNvSpPr/>
          <p:nvPr/>
        </p:nvSpPr>
        <p:spPr>
          <a:xfrm>
            <a:off x="1710858" y="5433094"/>
            <a:ext cx="1296144" cy="369332"/>
          </a:xfrm>
          <a:prstGeom prst="rect">
            <a:avLst/>
          </a:prstGeom>
        </p:spPr>
        <p:txBody>
          <a:bodyPr wrap="square">
            <a:spAutoFit/>
          </a:bodyPr>
          <a:lstStyle/>
          <a:p>
            <a:pPr algn="ctr"/>
            <a:r>
              <a:rPr lang="en-US" altLang="zh-TW" dirty="0" smtClean="0">
                <a:ea typeface="Arial Unicode MS" panose="020B0604020202020204" pitchFamily="34" charset="-120"/>
                <a:cs typeface="Arial" panose="020B0604020202020204" pitchFamily="34" charset="0"/>
              </a:rPr>
              <a:t>CTDP-TB </a:t>
            </a:r>
            <a:endParaRPr lang="zh-TW" altLang="en-US" dirty="0"/>
          </a:p>
        </p:txBody>
      </p:sp>
      <p:sp>
        <p:nvSpPr>
          <p:cNvPr id="24" name="矩形 23"/>
          <p:cNvSpPr/>
          <p:nvPr/>
        </p:nvSpPr>
        <p:spPr>
          <a:xfrm>
            <a:off x="5508104" y="5459067"/>
            <a:ext cx="1210074" cy="369332"/>
          </a:xfrm>
          <a:prstGeom prst="rect">
            <a:avLst/>
          </a:prstGeom>
        </p:spPr>
        <p:txBody>
          <a:bodyPr wrap="square">
            <a:spAutoFit/>
          </a:bodyPr>
          <a:lstStyle/>
          <a:p>
            <a:pPr algn="ctr"/>
            <a:r>
              <a:rPr lang="en-US" altLang="zh-TW" dirty="0" smtClean="0">
                <a:ea typeface="Arial Unicode MS" panose="020B0604020202020204" pitchFamily="34" charset="-120"/>
                <a:cs typeface="Arial" panose="020B0604020202020204" pitchFamily="34" charset="0"/>
              </a:rPr>
              <a:t>CTDP-LR</a:t>
            </a:r>
            <a:endParaRPr lang="zh-TW" altLang="en-US" dirty="0">
              <a:cs typeface="Arial" panose="020B060402020202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572869850"/>
              </p:ext>
            </p:extLst>
          </p:nvPr>
        </p:nvGraphicFramePr>
        <p:xfrm>
          <a:off x="323528" y="1340768"/>
          <a:ext cx="7771449" cy="2088580"/>
        </p:xfrm>
        <a:graphic>
          <a:graphicData uri="http://schemas.openxmlformats.org/drawingml/2006/table">
            <a:tbl>
              <a:tblPr firstRow="1" firstCol="1" lastRow="1" lastCol="1" bandRow="1" bandCol="1">
                <a:tableStyleId>{5940675A-B579-460E-94D1-54222C63F5DA}</a:tableStyleId>
              </a:tblPr>
              <a:tblGrid>
                <a:gridCol w="760394">
                  <a:extLst>
                    <a:ext uri="{9D8B030D-6E8A-4147-A177-3AD203B41FA5}">
                      <a16:colId xmlns="" xmlns:a16="http://schemas.microsoft.com/office/drawing/2014/main" val="20000"/>
                    </a:ext>
                  </a:extLst>
                </a:gridCol>
                <a:gridCol w="7011055">
                  <a:extLst>
                    <a:ext uri="{9D8B030D-6E8A-4147-A177-3AD203B41FA5}">
                      <a16:colId xmlns="" xmlns:a16="http://schemas.microsoft.com/office/drawing/2014/main" val="20001"/>
                    </a:ext>
                  </a:extLst>
                </a:gridCol>
              </a:tblGrid>
              <a:tr h="471615">
                <a:tc>
                  <a:txBody>
                    <a:bodyPr/>
                    <a:lstStyle/>
                    <a:p>
                      <a:pPr algn="ctr" hangingPunct="0">
                        <a:lnSpc>
                          <a:spcPct val="150000"/>
                        </a:lnSpc>
                        <a:spcBef>
                          <a:spcPts val="1200"/>
                        </a:spcBef>
                        <a:spcAft>
                          <a:spcPts val="0"/>
                        </a:spcAft>
                        <a:tabLst>
                          <a:tab pos="228600" algn="l"/>
                          <a:tab pos="457200" algn="l"/>
                          <a:tab pos="685800" algn="l"/>
                          <a:tab pos="914400" algn="l"/>
                        </a:tabLst>
                      </a:pPr>
                      <a:r>
                        <a:rPr lang="en-CA" sz="1600" dirty="0">
                          <a:effectLst/>
                          <a:latin typeface="Calibri" panose="020F0502020204030204" pitchFamily="34" charset="0"/>
                        </a:rPr>
                        <a:t>Value</a:t>
                      </a:r>
                      <a:endParaRPr lang="zh-TW" sz="1600" b="0" dirty="0">
                        <a:effectLst/>
                        <a:latin typeface="Calibri" panose="020F0502020204030204" pitchFamily="34" charset="0"/>
                        <a:ea typeface="新細明體"/>
                      </a:endParaRPr>
                    </a:p>
                  </a:txBody>
                  <a:tcPr marL="68580" marR="68580" marT="0" marB="0"/>
                </a:tc>
                <a:tc>
                  <a:txBody>
                    <a:bodyPr/>
                    <a:lstStyle/>
                    <a:p>
                      <a:pPr algn="ctr" hangingPunct="0">
                        <a:lnSpc>
                          <a:spcPct val="150000"/>
                        </a:lnSpc>
                        <a:spcBef>
                          <a:spcPts val="1200"/>
                        </a:spcBef>
                        <a:spcAft>
                          <a:spcPts val="0"/>
                        </a:spcAft>
                        <a:tabLst>
                          <a:tab pos="228600" algn="l"/>
                          <a:tab pos="457200" algn="l"/>
                          <a:tab pos="685800" algn="l"/>
                          <a:tab pos="914400" algn="l"/>
                        </a:tabLst>
                      </a:pPr>
                      <a:r>
                        <a:rPr lang="en-CA" sz="1600" dirty="0">
                          <a:effectLst/>
                          <a:latin typeface="Calibri" panose="020F0502020204030204" pitchFamily="34" charset="0"/>
                        </a:rPr>
                        <a:t>Interpretation</a:t>
                      </a:r>
                      <a:endParaRPr lang="zh-TW" sz="1600" b="0" dirty="0">
                        <a:effectLst/>
                        <a:latin typeface="Calibri" panose="020F0502020204030204" pitchFamily="34" charset="0"/>
                        <a:ea typeface="新細明體"/>
                      </a:endParaRPr>
                    </a:p>
                  </a:txBody>
                  <a:tcPr marL="68580" marR="68580" marT="0" marB="0"/>
                </a:tc>
                <a:extLst>
                  <a:ext uri="{0D108BD9-81ED-4DB2-BD59-A6C34878D82A}">
                    <a16:rowId xmlns="" xmlns:a16="http://schemas.microsoft.com/office/drawing/2014/main" val="10000"/>
                  </a:ext>
                </a:extLst>
              </a:tr>
              <a:tr h="741109">
                <a:tc>
                  <a:txBody>
                    <a:bodyPr/>
                    <a:lstStyle/>
                    <a:p>
                      <a:pPr algn="ctr" hangingPunct="0">
                        <a:lnSpc>
                          <a:spcPct val="250000"/>
                        </a:lnSpc>
                        <a:spcBef>
                          <a:spcPts val="680"/>
                        </a:spcBef>
                        <a:spcAft>
                          <a:spcPts val="0"/>
                        </a:spcAft>
                        <a:tabLst>
                          <a:tab pos="228600" algn="l"/>
                          <a:tab pos="457200" algn="l"/>
                          <a:tab pos="685800" algn="l"/>
                          <a:tab pos="914400" algn="l"/>
                        </a:tabLst>
                      </a:pPr>
                      <a:r>
                        <a:rPr lang="en-CA" sz="1600" dirty="0">
                          <a:effectLst/>
                          <a:latin typeface="Calibri" panose="020F0502020204030204" pitchFamily="34" charset="0"/>
                        </a:rPr>
                        <a:t>0</a:t>
                      </a:r>
                      <a:endParaRPr lang="zh-TW" sz="1600" b="0" dirty="0">
                        <a:effectLst/>
                        <a:latin typeface="Calibri" panose="020F0502020204030204" pitchFamily="34" charset="0"/>
                        <a:ea typeface="新細明體"/>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Lst>
                      </a:pPr>
                      <a:r>
                        <a:rPr lang="en-CA" sz="1600" dirty="0">
                          <a:effectLst/>
                          <a:latin typeface="Calibri" panose="020F0502020204030204" pitchFamily="34" charset="0"/>
                        </a:rPr>
                        <a:t>Indicates the frame of the CTDP-TB type with an arrangement of subsample color depth top (SCD</a:t>
                      </a:r>
                      <a:r>
                        <a:rPr lang="en-CA" sz="1600" baseline="-25000" dirty="0">
                          <a:effectLst/>
                          <a:latin typeface="Calibri" panose="020F0502020204030204" pitchFamily="34" charset="0"/>
                        </a:rPr>
                        <a:t>T</a:t>
                      </a:r>
                      <a:r>
                        <a:rPr lang="en-CA" sz="1600" dirty="0">
                          <a:effectLst/>
                          <a:latin typeface="Calibri" panose="020F0502020204030204" pitchFamily="34" charset="0"/>
                        </a:rPr>
                        <a:t>), related texture (RT), and subsample color depth bottom (SCD</a:t>
                      </a:r>
                      <a:r>
                        <a:rPr lang="en-CA" sz="1600" baseline="-25000" dirty="0">
                          <a:effectLst/>
                          <a:latin typeface="Calibri" panose="020F0502020204030204" pitchFamily="34" charset="0"/>
                        </a:rPr>
                        <a:t>B</a:t>
                      </a:r>
                      <a:r>
                        <a:rPr lang="en-CA" sz="1600" dirty="0">
                          <a:effectLst/>
                          <a:latin typeface="Calibri" panose="020F0502020204030204" pitchFamily="34" charset="0"/>
                        </a:rPr>
                        <a:t>) regions from top to bottom, as illustrated in Figure D‑X1.</a:t>
                      </a:r>
                      <a:endParaRPr lang="zh-TW" sz="1600" b="0" dirty="0">
                        <a:effectLst/>
                        <a:latin typeface="Calibri" panose="020F0502020204030204" pitchFamily="34" charset="0"/>
                        <a:ea typeface="新細明體"/>
                      </a:endParaRPr>
                    </a:p>
                  </a:txBody>
                  <a:tcPr marL="68580" marR="68580" marT="0" marB="0"/>
                </a:tc>
                <a:extLst>
                  <a:ext uri="{0D108BD9-81ED-4DB2-BD59-A6C34878D82A}">
                    <a16:rowId xmlns="" xmlns:a16="http://schemas.microsoft.com/office/drawing/2014/main" val="10001"/>
                  </a:ext>
                </a:extLst>
              </a:tr>
              <a:tr h="875856">
                <a:tc>
                  <a:txBody>
                    <a:bodyPr/>
                    <a:lstStyle/>
                    <a:p>
                      <a:pPr algn="ctr" hangingPunct="0">
                        <a:lnSpc>
                          <a:spcPct val="250000"/>
                        </a:lnSpc>
                        <a:spcBef>
                          <a:spcPts val="680"/>
                        </a:spcBef>
                        <a:spcAft>
                          <a:spcPts val="0"/>
                        </a:spcAft>
                        <a:tabLst>
                          <a:tab pos="228600" algn="l"/>
                          <a:tab pos="457200" algn="l"/>
                          <a:tab pos="685800" algn="l"/>
                          <a:tab pos="914400" algn="l"/>
                        </a:tabLst>
                      </a:pPr>
                      <a:r>
                        <a:rPr lang="en-CA" sz="1600" dirty="0">
                          <a:effectLst/>
                          <a:latin typeface="Calibri" panose="020F0502020204030204" pitchFamily="34" charset="0"/>
                        </a:rPr>
                        <a:t>1</a:t>
                      </a:r>
                      <a:endParaRPr lang="zh-TW" sz="1600" b="0" dirty="0">
                        <a:effectLst/>
                        <a:latin typeface="Calibri" panose="020F0502020204030204" pitchFamily="34" charset="0"/>
                        <a:ea typeface="新細明體"/>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Lst>
                      </a:pPr>
                      <a:r>
                        <a:rPr lang="en-CA" sz="1600" dirty="0">
                          <a:effectLst/>
                          <a:latin typeface="Calibri" panose="020F0502020204030204" pitchFamily="34" charset="0"/>
                        </a:rPr>
                        <a:t>Indicates the frame of the CTDP-LR type with an arrangement of subsample color depth left (SCD</a:t>
                      </a:r>
                      <a:r>
                        <a:rPr lang="en-CA" sz="1600" baseline="-25000" dirty="0">
                          <a:effectLst/>
                          <a:latin typeface="Calibri" panose="020F0502020204030204" pitchFamily="34" charset="0"/>
                        </a:rPr>
                        <a:t>L</a:t>
                      </a:r>
                      <a:r>
                        <a:rPr lang="en-CA" sz="1600" dirty="0">
                          <a:effectLst/>
                          <a:latin typeface="Calibri" panose="020F0502020204030204" pitchFamily="34" charset="0"/>
                        </a:rPr>
                        <a:t>), related texture (RT), and subsample color depth right (SCD</a:t>
                      </a:r>
                      <a:r>
                        <a:rPr lang="en-CA" sz="1600" baseline="-25000" dirty="0">
                          <a:effectLst/>
                          <a:latin typeface="Calibri" panose="020F0502020204030204" pitchFamily="34" charset="0"/>
                        </a:rPr>
                        <a:t>R</a:t>
                      </a:r>
                      <a:r>
                        <a:rPr lang="en-CA" sz="1600" dirty="0">
                          <a:effectLst/>
                          <a:latin typeface="Calibri" panose="020F0502020204030204" pitchFamily="34" charset="0"/>
                        </a:rPr>
                        <a:t>) regions from left to right, as illustrated in Figure D‑X2.</a:t>
                      </a:r>
                      <a:endParaRPr lang="zh-TW" sz="1600" b="0" dirty="0">
                        <a:effectLst/>
                        <a:latin typeface="Calibri" panose="020F0502020204030204" pitchFamily="34" charset="0"/>
                        <a:ea typeface="新細明體"/>
                      </a:endParaRPr>
                    </a:p>
                  </a:txBody>
                  <a:tcPr marL="68580" marR="68580" marT="0" marB="0"/>
                </a:tc>
                <a:extLst>
                  <a:ext uri="{0D108BD9-81ED-4DB2-BD59-A6C34878D82A}">
                    <a16:rowId xmlns="" xmlns:a16="http://schemas.microsoft.com/office/drawing/2014/main" val="10002"/>
                  </a:ext>
                </a:extLst>
              </a:tr>
            </a:tbl>
          </a:graphicData>
        </a:graphic>
      </p:graphicFrame>
      <p:sp>
        <p:nvSpPr>
          <p:cNvPr id="3" name="文字方塊 2"/>
          <p:cNvSpPr txBox="1"/>
          <p:nvPr/>
        </p:nvSpPr>
        <p:spPr>
          <a:xfrm>
            <a:off x="539552" y="6093296"/>
            <a:ext cx="8424936" cy="400110"/>
          </a:xfrm>
          <a:prstGeom prst="rect">
            <a:avLst/>
          </a:prstGeom>
          <a:noFill/>
        </p:spPr>
        <p:txBody>
          <a:bodyPr wrap="square" rtlCol="0">
            <a:spAutoFit/>
          </a:bodyPr>
          <a:lstStyle/>
          <a:p>
            <a:pPr algn="ctr"/>
            <a:r>
              <a:rPr lang="en-US" altLang="zh-TW" sz="2000" b="1" dirty="0" smtClean="0">
                <a:solidFill>
                  <a:srgbClr val="0000FF"/>
                </a:solidFill>
              </a:rPr>
              <a:t>Remove </a:t>
            </a:r>
            <a:r>
              <a:rPr lang="en-US" altLang="zh-TW" sz="2000" b="1" dirty="0" err="1" smtClean="0">
                <a:solidFill>
                  <a:srgbClr val="0000FF"/>
                </a:solidFill>
              </a:rPr>
              <a:t>large_depth_size</a:t>
            </a:r>
            <a:r>
              <a:rPr lang="en-US" altLang="zh-TW" sz="2000" b="1" dirty="0" smtClean="0">
                <a:solidFill>
                  <a:srgbClr val="0000FF"/>
                </a:solidFill>
              </a:rPr>
              <a:t> and </a:t>
            </a:r>
            <a:r>
              <a:rPr lang="en-US" altLang="zh-TW" sz="2000" b="1" dirty="0">
                <a:solidFill>
                  <a:srgbClr val="0000FF"/>
                </a:solidFill>
              </a:rPr>
              <a:t>f</a:t>
            </a:r>
            <a:r>
              <a:rPr lang="en-US" altLang="zh-TW" sz="2000" b="1" dirty="0" smtClean="0">
                <a:solidFill>
                  <a:srgbClr val="0000FF"/>
                </a:solidFill>
              </a:rPr>
              <a:t>ix </a:t>
            </a:r>
            <a:r>
              <a:rPr lang="en-US" altLang="zh-TW" sz="2000" b="1" dirty="0">
                <a:solidFill>
                  <a:srgbClr val="0000FF"/>
                </a:solidFill>
              </a:rPr>
              <a:t>d</a:t>
            </a:r>
            <a:r>
              <a:rPr lang="en-US" altLang="zh-TW" sz="2000" b="1" dirty="0" smtClean="0">
                <a:solidFill>
                  <a:srgbClr val="0000FF"/>
                </a:solidFill>
              </a:rPr>
              <a:t>epth </a:t>
            </a:r>
            <a:r>
              <a:rPr lang="en-US" altLang="zh-TW" sz="2000" b="1" dirty="0">
                <a:solidFill>
                  <a:srgbClr val="0000FF"/>
                </a:solidFill>
              </a:rPr>
              <a:t>s</a:t>
            </a:r>
            <a:r>
              <a:rPr lang="en-US" altLang="zh-TW" sz="2000" b="1" dirty="0" smtClean="0">
                <a:solidFill>
                  <a:srgbClr val="0000FF"/>
                </a:solidFill>
              </a:rPr>
              <a:t>ize for each packing type</a:t>
            </a:r>
            <a:endParaRPr lang="zh-TW" altLang="en-US" sz="2000" b="1" dirty="0">
              <a:solidFill>
                <a:srgbClr val="0000FF"/>
              </a:solidFill>
            </a:endParaRPr>
          </a:p>
        </p:txBody>
      </p:sp>
      <p:sp>
        <p:nvSpPr>
          <p:cNvPr id="10" name="矩形 9"/>
          <p:cNvSpPr/>
          <p:nvPr/>
        </p:nvSpPr>
        <p:spPr>
          <a:xfrm>
            <a:off x="323528" y="5733256"/>
            <a:ext cx="4248472" cy="400110"/>
          </a:xfrm>
          <a:prstGeom prst="rect">
            <a:avLst/>
          </a:prstGeom>
        </p:spPr>
        <p:txBody>
          <a:bodyPr wrap="square">
            <a:spAutoFit/>
          </a:bodyPr>
          <a:lstStyle/>
          <a:p>
            <a:pPr algn="ctr"/>
            <a:r>
              <a:rPr lang="en-US" altLang="zh-TW" sz="2000" b="1" dirty="0" smtClean="0">
                <a:solidFill>
                  <a:srgbClr val="FF0000"/>
                </a:solidFill>
                <a:ea typeface="Arial Unicode MS" panose="020B0604020202020204" pitchFamily="34" charset="-120"/>
                <a:cs typeface="Arial" panose="020B0604020202020204" pitchFamily="34" charset="0"/>
              </a:rPr>
              <a:t>(Depth:1/9, Texure:8/9) </a:t>
            </a:r>
            <a:endParaRPr lang="zh-TW" altLang="en-US" sz="2000" b="1" dirty="0">
              <a:solidFill>
                <a:srgbClr val="FF0000"/>
              </a:solidFill>
            </a:endParaRPr>
          </a:p>
        </p:txBody>
      </p:sp>
      <p:sp>
        <p:nvSpPr>
          <p:cNvPr id="11" name="矩形 10"/>
          <p:cNvSpPr/>
          <p:nvPr/>
        </p:nvSpPr>
        <p:spPr>
          <a:xfrm>
            <a:off x="4499993" y="5733255"/>
            <a:ext cx="3384375" cy="400110"/>
          </a:xfrm>
          <a:prstGeom prst="rect">
            <a:avLst/>
          </a:prstGeom>
        </p:spPr>
        <p:txBody>
          <a:bodyPr wrap="square">
            <a:spAutoFit/>
          </a:bodyPr>
          <a:lstStyle/>
          <a:p>
            <a:pPr algn="ctr"/>
            <a:r>
              <a:rPr lang="en-US" altLang="zh-TW" sz="2000" b="1" dirty="0" smtClean="0">
                <a:solidFill>
                  <a:srgbClr val="FF0000"/>
                </a:solidFill>
                <a:ea typeface="Arial Unicode MS" panose="020B0604020202020204" pitchFamily="34" charset="-120"/>
                <a:cs typeface="Arial" panose="020B0604020202020204" pitchFamily="34" charset="0"/>
              </a:rPr>
              <a:t>(Depth:1/12, Texture:11/12) </a:t>
            </a:r>
            <a:endParaRPr lang="zh-TW" altLang="en-US" sz="2000" b="1" dirty="0">
              <a:solidFill>
                <a:srgbClr val="FF0000"/>
              </a:solidFill>
            </a:endParaRPr>
          </a:p>
        </p:txBody>
      </p:sp>
    </p:spTree>
    <p:extLst>
      <p:ext uri="{BB962C8B-B14F-4D97-AF65-F5344CB8AC3E}">
        <p14:creationId xmlns:p14="http://schemas.microsoft.com/office/powerpoint/2010/main" val="224936452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文字方塊 112"/>
          <p:cNvSpPr txBox="1"/>
          <p:nvPr/>
        </p:nvSpPr>
        <p:spPr>
          <a:xfrm>
            <a:off x="6153121" y="6102230"/>
            <a:ext cx="1106425" cy="594772"/>
          </a:xfrm>
          <a:prstGeom prst="rect">
            <a:avLst/>
          </a:prstGeom>
          <a:noFill/>
        </p:spPr>
        <p:txBody>
          <a:bodyPr wrap="none" rtlCol="0">
            <a:spAutoFit/>
          </a:bodyPr>
          <a:lstStyle/>
          <a:p>
            <a:r>
              <a:rPr lang="en-US" altLang="zh-TW" sz="1600" b="1" dirty="0" smtClean="0">
                <a:solidFill>
                  <a:srgbClr val="FF0000"/>
                </a:solidFill>
                <a:latin typeface="Calibri" panose="020F0502020204030204" pitchFamily="34" charset="0"/>
              </a:rPr>
              <a:t>Interactive</a:t>
            </a:r>
          </a:p>
          <a:p>
            <a:r>
              <a:rPr lang="en-US" altLang="zh-TW" sz="1600" b="1" dirty="0" smtClean="0">
                <a:solidFill>
                  <a:srgbClr val="FF0000"/>
                </a:solidFill>
                <a:latin typeface="Calibri" panose="020F0502020204030204" pitchFamily="34" charset="0"/>
              </a:rPr>
              <a:t>Devices</a:t>
            </a:r>
            <a:endParaRPr lang="zh-TW" altLang="en-US" sz="1600" b="1" dirty="0">
              <a:solidFill>
                <a:srgbClr val="FF0000"/>
              </a:solidFill>
              <a:latin typeface="Calibri" panose="020F0502020204030204" pitchFamily="34" charset="0"/>
            </a:endParaRPr>
          </a:p>
        </p:txBody>
      </p:sp>
      <p:pic>
        <p:nvPicPr>
          <p:cNvPr id="54" name="Picture 6" descr="「LED」的圖片搜尋結果"/>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10775" y="6084685"/>
            <a:ext cx="1089208" cy="798148"/>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4" descr="相關圖片"/>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99897" y="6102230"/>
            <a:ext cx="930787" cy="770069"/>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73593" y="3466477"/>
            <a:ext cx="790448" cy="6049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7" name="Picture 14" descr="http://atsc.org/newsletter/wp-content/uploads/2012/04/Cinema-3D.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08510" y="1475004"/>
            <a:ext cx="2039279" cy="1627217"/>
          </a:xfrm>
          <a:prstGeom prst="rect">
            <a:avLst/>
          </a:prstGeom>
          <a:noFill/>
          <a:extLst>
            <a:ext uri="{909E8E84-426E-40DD-AFC4-6F175D3DCCD1}">
              <a14:hiddenFill xmlns:a14="http://schemas.microsoft.com/office/drawing/2010/main">
                <a:solidFill>
                  <a:srgbClr val="FFFFFF"/>
                </a:solidFill>
              </a14:hiddenFill>
            </a:ext>
          </a:extLst>
        </p:spPr>
      </p:pic>
      <p:sp>
        <p:nvSpPr>
          <p:cNvPr id="58" name="矩形 57"/>
          <p:cNvSpPr/>
          <p:nvPr/>
        </p:nvSpPr>
        <p:spPr>
          <a:xfrm>
            <a:off x="1965645" y="1690339"/>
            <a:ext cx="4611409" cy="3669234"/>
          </a:xfrm>
          <a:prstGeom prst="rect">
            <a:avLst/>
          </a:prstGeom>
          <a:solidFill>
            <a:schemeClr val="accent1">
              <a:lumMod val="20000"/>
              <a:lumOff val="80000"/>
            </a:schemeClr>
          </a:solidFill>
          <a:ln>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Calibri" panose="020F0502020204030204" pitchFamily="34" charset="0"/>
            </a:endParaRPr>
          </a:p>
        </p:txBody>
      </p:sp>
      <p:pic>
        <p:nvPicPr>
          <p:cNvPr id="59" name="Picture 26" descr="https://encrypted-tbn2.gstatic.com/images?q=tbn:ANd9GcSNF8QMR66TD-olnQVBLflKBZUqqA-7CB60w3nEDbMeY_Aom31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0615" y="5429581"/>
            <a:ext cx="1890476" cy="1224396"/>
          </a:xfrm>
          <a:prstGeom prst="rect">
            <a:avLst/>
          </a:prstGeom>
          <a:noFill/>
          <a:extLst>
            <a:ext uri="{909E8E84-426E-40DD-AFC4-6F175D3DCCD1}">
              <a14:hiddenFill xmlns:a14="http://schemas.microsoft.com/office/drawing/2010/main">
                <a:solidFill>
                  <a:srgbClr val="FFFFFF"/>
                </a:solidFill>
              </a14:hiddenFill>
            </a:ext>
          </a:extLst>
        </p:spPr>
      </p:pic>
      <p:pic>
        <p:nvPicPr>
          <p:cNvPr id="60" name="Picture 18" descr="https://de.hama.com/pics/specials/accessory-specials/3d-tv/3d-tv-production-glasses.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55624" y="5695757"/>
            <a:ext cx="923879" cy="1074046"/>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16" descr="https://encrypted-tbn3.gstatic.com/images?q=tbn:ANd9GcT7pcmBP-dx4MCRi9rwzanwu5OUjtcMWY8haOnCUKFDnh0n0p8wJw"/>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443513" y="3415241"/>
            <a:ext cx="1477106" cy="1588404"/>
          </a:xfrm>
          <a:prstGeom prst="rect">
            <a:avLst/>
          </a:prstGeom>
          <a:noFill/>
          <a:extLst>
            <a:ext uri="{909E8E84-426E-40DD-AFC4-6F175D3DCCD1}">
              <a14:hiddenFill xmlns:a14="http://schemas.microsoft.com/office/drawing/2010/main">
                <a:solidFill>
                  <a:srgbClr val="FFFFFF"/>
                </a:solidFill>
              </a14:hiddenFill>
            </a:ext>
          </a:extLst>
        </p:spPr>
      </p:pic>
      <p:sp>
        <p:nvSpPr>
          <p:cNvPr id="64" name="文字方塊 63"/>
          <p:cNvSpPr txBox="1"/>
          <p:nvPr/>
        </p:nvSpPr>
        <p:spPr>
          <a:xfrm>
            <a:off x="121761" y="5800414"/>
            <a:ext cx="787681" cy="594772"/>
          </a:xfrm>
          <a:prstGeom prst="rect">
            <a:avLst/>
          </a:prstGeom>
          <a:noFill/>
        </p:spPr>
        <p:txBody>
          <a:bodyPr wrap="none" rtlCol="0">
            <a:spAutoFit/>
          </a:bodyPr>
          <a:lstStyle/>
          <a:p>
            <a:pPr algn="r"/>
            <a:r>
              <a:rPr lang="en-US" altLang="zh-TW" sz="1600" dirty="0" smtClean="0">
                <a:latin typeface="Calibri" panose="020F0502020204030204" pitchFamily="34" charset="0"/>
              </a:rPr>
              <a:t>2D</a:t>
            </a:r>
          </a:p>
          <a:p>
            <a:pPr algn="r"/>
            <a:r>
              <a:rPr lang="en-US" altLang="zh-TW" sz="1600" dirty="0" smtClean="0">
                <a:latin typeface="Calibri" panose="020F0502020204030204" pitchFamily="34" charset="0"/>
              </a:rPr>
              <a:t>Display</a:t>
            </a:r>
            <a:endParaRPr lang="zh-TW" altLang="en-US" sz="1600" dirty="0">
              <a:latin typeface="Calibri" panose="020F0502020204030204" pitchFamily="34" charset="0"/>
            </a:endParaRPr>
          </a:p>
        </p:txBody>
      </p:sp>
      <p:sp>
        <p:nvSpPr>
          <p:cNvPr id="66" name="文字方塊 65"/>
          <p:cNvSpPr txBox="1"/>
          <p:nvPr/>
        </p:nvSpPr>
        <p:spPr>
          <a:xfrm>
            <a:off x="6684184" y="2629908"/>
            <a:ext cx="1162001" cy="594772"/>
          </a:xfrm>
          <a:prstGeom prst="rect">
            <a:avLst/>
          </a:prstGeom>
          <a:noFill/>
        </p:spPr>
        <p:txBody>
          <a:bodyPr wrap="none" rtlCol="0">
            <a:spAutoFit/>
          </a:bodyPr>
          <a:lstStyle/>
          <a:p>
            <a:r>
              <a:rPr lang="en-US" altLang="zh-TW" sz="1600" dirty="0" smtClean="0">
                <a:latin typeface="Calibri" panose="020F0502020204030204" pitchFamily="34" charset="0"/>
              </a:rPr>
              <a:t>Naked-eyes</a:t>
            </a:r>
          </a:p>
          <a:p>
            <a:r>
              <a:rPr lang="en-US" altLang="zh-TW" sz="1600" dirty="0" smtClean="0">
                <a:latin typeface="Calibri" panose="020F0502020204030204" pitchFamily="34" charset="0"/>
              </a:rPr>
              <a:t>3D Display</a:t>
            </a:r>
            <a:endParaRPr lang="zh-TW" altLang="en-US" sz="1600" dirty="0">
              <a:latin typeface="Calibri" panose="020F0502020204030204" pitchFamily="34" charset="0"/>
            </a:endParaRPr>
          </a:p>
        </p:txBody>
      </p:sp>
      <p:sp>
        <p:nvSpPr>
          <p:cNvPr id="68" name="矩形 67"/>
          <p:cNvSpPr/>
          <p:nvPr/>
        </p:nvSpPr>
        <p:spPr>
          <a:xfrm>
            <a:off x="2366020" y="1982861"/>
            <a:ext cx="1232954" cy="799122"/>
          </a:xfrm>
          <a:prstGeom prst="rect">
            <a:avLst/>
          </a:prstGeom>
          <a:solidFill>
            <a:schemeClr val="accent5">
              <a:lumMod val="60000"/>
              <a:lumOff val="40000"/>
            </a:schemeClr>
          </a:solidFill>
          <a:ln w="19050">
            <a:solidFill>
              <a:schemeClr val="tx1"/>
            </a:solidFill>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lnSpc>
                <a:spcPct val="90000"/>
              </a:lnSpc>
            </a:pPr>
            <a:r>
              <a:rPr lang="en-US" altLang="zh-TW" sz="1600" dirty="0" smtClean="0">
                <a:latin typeface="Calibri" panose="020F0502020204030204" pitchFamily="34" charset="0"/>
                <a:ea typeface="微軟正黑體" panose="020B0604030504040204" pitchFamily="34" charset="-120"/>
              </a:rPr>
              <a:t>CTDP</a:t>
            </a:r>
          </a:p>
          <a:p>
            <a:pPr algn="ctr">
              <a:lnSpc>
                <a:spcPct val="90000"/>
              </a:lnSpc>
            </a:pPr>
            <a:r>
              <a:rPr lang="en-US" altLang="zh-TW" sz="1600" dirty="0" err="1" smtClean="0">
                <a:latin typeface="Calibri" panose="020F0502020204030204" pitchFamily="34" charset="0"/>
                <a:ea typeface="微軟正黑體" panose="020B0604030504040204" pitchFamily="34" charset="-120"/>
              </a:rPr>
              <a:t>Depacking</a:t>
            </a:r>
            <a:endParaRPr lang="en-US" altLang="zh-TW" sz="1600" dirty="0" smtClean="0">
              <a:latin typeface="Calibri" panose="020F0502020204030204" pitchFamily="34" charset="0"/>
              <a:ea typeface="微軟正黑體" panose="020B0604030504040204" pitchFamily="34" charset="-120"/>
            </a:endParaRPr>
          </a:p>
          <a:p>
            <a:pPr algn="ctr">
              <a:lnSpc>
                <a:spcPct val="90000"/>
              </a:lnSpc>
            </a:pPr>
            <a:r>
              <a:rPr lang="en-US" altLang="zh-TW" sz="1600" dirty="0" smtClean="0">
                <a:latin typeface="Calibri" panose="020F0502020204030204" pitchFamily="34" charset="0"/>
                <a:ea typeface="微軟正黑體" panose="020B0604030504040204" pitchFamily="34" charset="-120"/>
              </a:rPr>
              <a:t>VLSI</a:t>
            </a:r>
            <a:endParaRPr lang="zh-TW" altLang="en-US" sz="1600" dirty="0" smtClean="0">
              <a:latin typeface="Calibri" panose="020F0502020204030204" pitchFamily="34" charset="0"/>
              <a:ea typeface="微軟正黑體" panose="020B0604030504040204" pitchFamily="34" charset="-120"/>
            </a:endParaRPr>
          </a:p>
        </p:txBody>
      </p:sp>
      <p:sp>
        <p:nvSpPr>
          <p:cNvPr id="69" name="矩形 68"/>
          <p:cNvSpPr/>
          <p:nvPr/>
        </p:nvSpPr>
        <p:spPr>
          <a:xfrm>
            <a:off x="533608" y="1982861"/>
            <a:ext cx="1031663" cy="799122"/>
          </a:xfrm>
          <a:prstGeom prst="rect">
            <a:avLst/>
          </a:prstGeom>
          <a:solidFill>
            <a:schemeClr val="accent5">
              <a:lumMod val="60000"/>
              <a:lumOff val="40000"/>
            </a:schemeClr>
          </a:solidFill>
          <a:ln w="19050">
            <a:solidFill>
              <a:schemeClr val="tx1"/>
            </a:solidFill>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lnSpc>
                <a:spcPct val="90000"/>
              </a:lnSpc>
            </a:pPr>
            <a:r>
              <a:rPr lang="en-US" altLang="zh-TW" sz="1600" dirty="0" smtClean="0">
                <a:latin typeface="Calibri" panose="020F0502020204030204" pitchFamily="34" charset="0"/>
                <a:ea typeface="微軟正黑體" panose="020B0604030504040204" pitchFamily="34" charset="-120"/>
              </a:rPr>
              <a:t>Digital</a:t>
            </a:r>
          </a:p>
          <a:p>
            <a:pPr algn="ctr">
              <a:lnSpc>
                <a:spcPct val="90000"/>
              </a:lnSpc>
            </a:pPr>
            <a:r>
              <a:rPr lang="en-US" altLang="zh-TW" sz="1600" dirty="0" smtClean="0">
                <a:latin typeface="Calibri" panose="020F0502020204030204" pitchFamily="34" charset="0"/>
                <a:ea typeface="微軟正黑體" panose="020B0604030504040204" pitchFamily="34" charset="-120"/>
              </a:rPr>
              <a:t>Set Top Box</a:t>
            </a:r>
            <a:endParaRPr lang="zh-TW" altLang="en-US" sz="1600" dirty="0" smtClean="0">
              <a:latin typeface="Calibri" panose="020F0502020204030204" pitchFamily="34" charset="0"/>
              <a:ea typeface="微軟正黑體" panose="020B0604030504040204" pitchFamily="34" charset="-120"/>
            </a:endParaRPr>
          </a:p>
        </p:txBody>
      </p:sp>
      <p:cxnSp>
        <p:nvCxnSpPr>
          <p:cNvPr id="70" name="直線接點 69"/>
          <p:cNvCxnSpPr/>
          <p:nvPr/>
        </p:nvCxnSpPr>
        <p:spPr>
          <a:xfrm>
            <a:off x="35496" y="2382422"/>
            <a:ext cx="478055" cy="0"/>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73" name="直線接點 72"/>
          <p:cNvCxnSpPr/>
          <p:nvPr/>
        </p:nvCxnSpPr>
        <p:spPr>
          <a:xfrm>
            <a:off x="3093951" y="4101802"/>
            <a:ext cx="0" cy="1683126"/>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4" name="直線接點 73"/>
          <p:cNvCxnSpPr>
            <a:endCxn id="93" idx="0"/>
          </p:cNvCxnSpPr>
          <p:nvPr/>
        </p:nvCxnSpPr>
        <p:spPr>
          <a:xfrm>
            <a:off x="5584214" y="4101802"/>
            <a:ext cx="25378" cy="234201"/>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75" name="直線接點 74"/>
          <p:cNvCxnSpPr>
            <a:stCxn id="69" idx="3"/>
            <a:endCxn id="68" idx="1"/>
          </p:cNvCxnSpPr>
          <p:nvPr/>
        </p:nvCxnSpPr>
        <p:spPr>
          <a:xfrm>
            <a:off x="1565271" y="2382422"/>
            <a:ext cx="800748" cy="0"/>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77" name="直線接點 76"/>
          <p:cNvCxnSpPr/>
          <p:nvPr/>
        </p:nvCxnSpPr>
        <p:spPr>
          <a:xfrm>
            <a:off x="1783389" y="2382422"/>
            <a:ext cx="0" cy="3075753"/>
          </a:xfrm>
          <a:prstGeom prst="line">
            <a:avLst/>
          </a:prstGeom>
          <a:ln w="19050">
            <a:solidFill>
              <a:schemeClr val="tx1"/>
            </a:solidFill>
            <a:headEnd type="oval" w="lg" len="lg"/>
            <a:tailEnd type="triangle" w="lg" len="lg"/>
          </a:ln>
        </p:spPr>
        <p:style>
          <a:lnRef idx="1">
            <a:schemeClr val="accent1"/>
          </a:lnRef>
          <a:fillRef idx="0">
            <a:schemeClr val="accent1"/>
          </a:fillRef>
          <a:effectRef idx="0">
            <a:schemeClr val="accent1"/>
          </a:effectRef>
          <a:fontRef idx="minor">
            <a:schemeClr val="tx1"/>
          </a:fontRef>
        </p:style>
      </p:cxnSp>
      <p:sp>
        <p:nvSpPr>
          <p:cNvPr id="82" name="矩形 81"/>
          <p:cNvSpPr/>
          <p:nvPr/>
        </p:nvSpPr>
        <p:spPr>
          <a:xfrm>
            <a:off x="3968255" y="1982861"/>
            <a:ext cx="1315624" cy="799122"/>
          </a:xfrm>
          <a:prstGeom prst="rect">
            <a:avLst/>
          </a:prstGeom>
          <a:solidFill>
            <a:schemeClr val="accent5">
              <a:lumMod val="60000"/>
              <a:lumOff val="40000"/>
            </a:schemeClr>
          </a:solidFill>
          <a:ln w="19050">
            <a:solidFill>
              <a:schemeClr val="tx1"/>
            </a:solidFill>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lnSpc>
                <a:spcPct val="90000"/>
              </a:lnSpc>
            </a:pPr>
            <a:r>
              <a:rPr lang="en-US" altLang="zh-TW" sz="1600" dirty="0" smtClean="0">
                <a:latin typeface="Calibri" panose="020F0502020204030204" pitchFamily="34" charset="0"/>
                <a:ea typeface="微軟正黑體" panose="020B0604030504040204" pitchFamily="34" charset="-120"/>
              </a:rPr>
              <a:t>DIBR View Synthesizer</a:t>
            </a:r>
          </a:p>
          <a:p>
            <a:pPr algn="ctr">
              <a:lnSpc>
                <a:spcPct val="90000"/>
              </a:lnSpc>
            </a:pPr>
            <a:r>
              <a:rPr lang="en-US" altLang="zh-TW" sz="1600" dirty="0" smtClean="0">
                <a:latin typeface="Calibri" panose="020F0502020204030204" pitchFamily="34" charset="0"/>
                <a:ea typeface="微軟正黑體" panose="020B0604030504040204" pitchFamily="34" charset="-120"/>
              </a:rPr>
              <a:t>VLSI</a:t>
            </a:r>
            <a:endParaRPr lang="zh-TW" altLang="en-US" sz="1600" dirty="0" smtClean="0">
              <a:latin typeface="Calibri" panose="020F0502020204030204" pitchFamily="34" charset="0"/>
              <a:ea typeface="微軟正黑體" panose="020B0604030504040204" pitchFamily="34" charset="-120"/>
            </a:endParaRPr>
          </a:p>
        </p:txBody>
      </p:sp>
      <p:cxnSp>
        <p:nvCxnSpPr>
          <p:cNvPr id="83" name="直線接點 82"/>
          <p:cNvCxnSpPr/>
          <p:nvPr/>
        </p:nvCxnSpPr>
        <p:spPr>
          <a:xfrm>
            <a:off x="5595701" y="2382422"/>
            <a:ext cx="6883" cy="1791406"/>
          </a:xfrm>
          <a:prstGeom prst="line">
            <a:avLst/>
          </a:prstGeom>
          <a:ln w="1905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cxnSp>
        <p:nvCxnSpPr>
          <p:cNvPr id="84" name="直線接點 83"/>
          <p:cNvCxnSpPr/>
          <p:nvPr/>
        </p:nvCxnSpPr>
        <p:spPr>
          <a:xfrm>
            <a:off x="5602583" y="4094424"/>
            <a:ext cx="2371260" cy="7378"/>
          </a:xfrm>
          <a:prstGeom prst="line">
            <a:avLst/>
          </a:prstGeom>
          <a:ln w="19050">
            <a:solidFill>
              <a:schemeClr val="tx1"/>
            </a:solidFill>
            <a:headEnd type="oval"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85" name="直線接點 84"/>
          <p:cNvCxnSpPr/>
          <p:nvPr/>
        </p:nvCxnSpPr>
        <p:spPr>
          <a:xfrm flipH="1">
            <a:off x="3093951" y="4097390"/>
            <a:ext cx="2508633" cy="3094"/>
          </a:xfrm>
          <a:prstGeom prst="line">
            <a:avLst/>
          </a:prstGeom>
          <a:ln w="1905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cxnSp>
        <p:nvCxnSpPr>
          <p:cNvPr id="86" name="直線接點 85"/>
          <p:cNvCxnSpPr>
            <a:stCxn id="68" idx="3"/>
            <a:endCxn id="82" idx="1"/>
          </p:cNvCxnSpPr>
          <p:nvPr/>
        </p:nvCxnSpPr>
        <p:spPr>
          <a:xfrm>
            <a:off x="3598974" y="2382422"/>
            <a:ext cx="369281" cy="0"/>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88" name="直線接點 87"/>
          <p:cNvCxnSpPr/>
          <p:nvPr/>
        </p:nvCxnSpPr>
        <p:spPr>
          <a:xfrm flipV="1">
            <a:off x="5309739" y="2386493"/>
            <a:ext cx="1691946" cy="1"/>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89" name="文字方塊 88"/>
          <p:cNvSpPr txBox="1"/>
          <p:nvPr/>
        </p:nvSpPr>
        <p:spPr>
          <a:xfrm>
            <a:off x="6543710" y="4051538"/>
            <a:ext cx="1747894" cy="594772"/>
          </a:xfrm>
          <a:prstGeom prst="rect">
            <a:avLst/>
          </a:prstGeom>
          <a:noFill/>
        </p:spPr>
        <p:txBody>
          <a:bodyPr wrap="square" rtlCol="0">
            <a:spAutoFit/>
          </a:bodyPr>
          <a:lstStyle/>
          <a:p>
            <a:r>
              <a:rPr lang="en-US" altLang="zh-TW" sz="1600" dirty="0" smtClean="0">
                <a:latin typeface="Calibri" panose="020F0502020204030204" pitchFamily="34" charset="0"/>
              </a:rPr>
              <a:t>Uncompressed </a:t>
            </a:r>
          </a:p>
          <a:p>
            <a:r>
              <a:rPr lang="en-US" altLang="zh-TW" sz="1600" dirty="0" err="1" smtClean="0">
                <a:latin typeface="Calibri" panose="020F0502020204030204" pitchFamily="34" charset="0"/>
              </a:rPr>
              <a:t>SbS</a:t>
            </a:r>
            <a:r>
              <a:rPr lang="en-US" altLang="zh-TW" sz="1600" dirty="0" smtClean="0">
                <a:latin typeface="Calibri" panose="020F0502020204030204" pitchFamily="34" charset="0"/>
              </a:rPr>
              <a:t> 3D</a:t>
            </a:r>
            <a:r>
              <a:rPr lang="zh-TW" altLang="en-US" sz="1600" dirty="0" smtClean="0">
                <a:latin typeface="Calibri" panose="020F0502020204030204" pitchFamily="34" charset="0"/>
              </a:rPr>
              <a:t> </a:t>
            </a:r>
            <a:r>
              <a:rPr lang="en-US" altLang="zh-TW" sz="1600" dirty="0" smtClean="0">
                <a:latin typeface="Calibri" panose="020F0502020204030204" pitchFamily="34" charset="0"/>
              </a:rPr>
              <a:t>Display</a:t>
            </a:r>
            <a:endParaRPr lang="zh-TW" altLang="en-US" sz="1600" dirty="0">
              <a:latin typeface="Calibri" panose="020F0502020204030204" pitchFamily="34" charset="0"/>
            </a:endParaRPr>
          </a:p>
        </p:txBody>
      </p:sp>
      <p:sp>
        <p:nvSpPr>
          <p:cNvPr id="90" name="文字方塊 89"/>
          <p:cNvSpPr txBox="1"/>
          <p:nvPr/>
        </p:nvSpPr>
        <p:spPr>
          <a:xfrm>
            <a:off x="3075350" y="6164659"/>
            <a:ext cx="1427436" cy="594772"/>
          </a:xfrm>
          <a:prstGeom prst="rect">
            <a:avLst/>
          </a:prstGeom>
          <a:noFill/>
        </p:spPr>
        <p:txBody>
          <a:bodyPr wrap="square" rtlCol="0">
            <a:spAutoFit/>
          </a:bodyPr>
          <a:lstStyle/>
          <a:p>
            <a:r>
              <a:rPr lang="en-US" altLang="zh-TW" sz="1600" dirty="0" smtClean="0">
                <a:latin typeface="Calibri" panose="020F0502020204030204" pitchFamily="34" charset="0"/>
              </a:rPr>
              <a:t>RB-glasses</a:t>
            </a:r>
          </a:p>
          <a:p>
            <a:r>
              <a:rPr lang="en-US" altLang="zh-TW" sz="1600" dirty="0" smtClean="0">
                <a:latin typeface="Calibri" panose="020F0502020204030204" pitchFamily="34" charset="0"/>
              </a:rPr>
              <a:t>3D</a:t>
            </a:r>
            <a:r>
              <a:rPr lang="zh-TW" altLang="en-US" sz="1600" dirty="0" smtClean="0">
                <a:latin typeface="Calibri" panose="020F0502020204030204" pitchFamily="34" charset="0"/>
              </a:rPr>
              <a:t> </a:t>
            </a:r>
            <a:endParaRPr lang="zh-TW" altLang="en-US" sz="1600" dirty="0">
              <a:latin typeface="Calibri" panose="020F0502020204030204" pitchFamily="34" charset="0"/>
            </a:endParaRPr>
          </a:p>
        </p:txBody>
      </p:sp>
      <p:cxnSp>
        <p:nvCxnSpPr>
          <p:cNvPr id="91" name="直線接點 90"/>
          <p:cNvCxnSpPr/>
          <p:nvPr/>
        </p:nvCxnSpPr>
        <p:spPr>
          <a:xfrm>
            <a:off x="4696544" y="1569832"/>
            <a:ext cx="2353" cy="370754"/>
          </a:xfrm>
          <a:prstGeom prst="line">
            <a:avLst/>
          </a:prstGeom>
          <a:ln w="19050">
            <a:solidFill>
              <a:srgbClr val="3333FF"/>
            </a:solidFill>
            <a:prstDash val="sysDash"/>
            <a:headEnd type="none" w="lg" len="lg"/>
            <a:tailEnd type="triangle" w="lg" len="sm"/>
          </a:ln>
        </p:spPr>
        <p:style>
          <a:lnRef idx="1">
            <a:schemeClr val="accent1"/>
          </a:lnRef>
          <a:fillRef idx="0">
            <a:schemeClr val="accent1"/>
          </a:fillRef>
          <a:effectRef idx="0">
            <a:schemeClr val="accent1"/>
          </a:effectRef>
          <a:fontRef idx="minor">
            <a:schemeClr val="tx1"/>
          </a:fontRef>
        </p:style>
      </p:cxnSp>
      <p:sp>
        <p:nvSpPr>
          <p:cNvPr id="92" name="文字方塊 91"/>
          <p:cNvSpPr txBox="1"/>
          <p:nvPr/>
        </p:nvSpPr>
        <p:spPr>
          <a:xfrm>
            <a:off x="659980" y="4446076"/>
            <a:ext cx="1108432" cy="594772"/>
          </a:xfrm>
          <a:prstGeom prst="rect">
            <a:avLst/>
          </a:prstGeom>
          <a:noFill/>
        </p:spPr>
        <p:txBody>
          <a:bodyPr wrap="square" rtlCol="0">
            <a:spAutoFit/>
          </a:bodyPr>
          <a:lstStyle/>
          <a:p>
            <a:pPr algn="r"/>
            <a:r>
              <a:rPr lang="en-US" altLang="zh-TW" sz="1600" dirty="0" smtClean="0">
                <a:latin typeface="Calibri" panose="020F0502020204030204" pitchFamily="34" charset="0"/>
              </a:rPr>
              <a:t>2D TV Programs</a:t>
            </a:r>
            <a:endParaRPr lang="zh-TW" altLang="en-US" sz="1600" dirty="0">
              <a:latin typeface="Calibri" panose="020F0502020204030204" pitchFamily="34" charset="0"/>
            </a:endParaRPr>
          </a:p>
        </p:txBody>
      </p:sp>
      <p:sp>
        <p:nvSpPr>
          <p:cNvPr id="93" name="矩形 92"/>
          <p:cNvSpPr/>
          <p:nvPr/>
        </p:nvSpPr>
        <p:spPr>
          <a:xfrm>
            <a:off x="4915031" y="4336002"/>
            <a:ext cx="1389121" cy="752476"/>
          </a:xfrm>
          <a:prstGeom prst="rect">
            <a:avLst/>
          </a:prstGeom>
          <a:solidFill>
            <a:schemeClr val="accent5">
              <a:lumMod val="60000"/>
              <a:lumOff val="40000"/>
            </a:schemeClr>
          </a:solidFill>
          <a:ln w="19050">
            <a:solidFill>
              <a:schemeClr val="tx1"/>
            </a:solidFill>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lnSpc>
                <a:spcPct val="90000"/>
              </a:lnSpc>
            </a:pPr>
            <a:r>
              <a:rPr lang="en-US" altLang="zh-TW" sz="1600" dirty="0" smtClean="0">
                <a:latin typeface="Calibri" panose="020F0502020204030204" pitchFamily="34" charset="0"/>
                <a:ea typeface="微軟正黑體" panose="020B0604030504040204" pitchFamily="34" charset="-120"/>
              </a:rPr>
              <a:t>Traditional</a:t>
            </a:r>
          </a:p>
          <a:p>
            <a:pPr algn="ctr">
              <a:lnSpc>
                <a:spcPct val="90000"/>
              </a:lnSpc>
            </a:pPr>
            <a:r>
              <a:rPr lang="en-US" altLang="zh-TW" sz="1600" dirty="0" err="1" smtClean="0">
                <a:latin typeface="Calibri" panose="020F0502020204030204" pitchFamily="34" charset="0"/>
                <a:ea typeface="微軟正黑體" panose="020B0604030504040204" pitchFamily="34" charset="-120"/>
              </a:rPr>
              <a:t>SbS</a:t>
            </a:r>
            <a:r>
              <a:rPr lang="en-US" altLang="zh-TW" sz="1600" dirty="0" smtClean="0">
                <a:latin typeface="Calibri" panose="020F0502020204030204" pitchFamily="34" charset="0"/>
                <a:ea typeface="微軟正黑體" panose="020B0604030504040204" pitchFamily="34" charset="-120"/>
              </a:rPr>
              <a:t> 3D </a:t>
            </a:r>
            <a:endParaRPr lang="en-US" altLang="zh-TW" sz="1600" dirty="0">
              <a:latin typeface="Calibri" panose="020F0502020204030204" pitchFamily="34" charset="0"/>
              <a:ea typeface="微軟正黑體" panose="020B0604030504040204" pitchFamily="34" charset="-120"/>
            </a:endParaRPr>
          </a:p>
          <a:p>
            <a:pPr algn="ctr">
              <a:lnSpc>
                <a:spcPct val="90000"/>
              </a:lnSpc>
            </a:pPr>
            <a:r>
              <a:rPr lang="en-US" altLang="zh-TW" sz="1600" dirty="0" smtClean="0">
                <a:latin typeface="Calibri" panose="020F0502020204030204" pitchFamily="34" charset="0"/>
                <a:ea typeface="微軟正黑體" panose="020B0604030504040204" pitchFamily="34" charset="-120"/>
              </a:rPr>
              <a:t>Packing</a:t>
            </a:r>
            <a:endParaRPr lang="zh-TW" altLang="en-US" sz="1600" dirty="0" smtClean="0">
              <a:latin typeface="Calibri" panose="020F0502020204030204" pitchFamily="34" charset="0"/>
              <a:ea typeface="微軟正黑體" panose="020B0604030504040204" pitchFamily="34" charset="-120"/>
            </a:endParaRPr>
          </a:p>
        </p:txBody>
      </p:sp>
      <p:cxnSp>
        <p:nvCxnSpPr>
          <p:cNvPr id="94" name="直線接點 93"/>
          <p:cNvCxnSpPr>
            <a:stCxn id="93" idx="2"/>
          </p:cNvCxnSpPr>
          <p:nvPr/>
        </p:nvCxnSpPr>
        <p:spPr>
          <a:xfrm flipH="1">
            <a:off x="5600688" y="5088479"/>
            <a:ext cx="8904" cy="628315"/>
          </a:xfrm>
          <a:prstGeom prst="line">
            <a:avLst/>
          </a:prstGeom>
          <a:ln w="19050">
            <a:solidFill>
              <a:schemeClr val="tx1"/>
            </a:solidFill>
            <a:headEnd type="none" w="med" len="med"/>
            <a:tailEnd type="none" w="lg" len="lg"/>
          </a:ln>
        </p:spPr>
        <p:style>
          <a:lnRef idx="1">
            <a:schemeClr val="accent1"/>
          </a:lnRef>
          <a:fillRef idx="0">
            <a:schemeClr val="accent1"/>
          </a:fillRef>
          <a:effectRef idx="0">
            <a:schemeClr val="accent1"/>
          </a:effectRef>
          <a:fontRef idx="minor">
            <a:schemeClr val="tx1"/>
          </a:fontRef>
        </p:style>
      </p:cxnSp>
      <p:pic>
        <p:nvPicPr>
          <p:cNvPr id="95" name="Picture 16" descr="https://encrypted-tbn3.gstatic.com/images?q=tbn:ANd9GcT7pcmBP-dx4MCRi9rwzanwu5OUjtcMWY8haOnCUKFDnh0n0p8wJw"/>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392448" y="4823526"/>
            <a:ext cx="1382513" cy="1486683"/>
          </a:xfrm>
          <a:prstGeom prst="rect">
            <a:avLst/>
          </a:prstGeom>
          <a:noFill/>
          <a:extLst>
            <a:ext uri="{909E8E84-426E-40DD-AFC4-6F175D3DCCD1}">
              <a14:hiddenFill xmlns:a14="http://schemas.microsoft.com/office/drawing/2010/main">
                <a:solidFill>
                  <a:srgbClr val="FFFFFF"/>
                </a:solidFill>
              </a14:hiddenFill>
            </a:ext>
          </a:extLst>
        </p:spPr>
      </p:pic>
      <p:cxnSp>
        <p:nvCxnSpPr>
          <p:cNvPr id="96" name="直線接點 95"/>
          <p:cNvCxnSpPr/>
          <p:nvPr/>
        </p:nvCxnSpPr>
        <p:spPr>
          <a:xfrm>
            <a:off x="5619057" y="5716794"/>
            <a:ext cx="2354786" cy="0"/>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97" name="文字方塊 96"/>
          <p:cNvSpPr txBox="1"/>
          <p:nvPr/>
        </p:nvSpPr>
        <p:spPr>
          <a:xfrm>
            <a:off x="6310698" y="5800414"/>
            <a:ext cx="1799450" cy="344342"/>
          </a:xfrm>
          <a:prstGeom prst="rect">
            <a:avLst/>
          </a:prstGeom>
          <a:noFill/>
        </p:spPr>
        <p:txBody>
          <a:bodyPr wrap="square" rtlCol="0">
            <a:spAutoFit/>
          </a:bodyPr>
          <a:lstStyle/>
          <a:p>
            <a:r>
              <a:rPr lang="en-US" altLang="zh-TW" sz="1600" dirty="0" err="1" smtClean="0">
                <a:latin typeface="Calibri" panose="020F0502020204030204" pitchFamily="34" charset="0"/>
              </a:rPr>
              <a:t>SbS</a:t>
            </a:r>
            <a:r>
              <a:rPr lang="en-US" altLang="zh-TW" sz="1600" dirty="0" smtClean="0">
                <a:latin typeface="Calibri" panose="020F0502020204030204" pitchFamily="34" charset="0"/>
              </a:rPr>
              <a:t> 3D Display</a:t>
            </a:r>
            <a:endParaRPr lang="zh-TW" altLang="en-US" sz="1600" dirty="0">
              <a:latin typeface="Calibri" panose="020F0502020204030204" pitchFamily="34" charset="0"/>
            </a:endParaRPr>
          </a:p>
        </p:txBody>
      </p:sp>
      <p:sp>
        <p:nvSpPr>
          <p:cNvPr id="98" name="文字方塊 97"/>
          <p:cNvSpPr txBox="1"/>
          <p:nvPr/>
        </p:nvSpPr>
        <p:spPr>
          <a:xfrm>
            <a:off x="3279503" y="1286543"/>
            <a:ext cx="2795598" cy="313039"/>
          </a:xfrm>
          <a:prstGeom prst="rect">
            <a:avLst/>
          </a:prstGeom>
          <a:solidFill>
            <a:schemeClr val="bg1"/>
          </a:solidFill>
        </p:spPr>
        <p:txBody>
          <a:bodyPr wrap="square" rtlCol="0">
            <a:spAutoFit/>
          </a:bodyPr>
          <a:lstStyle/>
          <a:p>
            <a:pPr algn="ctr"/>
            <a:r>
              <a:rPr lang="en-US" altLang="zh-TW" sz="1400" dirty="0" smtClean="0">
                <a:solidFill>
                  <a:srgbClr val="0000FF"/>
                </a:solidFill>
                <a:latin typeface="Calibri" panose="020F0502020204030204" pitchFamily="34" charset="0"/>
              </a:rPr>
              <a:t>User 3D Effective Adjustment</a:t>
            </a:r>
            <a:endParaRPr lang="zh-TW" altLang="en-US" sz="1400" dirty="0">
              <a:solidFill>
                <a:srgbClr val="0000FF"/>
              </a:solidFill>
              <a:latin typeface="Calibri" panose="020F0502020204030204" pitchFamily="34" charset="0"/>
            </a:endParaRPr>
          </a:p>
        </p:txBody>
      </p:sp>
      <p:sp>
        <p:nvSpPr>
          <p:cNvPr id="99" name="文字方塊 98"/>
          <p:cNvSpPr txBox="1"/>
          <p:nvPr/>
        </p:nvSpPr>
        <p:spPr>
          <a:xfrm>
            <a:off x="5578093" y="1854368"/>
            <a:ext cx="943908" cy="532164"/>
          </a:xfrm>
          <a:prstGeom prst="rect">
            <a:avLst/>
          </a:prstGeom>
          <a:noFill/>
        </p:spPr>
        <p:txBody>
          <a:bodyPr wrap="none" rtlCol="0">
            <a:spAutoFit/>
          </a:bodyPr>
          <a:lstStyle/>
          <a:p>
            <a:r>
              <a:rPr lang="en-US" altLang="zh-TW" sz="1400" dirty="0" smtClean="0">
                <a:solidFill>
                  <a:srgbClr val="0000FF"/>
                </a:solidFill>
                <a:latin typeface="Calibri" panose="020F0502020204030204" pitchFamily="34" charset="0"/>
              </a:rPr>
              <a:t>Combined</a:t>
            </a:r>
          </a:p>
          <a:p>
            <a:r>
              <a:rPr lang="en-US" altLang="zh-TW" sz="1400" dirty="0" smtClean="0">
                <a:solidFill>
                  <a:srgbClr val="0000FF"/>
                </a:solidFill>
                <a:latin typeface="Calibri" panose="020F0502020204030204" pitchFamily="34" charset="0"/>
              </a:rPr>
              <a:t>Multiview</a:t>
            </a:r>
            <a:endParaRPr lang="zh-TW" altLang="en-US" sz="1400" dirty="0">
              <a:solidFill>
                <a:srgbClr val="0000FF"/>
              </a:solidFill>
              <a:latin typeface="Calibri" panose="020F0502020204030204" pitchFamily="34" charset="0"/>
            </a:endParaRPr>
          </a:p>
        </p:txBody>
      </p:sp>
      <p:sp>
        <p:nvSpPr>
          <p:cNvPr id="100" name="文字方塊 99"/>
          <p:cNvSpPr txBox="1"/>
          <p:nvPr/>
        </p:nvSpPr>
        <p:spPr>
          <a:xfrm>
            <a:off x="5644743" y="3574853"/>
            <a:ext cx="860716" cy="532164"/>
          </a:xfrm>
          <a:prstGeom prst="rect">
            <a:avLst/>
          </a:prstGeom>
          <a:noFill/>
        </p:spPr>
        <p:txBody>
          <a:bodyPr wrap="square" rtlCol="0">
            <a:spAutoFit/>
          </a:bodyPr>
          <a:lstStyle/>
          <a:p>
            <a:r>
              <a:rPr lang="en-US" altLang="zh-TW" sz="1400" dirty="0" smtClean="0">
                <a:solidFill>
                  <a:srgbClr val="0000FF"/>
                </a:solidFill>
                <a:latin typeface="Calibri" panose="020F0502020204030204" pitchFamily="34" charset="0"/>
              </a:rPr>
              <a:t>Two Views</a:t>
            </a:r>
            <a:endParaRPr lang="zh-TW" altLang="en-US" sz="1400" dirty="0">
              <a:solidFill>
                <a:srgbClr val="0000FF"/>
              </a:solidFill>
              <a:latin typeface="Calibri" panose="020F0502020204030204" pitchFamily="34" charset="0"/>
            </a:endParaRPr>
          </a:p>
        </p:txBody>
      </p:sp>
      <p:sp>
        <p:nvSpPr>
          <p:cNvPr id="103" name="文字方塊 102"/>
          <p:cNvSpPr txBox="1"/>
          <p:nvPr/>
        </p:nvSpPr>
        <p:spPr>
          <a:xfrm>
            <a:off x="2165385" y="4091343"/>
            <a:ext cx="895086" cy="685554"/>
          </a:xfrm>
          <a:prstGeom prst="rect">
            <a:avLst/>
          </a:prstGeom>
          <a:noFill/>
        </p:spPr>
        <p:txBody>
          <a:bodyPr wrap="square" rtlCol="0">
            <a:spAutoFit/>
          </a:bodyPr>
          <a:lstStyle/>
          <a:p>
            <a:pPr algn="r">
              <a:lnSpc>
                <a:spcPct val="90000"/>
              </a:lnSpc>
            </a:pPr>
            <a:r>
              <a:rPr lang="en-US" altLang="zh-TW" sz="1400" dirty="0" smtClean="0">
                <a:solidFill>
                  <a:srgbClr val="0000FF"/>
                </a:solidFill>
                <a:latin typeface="Calibri" panose="020F0502020204030204" pitchFamily="34" charset="0"/>
              </a:rPr>
              <a:t>Mixed RB 2-view</a:t>
            </a:r>
          </a:p>
          <a:p>
            <a:pPr algn="r">
              <a:lnSpc>
                <a:spcPct val="90000"/>
              </a:lnSpc>
            </a:pPr>
            <a:r>
              <a:rPr lang="en-US" altLang="zh-TW" sz="1400" dirty="0" smtClean="0">
                <a:solidFill>
                  <a:srgbClr val="0000FF"/>
                </a:solidFill>
                <a:latin typeface="Calibri" panose="020F0502020204030204" pitchFamily="34" charset="0"/>
              </a:rPr>
              <a:t>video</a:t>
            </a:r>
            <a:endParaRPr lang="zh-TW" altLang="en-US" sz="1400" dirty="0">
              <a:solidFill>
                <a:srgbClr val="0000FF"/>
              </a:solidFill>
              <a:latin typeface="Calibri" panose="020F0502020204030204" pitchFamily="34" charset="0"/>
            </a:endParaRPr>
          </a:p>
        </p:txBody>
      </p:sp>
      <p:sp>
        <p:nvSpPr>
          <p:cNvPr id="104" name="文字方塊 103"/>
          <p:cNvSpPr txBox="1"/>
          <p:nvPr/>
        </p:nvSpPr>
        <p:spPr>
          <a:xfrm>
            <a:off x="1990114" y="1690339"/>
            <a:ext cx="1823421" cy="313039"/>
          </a:xfrm>
          <a:prstGeom prst="rect">
            <a:avLst/>
          </a:prstGeom>
          <a:noFill/>
        </p:spPr>
        <p:txBody>
          <a:bodyPr wrap="square" rtlCol="0">
            <a:spAutoFit/>
          </a:bodyPr>
          <a:lstStyle/>
          <a:p>
            <a:pPr algn="ctr"/>
            <a:r>
              <a:rPr lang="en-US" altLang="zh-TW" sz="1400" dirty="0" smtClean="0">
                <a:solidFill>
                  <a:srgbClr val="0000FF"/>
                </a:solidFill>
                <a:latin typeface="Calibri" panose="020F0502020204030204" pitchFamily="34" charset="0"/>
                <a:ea typeface="微軟正黑體" panose="020B0604030504040204" pitchFamily="34" charset="-120"/>
              </a:rPr>
              <a:t>CTDP Packing Format</a:t>
            </a:r>
            <a:endParaRPr lang="zh-TW" altLang="en-US" sz="1400" dirty="0">
              <a:solidFill>
                <a:srgbClr val="0000FF"/>
              </a:solidFill>
              <a:latin typeface="Calibri" panose="020F0502020204030204" pitchFamily="34" charset="0"/>
            </a:endParaRPr>
          </a:p>
        </p:txBody>
      </p:sp>
      <p:sp>
        <p:nvSpPr>
          <p:cNvPr id="105" name="矩形 104"/>
          <p:cNvSpPr/>
          <p:nvPr/>
        </p:nvSpPr>
        <p:spPr>
          <a:xfrm>
            <a:off x="5010718" y="2933540"/>
            <a:ext cx="1169966" cy="544351"/>
          </a:xfrm>
          <a:prstGeom prst="rect">
            <a:avLst/>
          </a:prstGeom>
          <a:solidFill>
            <a:schemeClr val="accent5">
              <a:lumMod val="60000"/>
              <a:lumOff val="40000"/>
            </a:schemeClr>
          </a:solidFill>
          <a:ln w="19050">
            <a:solidFill>
              <a:schemeClr val="tx1"/>
            </a:solidFill>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lnSpc>
                <a:spcPct val="90000"/>
              </a:lnSpc>
            </a:pPr>
            <a:r>
              <a:rPr lang="en-US" altLang="zh-TW" sz="1600" dirty="0" smtClean="0">
                <a:latin typeface="Calibri" panose="020F0502020204030204" pitchFamily="34" charset="0"/>
                <a:ea typeface="微軟正黑體" panose="020B0604030504040204" pitchFamily="34" charset="-120"/>
              </a:rPr>
              <a:t> 2 Views</a:t>
            </a:r>
          </a:p>
          <a:p>
            <a:pPr algn="ctr">
              <a:lnSpc>
                <a:spcPct val="90000"/>
              </a:lnSpc>
            </a:pPr>
            <a:r>
              <a:rPr lang="en-US" altLang="zh-TW" sz="1600" dirty="0" smtClean="0">
                <a:latin typeface="Calibri" panose="020F0502020204030204" pitchFamily="34" charset="0"/>
                <a:ea typeface="微軟正黑體" panose="020B0604030504040204" pitchFamily="34" charset="-120"/>
              </a:rPr>
              <a:t>Selection</a:t>
            </a:r>
            <a:endParaRPr lang="zh-TW" altLang="en-US" sz="1600" dirty="0" smtClean="0">
              <a:latin typeface="Calibri" panose="020F0502020204030204" pitchFamily="34" charset="0"/>
              <a:ea typeface="微軟正黑體" panose="020B0604030504040204" pitchFamily="34" charset="-120"/>
            </a:endParaRPr>
          </a:p>
        </p:txBody>
      </p:sp>
      <p:sp>
        <p:nvSpPr>
          <p:cNvPr id="106" name="矩形 105"/>
          <p:cNvSpPr/>
          <p:nvPr/>
        </p:nvSpPr>
        <p:spPr>
          <a:xfrm>
            <a:off x="3531282" y="3799215"/>
            <a:ext cx="1169966" cy="544351"/>
          </a:xfrm>
          <a:prstGeom prst="rect">
            <a:avLst/>
          </a:prstGeom>
          <a:solidFill>
            <a:schemeClr val="accent5">
              <a:lumMod val="60000"/>
              <a:lumOff val="40000"/>
            </a:schemeClr>
          </a:solidFill>
          <a:ln w="19050">
            <a:solidFill>
              <a:schemeClr val="tx1"/>
            </a:solidFill>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lnSpc>
                <a:spcPct val="90000"/>
              </a:lnSpc>
            </a:pPr>
            <a:r>
              <a:rPr lang="en-US" altLang="zh-TW" sz="1600" dirty="0" smtClean="0">
                <a:latin typeface="Calibri" panose="020F0502020204030204" pitchFamily="34" charset="0"/>
                <a:ea typeface="微軟正黑體" panose="020B0604030504040204" pitchFamily="34" charset="-120"/>
              </a:rPr>
              <a:t>RB 2-view</a:t>
            </a:r>
          </a:p>
          <a:p>
            <a:pPr algn="ctr">
              <a:lnSpc>
                <a:spcPct val="90000"/>
              </a:lnSpc>
            </a:pPr>
            <a:r>
              <a:rPr lang="en-US" altLang="zh-TW" sz="1600" dirty="0" smtClean="0">
                <a:latin typeface="Calibri" panose="020F0502020204030204" pitchFamily="34" charset="0"/>
                <a:ea typeface="微軟正黑體" panose="020B0604030504040204" pitchFamily="34" charset="-120"/>
              </a:rPr>
              <a:t>Mixing</a:t>
            </a:r>
            <a:endParaRPr lang="zh-TW" altLang="en-US" sz="1600" dirty="0" smtClean="0">
              <a:latin typeface="Calibri" panose="020F0502020204030204" pitchFamily="34" charset="0"/>
              <a:ea typeface="微軟正黑體" panose="020B0604030504040204" pitchFamily="34" charset="-120"/>
            </a:endParaRPr>
          </a:p>
        </p:txBody>
      </p:sp>
      <p:cxnSp>
        <p:nvCxnSpPr>
          <p:cNvPr id="107" name="直線接點 106"/>
          <p:cNvCxnSpPr/>
          <p:nvPr/>
        </p:nvCxnSpPr>
        <p:spPr>
          <a:xfrm flipH="1">
            <a:off x="2165385" y="5802769"/>
            <a:ext cx="928566" cy="6788"/>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08" name="直線接點 107"/>
          <p:cNvCxnSpPr>
            <a:stCxn id="68" idx="2"/>
            <a:endCxn id="110" idx="0"/>
          </p:cNvCxnSpPr>
          <p:nvPr/>
        </p:nvCxnSpPr>
        <p:spPr>
          <a:xfrm flipH="1">
            <a:off x="2974499" y="2781983"/>
            <a:ext cx="7998" cy="555289"/>
          </a:xfrm>
          <a:prstGeom prst="line">
            <a:avLst/>
          </a:prstGeom>
          <a:ln w="19050">
            <a:solidFill>
              <a:srgbClr val="C00000"/>
            </a:solidFill>
            <a:prstDash val="solid"/>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109" name="文字方塊 108"/>
          <p:cNvSpPr txBox="1"/>
          <p:nvPr/>
        </p:nvSpPr>
        <p:spPr>
          <a:xfrm>
            <a:off x="1985144" y="2767615"/>
            <a:ext cx="1015891" cy="532164"/>
          </a:xfrm>
          <a:prstGeom prst="rect">
            <a:avLst/>
          </a:prstGeom>
          <a:noFill/>
        </p:spPr>
        <p:txBody>
          <a:bodyPr wrap="none" rtlCol="0">
            <a:spAutoFit/>
          </a:bodyPr>
          <a:lstStyle/>
          <a:p>
            <a:pPr algn="r"/>
            <a:r>
              <a:rPr lang="en-US" altLang="zh-TW" sz="1400" dirty="0" smtClean="0">
                <a:solidFill>
                  <a:srgbClr val="FF0000"/>
                </a:solidFill>
                <a:latin typeface="Calibri" panose="020F0502020204030204" pitchFamily="34" charset="0"/>
              </a:rPr>
              <a:t>Interactive </a:t>
            </a:r>
          </a:p>
          <a:p>
            <a:pPr algn="r"/>
            <a:r>
              <a:rPr lang="en-US" altLang="zh-TW" sz="1400" dirty="0" smtClean="0">
                <a:solidFill>
                  <a:srgbClr val="FF0000"/>
                </a:solidFill>
                <a:latin typeface="Calibri" panose="020F0502020204030204" pitchFamily="34" charset="0"/>
              </a:rPr>
              <a:t>Inform</a:t>
            </a:r>
            <a:endParaRPr lang="zh-TW" altLang="en-US" sz="1400" dirty="0">
              <a:solidFill>
                <a:srgbClr val="FF0000"/>
              </a:solidFill>
              <a:latin typeface="Calibri" panose="020F0502020204030204" pitchFamily="34" charset="0"/>
            </a:endParaRPr>
          </a:p>
        </p:txBody>
      </p:sp>
      <p:sp>
        <p:nvSpPr>
          <p:cNvPr id="110" name="矩形 109"/>
          <p:cNvSpPr/>
          <p:nvPr/>
        </p:nvSpPr>
        <p:spPr>
          <a:xfrm>
            <a:off x="2165385" y="3337273"/>
            <a:ext cx="1618229" cy="348071"/>
          </a:xfrm>
          <a:prstGeom prst="rect">
            <a:avLst/>
          </a:prstGeom>
          <a:solidFill>
            <a:schemeClr val="accent5">
              <a:lumMod val="60000"/>
              <a:lumOff val="40000"/>
            </a:schemeClr>
          </a:solidFill>
          <a:ln w="19050">
            <a:solidFill>
              <a:srgbClr val="C00000"/>
            </a:solidFill>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r>
              <a:rPr lang="en-US" altLang="zh-TW" sz="1400" b="1" dirty="0" smtClean="0">
                <a:solidFill>
                  <a:srgbClr val="FF0000"/>
                </a:solidFill>
                <a:latin typeface="Calibri" panose="020F0502020204030204" pitchFamily="34" charset="0"/>
                <a:ea typeface="微軟正黑體" panose="020B0604030504040204" pitchFamily="34" charset="-120"/>
              </a:rPr>
              <a:t>Wireless Unit</a:t>
            </a:r>
            <a:endParaRPr lang="zh-TW" altLang="en-US" sz="1400" b="1" dirty="0" smtClean="0">
              <a:solidFill>
                <a:srgbClr val="FF0000"/>
              </a:solidFill>
              <a:latin typeface="Calibri" panose="020F0502020204030204" pitchFamily="34" charset="0"/>
              <a:ea typeface="微軟正黑體" panose="020B0604030504040204" pitchFamily="34" charset="-120"/>
            </a:endParaRPr>
          </a:p>
        </p:txBody>
      </p:sp>
      <p:sp>
        <p:nvSpPr>
          <p:cNvPr id="111" name="矩形 110"/>
          <p:cNvSpPr/>
          <p:nvPr/>
        </p:nvSpPr>
        <p:spPr>
          <a:xfrm>
            <a:off x="4623715" y="6248708"/>
            <a:ext cx="1534780" cy="330918"/>
          </a:xfrm>
          <a:prstGeom prst="rect">
            <a:avLst/>
          </a:prstGeom>
          <a:solidFill>
            <a:schemeClr val="accent5">
              <a:lumMod val="60000"/>
              <a:lumOff val="40000"/>
            </a:schemeClr>
          </a:solidFill>
          <a:ln w="19050">
            <a:solidFill>
              <a:srgbClr val="C00000"/>
            </a:solidFill>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r>
              <a:rPr lang="en-US" altLang="zh-TW" sz="1600" b="1" dirty="0" smtClean="0">
                <a:solidFill>
                  <a:srgbClr val="FF0000"/>
                </a:solidFill>
                <a:latin typeface="Calibri" panose="020F0502020204030204" pitchFamily="34" charset="0"/>
                <a:ea typeface="微軟正黑體" panose="020B0604030504040204" pitchFamily="34" charset="-120"/>
              </a:rPr>
              <a:t>Wireless Unit</a:t>
            </a:r>
            <a:endParaRPr lang="zh-TW" altLang="en-US" sz="1600" b="1" dirty="0" smtClean="0">
              <a:solidFill>
                <a:srgbClr val="FF0000"/>
              </a:solidFill>
              <a:latin typeface="Calibri" panose="020F0502020204030204" pitchFamily="34" charset="0"/>
              <a:ea typeface="微軟正黑體" panose="020B0604030504040204" pitchFamily="34" charset="-120"/>
            </a:endParaRPr>
          </a:p>
        </p:txBody>
      </p:sp>
      <p:cxnSp>
        <p:nvCxnSpPr>
          <p:cNvPr id="112" name="直線單箭頭接點 111"/>
          <p:cNvCxnSpPr>
            <a:stCxn id="111" idx="3"/>
          </p:cNvCxnSpPr>
          <p:nvPr/>
        </p:nvCxnSpPr>
        <p:spPr>
          <a:xfrm flipV="1">
            <a:off x="6158495" y="6394580"/>
            <a:ext cx="1051929" cy="19586"/>
          </a:xfrm>
          <a:prstGeom prst="straightConnector1">
            <a:avLst/>
          </a:prstGeom>
          <a:ln w="19050">
            <a:solidFill>
              <a:srgbClr val="C00000"/>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114" name="直線接點 113"/>
          <p:cNvCxnSpPr/>
          <p:nvPr/>
        </p:nvCxnSpPr>
        <p:spPr>
          <a:xfrm>
            <a:off x="2982497" y="3676691"/>
            <a:ext cx="548784" cy="1107237"/>
          </a:xfrm>
          <a:prstGeom prst="line">
            <a:avLst/>
          </a:prstGeom>
          <a:ln w="19050">
            <a:solidFill>
              <a:srgbClr val="3333FF"/>
            </a:solidFill>
            <a:prstDash val="dash"/>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15" name="直線接點 114"/>
          <p:cNvCxnSpPr>
            <a:endCxn id="111" idx="0"/>
          </p:cNvCxnSpPr>
          <p:nvPr/>
        </p:nvCxnSpPr>
        <p:spPr>
          <a:xfrm>
            <a:off x="4202611" y="5221260"/>
            <a:ext cx="1188495" cy="1027447"/>
          </a:xfrm>
          <a:prstGeom prst="line">
            <a:avLst/>
          </a:prstGeom>
          <a:ln w="19050">
            <a:solidFill>
              <a:srgbClr val="3333FF"/>
            </a:solidFill>
            <a:prstDash val="dash"/>
            <a:headEnd type="none" w="med" len="med"/>
            <a:tailEnd type="triangle" w="lg" len="lg"/>
          </a:ln>
        </p:spPr>
        <p:style>
          <a:lnRef idx="1">
            <a:schemeClr val="accent1"/>
          </a:lnRef>
          <a:fillRef idx="0">
            <a:schemeClr val="accent1"/>
          </a:fillRef>
          <a:effectRef idx="0">
            <a:schemeClr val="accent1"/>
          </a:effectRef>
          <a:fontRef idx="minor">
            <a:schemeClr val="tx1"/>
          </a:fontRef>
        </p:style>
      </p:cxnSp>
      <p:pic>
        <p:nvPicPr>
          <p:cNvPr id="116" name="Picture 2" descr="「bluetooth」的圖片搜尋結果"/>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497047" y="4743462"/>
            <a:ext cx="1145656" cy="502934"/>
          </a:xfrm>
          <a:prstGeom prst="rect">
            <a:avLst/>
          </a:prstGeom>
          <a:noFill/>
          <a:extLst>
            <a:ext uri="{909E8E84-426E-40DD-AFC4-6F175D3DCCD1}">
              <a14:hiddenFill xmlns:a14="http://schemas.microsoft.com/office/drawing/2010/main">
                <a:solidFill>
                  <a:srgbClr val="FFFFFF"/>
                </a:solidFill>
              </a14:hiddenFill>
            </a:ext>
          </a:extLst>
        </p:spPr>
      </p:pic>
      <p:sp>
        <p:nvSpPr>
          <p:cNvPr id="62" name="Rectangle 4"/>
          <p:cNvSpPr txBox="1">
            <a:spLocks noChangeArrowheads="1"/>
          </p:cNvSpPr>
          <p:nvPr/>
        </p:nvSpPr>
        <p:spPr bwMode="auto">
          <a:xfrm>
            <a:off x="-36512" y="764704"/>
            <a:ext cx="9144000" cy="576263"/>
          </a:xfrm>
          <a:prstGeom prst="rect">
            <a:avLst/>
          </a:prstGeom>
          <a:noFill/>
          <a:ln w="9525">
            <a:noFill/>
            <a:miter lim="800000"/>
            <a:headEnd/>
            <a:tailEnd/>
          </a:ln>
        </p:spPr>
        <p:txBody>
          <a:bodyPr vert="horz" wrap="square" lIns="91431" tIns="45716" rIns="91431" bIns="45716" numCol="1" anchor="b" anchorCtr="0" compatLnSpc="1">
            <a:prstTxWarp prst="textNoShape">
              <a:avLst/>
            </a:prstTxWarp>
          </a:bodyPr>
          <a:lstStyle>
            <a:lvl1pPr algn="ctr" rtl="0" eaLnBrk="0" fontAlgn="base" hangingPunct="0">
              <a:spcBef>
                <a:spcPct val="0"/>
              </a:spcBef>
              <a:spcAft>
                <a:spcPct val="0"/>
              </a:spcAft>
              <a:defRPr sz="3600" b="1" kern="1200">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Constantia" pitchFamily="18" charset="0"/>
                <a:ea typeface="標楷體" pitchFamily="65" charset="-120"/>
              </a:defRPr>
            </a:lvl2pPr>
            <a:lvl3pPr algn="ctr" rtl="0" eaLnBrk="0" fontAlgn="base" hangingPunct="0">
              <a:spcBef>
                <a:spcPct val="0"/>
              </a:spcBef>
              <a:spcAft>
                <a:spcPct val="0"/>
              </a:spcAft>
              <a:defRPr sz="3600" b="1">
                <a:solidFill>
                  <a:schemeClr val="tx2"/>
                </a:solidFill>
                <a:latin typeface="Constantia" pitchFamily="18" charset="0"/>
                <a:ea typeface="標楷體" pitchFamily="65" charset="-120"/>
              </a:defRPr>
            </a:lvl3pPr>
            <a:lvl4pPr algn="ctr" rtl="0" eaLnBrk="0" fontAlgn="base" hangingPunct="0">
              <a:spcBef>
                <a:spcPct val="0"/>
              </a:spcBef>
              <a:spcAft>
                <a:spcPct val="0"/>
              </a:spcAft>
              <a:defRPr sz="3600" b="1">
                <a:solidFill>
                  <a:schemeClr val="tx2"/>
                </a:solidFill>
                <a:latin typeface="Constantia" pitchFamily="18" charset="0"/>
                <a:ea typeface="標楷體" pitchFamily="65" charset="-120"/>
              </a:defRPr>
            </a:lvl4pPr>
            <a:lvl5pPr algn="ctr" rtl="0" eaLnBrk="0" fontAlgn="base" hangingPunct="0">
              <a:spcBef>
                <a:spcPct val="0"/>
              </a:spcBef>
              <a:spcAft>
                <a:spcPct val="0"/>
              </a:spcAft>
              <a:defRPr sz="3600" b="1">
                <a:solidFill>
                  <a:schemeClr val="tx2"/>
                </a:solidFill>
                <a:latin typeface="Constantia" pitchFamily="18" charset="0"/>
                <a:ea typeface="標楷體" pitchFamily="65" charset="-120"/>
              </a:defRPr>
            </a:lvl5pPr>
            <a:lvl6pPr marL="457200" algn="l" rtl="0" fontAlgn="base">
              <a:spcBef>
                <a:spcPct val="0"/>
              </a:spcBef>
              <a:spcAft>
                <a:spcPct val="0"/>
              </a:spcAft>
              <a:defRPr sz="5000">
                <a:solidFill>
                  <a:schemeClr val="tx2"/>
                </a:solidFill>
                <a:latin typeface="Constantia" pitchFamily="18" charset="0"/>
                <a:ea typeface="標楷體" pitchFamily="65" charset="-120"/>
              </a:defRPr>
            </a:lvl6pPr>
            <a:lvl7pPr marL="914400" algn="l" rtl="0" fontAlgn="base">
              <a:spcBef>
                <a:spcPct val="0"/>
              </a:spcBef>
              <a:spcAft>
                <a:spcPct val="0"/>
              </a:spcAft>
              <a:defRPr sz="5000">
                <a:solidFill>
                  <a:schemeClr val="tx2"/>
                </a:solidFill>
                <a:latin typeface="Constantia" pitchFamily="18" charset="0"/>
                <a:ea typeface="標楷體" pitchFamily="65" charset="-120"/>
              </a:defRPr>
            </a:lvl7pPr>
            <a:lvl8pPr marL="1371600" algn="l" rtl="0" fontAlgn="base">
              <a:spcBef>
                <a:spcPct val="0"/>
              </a:spcBef>
              <a:spcAft>
                <a:spcPct val="0"/>
              </a:spcAft>
              <a:defRPr sz="5000">
                <a:solidFill>
                  <a:schemeClr val="tx2"/>
                </a:solidFill>
                <a:latin typeface="Constantia" pitchFamily="18" charset="0"/>
                <a:ea typeface="標楷體" pitchFamily="65" charset="-120"/>
              </a:defRPr>
            </a:lvl8pPr>
            <a:lvl9pPr marL="1828800" algn="l" rtl="0" fontAlgn="base">
              <a:spcBef>
                <a:spcPct val="0"/>
              </a:spcBef>
              <a:spcAft>
                <a:spcPct val="0"/>
              </a:spcAft>
              <a:defRPr sz="5000">
                <a:solidFill>
                  <a:schemeClr val="tx2"/>
                </a:solidFill>
                <a:latin typeface="Constantia" pitchFamily="18" charset="0"/>
                <a:ea typeface="標楷體" pitchFamily="65" charset="-120"/>
              </a:defRPr>
            </a:lvl9pPr>
          </a:lstStyle>
          <a:p>
            <a:pPr eaLnBrk="1" hangingPunct="1"/>
            <a:r>
              <a:rPr lang="en-US" altLang="zh-TW" sz="3200" dirty="0" smtClean="0">
                <a:latin typeface="Calibri" panose="020F0502020204030204" pitchFamily="34" charset="0"/>
                <a:ea typeface="微軟正黑體" panose="020B0604030504040204" pitchFamily="34" charset="-120"/>
              </a:rPr>
              <a:t>Reception of AR/VR 3D CTDP Programs</a:t>
            </a:r>
            <a:endParaRPr kumimoji="0" lang="en-US" altLang="zh-TW" sz="3200" dirty="0" smtClean="0">
              <a:latin typeface="Calibri" panose="020F0502020204030204" pitchFamily="34" charset="0"/>
              <a:ea typeface="微軟正黑體" panose="020B0604030504040204" pitchFamily="34" charset="-120"/>
            </a:endParaRPr>
          </a:p>
        </p:txBody>
      </p:sp>
    </p:spTree>
    <p:extLst>
      <p:ext uri="{BB962C8B-B14F-4D97-AF65-F5344CB8AC3E}">
        <p14:creationId xmlns:p14="http://schemas.microsoft.com/office/powerpoint/2010/main" val="8676250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p:cNvSpPr txBox="1"/>
          <p:nvPr/>
        </p:nvSpPr>
        <p:spPr>
          <a:xfrm>
            <a:off x="935596" y="1772816"/>
            <a:ext cx="7272808" cy="3447098"/>
          </a:xfrm>
          <a:prstGeom prst="rect">
            <a:avLst/>
          </a:prstGeom>
          <a:noFill/>
        </p:spPr>
        <p:txBody>
          <a:bodyPr wrap="square" rtlCol="0">
            <a:spAutoFit/>
          </a:bodyPr>
          <a:lstStyle/>
          <a:p>
            <a:pPr algn="just" hangingPunct="0"/>
            <a:r>
              <a:rPr lang="en-US" altLang="zh-TW" sz="2000" b="1" dirty="0" err="1" smtClean="0"/>
              <a:t>color_packing_type</a:t>
            </a:r>
            <a:r>
              <a:rPr lang="en-US" altLang="zh-TW" sz="2000" dirty="0" smtClean="0"/>
              <a:t> </a:t>
            </a:r>
            <a:r>
              <a:rPr lang="en-US" altLang="zh-TW" sz="2000" dirty="0"/>
              <a:t>equal to 1 indicates the depth map is packed into the </a:t>
            </a:r>
            <a:r>
              <a:rPr lang="en-US" altLang="zh-TW" sz="2000" dirty="0" smtClean="0"/>
              <a:t>colored </a:t>
            </a:r>
            <a:r>
              <a:rPr lang="en-US" altLang="zh-TW" sz="2000" dirty="0"/>
              <a:t>depth map in </a:t>
            </a:r>
            <a:r>
              <a:rPr lang="en-US" altLang="zh-TW" sz="2000" dirty="0" err="1"/>
              <a:t>YCbCr</a:t>
            </a:r>
            <a:r>
              <a:rPr lang="en-US" altLang="zh-TW" sz="2000" dirty="0"/>
              <a:t> color </a:t>
            </a:r>
            <a:r>
              <a:rPr lang="en-US" altLang="zh-TW" sz="2000" dirty="0" smtClean="0"/>
              <a:t>components. </a:t>
            </a:r>
          </a:p>
          <a:p>
            <a:pPr algn="just" hangingPunct="0"/>
            <a:endParaRPr lang="en-US" altLang="zh-TW" sz="2000" dirty="0" smtClean="0"/>
          </a:p>
          <a:p>
            <a:pPr algn="just" hangingPunct="0"/>
            <a:r>
              <a:rPr lang="en-US" altLang="zh-TW" sz="2000" b="1" dirty="0" err="1" smtClean="0"/>
              <a:t>color_packing_type</a:t>
            </a:r>
            <a:r>
              <a:rPr lang="en-US" altLang="zh-TW" sz="2000" dirty="0" smtClean="0"/>
              <a:t> </a:t>
            </a:r>
            <a:r>
              <a:rPr lang="en-US" altLang="zh-TW" sz="2000" dirty="0"/>
              <a:t>equal to 0 indicates the depth map is packed into the </a:t>
            </a:r>
            <a:r>
              <a:rPr lang="en-US" altLang="zh-TW" sz="2000" dirty="0" smtClean="0"/>
              <a:t>colored </a:t>
            </a:r>
            <a:r>
              <a:rPr lang="en-US" altLang="zh-TW" sz="2000" dirty="0"/>
              <a:t>depth map in RGB color </a:t>
            </a:r>
            <a:r>
              <a:rPr lang="en-US" altLang="zh-TW" sz="2000" dirty="0" smtClean="0"/>
              <a:t>components. </a:t>
            </a:r>
          </a:p>
          <a:p>
            <a:pPr algn="just" hangingPunct="0"/>
            <a:endParaRPr lang="en-US" altLang="zh-TW" sz="2000" dirty="0"/>
          </a:p>
          <a:p>
            <a:pPr algn="just" hangingPunct="0"/>
            <a:r>
              <a:rPr lang="en-US" altLang="zh-TW" sz="2000" dirty="0"/>
              <a:t>When </a:t>
            </a:r>
            <a:r>
              <a:rPr lang="en-US" altLang="zh-TW" sz="2000" dirty="0" err="1"/>
              <a:t>ctdp_packing_type</a:t>
            </a:r>
            <a:r>
              <a:rPr lang="en-US" altLang="zh-TW" sz="2000" dirty="0"/>
              <a:t> is not equal to 0 or 1, </a:t>
            </a:r>
            <a:r>
              <a:rPr lang="en-US" altLang="zh-TW" sz="2000" dirty="0" err="1" smtClean="0"/>
              <a:t>color_packing_type</a:t>
            </a:r>
            <a:r>
              <a:rPr lang="en-US" altLang="zh-TW" sz="2000" dirty="0" smtClean="0"/>
              <a:t> </a:t>
            </a:r>
            <a:r>
              <a:rPr lang="en-US" altLang="zh-TW" sz="2000" dirty="0"/>
              <a:t>is ignored and reserved for future use by ITU-T | ISO/IEC.</a:t>
            </a:r>
          </a:p>
          <a:p>
            <a:pPr algn="just" hangingPunct="0"/>
            <a:endParaRPr lang="en-US" altLang="zh-TW" b="1" dirty="0" smtClean="0"/>
          </a:p>
        </p:txBody>
      </p:sp>
      <p:sp>
        <p:nvSpPr>
          <p:cNvPr id="3" name="矩形 2"/>
          <p:cNvSpPr/>
          <p:nvPr/>
        </p:nvSpPr>
        <p:spPr>
          <a:xfrm>
            <a:off x="2798809" y="764704"/>
            <a:ext cx="3521734" cy="584775"/>
          </a:xfrm>
          <a:prstGeom prst="rect">
            <a:avLst/>
          </a:prstGeom>
        </p:spPr>
        <p:txBody>
          <a:bodyPr wrap="none">
            <a:spAutoFit/>
          </a:bodyPr>
          <a:lstStyle/>
          <a:p>
            <a:pPr algn="ctr"/>
            <a:r>
              <a:rPr lang="en-CA" altLang="zh-TW" sz="3200" b="1" dirty="0" err="1" smtClean="0">
                <a:solidFill>
                  <a:schemeClr val="tx2"/>
                </a:solidFill>
                <a:latin typeface="Calibri" panose="020F0502020204030204" pitchFamily="34" charset="0"/>
                <a:cs typeface="Calibri" panose="020F0502020204030204" pitchFamily="34" charset="0"/>
              </a:rPr>
              <a:t>color_packing_type</a:t>
            </a:r>
            <a:endParaRPr lang="zh-TW" altLang="en-US" sz="3200" dirty="0">
              <a:solidFill>
                <a:schemeClr val="tx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8439526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646176" y="2852936"/>
            <a:ext cx="7851648" cy="1121296"/>
          </a:xfrm>
        </p:spPr>
        <p:txBody>
          <a:bodyPr>
            <a:normAutofit fontScale="90000"/>
          </a:bodyPr>
          <a:lstStyle/>
          <a:p>
            <a:pPr marL="355600" indent="-355600">
              <a:spcBef>
                <a:spcPts val="1200"/>
              </a:spcBef>
            </a:pPr>
            <a:r>
              <a:rPr lang="en-US" altLang="zh-TW" dirty="0">
                <a:latin typeface="Calibri" pitchFamily="34" charset="0"/>
              </a:rPr>
              <a:t>Centralized Texture-Depth Packing </a:t>
            </a:r>
            <a:r>
              <a:rPr lang="en-US" altLang="zh-TW" dirty="0" smtClean="0">
                <a:latin typeface="Calibri" pitchFamily="34" charset="0"/>
              </a:rPr>
              <a:t>(CTDP) Formats</a:t>
            </a:r>
            <a:endParaRPr lang="en-US" altLang="zh-TW" sz="2200" dirty="0" smtClean="0">
              <a:latin typeface="Calibri" pitchFamily="34" charset="0"/>
            </a:endParaRPr>
          </a:p>
        </p:txBody>
      </p:sp>
    </p:spTree>
    <p:extLst>
      <p:ext uri="{BB962C8B-B14F-4D97-AF65-F5344CB8AC3E}">
        <p14:creationId xmlns:p14="http://schemas.microsoft.com/office/powerpoint/2010/main" val="28567895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矩形 47"/>
          <p:cNvSpPr/>
          <p:nvPr/>
        </p:nvSpPr>
        <p:spPr bwMode="auto">
          <a:xfrm>
            <a:off x="4716016" y="3359030"/>
            <a:ext cx="2239914" cy="523220"/>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4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400" b="1" dirty="0" smtClean="0">
              <a:solidFill>
                <a:schemeClr val="tx1"/>
              </a:solidFill>
              <a:latin typeface="Calibri" panose="020F0502020204030204" pitchFamily="34" charset="0"/>
              <a:ea typeface="新細明體" pitchFamily="18" charset="-120"/>
            </a:endParaRPr>
          </a:p>
        </p:txBody>
      </p:sp>
      <p:grpSp>
        <p:nvGrpSpPr>
          <p:cNvPr id="78" name="群組 77"/>
          <p:cNvGrpSpPr/>
          <p:nvPr/>
        </p:nvGrpSpPr>
        <p:grpSpPr>
          <a:xfrm>
            <a:off x="4716632" y="4119352"/>
            <a:ext cx="2238905" cy="523220"/>
            <a:chOff x="5199360" y="3933056"/>
            <a:chExt cx="2468984" cy="523220"/>
          </a:xfrm>
        </p:grpSpPr>
        <p:sp>
          <p:nvSpPr>
            <p:cNvPr id="51" name="矩形 50"/>
            <p:cNvSpPr/>
            <p:nvPr/>
          </p:nvSpPr>
          <p:spPr bwMode="auto">
            <a:xfrm>
              <a:off x="5199360" y="3933056"/>
              <a:ext cx="2468984" cy="523220"/>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4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400" b="1" dirty="0" smtClean="0">
                <a:solidFill>
                  <a:schemeClr val="tx1"/>
                </a:solidFill>
                <a:latin typeface="Calibri" panose="020F0502020204030204" pitchFamily="34" charset="0"/>
                <a:ea typeface="新細明體" pitchFamily="18" charset="-120"/>
              </a:endParaRPr>
            </a:p>
          </p:txBody>
        </p:sp>
        <p:sp>
          <p:nvSpPr>
            <p:cNvPr id="52" name="文字方塊 51"/>
            <p:cNvSpPr txBox="1"/>
            <p:nvPr/>
          </p:nvSpPr>
          <p:spPr>
            <a:xfrm>
              <a:off x="5364088" y="3933056"/>
              <a:ext cx="2160240" cy="523220"/>
            </a:xfrm>
            <a:prstGeom prst="rect">
              <a:avLst/>
            </a:prstGeom>
            <a:noFill/>
          </p:spPr>
          <p:txBody>
            <a:bodyPr wrap="square" rtlCol="0">
              <a:spAutoFit/>
            </a:bodyPr>
            <a:lstStyle/>
            <a:p>
              <a:pPr algn="ctr"/>
              <a:r>
                <a:rPr lang="en-US" altLang="zh-TW" sz="1400" b="1" dirty="0" smtClean="0">
                  <a:latin typeface="Calibri" panose="020F0502020204030204" pitchFamily="34" charset="0"/>
                  <a:cs typeface="Arial" pitchFamily="34" charset="0"/>
                </a:rPr>
                <a:t>Vertical Splitting</a:t>
              </a:r>
            </a:p>
            <a:p>
              <a:pPr algn="ctr"/>
              <a:r>
                <a:rPr lang="en-US" altLang="zh-TW" sz="1400" b="1" dirty="0" smtClean="0">
                  <a:latin typeface="Calibri" panose="020F0502020204030204" pitchFamily="34" charset="0"/>
                  <a:cs typeface="Arial" pitchFamily="34" charset="0"/>
                </a:rPr>
                <a:t>&amp; Flipping</a:t>
              </a:r>
              <a:endParaRPr lang="en-US" altLang="zh-TW" sz="1400" b="1" dirty="0">
                <a:latin typeface="Calibri" panose="020F0502020204030204" pitchFamily="34" charset="0"/>
                <a:cs typeface="Arial" pitchFamily="34" charset="0"/>
              </a:endParaRPr>
            </a:p>
          </p:txBody>
        </p:sp>
      </p:grpSp>
      <p:sp>
        <p:nvSpPr>
          <p:cNvPr id="55" name="矩形 54"/>
          <p:cNvSpPr/>
          <p:nvPr/>
        </p:nvSpPr>
        <p:spPr bwMode="auto">
          <a:xfrm>
            <a:off x="4716632" y="2638950"/>
            <a:ext cx="2238905" cy="523220"/>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4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400" b="1" dirty="0" smtClean="0">
              <a:solidFill>
                <a:schemeClr val="tx1"/>
              </a:solidFill>
              <a:latin typeface="Calibri" panose="020F0502020204030204" pitchFamily="34" charset="0"/>
              <a:ea typeface="新細明體" pitchFamily="18" charset="-120"/>
            </a:endParaRPr>
          </a:p>
        </p:txBody>
      </p:sp>
      <p:sp>
        <p:nvSpPr>
          <p:cNvPr id="56" name="文字方塊 55"/>
          <p:cNvSpPr txBox="1"/>
          <p:nvPr/>
        </p:nvSpPr>
        <p:spPr>
          <a:xfrm>
            <a:off x="4716016" y="2648648"/>
            <a:ext cx="2238905" cy="523220"/>
          </a:xfrm>
          <a:prstGeom prst="rect">
            <a:avLst/>
          </a:prstGeom>
          <a:noFill/>
        </p:spPr>
        <p:txBody>
          <a:bodyPr wrap="square" rtlCol="0">
            <a:spAutoFit/>
          </a:bodyPr>
          <a:lstStyle/>
          <a:p>
            <a:pPr algn="ctr"/>
            <a:r>
              <a:rPr lang="en-US" altLang="zh-TW" sz="1400" b="1" dirty="0" smtClean="0">
                <a:latin typeface="Calibri" panose="020F0502020204030204" pitchFamily="34" charset="0"/>
                <a:cs typeface="Arial" pitchFamily="34" charset="0"/>
              </a:rPr>
              <a:t>Spatial Subsample in</a:t>
            </a:r>
          </a:p>
          <a:p>
            <a:pPr algn="ctr"/>
            <a:r>
              <a:rPr lang="en-US" altLang="zh-TW" sz="1400" b="1" dirty="0" smtClean="0">
                <a:latin typeface="Calibri" panose="020F0502020204030204" pitchFamily="34" charset="0"/>
                <a:cs typeface="Arial" pitchFamily="34" charset="0"/>
              </a:rPr>
              <a:t>Vertical Direction</a:t>
            </a:r>
            <a:endParaRPr lang="en-US" altLang="zh-TW" sz="1400" b="1" dirty="0">
              <a:latin typeface="Calibri" panose="020F0502020204030204" pitchFamily="34" charset="0"/>
              <a:cs typeface="Arial" pitchFamily="34" charset="0"/>
            </a:endParaRPr>
          </a:p>
        </p:txBody>
      </p:sp>
      <p:sp>
        <p:nvSpPr>
          <p:cNvPr id="60" name="矩形 59"/>
          <p:cNvSpPr/>
          <p:nvPr/>
        </p:nvSpPr>
        <p:spPr bwMode="auto">
          <a:xfrm>
            <a:off x="2313903" y="2643274"/>
            <a:ext cx="2258097" cy="523220"/>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4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400" b="1" dirty="0" smtClean="0">
              <a:solidFill>
                <a:schemeClr val="tx1"/>
              </a:solidFill>
              <a:latin typeface="Calibri" panose="020F0502020204030204" pitchFamily="34" charset="0"/>
              <a:ea typeface="新細明體" pitchFamily="18" charset="-120"/>
            </a:endParaRPr>
          </a:p>
        </p:txBody>
      </p:sp>
      <p:sp>
        <p:nvSpPr>
          <p:cNvPr id="61" name="文字方塊 60"/>
          <p:cNvSpPr txBox="1"/>
          <p:nvPr/>
        </p:nvSpPr>
        <p:spPr>
          <a:xfrm>
            <a:off x="2315845" y="2616586"/>
            <a:ext cx="2232248" cy="523220"/>
          </a:xfrm>
          <a:prstGeom prst="rect">
            <a:avLst/>
          </a:prstGeom>
          <a:noFill/>
        </p:spPr>
        <p:txBody>
          <a:bodyPr wrap="square" rtlCol="0">
            <a:spAutoFit/>
          </a:bodyPr>
          <a:lstStyle/>
          <a:p>
            <a:pPr algn="ctr"/>
            <a:r>
              <a:rPr lang="en-US" altLang="zh-TW" sz="1400" b="1" dirty="0" smtClean="0">
                <a:latin typeface="Calibri" panose="020F0502020204030204" pitchFamily="34" charset="0"/>
                <a:cs typeface="Arial" pitchFamily="34" charset="0"/>
              </a:rPr>
              <a:t>Vertical Subsample or  </a:t>
            </a:r>
          </a:p>
          <a:p>
            <a:pPr algn="ctr"/>
            <a:r>
              <a:rPr lang="en-US" altLang="zh-TW" sz="1400" b="1" dirty="0" smtClean="0">
                <a:latin typeface="Calibri" panose="020F0502020204030204" pitchFamily="34" charset="0"/>
                <a:cs typeface="Arial" pitchFamily="34" charset="0"/>
              </a:rPr>
              <a:t>Original Texture Frame</a:t>
            </a:r>
          </a:p>
        </p:txBody>
      </p:sp>
      <p:cxnSp>
        <p:nvCxnSpPr>
          <p:cNvPr id="66" name="肘形接點 65"/>
          <p:cNvCxnSpPr>
            <a:stCxn id="60" idx="2"/>
            <a:endCxn id="80" idx="1"/>
          </p:cNvCxnSpPr>
          <p:nvPr/>
        </p:nvCxnSpPr>
        <p:spPr bwMode="auto">
          <a:xfrm rot="16200000" flipH="1">
            <a:off x="3112518" y="3496928"/>
            <a:ext cx="1934548" cy="1273680"/>
          </a:xfrm>
          <a:prstGeom prst="bentConnector2">
            <a:avLst/>
          </a:prstGeom>
          <a:solidFill>
            <a:schemeClr val="accent1"/>
          </a:solidFill>
          <a:ln w="25400" cap="flat" cmpd="sng" algn="ctr">
            <a:solidFill>
              <a:srgbClr val="657F4D"/>
            </a:solidFill>
            <a:prstDash val="solid"/>
            <a:round/>
            <a:headEnd type="none" w="med" len="med"/>
            <a:tailEnd type="arrow"/>
          </a:ln>
          <a:effectLst/>
        </p:spPr>
      </p:cxnSp>
      <p:pic>
        <p:nvPicPr>
          <p:cNvPr id="70" name="Picture 2"/>
          <p:cNvPicPr preferRelativeResize="0">
            <a:picLocks noChangeArrowheads="1"/>
          </p:cNvPicPr>
          <p:nvPr/>
        </p:nvPicPr>
        <p:blipFill rotWithShape="1">
          <a:blip r:embed="rId4" cstate="screen">
            <a:extLst>
              <a:ext uri="{28A0092B-C50C-407E-A947-70E740481C1C}">
                <a14:useLocalDpi xmlns:a14="http://schemas.microsoft.com/office/drawing/2010/main" val="0"/>
              </a:ext>
            </a:extLst>
          </a:blip>
          <a:srcRect/>
          <a:stretch/>
        </p:blipFill>
        <p:spPr bwMode="auto">
          <a:xfrm>
            <a:off x="5148064" y="5545362"/>
            <a:ext cx="1440000" cy="81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2" name="圖片 71"/>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5176906" y="1641525"/>
            <a:ext cx="1440160" cy="810000"/>
          </a:xfrm>
          <a:prstGeom prst="rect">
            <a:avLst/>
          </a:prstGeom>
        </p:spPr>
      </p:pic>
      <p:pic>
        <p:nvPicPr>
          <p:cNvPr id="73" name="圖片 72"/>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2699792" y="1680482"/>
            <a:ext cx="1440160" cy="810000"/>
          </a:xfrm>
          <a:prstGeom prst="rect">
            <a:avLst/>
          </a:prstGeom>
        </p:spPr>
      </p:pic>
      <p:sp>
        <p:nvSpPr>
          <p:cNvPr id="80" name="矩形 79"/>
          <p:cNvSpPr/>
          <p:nvPr/>
        </p:nvSpPr>
        <p:spPr bwMode="auto">
          <a:xfrm>
            <a:off x="4716632" y="4839432"/>
            <a:ext cx="2238905" cy="523220"/>
          </a:xfrm>
          <a:prstGeom prst="rect">
            <a:avLst/>
          </a:prstGeom>
          <a:gradFill>
            <a:gsLst>
              <a:gs pos="97917">
                <a:schemeClr val="bg1"/>
              </a:gs>
              <a:gs pos="0">
                <a:srgbClr val="8BAE6C"/>
              </a:gs>
            </a:gsLst>
            <a:lin ang="16200000" scaled="1"/>
          </a:gradFill>
          <a:ln w="2222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TW" sz="1400" b="1" dirty="0" smtClean="0">
              <a:solidFill>
                <a:schemeClr val="tx1"/>
              </a:solidFill>
              <a:latin typeface="Calibri" panose="020F0502020204030204" pitchFamily="34"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sz="1400" b="1" dirty="0" smtClean="0">
              <a:solidFill>
                <a:schemeClr val="tx1"/>
              </a:solidFill>
              <a:latin typeface="Calibri" panose="020F0502020204030204" pitchFamily="34" charset="0"/>
              <a:ea typeface="新細明體" pitchFamily="18" charset="-120"/>
            </a:endParaRPr>
          </a:p>
        </p:txBody>
      </p:sp>
      <p:sp>
        <p:nvSpPr>
          <p:cNvPr id="81" name="文字方塊 80"/>
          <p:cNvSpPr txBox="1"/>
          <p:nvPr/>
        </p:nvSpPr>
        <p:spPr>
          <a:xfrm>
            <a:off x="4788024" y="4947264"/>
            <a:ext cx="2160240" cy="307777"/>
          </a:xfrm>
          <a:prstGeom prst="rect">
            <a:avLst/>
          </a:prstGeom>
          <a:noFill/>
        </p:spPr>
        <p:txBody>
          <a:bodyPr wrap="square" rtlCol="0">
            <a:spAutoFit/>
          </a:bodyPr>
          <a:lstStyle/>
          <a:p>
            <a:pPr algn="ctr"/>
            <a:r>
              <a:rPr lang="en-US" altLang="zh-TW" sz="1400" b="1" dirty="0" smtClean="0">
                <a:latin typeface="Calibri" panose="020F0502020204030204" pitchFamily="34" charset="0"/>
                <a:cs typeface="Arial" pitchFamily="34" charset="0"/>
              </a:rPr>
              <a:t>Combination</a:t>
            </a:r>
            <a:endParaRPr lang="en-US" altLang="zh-TW" sz="1400" b="1" dirty="0">
              <a:latin typeface="Calibri" panose="020F0502020204030204" pitchFamily="34" charset="0"/>
              <a:cs typeface="Arial" pitchFamily="34" charset="0"/>
            </a:endParaRPr>
          </a:p>
        </p:txBody>
      </p:sp>
      <p:cxnSp>
        <p:nvCxnSpPr>
          <p:cNvPr id="86" name="直線單箭頭接點 85"/>
          <p:cNvCxnSpPr/>
          <p:nvPr/>
        </p:nvCxnSpPr>
        <p:spPr bwMode="auto">
          <a:xfrm>
            <a:off x="5868144" y="2444630"/>
            <a:ext cx="392" cy="196860"/>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87" name="直線單箭頭接點 86"/>
          <p:cNvCxnSpPr/>
          <p:nvPr/>
        </p:nvCxnSpPr>
        <p:spPr bwMode="auto">
          <a:xfrm>
            <a:off x="3419872" y="2439519"/>
            <a:ext cx="392" cy="196860"/>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88" name="直線單箭頭接點 87"/>
          <p:cNvCxnSpPr/>
          <p:nvPr/>
        </p:nvCxnSpPr>
        <p:spPr bwMode="auto">
          <a:xfrm>
            <a:off x="5868144" y="3178763"/>
            <a:ext cx="392" cy="196860"/>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89" name="直線單箭頭接點 88"/>
          <p:cNvCxnSpPr>
            <a:stCxn id="59" idx="2"/>
            <a:endCxn id="52" idx="0"/>
          </p:cNvCxnSpPr>
          <p:nvPr/>
        </p:nvCxnSpPr>
        <p:spPr bwMode="auto">
          <a:xfrm>
            <a:off x="5836360" y="3893680"/>
            <a:ext cx="9115" cy="225672"/>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91" name="直線單箭頭接點 90"/>
          <p:cNvCxnSpPr/>
          <p:nvPr/>
        </p:nvCxnSpPr>
        <p:spPr bwMode="auto">
          <a:xfrm>
            <a:off x="5868144" y="4642572"/>
            <a:ext cx="392" cy="196860"/>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cxnSp>
        <p:nvCxnSpPr>
          <p:cNvPr id="92" name="直線單箭頭接點 91"/>
          <p:cNvCxnSpPr/>
          <p:nvPr/>
        </p:nvCxnSpPr>
        <p:spPr bwMode="auto">
          <a:xfrm>
            <a:off x="5868144" y="5362652"/>
            <a:ext cx="392" cy="196860"/>
          </a:xfrm>
          <a:prstGeom prst="straightConnector1">
            <a:avLst/>
          </a:prstGeom>
          <a:solidFill>
            <a:schemeClr val="accent1"/>
          </a:solidFill>
          <a:ln w="25400" cap="flat" cmpd="sng" algn="ctr">
            <a:solidFill>
              <a:srgbClr val="657F4D"/>
            </a:solidFill>
            <a:prstDash val="solid"/>
            <a:round/>
            <a:headEnd type="none" w="med" len="med"/>
            <a:tailEnd type="arrow"/>
          </a:ln>
          <a:effectLst/>
        </p:spPr>
      </p:cxnSp>
      <p:pic>
        <p:nvPicPr>
          <p:cNvPr id="93" name="圖片 92"/>
          <p:cNvPicPr preferRelativeResize="0">
            <a:picLocks/>
          </p:cNvPicPr>
          <p:nvPr/>
        </p:nvPicPr>
        <p:blipFill>
          <a:blip r:embed="rId7" cstate="screen">
            <a:extLst>
              <a:ext uri="{28A0092B-C50C-407E-A947-70E740481C1C}">
                <a14:useLocalDpi xmlns:a14="http://schemas.microsoft.com/office/drawing/2010/main" val="0"/>
              </a:ext>
            </a:extLst>
          </a:blip>
          <a:stretch>
            <a:fillRect/>
          </a:stretch>
        </p:blipFill>
        <p:spPr>
          <a:xfrm>
            <a:off x="7092440" y="3583868"/>
            <a:ext cx="1440000" cy="216024"/>
          </a:xfrm>
          <a:prstGeom prst="rect">
            <a:avLst/>
          </a:prstGeom>
        </p:spPr>
      </p:pic>
      <p:pic>
        <p:nvPicPr>
          <p:cNvPr id="94" name="圖片 93"/>
          <p:cNvPicPr>
            <a:picLocks/>
          </p:cNvPicPr>
          <p:nvPr/>
        </p:nvPicPr>
        <p:blipFill rotWithShape="1">
          <a:blip r:embed="rId8" cstate="screen">
            <a:extLst>
              <a:ext uri="{28A0092B-C50C-407E-A947-70E740481C1C}">
                <a14:useLocalDpi xmlns:a14="http://schemas.microsoft.com/office/drawing/2010/main" val="0"/>
              </a:ext>
            </a:extLst>
          </a:blip>
          <a:srcRect/>
          <a:stretch/>
        </p:blipFill>
        <p:spPr>
          <a:xfrm>
            <a:off x="7092280" y="4500268"/>
            <a:ext cx="1440000" cy="108000"/>
          </a:xfrm>
          <a:prstGeom prst="rect">
            <a:avLst/>
          </a:prstGeom>
        </p:spPr>
      </p:pic>
      <p:pic>
        <p:nvPicPr>
          <p:cNvPr id="95" name="圖片 94"/>
          <p:cNvPicPr>
            <a:picLocks/>
          </p:cNvPicPr>
          <p:nvPr/>
        </p:nvPicPr>
        <p:blipFill rotWithShape="1">
          <a:blip r:embed="rId9" cstate="screen">
            <a:extLst>
              <a:ext uri="{28A0092B-C50C-407E-A947-70E740481C1C}">
                <a14:useLocalDpi xmlns:a14="http://schemas.microsoft.com/office/drawing/2010/main" val="0"/>
              </a:ext>
            </a:extLst>
          </a:blip>
          <a:srcRect/>
          <a:stretch/>
        </p:blipFill>
        <p:spPr>
          <a:xfrm flipV="1">
            <a:off x="7092280" y="4209272"/>
            <a:ext cx="1440000" cy="108000"/>
          </a:xfrm>
          <a:prstGeom prst="rect">
            <a:avLst/>
          </a:prstGeom>
        </p:spPr>
      </p:pic>
      <p:pic>
        <p:nvPicPr>
          <p:cNvPr id="96" name="圖片 95"/>
          <p:cNvPicPr>
            <a:picLocks/>
          </p:cNvPicPr>
          <p:nvPr/>
        </p:nvPicPr>
        <p:blipFill>
          <a:blip r:embed="rId10" cstate="screen">
            <a:extLst>
              <a:ext uri="{28A0092B-C50C-407E-A947-70E740481C1C}">
                <a14:useLocalDpi xmlns:a14="http://schemas.microsoft.com/office/drawing/2010/main" val="0"/>
              </a:ext>
            </a:extLst>
          </a:blip>
          <a:stretch>
            <a:fillRect/>
          </a:stretch>
        </p:blipFill>
        <p:spPr>
          <a:xfrm>
            <a:off x="7092280" y="2620074"/>
            <a:ext cx="1440000" cy="608400"/>
          </a:xfrm>
          <a:prstGeom prst="rect">
            <a:avLst/>
          </a:prstGeom>
        </p:spPr>
      </p:pic>
      <p:pic>
        <p:nvPicPr>
          <p:cNvPr id="97" name="圖片 96"/>
          <p:cNvPicPr>
            <a:picLocks/>
          </p:cNvPicPr>
          <p:nvPr/>
        </p:nvPicPr>
        <p:blipFill>
          <a:blip r:embed="rId11" cstate="screen">
            <a:extLst>
              <a:ext uri="{28A0092B-C50C-407E-A947-70E740481C1C}">
                <a14:useLocalDpi xmlns:a14="http://schemas.microsoft.com/office/drawing/2010/main" val="0"/>
              </a:ext>
            </a:extLst>
          </a:blip>
          <a:stretch>
            <a:fillRect/>
          </a:stretch>
        </p:blipFill>
        <p:spPr>
          <a:xfrm>
            <a:off x="755576" y="2595106"/>
            <a:ext cx="1440160" cy="608400"/>
          </a:xfrm>
          <a:prstGeom prst="rect">
            <a:avLst/>
          </a:prstGeom>
        </p:spPr>
      </p:pic>
      <p:sp>
        <p:nvSpPr>
          <p:cNvPr id="42" name="文字方塊 41"/>
          <p:cNvSpPr txBox="1"/>
          <p:nvPr/>
        </p:nvSpPr>
        <p:spPr>
          <a:xfrm>
            <a:off x="4079792" y="1946982"/>
            <a:ext cx="296876" cy="307777"/>
          </a:xfrm>
          <a:prstGeom prst="rect">
            <a:avLst/>
          </a:prstGeom>
          <a:noFill/>
        </p:spPr>
        <p:txBody>
          <a:bodyPr wrap="none" rtlCol="0">
            <a:spAutoFit/>
          </a:bodyPr>
          <a:lstStyle/>
          <a:p>
            <a:r>
              <a:rPr lang="en-US" altLang="zh-TW" sz="1400" dirty="0" smtClean="0">
                <a:latin typeface="Calibri" panose="020F0502020204030204" pitchFamily="34" charset="0"/>
              </a:rPr>
              <a:t>H</a:t>
            </a:r>
            <a:endParaRPr lang="zh-TW" altLang="en-US" sz="1400" dirty="0">
              <a:latin typeface="Calibri" panose="020F0502020204030204" pitchFamily="34" charset="0"/>
            </a:endParaRPr>
          </a:p>
        </p:txBody>
      </p:sp>
      <p:sp>
        <p:nvSpPr>
          <p:cNvPr id="43" name="文字方塊 42"/>
          <p:cNvSpPr txBox="1"/>
          <p:nvPr/>
        </p:nvSpPr>
        <p:spPr>
          <a:xfrm>
            <a:off x="4924798" y="1943363"/>
            <a:ext cx="296876" cy="307777"/>
          </a:xfrm>
          <a:prstGeom prst="rect">
            <a:avLst/>
          </a:prstGeom>
          <a:noFill/>
        </p:spPr>
        <p:txBody>
          <a:bodyPr wrap="none" rtlCol="0">
            <a:spAutoFit/>
          </a:bodyPr>
          <a:lstStyle/>
          <a:p>
            <a:r>
              <a:rPr lang="en-US" altLang="zh-TW" sz="1400" dirty="0" smtClean="0">
                <a:latin typeface="Calibri" panose="020F0502020204030204" pitchFamily="34" charset="0"/>
              </a:rPr>
              <a:t>H</a:t>
            </a:r>
            <a:endParaRPr lang="zh-TW" altLang="en-US" sz="1400" dirty="0">
              <a:latin typeface="Calibri" panose="020F0502020204030204" pitchFamily="34" charset="0"/>
            </a:endParaRPr>
          </a:p>
        </p:txBody>
      </p:sp>
      <p:sp>
        <p:nvSpPr>
          <p:cNvPr id="58" name="標題 1"/>
          <p:cNvSpPr>
            <a:spLocks noGrp="1"/>
          </p:cNvSpPr>
          <p:nvPr>
            <p:ph type="title"/>
          </p:nvPr>
        </p:nvSpPr>
        <p:spPr>
          <a:xfrm>
            <a:off x="433293" y="777915"/>
            <a:ext cx="8229600" cy="706869"/>
          </a:xfrm>
        </p:spPr>
        <p:txBody>
          <a:bodyPr>
            <a:normAutofit/>
          </a:bodyPr>
          <a:lstStyle/>
          <a:p>
            <a:pPr algn="ctr"/>
            <a:r>
              <a:rPr lang="en-US" altLang="zh-TW" sz="3200" dirty="0" smtClean="0">
                <a:latin typeface="Calibri" pitchFamily="34" charset="0"/>
              </a:rPr>
              <a:t>CTDP- Top and Bottom (TB) Packing Procedure</a:t>
            </a:r>
            <a:endParaRPr lang="zh-TW" altLang="en-US" sz="3200" dirty="0">
              <a:latin typeface="Calibri" pitchFamily="34" charset="0"/>
            </a:endParaRPr>
          </a:p>
        </p:txBody>
      </p:sp>
      <p:sp>
        <p:nvSpPr>
          <p:cNvPr id="59" name="文字方塊 58"/>
          <p:cNvSpPr txBox="1"/>
          <p:nvPr/>
        </p:nvSpPr>
        <p:spPr>
          <a:xfrm>
            <a:off x="4716790" y="3370460"/>
            <a:ext cx="2239140" cy="523220"/>
          </a:xfrm>
          <a:prstGeom prst="rect">
            <a:avLst/>
          </a:prstGeom>
          <a:noFill/>
        </p:spPr>
        <p:txBody>
          <a:bodyPr wrap="square" rtlCol="0">
            <a:spAutoFit/>
          </a:bodyPr>
          <a:lstStyle/>
          <a:p>
            <a:pPr algn="ctr"/>
            <a:r>
              <a:rPr lang="en-US" altLang="zh-TW" sz="1400" b="1" dirty="0" smtClean="0">
                <a:latin typeface="Calibri" panose="020F0502020204030204" pitchFamily="34" charset="0"/>
                <a:cs typeface="Arial" pitchFamily="34" charset="0"/>
              </a:rPr>
              <a:t>Gray Depth  to Color Depth</a:t>
            </a:r>
          </a:p>
          <a:p>
            <a:pPr algn="ctr"/>
            <a:r>
              <a:rPr lang="en-US" altLang="zh-TW" sz="1400" b="1" dirty="0" smtClean="0">
                <a:latin typeface="Calibri" panose="020F0502020204030204" pitchFamily="34" charset="0"/>
                <a:cs typeface="Arial" pitchFamily="34" charset="0"/>
              </a:rPr>
              <a:t>Vertical Packing</a:t>
            </a:r>
            <a:endParaRPr lang="en-US" altLang="zh-TW" sz="1400" b="1" dirty="0">
              <a:latin typeface="Calibri" panose="020F0502020204030204" pitchFamily="34" charset="0"/>
              <a:cs typeface="Arial" pitchFamily="34" charset="0"/>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4" name="Rectangle 4"/>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71" name="文字方塊 70"/>
          <p:cNvSpPr txBox="1"/>
          <p:nvPr/>
        </p:nvSpPr>
        <p:spPr>
          <a:xfrm>
            <a:off x="8464985" y="4423463"/>
            <a:ext cx="486030" cy="307777"/>
          </a:xfrm>
          <a:prstGeom prst="rect">
            <a:avLst/>
          </a:prstGeom>
          <a:noFill/>
        </p:spPr>
        <p:txBody>
          <a:bodyPr wrap="none" rtlCol="0">
            <a:spAutoFit/>
          </a:bodyPr>
          <a:lstStyle/>
          <a:p>
            <a:r>
              <a:rPr lang="en-US" altLang="zh-TW" sz="1400" dirty="0" smtClean="0">
                <a:latin typeface="Calibri" panose="020F0502020204030204" pitchFamily="34" charset="0"/>
              </a:rPr>
              <a:t>H</a:t>
            </a:r>
            <a:r>
              <a:rPr lang="en-US" altLang="zh-TW" sz="1400" baseline="-25000" dirty="0">
                <a:latin typeface="Calibri" panose="020F0502020204030204" pitchFamily="34" charset="0"/>
              </a:rPr>
              <a:t>H</a:t>
            </a:r>
            <a:r>
              <a:rPr lang="en-US" altLang="zh-TW" sz="1400" baseline="-25000" dirty="0" smtClean="0">
                <a:latin typeface="Calibri" panose="020F0502020204030204" pitchFamily="34" charset="0"/>
              </a:rPr>
              <a:t>D</a:t>
            </a:r>
            <a:r>
              <a:rPr lang="en-US" altLang="zh-TW" sz="1400" dirty="0" smtClean="0">
                <a:latin typeface="Calibri" panose="020F0502020204030204" pitchFamily="34" charset="0"/>
              </a:rPr>
              <a:t> </a:t>
            </a:r>
            <a:endParaRPr lang="zh-TW" altLang="en-US" sz="1400" dirty="0">
              <a:latin typeface="Calibri" panose="020F0502020204030204" pitchFamily="34" charset="0"/>
            </a:endParaRPr>
          </a:p>
        </p:txBody>
      </p:sp>
      <p:sp>
        <p:nvSpPr>
          <p:cNvPr id="77" name="文字方塊 76"/>
          <p:cNvSpPr txBox="1"/>
          <p:nvPr/>
        </p:nvSpPr>
        <p:spPr>
          <a:xfrm>
            <a:off x="395536" y="2745417"/>
            <a:ext cx="408253" cy="307777"/>
          </a:xfrm>
          <a:prstGeom prst="rect">
            <a:avLst/>
          </a:prstGeom>
          <a:noFill/>
        </p:spPr>
        <p:txBody>
          <a:bodyPr wrap="none" rtlCol="0">
            <a:spAutoFit/>
          </a:bodyPr>
          <a:lstStyle/>
          <a:p>
            <a:r>
              <a:rPr lang="en-US" altLang="zh-TW" sz="1400" dirty="0" smtClean="0">
                <a:latin typeface="Calibri" panose="020F0502020204030204" pitchFamily="34" charset="0"/>
              </a:rPr>
              <a:t>H</a:t>
            </a:r>
            <a:r>
              <a:rPr lang="en-US" altLang="zh-TW" sz="1400" baseline="-25000" dirty="0">
                <a:latin typeface="Calibri" panose="020F0502020204030204" pitchFamily="34" charset="0"/>
              </a:rPr>
              <a:t>S</a:t>
            </a:r>
            <a:r>
              <a:rPr lang="en-US" altLang="zh-TW" sz="1400" baseline="-25000" dirty="0" smtClean="0">
                <a:latin typeface="Calibri" panose="020F0502020204030204" pitchFamily="34" charset="0"/>
              </a:rPr>
              <a:t>T</a:t>
            </a:r>
            <a:endParaRPr lang="zh-TW" altLang="en-US" sz="1400" dirty="0">
              <a:latin typeface="Calibri" panose="020F0502020204030204" pitchFamily="34" charset="0"/>
            </a:endParaRPr>
          </a:p>
        </p:txBody>
      </p:sp>
      <p:grpSp>
        <p:nvGrpSpPr>
          <p:cNvPr id="6" name="群組 5"/>
          <p:cNvGrpSpPr/>
          <p:nvPr/>
        </p:nvGrpSpPr>
        <p:grpSpPr>
          <a:xfrm>
            <a:off x="6516216" y="5461082"/>
            <a:ext cx="486030" cy="972509"/>
            <a:chOff x="6516216" y="5752420"/>
            <a:chExt cx="486030" cy="972509"/>
          </a:xfrm>
        </p:grpSpPr>
        <p:sp>
          <p:nvSpPr>
            <p:cNvPr id="67" name="文字方塊 66"/>
            <p:cNvSpPr txBox="1"/>
            <p:nvPr/>
          </p:nvSpPr>
          <p:spPr>
            <a:xfrm>
              <a:off x="6516216" y="6067855"/>
              <a:ext cx="419154" cy="307777"/>
            </a:xfrm>
            <a:prstGeom prst="rect">
              <a:avLst/>
            </a:prstGeom>
            <a:noFill/>
          </p:spPr>
          <p:txBody>
            <a:bodyPr wrap="none" rtlCol="0">
              <a:spAutoFit/>
            </a:bodyPr>
            <a:lstStyle/>
            <a:p>
              <a:r>
                <a:rPr lang="en-US" altLang="zh-TW" sz="1400" dirty="0" smtClean="0">
                  <a:latin typeface="Calibri" panose="020F0502020204030204" pitchFamily="34" charset="0"/>
                </a:rPr>
                <a:t>H</a:t>
              </a:r>
              <a:r>
                <a:rPr lang="en-US" altLang="zh-TW" sz="1400" baseline="-25000" dirty="0" smtClean="0">
                  <a:latin typeface="Calibri" panose="020F0502020204030204" pitchFamily="34" charset="0"/>
                </a:rPr>
                <a:t>RT</a:t>
              </a:r>
              <a:endParaRPr lang="zh-TW" altLang="en-US" sz="1400" dirty="0">
                <a:latin typeface="Calibri" panose="020F0502020204030204" pitchFamily="34" charset="0"/>
              </a:endParaRPr>
            </a:p>
          </p:txBody>
        </p:sp>
        <p:sp>
          <p:nvSpPr>
            <p:cNvPr id="68" name="文字方塊 67"/>
            <p:cNvSpPr txBox="1"/>
            <p:nvPr/>
          </p:nvSpPr>
          <p:spPr>
            <a:xfrm>
              <a:off x="6516216" y="5752420"/>
              <a:ext cx="445956" cy="307777"/>
            </a:xfrm>
            <a:prstGeom prst="rect">
              <a:avLst/>
            </a:prstGeom>
            <a:noFill/>
          </p:spPr>
          <p:txBody>
            <a:bodyPr wrap="none" rtlCol="0">
              <a:spAutoFit/>
            </a:bodyPr>
            <a:lstStyle/>
            <a:p>
              <a:r>
                <a:rPr lang="en-US" altLang="zh-TW" sz="1400" dirty="0" smtClean="0">
                  <a:latin typeface="Calibri" panose="020F0502020204030204" pitchFamily="34" charset="0"/>
                </a:rPr>
                <a:t>H</a:t>
              </a:r>
              <a:r>
                <a:rPr lang="en-US" altLang="zh-TW" sz="1400" baseline="-25000" dirty="0">
                  <a:latin typeface="Calibri" panose="020F0502020204030204" pitchFamily="34" charset="0"/>
                </a:rPr>
                <a:t>H</a:t>
              </a:r>
              <a:r>
                <a:rPr lang="en-US" altLang="zh-TW" sz="1400" baseline="-25000" dirty="0" smtClean="0">
                  <a:latin typeface="Calibri" panose="020F0502020204030204" pitchFamily="34" charset="0"/>
                </a:rPr>
                <a:t>D</a:t>
              </a:r>
              <a:endParaRPr lang="zh-TW" altLang="en-US" sz="1400" dirty="0">
                <a:latin typeface="Calibri" panose="020F0502020204030204" pitchFamily="34" charset="0"/>
              </a:endParaRPr>
            </a:p>
          </p:txBody>
        </p:sp>
        <p:sp>
          <p:nvSpPr>
            <p:cNvPr id="79" name="文字方塊 78"/>
            <p:cNvSpPr txBox="1"/>
            <p:nvPr/>
          </p:nvSpPr>
          <p:spPr>
            <a:xfrm>
              <a:off x="6516216" y="6417152"/>
              <a:ext cx="486030" cy="307777"/>
            </a:xfrm>
            <a:prstGeom prst="rect">
              <a:avLst/>
            </a:prstGeom>
            <a:noFill/>
          </p:spPr>
          <p:txBody>
            <a:bodyPr wrap="none" rtlCol="0">
              <a:spAutoFit/>
            </a:bodyPr>
            <a:lstStyle/>
            <a:p>
              <a:r>
                <a:rPr lang="en-US" altLang="zh-TW" sz="1400" dirty="0" smtClean="0">
                  <a:latin typeface="Calibri" panose="020F0502020204030204" pitchFamily="34" charset="0"/>
                </a:rPr>
                <a:t>H</a:t>
              </a:r>
              <a:r>
                <a:rPr lang="en-US" altLang="zh-TW" sz="1400" baseline="-25000" dirty="0">
                  <a:latin typeface="Calibri" panose="020F0502020204030204" pitchFamily="34" charset="0"/>
                </a:rPr>
                <a:t>H</a:t>
              </a:r>
              <a:r>
                <a:rPr lang="en-US" altLang="zh-TW" sz="1400" baseline="-25000" dirty="0" smtClean="0">
                  <a:latin typeface="Calibri" panose="020F0502020204030204" pitchFamily="34" charset="0"/>
                </a:rPr>
                <a:t>D</a:t>
              </a:r>
              <a:r>
                <a:rPr lang="en-US" altLang="zh-TW" sz="1400" dirty="0" smtClean="0">
                  <a:latin typeface="Calibri" panose="020F0502020204030204" pitchFamily="34" charset="0"/>
                </a:rPr>
                <a:t> </a:t>
              </a:r>
              <a:endParaRPr lang="zh-TW" altLang="en-US" sz="1400" dirty="0">
                <a:latin typeface="Calibri" panose="020F0502020204030204" pitchFamily="34" charset="0"/>
              </a:endParaRPr>
            </a:p>
          </p:txBody>
        </p:sp>
      </p:grpSp>
      <p:sp>
        <p:nvSpPr>
          <p:cNvPr id="82" name="文字方塊 81"/>
          <p:cNvSpPr txBox="1"/>
          <p:nvPr/>
        </p:nvSpPr>
        <p:spPr>
          <a:xfrm>
            <a:off x="8460432" y="4078467"/>
            <a:ext cx="486030" cy="307777"/>
          </a:xfrm>
          <a:prstGeom prst="rect">
            <a:avLst/>
          </a:prstGeom>
          <a:noFill/>
        </p:spPr>
        <p:txBody>
          <a:bodyPr wrap="none" rtlCol="0">
            <a:spAutoFit/>
          </a:bodyPr>
          <a:lstStyle/>
          <a:p>
            <a:r>
              <a:rPr lang="en-US" altLang="zh-TW" sz="1400" dirty="0" smtClean="0">
                <a:latin typeface="Calibri" panose="020F0502020204030204" pitchFamily="34" charset="0"/>
              </a:rPr>
              <a:t>H</a:t>
            </a:r>
            <a:r>
              <a:rPr lang="en-US" altLang="zh-TW" sz="1400" baseline="-25000" dirty="0">
                <a:latin typeface="Calibri" panose="020F0502020204030204" pitchFamily="34" charset="0"/>
              </a:rPr>
              <a:t>H</a:t>
            </a:r>
            <a:r>
              <a:rPr lang="en-US" altLang="zh-TW" sz="1400" baseline="-25000" dirty="0" smtClean="0">
                <a:latin typeface="Calibri" panose="020F0502020204030204" pitchFamily="34" charset="0"/>
              </a:rPr>
              <a:t>D</a:t>
            </a:r>
            <a:r>
              <a:rPr lang="en-US" altLang="zh-TW" sz="1400" dirty="0" smtClean="0">
                <a:latin typeface="Calibri" panose="020F0502020204030204" pitchFamily="34" charset="0"/>
              </a:rPr>
              <a:t> </a:t>
            </a:r>
            <a:endParaRPr lang="zh-TW" altLang="en-US" sz="1400" dirty="0">
              <a:latin typeface="Calibri" panose="020F0502020204030204" pitchFamily="34" charset="0"/>
            </a:endParaRPr>
          </a:p>
        </p:txBody>
      </p:sp>
      <p:sp>
        <p:nvSpPr>
          <p:cNvPr id="83" name="文字方塊 82"/>
          <p:cNvSpPr txBox="1"/>
          <p:nvPr/>
        </p:nvSpPr>
        <p:spPr>
          <a:xfrm>
            <a:off x="8460432" y="3561075"/>
            <a:ext cx="577402" cy="307777"/>
          </a:xfrm>
          <a:prstGeom prst="rect">
            <a:avLst/>
          </a:prstGeom>
          <a:noFill/>
        </p:spPr>
        <p:txBody>
          <a:bodyPr wrap="none" rtlCol="0">
            <a:spAutoFit/>
          </a:bodyPr>
          <a:lstStyle/>
          <a:p>
            <a:r>
              <a:rPr lang="en-US" altLang="zh-TW" sz="1400" dirty="0" smtClean="0">
                <a:latin typeface="Calibri" panose="020F0502020204030204" pitchFamily="34" charset="0"/>
              </a:rPr>
              <a:t> 2H</a:t>
            </a:r>
            <a:r>
              <a:rPr lang="en-US" altLang="zh-TW" sz="1400" baseline="-25000" dirty="0" smtClean="0">
                <a:latin typeface="Calibri" panose="020F0502020204030204" pitchFamily="34" charset="0"/>
              </a:rPr>
              <a:t>HD</a:t>
            </a:r>
            <a:endParaRPr lang="zh-TW" altLang="en-US" sz="1400" dirty="0">
              <a:latin typeface="Calibri" panose="020F0502020204030204" pitchFamily="34" charset="0"/>
            </a:endParaRPr>
          </a:p>
        </p:txBody>
      </p:sp>
      <p:sp>
        <p:nvSpPr>
          <p:cNvPr id="84" name="文字方塊 83"/>
          <p:cNvSpPr txBox="1"/>
          <p:nvPr/>
        </p:nvSpPr>
        <p:spPr>
          <a:xfrm>
            <a:off x="8460432" y="2750840"/>
            <a:ext cx="577402" cy="307777"/>
          </a:xfrm>
          <a:prstGeom prst="rect">
            <a:avLst/>
          </a:prstGeom>
          <a:noFill/>
        </p:spPr>
        <p:txBody>
          <a:bodyPr wrap="none" rtlCol="0">
            <a:spAutoFit/>
          </a:bodyPr>
          <a:lstStyle/>
          <a:p>
            <a:r>
              <a:rPr lang="en-US" altLang="zh-TW" sz="1400" dirty="0" smtClean="0">
                <a:latin typeface="Calibri" panose="020F0502020204030204" pitchFamily="34" charset="0"/>
              </a:rPr>
              <a:t> 6H</a:t>
            </a:r>
            <a:r>
              <a:rPr lang="en-US" altLang="zh-TW" sz="1400" baseline="-25000" dirty="0" smtClean="0">
                <a:latin typeface="Calibri" panose="020F0502020204030204" pitchFamily="34" charset="0"/>
              </a:rPr>
              <a:t>HD</a:t>
            </a:r>
            <a:endParaRPr lang="zh-TW" altLang="en-US" sz="1400" dirty="0">
              <a:latin typeface="Calibri" panose="020F0502020204030204" pitchFamily="34" charset="0"/>
            </a:endParaRPr>
          </a:p>
        </p:txBody>
      </p:sp>
      <p:sp>
        <p:nvSpPr>
          <p:cNvPr id="3" name="矩形 2"/>
          <p:cNvSpPr/>
          <p:nvPr/>
        </p:nvSpPr>
        <p:spPr>
          <a:xfrm>
            <a:off x="5701846" y="1393031"/>
            <a:ext cx="312906" cy="307777"/>
          </a:xfrm>
          <a:prstGeom prst="rect">
            <a:avLst/>
          </a:prstGeom>
        </p:spPr>
        <p:txBody>
          <a:bodyPr wrap="none">
            <a:spAutoFit/>
          </a:bodyPr>
          <a:lstStyle/>
          <a:p>
            <a:r>
              <a:rPr lang="en-US" altLang="zh-TW" sz="1400" dirty="0" smtClean="0">
                <a:latin typeface="Calibri" panose="020F0502020204030204" pitchFamily="34" charset="0"/>
              </a:rPr>
              <a:t>w</a:t>
            </a:r>
            <a:endParaRPr lang="zh-TW" altLang="en-US" sz="1400" dirty="0">
              <a:latin typeface="Calibri" panose="020F0502020204030204" pitchFamily="34" charset="0"/>
            </a:endParaRPr>
          </a:p>
        </p:txBody>
      </p:sp>
      <p:sp>
        <p:nvSpPr>
          <p:cNvPr id="65" name="矩形 64"/>
          <p:cNvSpPr/>
          <p:nvPr/>
        </p:nvSpPr>
        <p:spPr>
          <a:xfrm>
            <a:off x="3286499" y="1418872"/>
            <a:ext cx="312906" cy="307777"/>
          </a:xfrm>
          <a:prstGeom prst="rect">
            <a:avLst/>
          </a:prstGeom>
        </p:spPr>
        <p:txBody>
          <a:bodyPr wrap="none">
            <a:spAutoFit/>
          </a:bodyPr>
          <a:lstStyle/>
          <a:p>
            <a:r>
              <a:rPr lang="en-US" altLang="zh-TW" sz="1400" dirty="0" smtClean="0">
                <a:latin typeface="Calibri" panose="020F0502020204030204" pitchFamily="34" charset="0"/>
              </a:rPr>
              <a:t>w</a:t>
            </a:r>
            <a:endParaRPr lang="zh-TW" altLang="en-US" sz="1400" dirty="0">
              <a:latin typeface="Calibri" panose="020F0502020204030204" pitchFamily="34" charset="0"/>
            </a:endParaRPr>
          </a:p>
        </p:txBody>
      </p:sp>
      <p:sp>
        <p:nvSpPr>
          <p:cNvPr id="69" name="矩形 68"/>
          <p:cNvSpPr/>
          <p:nvPr/>
        </p:nvSpPr>
        <p:spPr>
          <a:xfrm>
            <a:off x="7668344" y="2348880"/>
            <a:ext cx="312906" cy="307777"/>
          </a:xfrm>
          <a:prstGeom prst="rect">
            <a:avLst/>
          </a:prstGeom>
        </p:spPr>
        <p:txBody>
          <a:bodyPr wrap="none">
            <a:spAutoFit/>
          </a:bodyPr>
          <a:lstStyle/>
          <a:p>
            <a:r>
              <a:rPr lang="en-US" altLang="zh-TW" sz="1400" dirty="0" smtClean="0">
                <a:latin typeface="Calibri" panose="020F0502020204030204" pitchFamily="34" charset="0"/>
              </a:rPr>
              <a:t>w</a:t>
            </a:r>
            <a:endParaRPr lang="zh-TW" altLang="en-US" sz="1400" dirty="0">
              <a:latin typeface="Calibri" panose="020F0502020204030204" pitchFamily="34" charset="0"/>
            </a:endParaRPr>
          </a:p>
        </p:txBody>
      </p:sp>
      <p:sp>
        <p:nvSpPr>
          <p:cNvPr id="74" name="矩形 73"/>
          <p:cNvSpPr/>
          <p:nvPr/>
        </p:nvSpPr>
        <p:spPr>
          <a:xfrm>
            <a:off x="7668344" y="3337247"/>
            <a:ext cx="312906" cy="307777"/>
          </a:xfrm>
          <a:prstGeom prst="rect">
            <a:avLst/>
          </a:prstGeom>
        </p:spPr>
        <p:txBody>
          <a:bodyPr wrap="none">
            <a:spAutoFit/>
          </a:bodyPr>
          <a:lstStyle/>
          <a:p>
            <a:r>
              <a:rPr lang="en-US" altLang="zh-TW" sz="1400" dirty="0" smtClean="0">
                <a:latin typeface="Calibri" panose="020F0502020204030204" pitchFamily="34" charset="0"/>
              </a:rPr>
              <a:t>w</a:t>
            </a:r>
            <a:endParaRPr lang="zh-TW" altLang="en-US" sz="1400" dirty="0">
              <a:latin typeface="Calibri" panose="020F0502020204030204" pitchFamily="34" charset="0"/>
            </a:endParaRPr>
          </a:p>
        </p:txBody>
      </p:sp>
      <p:sp>
        <p:nvSpPr>
          <p:cNvPr id="98" name="矩形 97"/>
          <p:cNvSpPr/>
          <p:nvPr/>
        </p:nvSpPr>
        <p:spPr>
          <a:xfrm>
            <a:off x="7715478" y="3939152"/>
            <a:ext cx="312906" cy="307777"/>
          </a:xfrm>
          <a:prstGeom prst="rect">
            <a:avLst/>
          </a:prstGeom>
        </p:spPr>
        <p:txBody>
          <a:bodyPr wrap="none">
            <a:spAutoFit/>
          </a:bodyPr>
          <a:lstStyle/>
          <a:p>
            <a:r>
              <a:rPr lang="en-US" altLang="zh-TW" sz="1400" dirty="0" smtClean="0">
                <a:latin typeface="Calibri" panose="020F0502020204030204" pitchFamily="34" charset="0"/>
              </a:rPr>
              <a:t>w</a:t>
            </a:r>
            <a:endParaRPr lang="zh-TW" altLang="en-US" sz="1400" dirty="0">
              <a:latin typeface="Calibri" panose="020F0502020204030204" pitchFamily="34" charset="0"/>
            </a:endParaRPr>
          </a:p>
        </p:txBody>
      </p:sp>
      <p:sp>
        <p:nvSpPr>
          <p:cNvPr id="99" name="矩形 98"/>
          <p:cNvSpPr/>
          <p:nvPr/>
        </p:nvSpPr>
        <p:spPr>
          <a:xfrm>
            <a:off x="7715478" y="4279447"/>
            <a:ext cx="312906" cy="307777"/>
          </a:xfrm>
          <a:prstGeom prst="rect">
            <a:avLst/>
          </a:prstGeom>
        </p:spPr>
        <p:txBody>
          <a:bodyPr wrap="none">
            <a:spAutoFit/>
          </a:bodyPr>
          <a:lstStyle/>
          <a:p>
            <a:r>
              <a:rPr lang="en-US" altLang="zh-TW" sz="1400" dirty="0" smtClean="0">
                <a:latin typeface="Calibri" panose="020F0502020204030204" pitchFamily="34" charset="0"/>
              </a:rPr>
              <a:t>w</a:t>
            </a:r>
            <a:endParaRPr lang="zh-TW" altLang="en-US" sz="1400" dirty="0">
              <a:latin typeface="Calibri" panose="020F0502020204030204" pitchFamily="34" charset="0"/>
            </a:endParaRPr>
          </a:p>
        </p:txBody>
      </p:sp>
      <p:sp>
        <p:nvSpPr>
          <p:cNvPr id="64" name="矩形 63"/>
          <p:cNvSpPr/>
          <p:nvPr/>
        </p:nvSpPr>
        <p:spPr>
          <a:xfrm>
            <a:off x="5679015" y="6289575"/>
            <a:ext cx="312906" cy="307777"/>
          </a:xfrm>
          <a:prstGeom prst="rect">
            <a:avLst/>
          </a:prstGeom>
        </p:spPr>
        <p:txBody>
          <a:bodyPr wrap="none">
            <a:spAutoFit/>
          </a:bodyPr>
          <a:lstStyle/>
          <a:p>
            <a:r>
              <a:rPr lang="en-US" altLang="zh-TW" sz="1400" dirty="0" smtClean="0">
                <a:latin typeface="Calibri" panose="020F0502020204030204" pitchFamily="34" charset="0"/>
              </a:rPr>
              <a:t>w</a:t>
            </a:r>
            <a:endParaRPr lang="zh-TW" altLang="en-US" sz="1400" dirty="0">
              <a:latin typeface="Calibri" panose="020F0502020204030204" pitchFamily="34" charset="0"/>
            </a:endParaRPr>
          </a:p>
        </p:txBody>
      </p:sp>
      <p:sp>
        <p:nvSpPr>
          <p:cNvPr id="53" name="矩形 52"/>
          <p:cNvSpPr/>
          <p:nvPr/>
        </p:nvSpPr>
        <p:spPr>
          <a:xfrm>
            <a:off x="1319203" y="2329135"/>
            <a:ext cx="312906" cy="307777"/>
          </a:xfrm>
          <a:prstGeom prst="rect">
            <a:avLst/>
          </a:prstGeom>
        </p:spPr>
        <p:txBody>
          <a:bodyPr wrap="none">
            <a:spAutoFit/>
          </a:bodyPr>
          <a:lstStyle/>
          <a:p>
            <a:r>
              <a:rPr lang="en-US" altLang="zh-TW" sz="1400" dirty="0" smtClean="0">
                <a:latin typeface="Calibri" panose="020F0502020204030204" pitchFamily="34" charset="0"/>
              </a:rPr>
              <a:t>w</a:t>
            </a:r>
            <a:endParaRPr lang="zh-TW" altLang="en-US" sz="1400" dirty="0">
              <a:latin typeface="Calibri" panose="020F0502020204030204" pitchFamily="34" charset="0"/>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7" name="物件 6"/>
          <p:cNvGraphicFramePr>
            <a:graphicFrameLocks noChangeAspect="1"/>
          </p:cNvGraphicFramePr>
          <p:nvPr>
            <p:extLst>
              <p:ext uri="{D42A27DB-BD31-4B8C-83A1-F6EECF244321}">
                <p14:modId xmlns:p14="http://schemas.microsoft.com/office/powerpoint/2010/main" val="3757131570"/>
              </p:ext>
            </p:extLst>
          </p:nvPr>
        </p:nvGraphicFramePr>
        <p:xfrm>
          <a:off x="535766" y="5243746"/>
          <a:ext cx="1780812" cy="355806"/>
        </p:xfrm>
        <a:graphic>
          <a:graphicData uri="http://schemas.openxmlformats.org/presentationml/2006/ole">
            <mc:AlternateContent xmlns:mc="http://schemas.openxmlformats.org/markup-compatibility/2006">
              <mc:Choice xmlns:v="urn:schemas-microsoft-com:vml" Requires="v">
                <p:oleObj spid="_x0000_s23693" name="方程式" r:id="rId12" imgW="1079280" imgH="215640" progId="Equation.3">
                  <p:embed/>
                </p:oleObj>
              </mc:Choice>
              <mc:Fallback>
                <p:oleObj name="方程式" r:id="rId12" imgW="1079280" imgH="215640" progId="Equation.3">
                  <p:embed/>
                  <p:pic>
                    <p:nvPicPr>
                      <p:cNvPr id="0" name="Object 1"/>
                      <p:cNvPicPr>
                        <a:picLocks noChangeAspect="1" noChangeArrowheads="1"/>
                      </p:cNvPicPr>
                      <p:nvPr/>
                    </p:nvPicPr>
                    <p:blipFill>
                      <a:blip r:embed="rId13"/>
                      <a:srcRect/>
                      <a:stretch>
                        <a:fillRect/>
                      </a:stretch>
                    </p:blipFill>
                    <p:spPr bwMode="auto">
                      <a:xfrm>
                        <a:off x="535766" y="5243746"/>
                        <a:ext cx="1780812" cy="355806"/>
                      </a:xfrm>
                      <a:prstGeom prst="rect">
                        <a:avLst/>
                      </a:prstGeom>
                      <a:solidFill>
                        <a:srgbClr val="FFFF00"/>
                      </a:solidFill>
                    </p:spPr>
                  </p:pic>
                </p:oleObj>
              </mc:Fallback>
            </mc:AlternateContent>
          </a:graphicData>
        </a:graphic>
      </p:graphicFrame>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9" name="物件 8"/>
          <p:cNvGraphicFramePr>
            <a:graphicFrameLocks noChangeAspect="1"/>
          </p:cNvGraphicFramePr>
          <p:nvPr>
            <p:extLst>
              <p:ext uri="{D42A27DB-BD31-4B8C-83A1-F6EECF244321}">
                <p14:modId xmlns:p14="http://schemas.microsoft.com/office/powerpoint/2010/main" val="342697408"/>
              </p:ext>
            </p:extLst>
          </p:nvPr>
        </p:nvGraphicFramePr>
        <p:xfrm>
          <a:off x="532681" y="5895699"/>
          <a:ext cx="1885950" cy="377190"/>
        </p:xfrm>
        <a:graphic>
          <a:graphicData uri="http://schemas.openxmlformats.org/presentationml/2006/ole">
            <mc:AlternateContent xmlns:mc="http://schemas.openxmlformats.org/markup-compatibility/2006">
              <mc:Choice xmlns:v="urn:schemas-microsoft-com:vml" Requires="v">
                <p:oleObj spid="_x0000_s23694" name="方程式" r:id="rId14" imgW="1143000" imgH="228600" progId="Equation.3">
                  <p:embed/>
                </p:oleObj>
              </mc:Choice>
              <mc:Fallback>
                <p:oleObj name="方程式" r:id="rId14" imgW="1143000" imgH="228600" progId="Equation.3">
                  <p:embed/>
                  <p:pic>
                    <p:nvPicPr>
                      <p:cNvPr id="0" name="Object 3"/>
                      <p:cNvPicPr>
                        <a:picLocks noChangeAspect="1" noChangeArrowheads="1"/>
                      </p:cNvPicPr>
                      <p:nvPr/>
                    </p:nvPicPr>
                    <p:blipFill>
                      <a:blip r:embed="rId15"/>
                      <a:srcRect/>
                      <a:stretch>
                        <a:fillRect/>
                      </a:stretch>
                    </p:blipFill>
                    <p:spPr bwMode="auto">
                      <a:xfrm>
                        <a:off x="532681" y="5895699"/>
                        <a:ext cx="1885950" cy="377190"/>
                      </a:xfrm>
                      <a:prstGeom prst="rect">
                        <a:avLst/>
                      </a:prstGeom>
                      <a:solidFill>
                        <a:schemeClr val="bg2">
                          <a:lumMod val="90000"/>
                        </a:schemeClr>
                      </a:solidFill>
                    </p:spPr>
                  </p:pic>
                </p:oleObj>
              </mc:Fallback>
            </mc:AlternateContent>
          </a:graphicData>
        </a:graphic>
      </p:graphicFrame>
    </p:spTree>
    <p:extLst>
      <p:ext uri="{BB962C8B-B14F-4D97-AF65-F5344CB8AC3E}">
        <p14:creationId xmlns:p14="http://schemas.microsoft.com/office/powerpoint/2010/main" val="290606179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流線">
  <a:themeElements>
    <a:clrScheme name="流線">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宣紙">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線">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spDef>
      <a:spPr>
        <a:gradFill flip="none" rotWithShape="1">
          <a:gsLst>
            <a:gs pos="0">
              <a:schemeClr val="accent3">
                <a:tint val="70000"/>
                <a:satMod val="130000"/>
              </a:schemeClr>
            </a:gs>
            <a:gs pos="43000">
              <a:schemeClr val="accent3">
                <a:tint val="44000"/>
                <a:satMod val="165000"/>
              </a:schemeClr>
            </a:gs>
            <a:gs pos="93000">
              <a:schemeClr val="accent3">
                <a:tint val="15000"/>
                <a:satMod val="165000"/>
              </a:schemeClr>
            </a:gs>
            <a:gs pos="100000">
              <a:schemeClr val="accent3">
                <a:tint val="5000"/>
                <a:satMod val="250000"/>
              </a:schemeClr>
            </a:gs>
          </a:gsLst>
          <a:lin ang="10800000" scaled="1"/>
          <a:tileRect/>
        </a:gradFill>
        <a:ln w="19050">
          <a:headEnd type="none" w="med" len="med"/>
          <a:tailEnd type="arrow" w="med" len="med"/>
        </a:ln>
      </a:spPr>
      <a:bodyPr rtlCol="0" anchor="t"/>
      <a:lstStyle>
        <a:defPPr>
          <a:defRPr sz="1600" dirty="0" smtClean="0">
            <a:ea typeface="+mj-ea"/>
          </a:defRPr>
        </a:defPPr>
      </a:lstStyle>
      <a:style>
        <a:lnRef idx="1">
          <a:schemeClr val="accent3"/>
        </a:lnRef>
        <a:fillRef idx="2">
          <a:schemeClr val="accent3"/>
        </a:fillRef>
        <a:effectRef idx="1">
          <a:schemeClr val="accent3"/>
        </a:effectRef>
        <a:fontRef idx="minor">
          <a:schemeClr val="dk1"/>
        </a:fontRef>
      </a:style>
    </a:spDef>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流線">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流線">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
  <TotalTime>140325</TotalTime>
  <Words>3457</Words>
  <Application>Microsoft Office PowerPoint</Application>
  <PresentationFormat>如螢幕大小 (4:3)</PresentationFormat>
  <Paragraphs>998</Paragraphs>
  <Slides>60</Slides>
  <Notes>10</Notes>
  <HiddenSlides>0</HiddenSlides>
  <MMClips>0</MMClips>
  <ScaleCrop>false</ScaleCrop>
  <HeadingPairs>
    <vt:vector size="6" baseType="variant">
      <vt:variant>
        <vt:lpstr>佈景主題</vt:lpstr>
      </vt:variant>
      <vt:variant>
        <vt:i4>1</vt:i4>
      </vt:variant>
      <vt:variant>
        <vt:lpstr>內嵌 OLE 伺服程式</vt:lpstr>
      </vt:variant>
      <vt:variant>
        <vt:i4>2</vt:i4>
      </vt:variant>
      <vt:variant>
        <vt:lpstr>投影片標題</vt:lpstr>
      </vt:variant>
      <vt:variant>
        <vt:i4>60</vt:i4>
      </vt:variant>
    </vt:vector>
  </HeadingPairs>
  <TitlesOfParts>
    <vt:vector size="63" baseType="lpstr">
      <vt:lpstr>流線</vt:lpstr>
      <vt:lpstr>投影片</vt:lpstr>
      <vt:lpstr>方程式</vt:lpstr>
      <vt:lpstr>PowerPoint 簡報</vt:lpstr>
      <vt:lpstr>Contents</vt:lpstr>
      <vt:lpstr>Centralized Texture-Depth Packing SEI Message Syntax</vt:lpstr>
      <vt:lpstr>Old CTDP SEI Syntax (JCTVC-AA1008)</vt:lpstr>
      <vt:lpstr>New CTDP SEI Syntax (JCTVC-AC0027)</vt:lpstr>
      <vt:lpstr>ctdp_packing_type</vt:lpstr>
      <vt:lpstr>PowerPoint 簡報</vt:lpstr>
      <vt:lpstr>Centralized Texture-Depth Packing (CTDP) Formats</vt:lpstr>
      <vt:lpstr>CTDP- Top and Bottom (TB) Packing Procedure</vt:lpstr>
      <vt:lpstr>CTDP Left and Right (LR) Packing Procedure</vt:lpstr>
      <vt:lpstr>CTDP Formats for HD Video (1920x1080)</vt:lpstr>
      <vt:lpstr>CTDP Formats for HD Video (1920x1080)</vt:lpstr>
      <vt:lpstr>Nonstandard Resolution CTDP Packing</vt:lpstr>
      <vt:lpstr>Experimental Results (1920x1088)</vt:lpstr>
      <vt:lpstr>PowerPoint 簡報</vt:lpstr>
      <vt:lpstr>PowerPoint 簡報</vt:lpstr>
      <vt:lpstr>Revisions of Figures and Subscript Position Indexing</vt:lpstr>
      <vt:lpstr>Positioning of Color Depth to Gray Depth</vt:lpstr>
      <vt:lpstr> Colored Depth to Depth Depacking for YCbCr 4:2:0</vt:lpstr>
      <vt:lpstr>Linear Mapping of Y Component</vt:lpstr>
      <vt:lpstr>Cb/Cr to Depth Value Conversion</vt:lpstr>
      <vt:lpstr>Color Depth Values to Depth Values Mapping ctdp_packing_type=0, color_packing_type=1</vt:lpstr>
      <vt:lpstr>Indirect Color Depacking Method: RGB Adjustment in Packing Side</vt:lpstr>
      <vt:lpstr>Traditional RGB to YUV Transform (Vertical Color Packing - Based on 4 color pixels )</vt:lpstr>
      <vt:lpstr>Adjusted RGB to YUV Transform (Vertical Color Packing - Based on 4 color pixels )</vt:lpstr>
      <vt:lpstr>Color Depth Values to Depth Values Mapping ctdp_packing_type=0, color_packing_type=0</vt:lpstr>
      <vt:lpstr>Color Depth Values to Depth Values Mapping ctdp_packing_type=0, color_packing_type=0</vt:lpstr>
      <vt:lpstr>Depth Parameters Related to this CTDP SEI Syntax (Copied from 3D-HEVC) </vt:lpstr>
      <vt:lpstr>PowerPoint 簡報</vt:lpstr>
      <vt:lpstr>PowerPoint 簡報</vt:lpstr>
      <vt:lpstr>PowerPoint 簡報</vt:lpstr>
      <vt:lpstr>PowerPoint 簡報</vt:lpstr>
      <vt:lpstr>Depth Parameter Related Flags</vt:lpstr>
      <vt:lpstr>depth_representation_type</vt:lpstr>
      <vt:lpstr>View synthesis representation information element syntax</vt:lpstr>
      <vt:lpstr>Association between depth parameter variables  and syntax elements</vt:lpstr>
      <vt:lpstr>Other Syntax Elements</vt:lpstr>
      <vt:lpstr>Conclusions</vt:lpstr>
      <vt:lpstr>Conclusions</vt:lpstr>
      <vt:lpstr>Performance Evaluations for YCbCr and Adjusted RGB Color Packing Methods</vt:lpstr>
      <vt:lpstr>PowerPoint 簡報</vt:lpstr>
      <vt:lpstr>Experimental Settings</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     Adoption Plan in Taiwan </vt:lpstr>
      <vt:lpstr>PowerPoint 簡報</vt:lpstr>
      <vt:lpstr>Adoption Test Plan</vt:lpstr>
      <vt:lpstr>Test Plan for Headend (New with AR/VR)</vt:lpstr>
      <vt:lpstr>PowerPoint 簡報</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Touch Center Fish Box Develop Plan</dc:title>
  <dc:creator>eddy</dc:creator>
  <cp:lastModifiedBy>jfyang</cp:lastModifiedBy>
  <cp:revision>3095</cp:revision>
  <cp:lastPrinted>2015-06-24T02:41:17Z</cp:lastPrinted>
  <dcterms:created xsi:type="dcterms:W3CDTF">2010-07-18T05:58:14Z</dcterms:created>
  <dcterms:modified xsi:type="dcterms:W3CDTF">2017-10-19T06:07:37Z</dcterms:modified>
</cp:coreProperties>
</file>