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264" r:id="rId3"/>
    <p:sldId id="257" r:id="rId4"/>
    <p:sldId id="258" r:id="rId5"/>
    <p:sldId id="259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2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60"/>
    <p:restoredTop sz="94648"/>
  </p:normalViewPr>
  <p:slideViewPr>
    <p:cSldViewPr snapToGrid="0" snapToObjects="1">
      <p:cViewPr>
        <p:scale>
          <a:sx n="51" d="100"/>
          <a:sy n="51" d="100"/>
        </p:scale>
        <p:origin x="7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4" name="Shape 19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slide" Target="../slides/slide13.xml"/><Relationship Id="rId3" Type="http://schemas.openxmlformats.org/officeDocument/2006/relationships/image" Target="NUL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1778000" y="5996174"/>
            <a:ext cx="20828000" cy="1954026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7" name="Shape 17"/>
          <p:cNvSpPr>
            <a:spLocks noGrp="1"/>
          </p:cNvSpPr>
          <p:nvPr>
            <p:ph type="body" sz="quarter" idx="1"/>
          </p:nvPr>
        </p:nvSpPr>
        <p:spPr>
          <a:xfrm>
            <a:off x="1778000" y="83312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" name="Shape 20"/>
          <p:cNvSpPr/>
          <p:nvPr/>
        </p:nvSpPr>
        <p:spPr>
          <a:xfrm>
            <a:off x="20890672" y="13112954"/>
            <a:ext cx="3125856" cy="425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dirty="0"/>
              <a:t>© 2016 </a:t>
            </a:r>
            <a:r>
              <a:rPr dirty="0" smtClean="0"/>
              <a:t>NBUnersal</a:t>
            </a:r>
            <a:r>
              <a:rPr dirty="0"/>
              <a:t>, LLC.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pic" sz="quarter" idx="13"/>
          </p:nvPr>
        </p:nvSpPr>
        <p:spPr>
          <a:xfrm>
            <a:off x="15760700" y="6413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4"/>
          </p:nvPr>
        </p:nvSpPr>
        <p:spPr>
          <a:xfrm>
            <a:off x="15760700" y="495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idx="15"/>
          </p:nvPr>
        </p:nvSpPr>
        <p:spPr>
          <a:xfrm>
            <a:off x="1206500" y="495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145" name="Shape 145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2015 NBCUniversal, LLC.</a:t>
            </a:r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body" sz="quarter" idx="13"/>
          </p:nvPr>
        </p:nvSpPr>
        <p:spPr>
          <a:xfrm>
            <a:off x="2387600" y="8191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 b="0"/>
            </a:lvl1pPr>
          </a:lstStyle>
          <a:p>
            <a:r>
              <a:t>–Johnny Appleseed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4"/>
          </p:nvPr>
        </p:nvSpPr>
        <p:spPr>
          <a:xfrm>
            <a:off x="2387600" y="5283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5200" b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158" name="Shape 158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159" name="Shape 159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2015 NBCUniversal, LLC.</a:t>
            </a:r>
          </a:p>
        </p:txBody>
      </p:sp>
      <p:pic>
        <p:nvPicPr>
          <p:cNvPr id="161" name="pasted-image.tif"/>
          <p:cNvPicPr>
            <a:picLocks noChangeAspect="1"/>
          </p:cNvPicPr>
          <p:nvPr/>
        </p:nvPicPr>
        <p:blipFill>
          <a:blip r:embed="rId2">
            <a:extLst/>
          </a:blip>
          <a:srcRect b="36720"/>
          <a:stretch>
            <a:fillRect/>
          </a:stretch>
        </p:blipFill>
        <p:spPr>
          <a:xfrm>
            <a:off x="22034103" y="625422"/>
            <a:ext cx="1397837" cy="854474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Shape 1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dirty="0"/>
              <a:t>Chris Arley Seeger - Director, Advanced Content Production Technology</a:t>
            </a:r>
          </a:p>
        </p:txBody>
      </p:sp>
      <p:sp>
        <p:nvSpPr>
          <p:cNvPr id="172" name="Shape 172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2015 NBCUniversal, LLC.</a:t>
            </a:r>
          </a:p>
        </p:txBody>
      </p:sp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184" name="Shape 184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2015 NBCUniversal, LLC.</a:t>
            </a:r>
          </a:p>
        </p:txBody>
      </p:sp>
      <p:sp>
        <p:nvSpPr>
          <p:cNvPr id="187" name="Shape 1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>
            <a:hlinkClick r:id="rId2" action="ppaction://hlinksldjump"/>
          </p:cNvPr>
          <p:cNvSpPr/>
          <p:nvPr/>
        </p:nvSpPr>
        <p:spPr>
          <a:xfrm>
            <a:off x="783660" y="7636617"/>
            <a:ext cx="3662187" cy="3662187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" name="Shape 35">
            <a:hlinkClick r:id="rId2" action="ppaction://hlinksldjump"/>
          </p:cNvPr>
          <p:cNvSpPr/>
          <p:nvPr/>
        </p:nvSpPr>
        <p:spPr>
          <a:xfrm>
            <a:off x="4614558" y="7636617"/>
            <a:ext cx="3662187" cy="3662187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Shape 36">
            <a:hlinkClick r:id="rId2" action="ppaction://hlinksldjump"/>
          </p:cNvPr>
          <p:cNvSpPr/>
          <p:nvPr/>
        </p:nvSpPr>
        <p:spPr>
          <a:xfrm>
            <a:off x="8445457" y="7636617"/>
            <a:ext cx="3662187" cy="3662187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Shape 37">
            <a:hlinkClick r:id="rId2" action="ppaction://hlinksldjump"/>
          </p:cNvPr>
          <p:cNvSpPr/>
          <p:nvPr/>
        </p:nvSpPr>
        <p:spPr>
          <a:xfrm>
            <a:off x="12276356" y="7636617"/>
            <a:ext cx="3662187" cy="3662187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hape 38">
            <a:hlinkClick r:id="rId2" action="ppaction://hlinksldjump"/>
          </p:cNvPr>
          <p:cNvSpPr/>
          <p:nvPr/>
        </p:nvSpPr>
        <p:spPr>
          <a:xfrm>
            <a:off x="16107255" y="7636617"/>
            <a:ext cx="3662187" cy="3662187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9" name="Shape 39">
            <a:hlinkClick r:id="rId2" action="ppaction://hlinksldjump"/>
          </p:cNvPr>
          <p:cNvSpPr/>
          <p:nvPr/>
        </p:nvSpPr>
        <p:spPr>
          <a:xfrm>
            <a:off x="19938153" y="7636617"/>
            <a:ext cx="3662187" cy="3662187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pic" sz="half" idx="13"/>
          </p:nvPr>
        </p:nvSpPr>
        <p:spPr>
          <a:xfrm>
            <a:off x="3901740" y="673099"/>
            <a:ext cx="16584057" cy="799007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635000" y="8739187"/>
            <a:ext cx="23114000" cy="158750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"/>
          </p:nvPr>
        </p:nvSpPr>
        <p:spPr>
          <a:xfrm>
            <a:off x="635000" y="105791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" name="Shape 51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52" name="Shape 52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2015 NBCUniversal, LLC.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xfrm>
            <a:off x="1778000" y="4536273"/>
            <a:ext cx="20828000" cy="46482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hape 64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65" name="Shape 65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2015 NBCUniversal, LLC.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1651000" y="342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77" name="Shape 77"/>
          <p:cNvSpPr>
            <a:spLocks noGrp="1"/>
          </p:cNvSpPr>
          <p:nvPr>
            <p:ph type="body" sz="quarter" idx="1"/>
          </p:nvPr>
        </p:nvSpPr>
        <p:spPr>
          <a:xfrm>
            <a:off x="1651000" y="6083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4400" b="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" name="Shape 79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80" name="Shape 80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2015 NBCUniversal, LLC.</a:t>
            </a:r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xfrm>
            <a:off x="1741355" y="-63500"/>
            <a:ext cx="19051059" cy="2286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2" name="Shape 92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93" name="Shape 93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2016 NBCUniversal, LLC.</a:t>
            </a:r>
          </a:p>
        </p:txBody>
      </p:sp>
      <p:sp>
        <p:nvSpPr>
          <p:cNvPr id="96" name="Shape 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body" idx="1"/>
          </p:nvPr>
        </p:nvSpPr>
        <p:spPr>
          <a:xfrm>
            <a:off x="1689100" y="2857500"/>
            <a:ext cx="21005800" cy="92075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hape 105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dirty="0"/>
              <a:t>Chris Arley Seeger - Director, Advanced Content Production Technology</a:t>
            </a:r>
          </a:p>
        </p:txBody>
      </p:sp>
      <p:sp>
        <p:nvSpPr>
          <p:cNvPr id="106" name="Shape 106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2016 NBCUniversal, LLC.</a:t>
            </a:r>
          </a:p>
        </p:txBody>
      </p:sp>
      <p:sp>
        <p:nvSpPr>
          <p:cNvPr id="109" name="Shape 1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xfrm>
            <a:off x="1927356" y="-63500"/>
            <a:ext cx="19045767" cy="2286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pic" sz="half" idx="13"/>
          </p:nvPr>
        </p:nvSpPr>
        <p:spPr>
          <a:xfrm>
            <a:off x="13169900" y="2603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half" idx="1"/>
          </p:nvPr>
        </p:nvSpPr>
        <p:spPr>
          <a:xfrm>
            <a:off x="1689100" y="2603500"/>
            <a:ext cx="10007600" cy="9207500"/>
          </a:xfrm>
          <a:prstGeom prst="rect">
            <a:avLst/>
          </a:prstGeom>
        </p:spPr>
        <p:txBody>
          <a:bodyPr/>
          <a:lstStyle>
            <a:lvl1pPr marL="620888" indent="-620888">
              <a:spcBef>
                <a:spcPts val="0"/>
              </a:spcBef>
              <a:defRPr sz="4500"/>
            </a:lvl1pPr>
            <a:lvl2pPr marL="1179688" indent="-620888">
              <a:spcBef>
                <a:spcPts val="2000"/>
              </a:spcBef>
              <a:defRPr sz="4500"/>
            </a:lvl2pPr>
            <a:lvl3pPr marL="1738488" indent="-620888">
              <a:spcBef>
                <a:spcPts val="2000"/>
              </a:spcBef>
              <a:defRPr sz="4500"/>
            </a:lvl3pPr>
            <a:lvl4pPr marL="2297288" indent="-620888">
              <a:spcBef>
                <a:spcPts val="2000"/>
              </a:spcBef>
              <a:defRPr sz="4500"/>
            </a:lvl4pPr>
            <a:lvl5pPr marL="2856088" indent="-620888">
              <a:spcBef>
                <a:spcPts val="2000"/>
              </a:spcBef>
              <a:defRPr sz="4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0" name="Shape 120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121" name="Shape 121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2015 NBCUniversal, LLC.</a:t>
            </a:r>
          </a:p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1740561" y="-63500"/>
            <a:ext cx="19051853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11200"/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Shape 1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NUL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1689100" y="1786723"/>
            <a:ext cx="21005800" cy="1014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hape 3"/>
          <p:cNvSpPr/>
          <p:nvPr/>
        </p:nvSpPr>
        <p:spPr>
          <a:xfrm>
            <a:off x="-1212" y="12924028"/>
            <a:ext cx="24523503" cy="854408"/>
          </a:xfrm>
          <a:prstGeom prst="rect">
            <a:avLst/>
          </a:prstGeom>
          <a:blipFill>
            <a:blip r:embed="rId15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5" name="Shape 5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2015 NBCUniversal, LLC.</a:t>
            </a:r>
          </a:p>
        </p:txBody>
      </p:sp>
      <p:sp>
        <p:nvSpPr>
          <p:cNvPr id="6" name="Shape 6"/>
          <p:cNvSpPr/>
          <p:nvPr/>
        </p:nvSpPr>
        <p:spPr>
          <a:xfrm>
            <a:off x="-142874" y="12240852"/>
            <a:ext cx="24669748" cy="684668"/>
          </a:xfrm>
          <a:prstGeom prst="rect">
            <a:avLst/>
          </a:prstGeom>
          <a:blipFill>
            <a:blip r:embed="rId15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Return to Table of Contents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10576" marR="0" indent="-610576" algn="l" defTabSz="825500" latinLnBrk="0">
        <a:lnSpc>
          <a:spcPct val="100000"/>
        </a:lnSpc>
        <a:spcBef>
          <a:spcPts val="3000"/>
        </a:spcBef>
        <a:spcAft>
          <a:spcPts val="0"/>
        </a:spcAft>
        <a:buClrTx/>
        <a:buSzPct val="75000"/>
        <a:buFontTx/>
        <a:buChar char="•"/>
        <a:tabLst/>
        <a:defRPr sz="50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1pPr>
      <a:lvl2pPr marL="1245576" marR="0" indent="-610576" algn="l" defTabSz="825500" latinLnBrk="0">
        <a:lnSpc>
          <a:spcPct val="100000"/>
        </a:lnSpc>
        <a:spcBef>
          <a:spcPts val="3000"/>
        </a:spcBef>
        <a:spcAft>
          <a:spcPts val="0"/>
        </a:spcAft>
        <a:buClrTx/>
        <a:buSzPct val="75000"/>
        <a:buFontTx/>
        <a:buChar char="•"/>
        <a:tabLst/>
        <a:defRPr sz="50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2pPr>
      <a:lvl3pPr marL="1880576" marR="0" indent="-610576" algn="l" defTabSz="825500" latinLnBrk="0">
        <a:lnSpc>
          <a:spcPct val="100000"/>
        </a:lnSpc>
        <a:spcBef>
          <a:spcPts val="3000"/>
        </a:spcBef>
        <a:spcAft>
          <a:spcPts val="0"/>
        </a:spcAft>
        <a:buClrTx/>
        <a:buSzPct val="75000"/>
        <a:buFontTx/>
        <a:buChar char="•"/>
        <a:tabLst/>
        <a:defRPr sz="50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3pPr>
      <a:lvl4pPr marL="2515576" marR="0" indent="-610576" algn="l" defTabSz="825500" latinLnBrk="0">
        <a:lnSpc>
          <a:spcPct val="100000"/>
        </a:lnSpc>
        <a:spcBef>
          <a:spcPts val="3000"/>
        </a:spcBef>
        <a:spcAft>
          <a:spcPts val="0"/>
        </a:spcAft>
        <a:buClrTx/>
        <a:buSzPct val="75000"/>
        <a:buFontTx/>
        <a:buChar char="•"/>
        <a:tabLst/>
        <a:defRPr sz="50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4pPr>
      <a:lvl5pPr marL="3150576" marR="0" indent="-610576" algn="l" defTabSz="825500" latinLnBrk="0">
        <a:lnSpc>
          <a:spcPct val="100000"/>
        </a:lnSpc>
        <a:spcBef>
          <a:spcPts val="3000"/>
        </a:spcBef>
        <a:spcAft>
          <a:spcPts val="0"/>
        </a:spcAft>
        <a:buClrTx/>
        <a:buSzPct val="75000"/>
        <a:buFontTx/>
        <a:buChar char="•"/>
        <a:tabLst/>
        <a:defRPr sz="50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5pPr>
      <a:lvl6pPr marL="3785577" marR="0" indent="-610577" algn="l" defTabSz="825500" latinLnBrk="0">
        <a:lnSpc>
          <a:spcPct val="100000"/>
        </a:lnSpc>
        <a:spcBef>
          <a:spcPts val="3000"/>
        </a:spcBef>
        <a:spcAft>
          <a:spcPts val="0"/>
        </a:spcAft>
        <a:buClrTx/>
        <a:buSzPct val="75000"/>
        <a:buFontTx/>
        <a:buChar char="•"/>
        <a:tabLst/>
        <a:defRPr sz="50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6pPr>
      <a:lvl7pPr marL="4420577" marR="0" indent="-610577" algn="l" defTabSz="825500" latinLnBrk="0">
        <a:lnSpc>
          <a:spcPct val="100000"/>
        </a:lnSpc>
        <a:spcBef>
          <a:spcPts val="3000"/>
        </a:spcBef>
        <a:spcAft>
          <a:spcPts val="0"/>
        </a:spcAft>
        <a:buClrTx/>
        <a:buSzPct val="75000"/>
        <a:buFontTx/>
        <a:buChar char="•"/>
        <a:tabLst/>
        <a:defRPr sz="50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7pPr>
      <a:lvl8pPr marL="5055577" marR="0" indent="-610577" algn="l" defTabSz="825500" latinLnBrk="0">
        <a:lnSpc>
          <a:spcPct val="100000"/>
        </a:lnSpc>
        <a:spcBef>
          <a:spcPts val="3000"/>
        </a:spcBef>
        <a:spcAft>
          <a:spcPts val="0"/>
        </a:spcAft>
        <a:buClrTx/>
        <a:buSzPct val="75000"/>
        <a:buFontTx/>
        <a:buChar char="•"/>
        <a:tabLst/>
        <a:defRPr sz="50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8pPr>
      <a:lvl9pPr marL="5690577" marR="0" indent="-610577" algn="l" defTabSz="825500" latinLnBrk="0">
        <a:lnSpc>
          <a:spcPct val="100000"/>
        </a:lnSpc>
        <a:spcBef>
          <a:spcPts val="3000"/>
        </a:spcBef>
        <a:spcAft>
          <a:spcPts val="0"/>
        </a:spcAft>
        <a:buClrTx/>
        <a:buSzPct val="75000"/>
        <a:buFontTx/>
        <a:buChar char="•"/>
        <a:tabLst/>
        <a:defRPr sz="50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eeexplore.ieee.org/document/7560818/" TargetMode="External"/><Relationship Id="rId4" Type="http://schemas.openxmlformats.org/officeDocument/2006/relationships/hyperlink" Target="https://developer.apple.com/library/content/technotes/tn2227/_index.html" TargetMode="External"/><Relationship Id="rId5" Type="http://schemas.openxmlformats.org/officeDocument/2006/relationships/hyperlink" Target="https://kws.smpte.org/kws/public/projects/project/details?project_id=278" TargetMode="External"/><Relationship Id="rId6" Type="http://schemas.openxmlformats.org/officeDocument/2006/relationships/image" Target="NULL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iso.org/obp/ui/#iso:std:iso-iec:23001:-8:ed-2:v1:e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developer.apple.com/library/content/technotes/tn2227/_index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ieeexplore.ieee.org/document/7560818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ieeexplore.ieee.org/document/7560818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Use Combinations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Yasser Syed, Chris Seeger, Chad </a:t>
            </a:r>
            <a:r>
              <a:rPr lang="en-US" dirty="0" smtClean="0"/>
              <a:t>Fogg, Lars Borg</a:t>
            </a:r>
            <a:endParaRPr lang="en-US" dirty="0" smtClean="0"/>
          </a:p>
          <a:p>
            <a:r>
              <a:rPr lang="en-US" dirty="0" smtClean="0"/>
              <a:t>Comcast/ NBCU, </a:t>
            </a:r>
            <a:r>
              <a:rPr lang="en-US" dirty="0" err="1" smtClean="0"/>
              <a:t>MovieLabs</a:t>
            </a:r>
            <a:r>
              <a:rPr lang="en-US" dirty="0" smtClean="0"/>
              <a:t>, Adobe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60125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Examples of Common Combinations</a:t>
            </a:r>
            <a:br>
              <a:rPr lang="en-US" sz="6600" dirty="0"/>
            </a:br>
            <a:r>
              <a:rPr lang="en-US" sz="6600" dirty="0" smtClean="0"/>
              <a:t>Display Reference</a:t>
            </a:r>
            <a:endParaRPr lang="en-US" sz="6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158011"/>
              </p:ext>
            </p:extLst>
          </p:nvPr>
        </p:nvGraphicFramePr>
        <p:xfrm>
          <a:off x="2864338" y="3672298"/>
          <a:ext cx="11106842" cy="1360088"/>
        </p:xfrm>
        <a:graphic>
          <a:graphicData uri="http://schemas.openxmlformats.org/drawingml/2006/table">
            <a:tbl>
              <a:tblPr firstRow="1" firstCol="1" bandRow="1"/>
              <a:tblGrid>
                <a:gridCol w="2211962"/>
                <a:gridCol w="2219089"/>
                <a:gridCol w="2241891"/>
                <a:gridCol w="2216238"/>
                <a:gridCol w="2217662"/>
              </a:tblGrid>
              <a:tr h="68004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Value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MDPrimaries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MDWhitePoint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MDMax Luminance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MDMin Luminance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004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 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709Gamma2.4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  <a:latin typeface="Times New Roman" charset="0"/>
                          <a:ea typeface="Times New Roman" charset="0"/>
                        </a:rPr>
                        <a:t>CRT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691204"/>
              </p:ext>
            </p:extLst>
          </p:nvPr>
        </p:nvGraphicFramePr>
        <p:xfrm>
          <a:off x="2864338" y="5927644"/>
          <a:ext cx="11106842" cy="2153100"/>
        </p:xfrm>
        <a:graphic>
          <a:graphicData uri="http://schemas.openxmlformats.org/drawingml/2006/table">
            <a:tbl>
              <a:tblPr firstRow="1" firstCol="1" bandRow="1"/>
              <a:tblGrid>
                <a:gridCol w="2277365"/>
                <a:gridCol w="2284703"/>
                <a:gridCol w="2308179"/>
                <a:gridCol w="2281767"/>
                <a:gridCol w="1954828"/>
              </a:tblGrid>
              <a:tr h="7177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Value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MDPrimaries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MDWhitePoint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MDMax Luminance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MDMin Luminance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77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24180" algn="ctr"/>
                          <a:tab pos="457200" algn="l"/>
                          <a:tab pos="685800" algn="l"/>
                          <a:tab pos="78359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		2		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P3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CRT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77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3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BT2020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  <a:latin typeface="Times New Roman" charset="0"/>
                          <a:ea typeface="Times New Roman" charset="0"/>
                        </a:rPr>
                        <a:t>CRT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523447"/>
              </p:ext>
            </p:extLst>
          </p:nvPr>
        </p:nvGraphicFramePr>
        <p:xfrm>
          <a:off x="2864335" y="8976000"/>
          <a:ext cx="11106845" cy="3187647"/>
        </p:xfrm>
        <a:graphic>
          <a:graphicData uri="http://schemas.openxmlformats.org/drawingml/2006/table">
            <a:tbl>
              <a:tblPr firstRow="1" firstCol="1" bandRow="1"/>
              <a:tblGrid>
                <a:gridCol w="2211963"/>
                <a:gridCol w="2219090"/>
                <a:gridCol w="2241891"/>
                <a:gridCol w="2216238"/>
                <a:gridCol w="2217663"/>
              </a:tblGrid>
              <a:tr h="3541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Value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MDPrimaries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MDWhitePoint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MDMax Luminance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MDMin Luminance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1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24180" algn="ctr"/>
                          <a:tab pos="457200" algn="l"/>
                          <a:tab pos="685800" algn="l"/>
                          <a:tab pos="78359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4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P3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LCD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1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BT2020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LCD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1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P3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4000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LCD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1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7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BT2020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4000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LCD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1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P3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LED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1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BT2020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LED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1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P3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4000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LED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18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BT2020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D65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4000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  <a:latin typeface="Times New Roman" charset="0"/>
                          <a:ea typeface="Times New Roman" charset="0"/>
                        </a:rPr>
                        <a:t>LED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963717" y="4055677"/>
            <a:ext cx="7562968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dirty="0" smtClean="0"/>
              <a:t>SD/HD- SDR Combinations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963717" y="6583566"/>
            <a:ext cx="920444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dirty="0" smtClean="0"/>
              <a:t>SD/HD- SDR/WCG Combinations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963717" y="10322413"/>
            <a:ext cx="780181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dirty="0" smtClean="0"/>
              <a:t>SD/HD- HDR Combinations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071324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Converts Light Levels in Camera Sensors to Digital Values (e.g. how to fit in 10 bits)</a:t>
            </a:r>
          </a:p>
          <a:p>
            <a:pPr lvl="1"/>
            <a:r>
              <a:rPr lang="en-US" dirty="0" smtClean="0"/>
              <a:t>Eventual Coding Point?</a:t>
            </a:r>
            <a:endParaRPr lang="en-US" dirty="0"/>
          </a:p>
          <a:p>
            <a:r>
              <a:rPr lang="en-US" dirty="0" smtClean="0"/>
              <a:t>Examples are SLOG3, CLOG3</a:t>
            </a:r>
          </a:p>
          <a:p>
            <a:r>
              <a:rPr lang="en-US" dirty="0" smtClean="0"/>
              <a:t>Archiving is an issue here</a:t>
            </a:r>
          </a:p>
          <a:p>
            <a:r>
              <a:rPr lang="en-US" dirty="0" smtClean="0"/>
              <a:t>No- Standardization, but may have some movement in SMPTE</a:t>
            </a:r>
          </a:p>
          <a:p>
            <a:r>
              <a:rPr lang="en-US" dirty="0" smtClean="0"/>
              <a:t>Needed so Right LUTS are applied for PQ/ HLG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 Logs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0241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Wait Wait Wait </a:t>
            </a:r>
            <a:r>
              <a:rPr lang="is-IS" dirty="0" smtClean="0"/>
              <a:t>…</a:t>
            </a:r>
            <a:r>
              <a:rPr lang="en-US" dirty="0" smtClean="0"/>
              <a:t> while people are building tools</a:t>
            </a:r>
          </a:p>
          <a:p>
            <a:r>
              <a:rPr lang="en-US" dirty="0" smtClean="0"/>
              <a:t>Put something into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 smtClean="0"/>
              <a:t>Technical Report</a:t>
            </a:r>
            <a:r>
              <a:rPr lang="en-US" dirty="0" smtClean="0"/>
              <a:t> </a:t>
            </a:r>
            <a:r>
              <a:rPr lang="en-US" dirty="0" smtClean="0"/>
              <a:t>document (Relational/ Combinations)</a:t>
            </a:r>
          </a:p>
          <a:p>
            <a:pPr lvl="1"/>
            <a:r>
              <a:rPr lang="en-US" dirty="0" smtClean="0"/>
              <a:t>Example</a:t>
            </a:r>
            <a:endParaRPr lang="en-US" dirty="0" smtClean="0"/>
          </a:p>
          <a:p>
            <a:pPr lvl="1"/>
            <a:r>
              <a:rPr lang="en-US" dirty="0" smtClean="0"/>
              <a:t>Tables</a:t>
            </a:r>
          </a:p>
          <a:p>
            <a:pPr lvl="1"/>
            <a:r>
              <a:rPr lang="en-US" sz="6000" dirty="0" smtClean="0"/>
              <a:t>Describing a set of Industry in use combinations is useful</a:t>
            </a:r>
            <a:endParaRPr lang="en-US" sz="6000" dirty="0"/>
          </a:p>
          <a:p>
            <a:pPr marL="635000" lvl="1" indent="0">
              <a:buNone/>
            </a:pPr>
            <a:r>
              <a:rPr lang="en-US" sz="6000" dirty="0" smtClean="0"/>
              <a:t>Technical Report</a:t>
            </a:r>
            <a:r>
              <a:rPr lang="en-US" sz="6000" dirty="0" smtClean="0"/>
              <a:t> </a:t>
            </a:r>
            <a:r>
              <a:rPr lang="en-US" sz="6000" dirty="0" smtClean="0"/>
              <a:t>Document is a good candidate to put something in.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91217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hlinkClick r:id="rId2"/>
              </a:rPr>
              <a:t>ISO/IEC 23001-8:2016(E): Part 8 Coding-independent code points</a:t>
            </a:r>
          </a:p>
          <a:p>
            <a:pPr>
              <a:defRPr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hlinkClick r:id="rId3"/>
              </a:rPr>
              <a:t>SMPTE 2067-21:2016 Application #2E</a:t>
            </a:r>
            <a:r>
              <a:t>: Extends 2067-20 Application #2 with MXF support for BT.2020, ST.2084 HDR Transfer Functions, ST.2086 HDR Mastering Display Metadata</a:t>
            </a:r>
          </a:p>
          <a:p>
            <a:pPr>
              <a:defRPr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hlinkClick r:id="rId4"/>
              </a:rPr>
              <a:t>Apple QuickTime™ Video Color Management in AV Foundation</a:t>
            </a:r>
          </a:p>
          <a:p>
            <a:pPr>
              <a:defRPr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hlinkClick r:id="rId5"/>
              </a:rPr>
              <a:t>Apple ProRes™ SMPTE RDD Draft for MXF</a:t>
            </a:r>
          </a:p>
        </p:txBody>
      </p:sp>
      <p:sp>
        <p:nvSpPr>
          <p:cNvPr id="258" name="Shape 258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259" name="Shape 259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2016 NBCUniversal, LLC.</a:t>
            </a:r>
          </a:p>
        </p:txBody>
      </p:sp>
      <p:pic>
        <p:nvPicPr>
          <p:cNvPr id="261" name="pasted-image.tif"/>
          <p:cNvPicPr>
            <a:picLocks noChangeAspect="1"/>
          </p:cNvPicPr>
          <p:nvPr/>
        </p:nvPicPr>
        <p:blipFill>
          <a:blip r:embed="rId6">
            <a:extLst/>
          </a:blip>
          <a:srcRect b="36720"/>
          <a:stretch>
            <a:fillRect/>
          </a:stretch>
        </p:blipFill>
        <p:spPr>
          <a:xfrm>
            <a:off x="22034103" y="625422"/>
            <a:ext cx="1397837" cy="854474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Shape 262"/>
          <p:cNvSpPr>
            <a:spLocks noGrp="1"/>
          </p:cNvSpPr>
          <p:nvPr>
            <p:ph type="sldNum" sz="quarter" idx="2"/>
          </p:nvPr>
        </p:nvSpPr>
        <p:spPr>
          <a:xfrm>
            <a:off x="12043742" y="13081000"/>
            <a:ext cx="283816" cy="44722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263" name="Shape 2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Reference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Color Volume Parameters</a:t>
            </a:r>
          </a:p>
          <a:p>
            <a:r>
              <a:rPr lang="en-US" dirty="0" err="1" smtClean="0"/>
              <a:t>Bitdepth</a:t>
            </a:r>
            <a:endParaRPr lang="en-US" dirty="0" smtClean="0"/>
          </a:p>
          <a:p>
            <a:r>
              <a:rPr lang="en-US" dirty="0" smtClean="0"/>
              <a:t>Chroma </a:t>
            </a:r>
            <a:r>
              <a:rPr lang="en-US" dirty="0" err="1" smtClean="0"/>
              <a:t>SubSampling</a:t>
            </a:r>
            <a:endParaRPr lang="en-US" dirty="0" smtClean="0"/>
          </a:p>
          <a:p>
            <a:r>
              <a:rPr lang="en-US" dirty="0" smtClean="0"/>
              <a:t>Full/ Narrow Scale</a:t>
            </a:r>
          </a:p>
          <a:p>
            <a:r>
              <a:rPr lang="en-US" dirty="0" smtClean="0"/>
              <a:t>Display Reference Parameters</a:t>
            </a:r>
          </a:p>
          <a:p>
            <a:r>
              <a:rPr lang="en-US" dirty="0" smtClean="0"/>
              <a:t>Others</a:t>
            </a:r>
          </a:p>
          <a:p>
            <a:pPr marL="0" indent="0" algn="ctr">
              <a:buNone/>
            </a:pPr>
            <a:r>
              <a:rPr lang="en-US" sz="6600" dirty="0" smtClean="0"/>
              <a:t>Creation, Production, Distribution, Display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 smtClean="0"/>
              <a:t>Video Characterization Properties</a:t>
            </a:r>
            <a:br>
              <a:rPr lang="en-US" sz="8000" dirty="0" smtClean="0"/>
            </a:br>
            <a:r>
              <a:rPr lang="en-US" sz="8000" dirty="0" smtClean="0"/>
              <a:t>across Industries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2411181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xfrm>
            <a:off x="12475" y="-63500"/>
            <a:ext cx="22082924" cy="2286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52145">
              <a:defRPr sz="8848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MPEG Color Tags for HEVC and QuickTime</a:t>
            </a:r>
          </a:p>
        </p:txBody>
      </p:sp>
      <p:sp>
        <p:nvSpPr>
          <p:cNvPr id="202" name="Shape 202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203" name="Shape 203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2016 NBCUniversal, LLC.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graphicFrame>
        <p:nvGraphicFramePr>
          <p:cNvPr id="207" name="Table 207"/>
          <p:cNvGraphicFramePr/>
          <p:nvPr/>
        </p:nvGraphicFramePr>
        <p:xfrm>
          <a:off x="4711263" y="2073573"/>
          <a:ext cx="15098551" cy="862203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2917689"/>
                <a:gridCol w="1239086"/>
                <a:gridCol w="1645862"/>
                <a:gridCol w="1656859"/>
                <a:gridCol w="1397000"/>
                <a:gridCol w="939800"/>
                <a:gridCol w="1028700"/>
                <a:gridCol w="1295400"/>
                <a:gridCol w="1522120"/>
                <a:gridCol w="1456035"/>
              </a:tblGrid>
              <a:tr h="1104900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Color Volume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Color Primary (Logical)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Electro-Optical
Transfer Function  (EOTF)(Logical)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Color Representation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Minimum Bit Depth
(bpc)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MPEG Color Primary Index Value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MPEG Transfer Function Index Value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MPEG Conversion Matrix Index Value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AVC/HEVC Codec Tiers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Additional Use Case for Production-level wrappers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</a:tr>
              <a:tr h="609600">
                <a:tc rowSpan="3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Narrow Dynamic Range, Standard Color Gamut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5F5E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BT.709-6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BT.709-6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Y’Cb’Cr’ NCL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 i="1">
                          <a:latin typeface="Arial"/>
                          <a:ea typeface="Arial"/>
                          <a:cs typeface="Arial"/>
                          <a:sym typeface="Arial"/>
                        </a:rPr>
                        <a:t>MPEG2 MAIN 8-bit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  <a:tc rowSpan="11">
                  <a:txBody>
                    <a:bodyPr/>
                    <a:lstStyle/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Apple QuickTime™ Wrapper </a:t>
                      </a:r>
                      <a:r>
                        <a:rPr u="sng">
                          <a:hlinkClick r:id="rId2"/>
                        </a:rPr>
                        <a:t>NCLC</a:t>
                      </a:r>
                      <a:r>
                        <a:t> Color Tags using MPEG Tags (in Orange)</a:t>
                      </a:r>
                    </a:p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and </a:t>
                      </a:r>
                    </a:p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 MXF Image Descriptors</a:t>
                      </a:r>
                    </a:p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from ST.2067:21:2016</a:t>
                      </a:r>
                    </a:p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and prior</a:t>
                      </a:r>
                    </a:p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standards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</a:tr>
              <a:tr h="596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BT.709-6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BT.709-6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R’G’B’ 4:4:4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53585F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AVC High 4:4:4 8-14 bits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32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 i="1">
                          <a:latin typeface="Arial"/>
                          <a:ea typeface="Arial"/>
                          <a:cs typeface="Arial"/>
                          <a:sym typeface="Arial"/>
                        </a:rPr>
                        <a:t>HEVC Main 8-bit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6250"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Arial"/>
                          <a:ea typeface="Arial"/>
                          <a:cs typeface="Arial"/>
                          <a:sym typeface="Arial"/>
                        </a:rPr>
                        <a:t>HD/UHD/8K, Narrow Dynamic Range and Wide Color Gamut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5F5E"/>
                    </a:solidFill>
                  </a:tcPr>
                </a:tc>
                <a:tc rowSpan="8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BT.2020-2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BT.709-6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Y’Cb’Cr’ NCL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53585F"/>
                    </a:solidFill>
                  </a:tcPr>
                </a:tc>
                <a:tc rowSpan="8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b="1" i="1"/>
                        <a:t>HEVC Main10</a:t>
                      </a:r>
                      <a:r>
                        <a:t> and Main12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R’G’B’ 4:4:4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HEVC Main 4:4:4 16 and Main 4:4:4 Intra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6900">
                <a:tc rowSpan="6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Arial"/>
                          <a:ea typeface="Arial"/>
                          <a:cs typeface="Arial"/>
                          <a:sym typeface="Arial"/>
                        </a:rPr>
                        <a:t>
HD/UHD/8K,                High Dynamic Range and Wide Color Gamut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5F5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PQ (ST.2084 / BT. 2100)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Y’Cb’Cr’ NCL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 rowSpan="4">
                  <a:txBody>
                    <a:bodyPr/>
                    <a:lstStyle/>
                    <a:p>
                      <a:pPr defTabSz="45720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b="1" i="1"/>
                        <a:t>HEVC Main10</a:t>
                      </a:r>
                      <a:r>
                        <a:t> and Main12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6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HLG / BT.2100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Y’CbCr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6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PQ (ST.2084 / BT. 2100)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ICtCp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6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HLG / BT.2100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ICtCp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PQ (ST.2084 / BT. 2100)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R’G’B’ 4:4:4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HEVC Main 4:4:4 16 and Main 4:4:4 Intra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HLG / BT.2100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R’G’B’ 4:4:4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satOff val="18648"/>
                        <a:lumOff val="5971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HEVC Main 4:4:4 16 and Main 4:4:4 Intra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9" name="Shape 209"/>
          <p:cNvSpPr/>
          <p:nvPr/>
        </p:nvSpPr>
        <p:spPr>
          <a:xfrm>
            <a:off x="1180234" y="11191815"/>
            <a:ext cx="10121695" cy="96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05288" indent="-305288" algn="l">
              <a:buSzPct val="75000"/>
              <a:buChar char="*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Items that have</a:t>
            </a:r>
            <a:r>
              <a:rPr b="1" i="1"/>
              <a:t> ITALICIZED </a:t>
            </a:r>
            <a:r>
              <a:t>text are MPEG2/AVC/HEVC Codec Tiers in common use</a:t>
            </a:r>
            <a:endParaRPr b="1" i="1"/>
          </a:p>
          <a:p>
            <a:pPr marL="305288" indent="-305288" algn="l">
              <a:buSzPct val="75000"/>
              <a:buChar char="*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HEVC 12/16 bit tiers are not typically used today.   </a:t>
            </a:r>
          </a:p>
          <a:p>
            <a:pPr marL="305288" indent="-305288" algn="l">
              <a:buSzPct val="75000"/>
              <a:buChar char="*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ICtCp is not standardized for the MXF container yet</a:t>
            </a:r>
          </a:p>
        </p:txBody>
      </p:sp>
      <p:sp>
        <p:nvSpPr>
          <p:cNvPr id="210" name="Shape 210"/>
          <p:cNvSpPr/>
          <p:nvPr/>
        </p:nvSpPr>
        <p:spPr>
          <a:xfrm>
            <a:off x="12247690" y="11146457"/>
            <a:ext cx="11643735" cy="969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05288" indent="-305288" algn="l">
              <a:buSzPct val="75000"/>
              <a:buChar char="*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BT.2100 may supersede ST 2084 as it indicates PQ EOTF and OETF</a:t>
            </a:r>
            <a:endParaRPr b="1" i="1"/>
          </a:p>
          <a:p>
            <a:pPr marL="305288" indent="-305288" algn="l">
              <a:buSzPct val="75000"/>
              <a:buChar char="*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BBC/NHK prefers referencing BT 2100 as the definitive reference for HLG</a:t>
            </a:r>
          </a:p>
          <a:p>
            <a:pPr marL="305288" indent="-305288" algn="l">
              <a:buSzPct val="75000"/>
              <a:buChar char="*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BT.1886 = EOTF for flat panel displays used in HDTV studio production as defined by ITU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214" name="Shape 214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2016 NBCUniversal, LLC.</a:t>
            </a:r>
          </a:p>
        </p:txBody>
      </p:sp>
      <p:sp>
        <p:nvSpPr>
          <p:cNvPr id="217" name="Shape 217"/>
          <p:cNvSpPr>
            <a:spLocks noGrp="1"/>
          </p:cNvSpPr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graphicFrame>
        <p:nvGraphicFramePr>
          <p:cNvPr id="219" name="Table 219"/>
          <p:cNvGraphicFramePr/>
          <p:nvPr/>
        </p:nvGraphicFramePr>
        <p:xfrm>
          <a:off x="1532902" y="3171917"/>
          <a:ext cx="21318192" cy="7909307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298587"/>
                <a:gridCol w="1132218"/>
                <a:gridCol w="1152273"/>
                <a:gridCol w="1923736"/>
                <a:gridCol w="1256043"/>
                <a:gridCol w="4693642"/>
                <a:gridCol w="4806222"/>
                <a:gridCol w="5055471"/>
              </a:tblGrid>
              <a:tr h="489373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Color Volume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Color Primary (Logical)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Transfer Function (Logical)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Color Representation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rPr b="1"/>
                        <a:t>Minimum Bit Depth</a:t>
                      </a:r>
                    </a:p>
                    <a:p>
                      <a:pPr defTabSz="457200">
                        <a:defRPr sz="18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rPr b="1"/>
                        <a:t>(bpc)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Color Primaries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Opto-Electronic Transfer Characteristics (OETF)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Coding Equations (Matrix Conversions)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8DB3E2"/>
                    </a:solidFill>
                  </a:tcPr>
                </a:tc>
              </a:tr>
              <a:tr h="885532">
                <a:tc rowSpan="3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SDR/BT.709-6 [COLOR 3]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BT.709-6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 rowSpan="3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ITU-R BT.709-6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 rowSpan="3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Y’Cb’Cr’ NCL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 rowSpan="3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7F7F7F"/>
                    </a:solidFill>
                  </a:tcPr>
                </a:tc>
                <a:tc rowSpan="4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06.0E.2B.34.04.01.01.06.04.01.01.01.03.03.00.00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BFBFBF"/>
                    </a:solidFill>
                  </a:tcPr>
                </a:tc>
                <a:tc rowSpan="3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06.0E.2B.34.04.01.01.01.04.01.01.01.01.02.00.00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BFBFBF"/>
                    </a:solidFill>
                  </a:tcPr>
                </a:tc>
                <a:tc rowSpan="4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06.0E.2B.34.04.01.01.01.04.01.01.01.02.02.00.00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BFBFBF"/>
                    </a:solidFill>
                  </a:tcPr>
                </a:tc>
              </a:tr>
              <a:tr h="668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8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5532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HLG HDR-SDR [COLOR 3]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HLG / 2100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Y’Cb’Cr’ NCL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7F7F7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06.0E.2B.34.04.01.01.0D.04.01.01.01.01.0B.00.00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5532"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SDR/WCG [COLOR 5]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BT.2020-2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ITU-R BT.709-6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Y’Cb’Cr’ NCL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 rowSpan="8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7F7F7F"/>
                    </a:solidFill>
                  </a:tcPr>
                </a:tc>
                <a:tc rowSpan="8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06.0E.2B.34.04.01.01.0D.04.01.01.01.03.04.00.00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06.0E.2B.34.04.01.01.0E.04.01.01.01.01.09.00.00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BFBFBF"/>
                    </a:solidFill>
                  </a:tcPr>
                </a:tc>
                <a:tc rowSpan="8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06.0e.2b.34.04.01.01.0d.04.01.01.01.02.06.00.00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BFBFBF"/>
                    </a:solidFill>
                  </a:tcPr>
                </a:tc>
              </a:tr>
              <a:tr h="6680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68032">
                <a:tc rowSpan="6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HDR/WCG [COLOR 7]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PQ (ST.2084 / BT. 2100)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Y’Cb’Cr’ NCL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06.0E.2B.34.04.01.01.0D.04.01.01.01.01.0A.00.00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HLG / 2100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 rowSpan="5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Y’Cb’Cr’ NCL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06.0E.2B.34.04.01.01.0D.04.01.01.01.01.0B.00.00</a:t>
                      </a:r>
                    </a:p>
                  </a:txBody>
                  <a:tcPr marL="25400" marR="25400" marT="0" marB="254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05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5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7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0" name="Shape 220"/>
          <p:cNvSpPr>
            <a:spLocks noGrp="1"/>
          </p:cNvSpPr>
          <p:nvPr>
            <p:ph type="title"/>
          </p:nvPr>
        </p:nvSpPr>
        <p:spPr>
          <a:xfrm>
            <a:off x="12475" y="-63500"/>
            <a:ext cx="22082924" cy="2286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561340">
              <a:defRPr sz="7616"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hlinkClick r:id="rId2"/>
              </a:rPr>
              <a:t>SMPTE 2067-21:2016</a:t>
            </a:r>
            <a:r>
              <a:t/>
            </a:r>
            <a:br/>
            <a:r>
              <a:t>Defining Color Tags within MXF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/>
          </p:cNvSpPr>
          <p:nvPr>
            <p:ph type="title"/>
          </p:nvPr>
        </p:nvSpPr>
        <p:spPr>
          <a:xfrm>
            <a:off x="12475" y="-63500"/>
            <a:ext cx="22082924" cy="2286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561340">
              <a:defRPr sz="7616"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hlinkClick r:id="rId2"/>
              </a:rPr>
              <a:t>SMPTE 2067-21:2016</a:t>
            </a:r>
            <a:r>
              <a:t/>
            </a:r>
            <a:br/>
            <a:r>
              <a:t>Defining Mastering Display Color Volume in MXF </a:t>
            </a:r>
          </a:p>
        </p:txBody>
      </p:sp>
      <p:sp>
        <p:nvSpPr>
          <p:cNvPr id="224" name="Shape 224"/>
          <p:cNvSpPr/>
          <p:nvPr/>
        </p:nvSpPr>
        <p:spPr>
          <a:xfrm>
            <a:off x="210604" y="13078183"/>
            <a:ext cx="88497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Chris Arley Seeger - Director, Advanced Content Production Technology</a:t>
            </a:r>
          </a:p>
        </p:txBody>
      </p:sp>
      <p:sp>
        <p:nvSpPr>
          <p:cNvPr id="225" name="Shape 225"/>
          <p:cNvSpPr/>
          <p:nvPr/>
        </p:nvSpPr>
        <p:spPr>
          <a:xfrm>
            <a:off x="20745443" y="13090883"/>
            <a:ext cx="34163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© 2016 NBCUniversal, LLC.</a:t>
            </a:r>
          </a:p>
        </p:txBody>
      </p:sp>
      <p:sp>
        <p:nvSpPr>
          <p:cNvPr id="228" name="Shape 228"/>
          <p:cNvSpPr>
            <a:spLocks noGrp="1"/>
          </p:cNvSpPr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graphicFrame>
        <p:nvGraphicFramePr>
          <p:cNvPr id="230" name="Table 230"/>
          <p:cNvGraphicFramePr/>
          <p:nvPr>
            <p:extLst>
              <p:ext uri="{D42A27DB-BD31-4B8C-83A1-F6EECF244321}">
                <p14:modId xmlns:p14="http://schemas.microsoft.com/office/powerpoint/2010/main" val="1257470050"/>
              </p:ext>
            </p:extLst>
          </p:nvPr>
        </p:nvGraphicFramePr>
        <p:xfrm>
          <a:off x="1350542" y="2387863"/>
          <a:ext cx="21819993" cy="20828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4649454"/>
                <a:gridCol w="1237009"/>
                <a:gridCol w="6919861"/>
                <a:gridCol w="9013669"/>
              </a:tblGrid>
              <a:tr h="228600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5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Mastering Display Primaries</a:t>
                      </a:r>
                    </a:p>
                  </a:txBody>
                  <a:tcPr marL="12700" marR="12700" marT="12700" marB="12700" anchor="ctr" horzOverflow="overflow">
                    <a:lnL w="3810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8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2">
                        <a:hueOff val="-2473792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9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1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060e2b34.01 01010e.0420 0401.010100 00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8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  <a:sym typeface="Arial"/>
                        </a:rPr>
                        <a:t>Display Primaries metadata as specified in ST 2086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38100">
                      <a:solidFill>
                        <a:srgbClr val="1A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5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Mastering Display White Point Chromaticity</a:t>
                      </a:r>
                    </a:p>
                  </a:txBody>
                  <a:tcPr marL="12700" marR="12700" marT="12700" marB="12700" anchor="ctr" horzOverflow="overflow">
                    <a:lnL w="3810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8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2">
                        <a:hueOff val="-2473792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9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1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060e2b34.01 01010e.0420 0401.010200 00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8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  <a:sym typeface="Arial"/>
                        </a:rPr>
                        <a:t>Chromaticity of White Point metadata as specified in ST 2086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38100">
                      <a:solidFill>
                        <a:srgbClr val="1A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5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Mastering Display Maximum Luminance</a:t>
                      </a:r>
                    </a:p>
                  </a:txBody>
                  <a:tcPr marL="12700" marR="12700" marT="12700" marB="12700" anchor="ctr" horzOverflow="overflow">
                    <a:lnL w="3810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8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2">
                        <a:hueOff val="-2473792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9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1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060e2b34.01 01010e.0420 0401.010300 00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8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  <a:sym typeface="Arial"/>
                        </a:rPr>
                        <a:t>Maximum Display Mastering Luminance metadata as specified in ST 2086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38100">
                      <a:solidFill>
                        <a:srgbClr val="1A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5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>
                          <a:latin typeface="Arial"/>
                          <a:ea typeface="Arial"/>
                          <a:cs typeface="Arial"/>
                          <a:sym typeface="Arial"/>
                        </a:rPr>
                        <a:t>Mastering Display Minimum Luminance</a:t>
                      </a:r>
                    </a:p>
                  </a:txBody>
                  <a:tcPr marL="12700" marR="12700" marT="12700" marB="12700" anchor="ctr" horzOverflow="overflow">
                    <a:lnL w="3810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38100">
                      <a:solidFill>
                        <a:srgbClr val="191818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8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0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38100">
                      <a:solidFill>
                        <a:srgbClr val="191818"/>
                      </a:solidFill>
                      <a:miter lim="400000"/>
                    </a:lnB>
                    <a:solidFill>
                      <a:schemeClr val="accent2">
                        <a:hueOff val="-2473792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9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1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060e2b34.01 01010e.0420 0401.010400 00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38100">
                      <a:solidFill>
                        <a:srgbClr val="191818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8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000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Minimum Display Mastering Luminance metadata as specified in ST 2086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3810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38100">
                      <a:solidFill>
                        <a:srgbClr val="191818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1" name="Table 231"/>
          <p:cNvGraphicFramePr/>
          <p:nvPr>
            <p:extLst>
              <p:ext uri="{D42A27DB-BD31-4B8C-83A1-F6EECF244321}">
                <p14:modId xmlns:p14="http://schemas.microsoft.com/office/powerpoint/2010/main" val="2104411754"/>
              </p:ext>
            </p:extLst>
          </p:nvPr>
        </p:nvGraphicFramePr>
        <p:xfrm>
          <a:off x="1195429" y="4623326"/>
          <a:ext cx="21696671" cy="67056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3711993"/>
                <a:gridCol w="3056099"/>
                <a:gridCol w="4353051"/>
                <a:gridCol w="5287764"/>
                <a:gridCol w="5287764"/>
              </a:tblGrid>
              <a:tr h="228600">
                <a:tc gridSpan="5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38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USEFUL EXAMPLES FOR COMMON WORKFLOWS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7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Description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Mastering Display Primaries  (x,y) for {R}, {G}, {B}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Mastering Display White Point Chromaticity {x,y}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1A1919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Mastering Display Maximum Luminance (10000*cd/m2)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1A1919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Mastering Display Minimum Luminance (0.0001*cd/m2)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rgbClr val="64B2D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6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900">
                          <a:latin typeface="Arial"/>
                          <a:ea typeface="Arial"/>
                          <a:cs typeface="Arial"/>
                          <a:sym typeface="Arial"/>
                        </a:rPr>
                        <a:t>709-Gamma_2.4, D65, 1000nit</a:t>
                      </a:r>
                    </a:p>
                  </a:txBody>
                  <a:tcPr marL="12700" marR="12700" marT="12700" marB="12700" anchor="ctr" horzOverflow="overflow">
                    <a:lnL w="3810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500"/>
                        </a:lnSpc>
                        <a:defRPr sz="1800"/>
                      </a:pPr>
                      <a:r>
                        <a:rPr b="1">
                          <a:latin typeface="Arial"/>
                          <a:ea typeface="Arial"/>
                          <a:cs typeface="Arial"/>
                          <a:sym typeface="Arial"/>
                        </a:rPr>
                        <a:t>{ 32000, 16500 }
{ 15000, 30000 }
{ 7500, 3000 }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2">
                        <a:hueOff val="-2473792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{ 15635, 16450 } (D65)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3810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10000000 (1000 cd/m2)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3810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4">
                        <a:hueOff val="384618"/>
                        <a:satOff val="3869"/>
                        <a:lumOff val="58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500 (0.05 cd/m2 for LCD/LED)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38100">
                      <a:solidFill>
                        <a:srgbClr val="1A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6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900">
                          <a:latin typeface="Arial"/>
                          <a:ea typeface="Arial"/>
                          <a:cs typeface="Arial"/>
                          <a:sym typeface="Arial"/>
                        </a:rPr>
                        <a:t>709-Gamma_2.4, D65, 4000nit</a:t>
                      </a:r>
                    </a:p>
                  </a:txBody>
                  <a:tcPr marL="12700" marR="12700" marT="12700" marB="12700" anchor="ctr" horzOverflow="overflow">
                    <a:lnL w="3810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500"/>
                        </a:lnSpc>
                        <a:defRPr sz="1800"/>
                      </a:pPr>
                      <a:r>
                        <a:rPr b="1">
                          <a:latin typeface="Arial"/>
                          <a:ea typeface="Arial"/>
                          <a:cs typeface="Arial"/>
                          <a:sym typeface="Arial"/>
                        </a:rPr>
                        <a:t>{ 32000, 16500 }
{ 15000, 30000 }
{ 7500, 3000 }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2">
                        <a:hueOff val="-2473792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{ 15635, 16450 } (D65)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40000000 (4000 cd/m2)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4">
                        <a:hueOff val="384618"/>
                        <a:satOff val="3869"/>
                        <a:lumOff val="58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500 (0.05 cd/m2 for LCD/LED)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38100">
                      <a:solidFill>
                        <a:srgbClr val="1A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6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900">
                          <a:latin typeface="Arial"/>
                          <a:ea typeface="Arial"/>
                          <a:cs typeface="Arial"/>
                          <a:sym typeface="Arial"/>
                        </a:rPr>
                        <a:t>BT.2020, D65, 1000nit</a:t>
                      </a:r>
                    </a:p>
                  </a:txBody>
                  <a:tcPr marL="12700" marR="12700" marT="12700" marB="12700" anchor="ctr" horzOverflow="overflow">
                    <a:lnL w="3810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500"/>
                        </a:lnSpc>
                        <a:defRPr sz="1800"/>
                      </a:pPr>
                      <a:r>
                        <a:rPr b="1">
                          <a:latin typeface="Arial"/>
                          <a:ea typeface="Arial"/>
                          <a:cs typeface="Arial"/>
                          <a:sym typeface="Arial"/>
                        </a:rPr>
                        <a:t>{ 35400, 14600 }
{ 8500, 39850 }
{ 6550, 2300 }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2">
                        <a:hueOff val="-2473792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{ 15635, 16450 } (D65)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10000000 (1000 cd/m2)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A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4">
                        <a:hueOff val="384618"/>
                        <a:satOff val="3869"/>
                        <a:lumOff val="58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 (0.0005 cd/m2 for OLED)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A1818"/>
                      </a:solidFill>
                      <a:miter lim="400000"/>
                    </a:lnL>
                    <a:lnR w="38100">
                      <a:solidFill>
                        <a:srgbClr val="1A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6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1900">
                          <a:latin typeface="Arial"/>
                          <a:ea typeface="Arial"/>
                          <a:cs typeface="Arial"/>
                          <a:sym typeface="Arial"/>
                        </a:rPr>
                        <a:t>P3, D65, 1000nit</a:t>
                      </a:r>
                    </a:p>
                  </a:txBody>
                  <a:tcPr marL="12700" marR="12700" marT="12700" marB="12700" anchor="ctr" horzOverflow="overflow">
                    <a:lnL w="3810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38100">
                      <a:solidFill>
                        <a:srgbClr val="191818"/>
                      </a:solidFill>
                      <a:miter lim="400000"/>
                    </a:lnB>
                    <a:solidFill>
                      <a:schemeClr val="accent5">
                        <a:hueOff val="-444211"/>
                        <a:satOff val="-14915"/>
                        <a:lumOff val="2285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3500"/>
                        </a:lnSpc>
                        <a:defRPr sz="1800"/>
                      </a:pPr>
                      <a:r>
                        <a:rPr b="1">
                          <a:latin typeface="Arial"/>
                          <a:ea typeface="Arial"/>
                          <a:cs typeface="Arial"/>
                          <a:sym typeface="Arial"/>
                        </a:rPr>
                        <a:t>{ 34000, 16000 }
{ 13250, 34500 }
{ 7500, 3000 }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3810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2">
                        <a:hueOff val="-2473792"/>
                        <a:satOff val="-50209"/>
                        <a:lumOff val="2354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{ 15635, 16450 } (D65)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38100">
                      <a:solidFill>
                        <a:srgbClr val="1A1919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10000000 (1000 cd/m2)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6350">
                      <a:solidFill>
                        <a:srgbClr val="19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3810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4">
                        <a:hueOff val="384618"/>
                        <a:satOff val="3869"/>
                        <a:lumOff val="58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lnSpc>
                          <a:spcPts val="4000"/>
                        </a:lnSpc>
                        <a:spcBef>
                          <a:spcPts val="1200"/>
                        </a:spcBef>
                        <a:defRPr sz="1800"/>
                      </a:pPr>
                      <a:r>
                        <a:rPr sz="22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5 (0.0005 cd/m2 for OLED)</a:t>
                      </a:r>
                    </a:p>
                  </a:txBody>
                  <a:tcPr marL="12700" marR="12700" marT="12700" marB="12700" anchor="ctr" horzOverflow="overflow">
                    <a:lnL w="6350">
                      <a:solidFill>
                        <a:srgbClr val="191818"/>
                      </a:solidFill>
                      <a:miter lim="400000"/>
                    </a:lnL>
                    <a:lnR w="38100">
                      <a:solidFill>
                        <a:srgbClr val="1A1818"/>
                      </a:solidFill>
                      <a:miter lim="400000"/>
                    </a:lnR>
                    <a:lnT w="6350">
                      <a:solidFill>
                        <a:srgbClr val="1A1919"/>
                      </a:solidFill>
                      <a:miter lim="400000"/>
                    </a:lnT>
                    <a:lnB w="6350">
                      <a:solidFill>
                        <a:srgbClr val="1A1919"/>
                      </a:solidFill>
                      <a:miter lim="400000"/>
                    </a:lnB>
                    <a:solidFill>
                      <a:schemeClr val="accent6">
                        <a:satOff val="24555"/>
                        <a:lumOff val="22232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Tools Presently Operates in only parts of workflow</a:t>
            </a:r>
          </a:p>
          <a:p>
            <a:r>
              <a:rPr lang="en-US" dirty="0" smtClean="0"/>
              <a:t>Parameter used is specific to workflow</a:t>
            </a:r>
          </a:p>
          <a:p>
            <a:r>
              <a:rPr lang="en-US" dirty="0" smtClean="0"/>
              <a:t>With HDR, Production/ Distribution/ Display parameters are blurring (</a:t>
            </a:r>
            <a:r>
              <a:rPr lang="en-US" dirty="0" err="1" smtClean="0"/>
              <a:t>e.g</a:t>
            </a:r>
            <a:r>
              <a:rPr lang="en-US" dirty="0" smtClean="0"/>
              <a:t> LUTs)</a:t>
            </a:r>
          </a:p>
          <a:p>
            <a:pPr lvl="1"/>
            <a:r>
              <a:rPr lang="en-US" sz="3200" dirty="0" smtClean="0"/>
              <a:t>Live Production, Studio Production, File Based Workflows, Encoding Workflows, Graphics, Overlays </a:t>
            </a:r>
          </a:p>
          <a:p>
            <a:r>
              <a:rPr lang="en-US" dirty="0" smtClean="0"/>
              <a:t>Need to Characterize Video Parameters to pass through each point and as they change through different carriage mediums</a:t>
            </a:r>
          </a:p>
          <a:p>
            <a:pPr marL="0" indent="0" algn="ctr">
              <a:buNone/>
            </a:pPr>
            <a:r>
              <a:rPr lang="en-US" sz="6000" dirty="0" smtClean="0"/>
              <a:t>Otherwise tools make improper assumptions and can lead to Content processing mistakes</a:t>
            </a:r>
            <a:endParaRPr lang="en-US" sz="6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14082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6000" dirty="0" smtClean="0"/>
              <a:t>Create a Relational Table ( Different Coding Points in Different Mediums)</a:t>
            </a:r>
          </a:p>
          <a:p>
            <a:r>
              <a:rPr lang="en-US" sz="6000" dirty="0" smtClean="0"/>
              <a:t>Document some of the Common Industry in-use Combinations of parameters (combination of code points?)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25377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49" y="2543175"/>
            <a:ext cx="8117867" cy="9458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2771774"/>
            <a:ext cx="8839200" cy="1003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993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2620" y="194468"/>
            <a:ext cx="19051059" cy="1339407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Examples of Common Combinations</a:t>
            </a:r>
            <a:br>
              <a:rPr lang="en-US" sz="6600" dirty="0" smtClean="0"/>
            </a:br>
            <a:r>
              <a:rPr lang="en-US" sz="6600" dirty="0" smtClean="0"/>
              <a:t>Colour Volume</a:t>
            </a:r>
            <a:endParaRPr lang="en-US" sz="66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858809"/>
              </p:ext>
            </p:extLst>
          </p:nvPr>
        </p:nvGraphicFramePr>
        <p:xfrm>
          <a:off x="833363" y="8897135"/>
          <a:ext cx="13711977" cy="3861939"/>
        </p:xfrm>
        <a:graphic>
          <a:graphicData uri="http://schemas.openxmlformats.org/drawingml/2006/table">
            <a:tbl>
              <a:tblPr firstRow="1" firstCol="1" bandRow="1"/>
              <a:tblGrid>
                <a:gridCol w="1477874"/>
                <a:gridCol w="1902852"/>
                <a:gridCol w="1882037"/>
                <a:gridCol w="2241099"/>
                <a:gridCol w="1774490"/>
                <a:gridCol w="2095392"/>
                <a:gridCol w="2338233"/>
              </a:tblGrid>
              <a:tr h="551703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Value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Colour Primaries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Transfer Functions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Matrix Coefficients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BitDepth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Chroma SubSampling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Full/ Narrow Scale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7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14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14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12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13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FS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14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FS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14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FS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14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FS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17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FS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85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  <a:latin typeface="Times New Roman" charset="0"/>
                          <a:ea typeface="Times New Roman" charset="0"/>
                        </a:rPr>
                        <a:t>FS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332820"/>
              </p:ext>
            </p:extLst>
          </p:nvPr>
        </p:nvGraphicFramePr>
        <p:xfrm>
          <a:off x="833364" y="6212790"/>
          <a:ext cx="13711976" cy="1824500"/>
        </p:xfrm>
        <a:graphic>
          <a:graphicData uri="http://schemas.openxmlformats.org/drawingml/2006/table">
            <a:tbl>
              <a:tblPr firstRow="1" firstCol="1" bandRow="1"/>
              <a:tblGrid>
                <a:gridCol w="1477875"/>
                <a:gridCol w="1902852"/>
                <a:gridCol w="1882035"/>
                <a:gridCol w="2241098"/>
                <a:gridCol w="1774490"/>
                <a:gridCol w="2095391"/>
                <a:gridCol w="2338235"/>
              </a:tblGrid>
              <a:tr h="1117549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Value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Colour Primaries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Transfer Functions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Matrix Coefficients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BitDepth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Chroma SubSampling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Full/ Narrow Scale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931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5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6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9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663418"/>
              </p:ext>
            </p:extLst>
          </p:nvPr>
        </p:nvGraphicFramePr>
        <p:xfrm>
          <a:off x="833363" y="1915381"/>
          <a:ext cx="13711977" cy="3230778"/>
        </p:xfrm>
        <a:graphic>
          <a:graphicData uri="http://schemas.openxmlformats.org/drawingml/2006/table">
            <a:tbl>
              <a:tblPr firstRow="1" firstCol="1" bandRow="1"/>
              <a:tblGrid>
                <a:gridCol w="1477875"/>
                <a:gridCol w="1902852"/>
                <a:gridCol w="1882035"/>
                <a:gridCol w="2241098"/>
                <a:gridCol w="1774491"/>
                <a:gridCol w="2095392"/>
                <a:gridCol w="2338234"/>
              </a:tblGrid>
              <a:tr h="1076926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Value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Colour Primaries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Transfer Functions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Matrix Coefficients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BitDepth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Chroma SubSampling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Full/ Narrow Scale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846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FS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846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2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0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846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3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FS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846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effectLst/>
                          <a:latin typeface="Times New Roman" charset="0"/>
                          <a:ea typeface="Times New Roman" charset="0"/>
                        </a:rPr>
                        <a:t>4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1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0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8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 charset="0"/>
                          <a:ea typeface="Times New Roman" charset="0"/>
                        </a:rPr>
                        <a:t>4:2:0</a:t>
                      </a:r>
                      <a:endParaRPr lang="en-US" sz="11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  <a:latin typeface="Times New Roman" charset="0"/>
                          <a:ea typeface="Times New Roman" charset="0"/>
                        </a:rPr>
                        <a:t>NS</a:t>
                      </a:r>
                      <a:endParaRPr lang="en-US" sz="11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4963717" y="3056219"/>
            <a:ext cx="7562968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dirty="0" smtClean="0"/>
              <a:t>SD/HD- SDR Combinations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963717" y="6521533"/>
            <a:ext cx="920444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dirty="0" smtClean="0"/>
              <a:t>SD/HD- SDR/WCG Combinations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963717" y="10407476"/>
            <a:ext cx="780181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dirty="0" smtClean="0"/>
              <a:t>SD/HD- HDR Combinations</a:t>
            </a:r>
            <a:endParaRPr kumimoji="0" lang="en-US" sz="4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303526353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7229</TotalTime>
  <Words>1251</Words>
  <Application>Microsoft Macintosh PowerPoint</Application>
  <PresentationFormat>Custom</PresentationFormat>
  <Paragraphs>442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Avenir Next</vt:lpstr>
      <vt:lpstr>Calibri</vt:lpstr>
      <vt:lpstr>Helvetica</vt:lpstr>
      <vt:lpstr>Helvetica Light</vt:lpstr>
      <vt:lpstr>Helvetica Neue</vt:lpstr>
      <vt:lpstr>Times New Roman</vt:lpstr>
      <vt:lpstr>Arial</vt:lpstr>
      <vt:lpstr>White</vt:lpstr>
      <vt:lpstr>Industry Use Combinations</vt:lpstr>
      <vt:lpstr>Video Characterization Properties across Industries</vt:lpstr>
      <vt:lpstr>MPEG Color Tags for HEVC and QuickTime</vt:lpstr>
      <vt:lpstr>SMPTE 2067-21:2016 Defining Color Tags within MXF </vt:lpstr>
      <vt:lpstr>SMPTE 2067-21:2016 Defining Mastering Display Color Volume in MXF </vt:lpstr>
      <vt:lpstr>Tools</vt:lpstr>
      <vt:lpstr>Approaches</vt:lpstr>
      <vt:lpstr>Examples</vt:lpstr>
      <vt:lpstr>Examples of Common Combinations Colour Volume</vt:lpstr>
      <vt:lpstr>Examples of Common Combinations Display Reference</vt:lpstr>
      <vt:lpstr>Camera Logs</vt:lpstr>
      <vt:lpstr>Next Steps?</vt:lpstr>
      <vt:lpstr>Reference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Color Tags for UHD / HDR / WCG</dc:title>
  <cp:lastModifiedBy>Yasser F Syed</cp:lastModifiedBy>
  <cp:revision>28</cp:revision>
  <dcterms:modified xsi:type="dcterms:W3CDTF">2017-07-20T06:39:06Z</dcterms:modified>
</cp:coreProperties>
</file>