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oleObject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64" r:id="rId3"/>
    <p:sldId id="257" r:id="rId4"/>
    <p:sldId id="267" r:id="rId5"/>
    <p:sldId id="266" r:id="rId6"/>
    <p:sldId id="258" r:id="rId7"/>
    <p:sldId id="265" r:id="rId8"/>
    <p:sldId id="263" r:id="rId9"/>
    <p:sldId id="262" r:id="rId10"/>
    <p:sldId id="26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35"/>
    <p:restoredTop sz="94640"/>
  </p:normalViewPr>
  <p:slideViewPr>
    <p:cSldViewPr snapToGrid="0" snapToObjects="1">
      <p:cViewPr varScale="1">
        <p:scale>
          <a:sx n="92" d="100"/>
          <a:sy n="92" d="100"/>
        </p:scale>
        <p:origin x="62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9891D8-A9D9-104B-9F0E-4BC07C152B9C}" type="datetimeFigureOut">
              <a:rPr lang="en-US" smtClean="0"/>
              <a:t>7/16/17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B2FFBC-0C90-134B-9606-CDD4C3866B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5783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2FFBC-0C90-134B-9606-CDD4C3866BF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099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E05AA-22BA-A64D-9B83-669E57667B32}" type="datetime1">
              <a:rPr lang="en-US" smtClean="0"/>
              <a:t>7/16/17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JCTVC-AB0024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62A9F-3277-834F-A63B-3F19C58366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900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88305-B68C-624D-8DE3-7ACC0875AEED}" type="datetime1">
              <a:rPr lang="en-US" smtClean="0"/>
              <a:t>7/16/17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JCTVC-AB0024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62A9F-3277-834F-A63B-3F19C58366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046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2A483-C3AC-F645-A03A-1E60724AD5A9}" type="datetime1">
              <a:rPr lang="en-US" smtClean="0"/>
              <a:t>7/16/17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JCTVC-AB0024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62A9F-3277-834F-A63B-3F19C58366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149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03A23-0A8B-7A46-8841-146B514A24B1}" type="datetime1">
              <a:rPr lang="en-US" smtClean="0"/>
              <a:t>7/16/17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JCTVC-AB0024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62A9F-3277-834F-A63B-3F19C58366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157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FF941-3EAB-1F4B-AD82-9FF4A50E24EF}" type="datetime1">
              <a:rPr lang="en-US" smtClean="0"/>
              <a:t>7/16/17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JCTVC-AB0024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62A9F-3277-834F-A63B-3F19C58366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783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B6870-24F3-AE43-BD87-3F7D3AE20B3C}" type="datetime1">
              <a:rPr lang="en-US" smtClean="0"/>
              <a:t>7/16/17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JCTVC-AB0024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62A9F-3277-834F-A63B-3F19C58366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057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15BB6-5320-0B43-AB37-5546FDF01AF6}" type="datetime1">
              <a:rPr lang="en-US" smtClean="0"/>
              <a:t>7/16/17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JCTVC-AB0024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62A9F-3277-834F-A63B-3F19C58366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54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F7070-0E67-8149-9F1C-513C71B2E5B7}" type="datetime1">
              <a:rPr lang="en-US" smtClean="0"/>
              <a:t>7/16/17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JCTVC-AB0024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62A9F-3277-834F-A63B-3F19C58366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816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D41BE-652B-3E46-B25B-00AB272CE409}" type="datetime1">
              <a:rPr lang="en-US" smtClean="0"/>
              <a:t>7/16/17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JCTVC-AB0024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62A9F-3277-834F-A63B-3F19C58366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631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B2952-88FC-8244-88F6-DF787DABDCBF}" type="datetime1">
              <a:rPr lang="en-US" smtClean="0"/>
              <a:t>7/16/17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JCTVC-AB0024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62A9F-3277-834F-A63B-3F19C58366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858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0447-01C5-654D-B03E-740109CAFD67}" type="datetime1">
              <a:rPr lang="en-US" smtClean="0"/>
              <a:t>7/16/17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JCTVC-AB0024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62A9F-3277-834F-A63B-3F19C58366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056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539ED-313C-3D44-9FC5-03C50601B23F}" type="datetime1">
              <a:rPr lang="en-US" smtClean="0"/>
              <a:t>7/16/17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JCTVC-AB0024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362A9F-3277-834F-A63B-3F19C58366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02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3.emf"/><Relationship Id="rId5" Type="http://schemas.openxmlformats.org/officeDocument/2006/relationships/hyperlink" Target="http://phenix.int-evry.fr/jct/doc_end_user/current_document.php?id=10579" TargetMode="External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5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png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JCTVC-AB0024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Mapping SDR to PQ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JCTVC-AB0024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5983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At 1000 nits bridge, PQ and HLG should have nearly identical </a:t>
            </a:r>
            <a:r>
              <a:rPr lang="en-US" dirty="0" err="1" smtClean="0"/>
              <a:t>apperance</a:t>
            </a:r>
            <a:r>
              <a:rPr lang="en-US" dirty="0" smtClean="0"/>
              <a:t>. </a:t>
            </a:r>
          </a:p>
          <a:p>
            <a:r>
              <a:rPr lang="en-US" dirty="0" smtClean="0"/>
              <a:t>SDR archive or live camera content is up-converted for insertion into HDR programming</a:t>
            </a:r>
          </a:p>
          <a:p>
            <a:r>
              <a:rPr lang="en-US" dirty="0" smtClean="0"/>
              <a:t>Production equipment often captures to SLog3 or HLG, then converts to PQ for editing &amp; broadcast.</a:t>
            </a:r>
          </a:p>
          <a:p>
            <a:r>
              <a:rPr lang="en-US" dirty="0" smtClean="0"/>
              <a:t>SDR today viewed on HDR monitor is usually ~200 nits, not 100 nits.</a:t>
            </a:r>
          </a:p>
          <a:p>
            <a:r>
              <a:rPr lang="en-US" dirty="0" smtClean="0"/>
              <a:t>SDR to HLG maps 100 nits to 203 nits (code 736)</a:t>
            </a:r>
          </a:p>
          <a:p>
            <a:r>
              <a:rPr lang="en-US" dirty="0" smtClean="0"/>
              <a:t>“direct” SDR to PQ maps 100 nits to 100 nits (code 502)</a:t>
            </a:r>
          </a:p>
          <a:p>
            <a:r>
              <a:rPr lang="en-US" dirty="0" smtClean="0"/>
              <a:t>If SDR is mapped to brighter HLG,  so should be for PQ.</a:t>
            </a:r>
          </a:p>
          <a:p>
            <a:r>
              <a:rPr lang="en-US" dirty="0" smtClean="0"/>
              <a:t>Color may need to be adjusted when mapping SDR to PQ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Proposal: map SDR to PQ and HLG to have very similar appearance when content has same max. luminance, following the BT.2390 and BT.[HDR-OPS] equations. </a:t>
            </a: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JCTVC-AB0024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518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SDR</a:t>
            </a:r>
            <a:r>
              <a:rPr lang="en-US" baseline="-25000" dirty="0" smtClean="0"/>
              <a:t>709</a:t>
            </a:r>
            <a:r>
              <a:rPr lang="en-US" dirty="0" smtClean="0"/>
              <a:t> to BT.2100 PQ via direct mapping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064327" y="3574473"/>
            <a:ext cx="1108364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smtClean="0"/>
              <a:t>EOTF</a:t>
            </a:r>
            <a:endParaRPr lang="en-US" sz="3200"/>
          </a:p>
        </p:txBody>
      </p:sp>
      <p:sp>
        <p:nvSpPr>
          <p:cNvPr id="7" name="TextBox 6"/>
          <p:cNvSpPr txBox="1"/>
          <p:nvPr/>
        </p:nvSpPr>
        <p:spPr>
          <a:xfrm>
            <a:off x="3953168" y="3082030"/>
            <a:ext cx="1380832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RGB</a:t>
            </a:r>
            <a:r>
              <a:rPr lang="en-US" sz="3200" baseline="-25000" dirty="0" smtClean="0"/>
              <a:t>709</a:t>
            </a:r>
            <a:r>
              <a:rPr lang="en-US" sz="3200" dirty="0" smtClean="0"/>
              <a:t>to</a:t>
            </a:r>
          </a:p>
          <a:p>
            <a:r>
              <a:rPr lang="en-US" sz="3200" dirty="0" smtClean="0"/>
              <a:t>XYZ</a:t>
            </a:r>
            <a:endParaRPr lang="en-US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6114477" y="3082030"/>
            <a:ext cx="1616359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smtClean="0"/>
              <a:t>XYZ </a:t>
            </a:r>
          </a:p>
          <a:p>
            <a:r>
              <a:rPr lang="en-US" sz="3200" dirty="0" smtClean="0"/>
              <a:t>to RGB</a:t>
            </a:r>
            <a:r>
              <a:rPr lang="en-US" sz="3200" baseline="-25000" dirty="0" smtClean="0"/>
              <a:t>2100</a:t>
            </a:r>
            <a:endParaRPr lang="en-US" sz="32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8312727" y="3574473"/>
            <a:ext cx="1108364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OETF</a:t>
            </a:r>
            <a:endParaRPr lang="en-US" sz="3200" dirty="0"/>
          </a:p>
        </p:txBody>
      </p:sp>
      <p:cxnSp>
        <p:nvCxnSpPr>
          <p:cNvPr id="13" name="Straight Arrow Connector 12"/>
          <p:cNvCxnSpPr>
            <a:stCxn id="5" idx="3"/>
            <a:endCxn id="7" idx="1"/>
          </p:cNvCxnSpPr>
          <p:nvPr/>
        </p:nvCxnSpPr>
        <p:spPr>
          <a:xfrm flipV="1">
            <a:off x="3172691" y="3866860"/>
            <a:ext cx="780477" cy="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7" idx="3"/>
            <a:endCxn id="10" idx="1"/>
          </p:cNvCxnSpPr>
          <p:nvPr/>
        </p:nvCxnSpPr>
        <p:spPr>
          <a:xfrm>
            <a:off x="5334000" y="3866860"/>
            <a:ext cx="780477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0" idx="3"/>
            <a:endCxn id="11" idx="1"/>
          </p:cNvCxnSpPr>
          <p:nvPr/>
        </p:nvCxnSpPr>
        <p:spPr>
          <a:xfrm>
            <a:off x="7730836" y="3866860"/>
            <a:ext cx="581891" cy="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58804" y="3082030"/>
            <a:ext cx="15378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smtClean="0"/>
              <a:t>gamma</a:t>
            </a:r>
            <a:endParaRPr lang="en-US" sz="3200"/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1283850" y="3889805"/>
            <a:ext cx="780477" cy="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9587346" y="3258910"/>
            <a:ext cx="15378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smtClean="0"/>
              <a:t>PQ</a:t>
            </a:r>
            <a:endParaRPr lang="en-US" sz="320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9421091" y="3889805"/>
            <a:ext cx="581891" cy="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3569850" y="2770909"/>
            <a:ext cx="4451931" cy="2189018"/>
          </a:xfrm>
          <a:prstGeom prst="rect">
            <a:avLst/>
          </a:prstGeom>
          <a:noFill/>
          <a:ln w="285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4643584" y="4959927"/>
            <a:ext cx="2687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/>
              <a:t>c</a:t>
            </a:r>
            <a:r>
              <a:rPr lang="en-US" i="1" smtClean="0"/>
              <a:t>an be concatenated</a:t>
            </a:r>
            <a:endParaRPr lang="en-US" i="1"/>
          </a:p>
        </p:txBody>
      </p:sp>
      <p:sp>
        <p:nvSpPr>
          <p:cNvPr id="27" name="Footer Placeholder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JCTVC-AB0024</a:t>
            </a:r>
            <a:endParaRPr lang="en-US"/>
          </a:p>
        </p:txBody>
      </p:sp>
      <p:cxnSp>
        <p:nvCxnSpPr>
          <p:cNvPr id="30" name="Straight Arrow Connector 29"/>
          <p:cNvCxnSpPr/>
          <p:nvPr/>
        </p:nvCxnSpPr>
        <p:spPr>
          <a:xfrm flipH="1" flipV="1">
            <a:off x="8153400" y="5037294"/>
            <a:ext cx="720437" cy="451980"/>
          </a:xfrm>
          <a:prstGeom prst="straightConnector1">
            <a:avLst/>
          </a:prstGeom>
          <a:ln>
            <a:solidFill>
              <a:srgbClr val="FF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8259347" y="5489274"/>
            <a:ext cx="30410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smtClean="0">
                <a:solidFill>
                  <a:srgbClr val="FF0000"/>
                </a:solidFill>
              </a:rPr>
              <a:t>Preserves color </a:t>
            </a:r>
            <a:endParaRPr lang="en-US" i="1" dirty="0" smtClean="0">
              <a:solidFill>
                <a:srgbClr val="FF0000"/>
              </a:solidFill>
            </a:endParaRPr>
          </a:p>
          <a:p>
            <a:r>
              <a:rPr lang="en-US" i="1" dirty="0" smtClean="0">
                <a:solidFill>
                  <a:srgbClr val="FF0000"/>
                </a:solidFill>
              </a:rPr>
              <a:t>(CIE </a:t>
            </a:r>
            <a:r>
              <a:rPr lang="en-US" i="1" dirty="0" err="1" smtClean="0">
                <a:solidFill>
                  <a:srgbClr val="FF0000"/>
                </a:solidFill>
              </a:rPr>
              <a:t>xyY</a:t>
            </a:r>
            <a:r>
              <a:rPr lang="en-US" i="1" dirty="0" smtClean="0">
                <a:solidFill>
                  <a:srgbClr val="FF0000"/>
                </a:solidFill>
              </a:rPr>
              <a:t> coordinate)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297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BT.709, BT.2020 to BT.2100 HLG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393" y="2119746"/>
            <a:ext cx="11223812" cy="349134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JCTVC-AB0024</a:t>
            </a:r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6741459" y="2779059"/>
            <a:ext cx="663388" cy="753035"/>
          </a:xfrm>
          <a:prstGeom prst="straightConnector1">
            <a:avLst/>
          </a:prstGeom>
          <a:ln>
            <a:solidFill>
              <a:srgbClr val="FF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404847" y="2349186"/>
            <a:ext cx="30410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d</a:t>
            </a:r>
            <a:r>
              <a:rPr lang="en-US" i="1" dirty="0" smtClean="0">
                <a:solidFill>
                  <a:srgbClr val="FF0000"/>
                </a:solidFill>
              </a:rPr>
              <a:t>oes NOT preserve color </a:t>
            </a:r>
          </a:p>
          <a:p>
            <a:r>
              <a:rPr lang="en-US" i="1" dirty="0" smtClean="0">
                <a:solidFill>
                  <a:srgbClr val="FF0000"/>
                </a:solidFill>
              </a:rPr>
              <a:t>(CIE </a:t>
            </a:r>
            <a:r>
              <a:rPr lang="en-US" i="1" dirty="0" err="1" smtClean="0">
                <a:solidFill>
                  <a:srgbClr val="FF0000"/>
                </a:solidFill>
              </a:rPr>
              <a:t>xyY</a:t>
            </a:r>
            <a:r>
              <a:rPr lang="en-US" i="1" dirty="0" smtClean="0">
                <a:solidFill>
                  <a:srgbClr val="FF0000"/>
                </a:solidFill>
              </a:rPr>
              <a:t> coordinate)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5152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BT.[HDR-OPS]	SDR to HLG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JCTVC-AB0024</a:t>
            </a:r>
            <a:endParaRPr 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94765" y="2660883"/>
            <a:ext cx="1018329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49" name="図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764" y="2660883"/>
            <a:ext cx="11335685" cy="2305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8873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BT.2390: converting HLG to PQ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JCTVC-AB0024</a:t>
            </a:r>
            <a:endParaRPr 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2258290"/>
            <a:ext cx="177243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82605"/>
              </p:ext>
            </p:extLst>
          </p:nvPr>
        </p:nvGraphicFramePr>
        <p:xfrm>
          <a:off x="0" y="2022764"/>
          <a:ext cx="12168572" cy="28540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r:id="rId3" imgW="5981700" imgH="1409700" progId="Visio.Drawing.11">
                  <p:embed/>
                </p:oleObj>
              </mc:Choice>
              <mc:Fallback>
                <p:oleObj r:id="rId3" imgW="5981700" imgH="1409700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022764"/>
                        <a:ext cx="12168572" cy="285403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436087" y="5180340"/>
            <a:ext cx="929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Examples given in JCTVC-</a:t>
            </a:r>
            <a:r>
              <a:rPr lang="en-US" i="1" dirty="0" smtClean="0">
                <a:hlinkClick r:id="rId5"/>
              </a:rPr>
              <a:t>Y0022</a:t>
            </a:r>
            <a:r>
              <a:rPr lang="en-US" i="1" dirty="0" smtClean="0"/>
              <a:t>: “Transcoding between PQ and HLG” from the Chengdu meeting</a:t>
            </a:r>
            <a:endParaRPr lang="en-US" i="1" dirty="0"/>
          </a:p>
        </p:txBody>
      </p:sp>
      <p:sp>
        <p:nvSpPr>
          <p:cNvPr id="7" name="TextBox 6"/>
          <p:cNvSpPr txBox="1"/>
          <p:nvPr/>
        </p:nvSpPr>
        <p:spPr>
          <a:xfrm>
            <a:off x="1768596" y="2338016"/>
            <a:ext cx="125169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smtClean="0"/>
              <a:t>Scene referred non-linear HLG signal</a:t>
            </a:r>
            <a:endParaRPr lang="en-US" sz="1400" i="1"/>
          </a:p>
        </p:txBody>
      </p:sp>
      <p:sp>
        <p:nvSpPr>
          <p:cNvPr id="9" name="TextBox 8"/>
          <p:cNvSpPr txBox="1"/>
          <p:nvPr/>
        </p:nvSpPr>
        <p:spPr>
          <a:xfrm>
            <a:off x="9047019" y="2482408"/>
            <a:ext cx="14131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Display </a:t>
            </a:r>
            <a:r>
              <a:rPr lang="en-US" sz="1400" i="1" smtClean="0"/>
              <a:t>referred “non-linear” PQ signal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18435740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1690"/>
            <a:ext cx="11778298" cy="1325563"/>
          </a:xfrm>
        </p:spPr>
        <p:txBody>
          <a:bodyPr/>
          <a:lstStyle/>
          <a:p>
            <a:pPr algn="ctr"/>
            <a:r>
              <a:rPr lang="en-US" dirty="0"/>
              <a:t>t</a:t>
            </a:r>
            <a:r>
              <a:rPr lang="en-US" dirty="0" smtClean="0"/>
              <a:t>ypical EETF application: 10,000 nits PQ to 100 nits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745" y="1284436"/>
            <a:ext cx="9183424" cy="5224348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JCTVC-AB0024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5902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3618" y="0"/>
            <a:ext cx="10515600" cy="1325563"/>
          </a:xfrm>
        </p:spPr>
        <p:txBody>
          <a:bodyPr/>
          <a:lstStyle/>
          <a:p>
            <a:r>
              <a:rPr lang="en-US" dirty="0" smtClean="0"/>
              <a:t>EETF example 2:    4000 nits to 1000 nits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JCTVC-AB0024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4697" y="948630"/>
            <a:ext cx="7755048" cy="5816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9219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748" y="1371600"/>
            <a:ext cx="7978397" cy="51487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27906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BT.2390-2 EETF: PQ tone mapper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7370619" y="3340819"/>
                <a:ext cx="7633854" cy="104631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 hangingPunct="0">
                  <a:spcBef>
                    <a:spcPts val="600"/>
                  </a:spcBef>
                  <a:tabLst>
                    <a:tab pos="504190" algn="l"/>
                    <a:tab pos="3060700" algn="ctr"/>
                    <a:tab pos="6120765" algn="r"/>
                  </a:tabLst>
                </a:pPr>
                <a:r>
                  <a:rPr lang="en-US" sz="2200" dirty="0" smtClean="0">
                    <a:effectLst/>
                    <a:latin typeface="Times New Roman" charset="0"/>
                    <a:ea typeface="Times New Roman" charset="0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effectLst/>
                            <a:latin typeface="Cambria Math" charset="0"/>
                            <a:ea typeface="Times New Roman" charset="0"/>
                          </a:rPr>
                        </m:ctrlPr>
                      </m:sSubPr>
                      <m:e>
                        <m:r>
                          <a:rPr lang="en-US" sz="2200" i="1">
                            <a:effectLst/>
                            <a:latin typeface="Cambria Math" charset="0"/>
                            <a:ea typeface="Times New Roman" charset="0"/>
                          </a:rPr>
                          <m:t>𝐼</m:t>
                        </m:r>
                      </m:e>
                      <m:sub>
                        <m:r>
                          <a:rPr lang="en-US" sz="2200">
                            <a:effectLst/>
                            <a:latin typeface="Cambria Math" charset="0"/>
                            <a:ea typeface="Times New Roman" charset="0"/>
                          </a:rPr>
                          <m:t>2</m:t>
                        </m:r>
                      </m:sub>
                    </m:sSub>
                    <m:r>
                      <a:rPr lang="en-US" sz="2200">
                        <a:effectLst/>
                        <a:latin typeface="Cambria Math" charset="0"/>
                        <a:ea typeface="Times New Roman" charset="0"/>
                      </a:rPr>
                      <m:t>=</m:t>
                    </m:r>
                    <m:r>
                      <a:rPr lang="en-US" sz="2200" i="1">
                        <a:effectLst/>
                        <a:latin typeface="Cambria Math" charset="0"/>
                        <a:ea typeface="Times New Roman" charset="0"/>
                      </a:rPr>
                      <m:t>𝐸𝐸𝑇𝐹</m:t>
                    </m:r>
                    <m:r>
                      <a:rPr lang="en-US" sz="2200">
                        <a:effectLst/>
                        <a:latin typeface="Cambria Math" charset="0"/>
                        <a:ea typeface="Times New Roman" charset="0"/>
                      </a:rPr>
                      <m:t>(</m:t>
                    </m:r>
                    <m:sSub>
                      <m:sSubPr>
                        <m:ctrlPr>
                          <a:rPr lang="en-US" sz="2200" i="1">
                            <a:effectLst/>
                            <a:latin typeface="Cambria Math" charset="0"/>
                            <a:ea typeface="Times New Roman" charset="0"/>
                          </a:rPr>
                        </m:ctrlPr>
                      </m:sSubPr>
                      <m:e>
                        <m:r>
                          <a:rPr lang="en-US" sz="2200" i="1">
                            <a:effectLst/>
                            <a:latin typeface="Cambria Math" charset="0"/>
                            <a:ea typeface="Times New Roman" charset="0"/>
                          </a:rPr>
                          <m:t>𝐼</m:t>
                        </m:r>
                      </m:e>
                      <m:sub>
                        <m:r>
                          <a:rPr lang="en-US" sz="2200">
                            <a:effectLst/>
                            <a:latin typeface="Cambria Math" charset="0"/>
                            <a:ea typeface="Times New Roman" charset="0"/>
                          </a:rPr>
                          <m:t>1</m:t>
                        </m:r>
                      </m:sub>
                    </m:sSub>
                    <m:r>
                      <a:rPr lang="en-US" sz="2200">
                        <a:effectLst/>
                        <a:latin typeface="Cambria Math" charset="0"/>
                        <a:ea typeface="Times New Roman" charset="0"/>
                      </a:rPr>
                      <m:t>)</m:t>
                    </m:r>
                  </m:oMath>
                </a14:m>
                <a:endParaRPr lang="en-US" sz="2200" dirty="0">
                  <a:effectLst/>
                  <a:latin typeface="Times New Roman" charset="0"/>
                  <a:ea typeface="Times New Roman" charset="0"/>
                </a:endParaRPr>
              </a:p>
              <a:p>
                <a:pPr algn="just" hangingPunct="0">
                  <a:spcBef>
                    <a:spcPts val="600"/>
                  </a:spcBef>
                  <a:tabLst>
                    <a:tab pos="504190" algn="l"/>
                    <a:tab pos="3060700" algn="ctr"/>
                    <a:tab pos="6120765" algn="r"/>
                  </a:tabLst>
                </a:pPr>
                <a:r>
                  <a:rPr lang="en-US" sz="2200" dirty="0">
                    <a:effectLst/>
                    <a:latin typeface="Times New Roman" charset="0"/>
                    <a:ea typeface="Times New Roman" charset="0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effectLst/>
                            <a:latin typeface="Cambria Math" charset="0"/>
                            <a:ea typeface="Times New Roman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2200" i="1">
                                <a:effectLst/>
                                <a:latin typeface="Cambria Math" charset="0"/>
                                <a:ea typeface="Times New Roman" charset="0"/>
                              </a:rPr>
                            </m:ctrlPr>
                          </m:sSubPr>
                          <m:e>
                            <m:r>
                              <a:rPr lang="en-US" sz="2200" i="1">
                                <a:effectLst/>
                                <a:latin typeface="Cambria Math" charset="0"/>
                                <a:ea typeface="Times New Roman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200" i="1">
                                <a:effectLst/>
                                <a:latin typeface="Cambria Math" charset="0"/>
                                <a:ea typeface="Times New Roman" charset="0"/>
                              </a:rPr>
                              <m:t>𝑇</m:t>
                            </m:r>
                            <m:r>
                              <a:rPr lang="en-US" sz="2200">
                                <a:effectLst/>
                                <a:latin typeface="Cambria Math" charset="0"/>
                                <a:ea typeface="Times New Roman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2200">
                            <a:effectLst/>
                            <a:latin typeface="Cambria Math" charset="0"/>
                            <a:ea typeface="Times New Roman" charset="0"/>
                          </a:rPr>
                          <m:t>,</m:t>
                        </m:r>
                        <m:r>
                          <a:rPr lang="en-US" sz="2200" i="1">
                            <a:effectLst/>
                            <a:latin typeface="Cambria Math" charset="0"/>
                            <a:ea typeface="Times New Roman" charset="0"/>
                          </a:rPr>
                          <m:t>𝐶</m:t>
                        </m:r>
                      </m:e>
                      <m:sub>
                        <m:r>
                          <a:rPr lang="en-US" sz="2200" i="1">
                            <a:effectLst/>
                            <a:latin typeface="Cambria Math" charset="0"/>
                            <a:ea typeface="Times New Roman" charset="0"/>
                          </a:rPr>
                          <m:t>𝑃</m:t>
                        </m:r>
                        <m:r>
                          <a:rPr lang="en-US" sz="2200">
                            <a:effectLst/>
                            <a:latin typeface="Cambria Math" charset="0"/>
                            <a:ea typeface="Times New Roman" charset="0"/>
                          </a:rPr>
                          <m:t>2</m:t>
                        </m:r>
                      </m:sub>
                    </m:sSub>
                    <m:r>
                      <a:rPr lang="en-US" sz="2200">
                        <a:effectLst/>
                        <a:latin typeface="Cambria Math" charset="0"/>
                        <a:ea typeface="Times New Roman" charset="0"/>
                      </a:rPr>
                      <m:t>=</m:t>
                    </m:r>
                    <m:r>
                      <a:rPr lang="en-US" sz="2200" i="1">
                        <a:effectLst/>
                        <a:latin typeface="Cambria Math" charset="0"/>
                        <a:ea typeface="Times New Roman" charset="0"/>
                      </a:rPr>
                      <m:t>𝑚𝑖𝑛</m:t>
                    </m:r>
                    <m:d>
                      <m:dPr>
                        <m:ctrlPr>
                          <a:rPr lang="en-US" sz="2200" i="1">
                            <a:effectLst/>
                            <a:latin typeface="Cambria Math" charset="0"/>
                            <a:ea typeface="Times New Roman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200" i="1">
                                <a:effectLst/>
                                <a:latin typeface="Cambria Math" charset="0"/>
                                <a:ea typeface="Times New Roman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200" i="1">
                                    <a:effectLst/>
                                    <a:latin typeface="Cambria Math" charset="0"/>
                                    <a:ea typeface="Times New Roman" charset="0"/>
                                  </a:rPr>
                                </m:ctrlPr>
                              </m:sSubPr>
                              <m:e>
                                <m:r>
                                  <a:rPr lang="en-US" sz="2200" i="1">
                                    <a:effectLst/>
                                    <a:latin typeface="Cambria Math" charset="0"/>
                                    <a:ea typeface="Times New Roman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US" sz="2200">
                                    <a:effectLst/>
                                    <a:latin typeface="Cambria Math" charset="0"/>
                                    <a:ea typeface="Times New Roman" charset="0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2200" i="1">
                                    <a:effectLst/>
                                    <a:latin typeface="Cambria Math" charset="0"/>
                                    <a:ea typeface="Times New Roman" charset="0"/>
                                  </a:rPr>
                                </m:ctrlPr>
                              </m:sSubPr>
                              <m:e>
                                <m:r>
                                  <a:rPr lang="en-US" sz="2200" i="1">
                                    <a:effectLst/>
                                    <a:latin typeface="Cambria Math" charset="0"/>
                                    <a:ea typeface="Times New Roman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US" sz="2200">
                                    <a:effectLst/>
                                    <a:latin typeface="Cambria Math" charset="0"/>
                                    <a:ea typeface="Times New Roman" charset="0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  <m:r>
                          <a:rPr lang="en-US" sz="2200">
                            <a:effectLst/>
                            <a:latin typeface="Cambria Math" charset="0"/>
                            <a:ea typeface="Times New Roman" charset="0"/>
                          </a:rPr>
                          <m:t>,</m:t>
                        </m:r>
                        <m:f>
                          <m:fPr>
                            <m:ctrlPr>
                              <a:rPr lang="en-US" sz="2200" i="1">
                                <a:effectLst/>
                                <a:latin typeface="Cambria Math" charset="0"/>
                                <a:ea typeface="Times New Roman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200" i="1">
                                    <a:effectLst/>
                                    <a:latin typeface="Cambria Math" charset="0"/>
                                    <a:ea typeface="Times New Roman" charset="0"/>
                                  </a:rPr>
                                </m:ctrlPr>
                              </m:sSubPr>
                              <m:e>
                                <m:r>
                                  <a:rPr lang="en-US" sz="2200" i="1">
                                    <a:effectLst/>
                                    <a:latin typeface="Cambria Math" charset="0"/>
                                    <a:ea typeface="Times New Roman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US" sz="2200">
                                    <a:effectLst/>
                                    <a:latin typeface="Cambria Math" charset="0"/>
                                    <a:ea typeface="Times New Roman" charset="0"/>
                                  </a:rPr>
                                  <m:t>2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2200" i="1">
                                    <a:effectLst/>
                                    <a:latin typeface="Cambria Math" charset="0"/>
                                    <a:ea typeface="Times New Roman" charset="0"/>
                                  </a:rPr>
                                </m:ctrlPr>
                              </m:sSubPr>
                              <m:e>
                                <m:r>
                                  <a:rPr lang="en-US" sz="2200" i="1">
                                    <a:effectLst/>
                                    <a:latin typeface="Cambria Math" charset="0"/>
                                    <a:ea typeface="Times New Roman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US" sz="2200">
                                    <a:effectLst/>
                                    <a:latin typeface="Cambria Math" charset="0"/>
                                    <a:ea typeface="Times New Roman" charset="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</m:e>
                    </m:d>
                    <m:r>
                      <a:rPr lang="en-US" sz="2200">
                        <a:effectLst/>
                        <a:latin typeface="Cambria Math" charset="0"/>
                        <a:ea typeface="Times New Roman" charset="0"/>
                      </a:rPr>
                      <m:t>×(</m:t>
                    </m:r>
                    <m:sSub>
                      <m:sSubPr>
                        <m:ctrlPr>
                          <a:rPr lang="en-US" sz="2200" i="1">
                            <a:effectLst/>
                            <a:latin typeface="Cambria Math" charset="0"/>
                            <a:ea typeface="Times New Roman" charset="0"/>
                          </a:rPr>
                        </m:ctrlPr>
                      </m:sSubPr>
                      <m:e>
                        <m:r>
                          <a:rPr lang="en-US" sz="2200" i="1">
                            <a:effectLst/>
                            <a:latin typeface="Cambria Math" charset="0"/>
                            <a:ea typeface="Times New Roman" charset="0"/>
                          </a:rPr>
                          <m:t>𝐶</m:t>
                        </m:r>
                      </m:e>
                      <m:sub>
                        <m:r>
                          <a:rPr lang="en-US" sz="2200" i="1">
                            <a:effectLst/>
                            <a:latin typeface="Cambria Math" charset="0"/>
                            <a:ea typeface="Times New Roman" charset="0"/>
                          </a:rPr>
                          <m:t>𝑇</m:t>
                        </m:r>
                        <m:r>
                          <a:rPr lang="en-US" sz="2200">
                            <a:effectLst/>
                            <a:latin typeface="Cambria Math" charset="0"/>
                            <a:ea typeface="Times New Roman" charset="0"/>
                          </a:rPr>
                          <m:t>1</m:t>
                        </m:r>
                      </m:sub>
                    </m:sSub>
                    <m:r>
                      <a:rPr lang="en-US" sz="2200">
                        <a:effectLst/>
                        <a:latin typeface="Cambria Math" charset="0"/>
                        <a:ea typeface="Times New Roman" charset="0"/>
                      </a:rPr>
                      <m:t>,</m:t>
                    </m:r>
                    <m:sSub>
                      <m:sSubPr>
                        <m:ctrlPr>
                          <a:rPr lang="en-US" sz="2200" i="1">
                            <a:effectLst/>
                            <a:latin typeface="Cambria Math" charset="0"/>
                            <a:ea typeface="Times New Roman" charset="0"/>
                          </a:rPr>
                        </m:ctrlPr>
                      </m:sSubPr>
                      <m:e>
                        <m:r>
                          <a:rPr lang="en-US" sz="2200" i="1">
                            <a:effectLst/>
                            <a:latin typeface="Cambria Math" charset="0"/>
                            <a:ea typeface="Times New Roman" charset="0"/>
                          </a:rPr>
                          <m:t>𝐶</m:t>
                        </m:r>
                      </m:e>
                      <m:sub>
                        <m:r>
                          <a:rPr lang="en-US" sz="2200" i="1">
                            <a:effectLst/>
                            <a:latin typeface="Cambria Math" charset="0"/>
                            <a:ea typeface="Times New Roman" charset="0"/>
                          </a:rPr>
                          <m:t>𝑃</m:t>
                        </m:r>
                        <m:r>
                          <a:rPr lang="en-US" sz="2200">
                            <a:effectLst/>
                            <a:latin typeface="Cambria Math" charset="0"/>
                            <a:ea typeface="Times New Roman" charset="0"/>
                          </a:rPr>
                          <m:t>1</m:t>
                        </m:r>
                      </m:sub>
                    </m:sSub>
                    <m:r>
                      <a:rPr lang="en-US" sz="2200">
                        <a:effectLst/>
                        <a:latin typeface="Cambria Math" charset="0"/>
                        <a:ea typeface="Times New Roman" charset="0"/>
                      </a:rPr>
                      <m:t>)</m:t>
                    </m:r>
                  </m:oMath>
                </a14:m>
                <a:endParaRPr lang="en-US" sz="2200" dirty="0">
                  <a:effectLst/>
                  <a:latin typeface="Times New Roman" charset="0"/>
                  <a:ea typeface="Times New Roman" charset="0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0619" y="3340819"/>
                <a:ext cx="7633854" cy="104631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JCTVC-AB0024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9023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6636327" y="2760633"/>
                <a:ext cx="6096000" cy="886781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just" hangingPunct="0">
                  <a:spcBef>
                    <a:spcPts val="600"/>
                  </a:spcBef>
                  <a:tabLst>
                    <a:tab pos="504190" algn="l"/>
                    <a:tab pos="3060700" algn="ctr"/>
                    <a:tab pos="6120765" algn="r"/>
                  </a:tabLst>
                </a:pPr>
                <a:r>
                  <a:rPr lang="en-US" dirty="0" smtClean="0">
                    <a:effectLst/>
                    <a:latin typeface="Times New Roman" charset="0"/>
                    <a:ea typeface="Times New Roman" charset="0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effectLst/>
                            <a:latin typeface="Cambria Math" charset="0"/>
                            <a:ea typeface="Times New Roman" charset="0"/>
                          </a:rPr>
                        </m:ctrlPr>
                      </m:sSubPr>
                      <m:e>
                        <m:r>
                          <a:rPr lang="en-US" i="1">
                            <a:effectLst/>
                            <a:latin typeface="Cambria Math" charset="0"/>
                            <a:ea typeface="Times New Roman" charset="0"/>
                          </a:rPr>
                          <m:t>𝐼</m:t>
                        </m:r>
                      </m:e>
                      <m:sub>
                        <m:r>
                          <a:rPr lang="en-US">
                            <a:effectLst/>
                            <a:latin typeface="Cambria Math" charset="0"/>
                            <a:ea typeface="Times New Roman" charset="0"/>
                          </a:rPr>
                          <m:t>2</m:t>
                        </m:r>
                      </m:sub>
                    </m:sSub>
                    <m:r>
                      <a:rPr lang="en-US">
                        <a:effectLst/>
                        <a:latin typeface="Cambria Math" charset="0"/>
                        <a:ea typeface="Times New Roman" charset="0"/>
                      </a:rPr>
                      <m:t>=</m:t>
                    </m:r>
                    <m:r>
                      <a:rPr lang="en-US" i="1">
                        <a:effectLst/>
                        <a:latin typeface="Cambria Math" charset="0"/>
                        <a:ea typeface="Times New Roman" charset="0"/>
                      </a:rPr>
                      <m:t>𝐸𝐸𝑇𝐹</m:t>
                    </m:r>
                    <m:r>
                      <a:rPr lang="en-US">
                        <a:effectLst/>
                        <a:latin typeface="Cambria Math" charset="0"/>
                        <a:ea typeface="Times New Roman" charset="0"/>
                      </a:rPr>
                      <m:t>(</m:t>
                    </m:r>
                    <m:sSub>
                      <m:sSubPr>
                        <m:ctrlPr>
                          <a:rPr lang="en-US" i="1">
                            <a:effectLst/>
                            <a:latin typeface="Cambria Math" charset="0"/>
                            <a:ea typeface="Times New Roman" charset="0"/>
                          </a:rPr>
                        </m:ctrlPr>
                      </m:sSubPr>
                      <m:e>
                        <m:r>
                          <a:rPr lang="en-US" i="1">
                            <a:effectLst/>
                            <a:latin typeface="Cambria Math" charset="0"/>
                            <a:ea typeface="Times New Roman" charset="0"/>
                          </a:rPr>
                          <m:t>𝐼</m:t>
                        </m:r>
                      </m:e>
                      <m:sub>
                        <m:r>
                          <a:rPr lang="en-US">
                            <a:effectLst/>
                            <a:latin typeface="Cambria Math" charset="0"/>
                            <a:ea typeface="Times New Roman" charset="0"/>
                          </a:rPr>
                          <m:t>1</m:t>
                        </m:r>
                      </m:sub>
                    </m:sSub>
                    <m:r>
                      <a:rPr lang="en-US">
                        <a:effectLst/>
                        <a:latin typeface="Cambria Math" charset="0"/>
                        <a:ea typeface="Times New Roman" charset="0"/>
                      </a:rPr>
                      <m:t>)</m:t>
                    </m:r>
                  </m:oMath>
                </a14:m>
                <a:endParaRPr lang="en-US" dirty="0">
                  <a:effectLst/>
                  <a:latin typeface="Times New Roman" charset="0"/>
                  <a:ea typeface="Times New Roman" charset="0"/>
                </a:endParaRPr>
              </a:p>
              <a:p>
                <a:pPr algn="just" hangingPunct="0">
                  <a:spcBef>
                    <a:spcPts val="600"/>
                  </a:spcBef>
                  <a:tabLst>
                    <a:tab pos="504190" algn="l"/>
                    <a:tab pos="3060700" algn="ctr"/>
                    <a:tab pos="6120765" algn="r"/>
                  </a:tabLst>
                </a:pPr>
                <a:r>
                  <a:rPr lang="en-US" dirty="0">
                    <a:effectLst/>
                    <a:latin typeface="Times New Roman" charset="0"/>
                    <a:ea typeface="Times New Roman" charset="0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effectLst/>
                            <a:latin typeface="Cambria Math" charset="0"/>
                            <a:ea typeface="Times New Roman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i="1">
                                <a:effectLst/>
                                <a:latin typeface="Cambria Math" charset="0"/>
                                <a:ea typeface="Times New Roman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effectLst/>
                                <a:latin typeface="Cambria Math" charset="0"/>
                                <a:ea typeface="Times New Roman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i="1">
                                <a:effectLst/>
                                <a:latin typeface="Cambria Math" charset="0"/>
                                <a:ea typeface="Times New Roman" charset="0"/>
                              </a:rPr>
                              <m:t>𝑇</m:t>
                            </m:r>
                            <m:r>
                              <a:rPr lang="en-US">
                                <a:effectLst/>
                                <a:latin typeface="Cambria Math" charset="0"/>
                                <a:ea typeface="Times New Roman" charset="0"/>
                              </a:rPr>
                              <m:t>2</m:t>
                            </m:r>
                          </m:sub>
                        </m:sSub>
                        <m:r>
                          <a:rPr lang="en-US">
                            <a:effectLst/>
                            <a:latin typeface="Cambria Math" charset="0"/>
                            <a:ea typeface="Times New Roman" charset="0"/>
                          </a:rPr>
                          <m:t>,</m:t>
                        </m:r>
                        <m:r>
                          <a:rPr lang="en-US" i="1">
                            <a:effectLst/>
                            <a:latin typeface="Cambria Math" charset="0"/>
                            <a:ea typeface="Times New Roman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effectLst/>
                            <a:latin typeface="Cambria Math" charset="0"/>
                            <a:ea typeface="Times New Roman" charset="0"/>
                          </a:rPr>
                          <m:t>𝑃</m:t>
                        </m:r>
                        <m:r>
                          <a:rPr lang="en-US">
                            <a:effectLst/>
                            <a:latin typeface="Cambria Math" charset="0"/>
                            <a:ea typeface="Times New Roman" charset="0"/>
                          </a:rPr>
                          <m:t>2</m:t>
                        </m:r>
                      </m:sub>
                    </m:sSub>
                    <m:r>
                      <a:rPr lang="en-US">
                        <a:effectLst/>
                        <a:latin typeface="Cambria Math" charset="0"/>
                        <a:ea typeface="Times New Roman" charset="0"/>
                      </a:rPr>
                      <m:t>=</m:t>
                    </m:r>
                    <m:r>
                      <a:rPr lang="en-US" i="1">
                        <a:effectLst/>
                        <a:latin typeface="Cambria Math" charset="0"/>
                        <a:ea typeface="Times New Roman" charset="0"/>
                      </a:rPr>
                      <m:t>𝑚𝑖𝑛</m:t>
                    </m:r>
                    <m:d>
                      <m:dPr>
                        <m:ctrlPr>
                          <a:rPr lang="en-US" i="1">
                            <a:effectLst/>
                            <a:latin typeface="Cambria Math" charset="0"/>
                            <a:ea typeface="Times New Roman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effectLst/>
                                <a:latin typeface="Cambria Math" charset="0"/>
                                <a:ea typeface="Times New Roman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effectLst/>
                                    <a:latin typeface="Cambria Math" charset="0"/>
                                    <a:ea typeface="Times New Roman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effectLst/>
                                    <a:latin typeface="Cambria Math" charset="0"/>
                                    <a:ea typeface="Times New Roman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US">
                                    <a:effectLst/>
                                    <a:latin typeface="Cambria Math" charset="0"/>
                                    <a:ea typeface="Times New Roman" charset="0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effectLst/>
                                    <a:latin typeface="Cambria Math" charset="0"/>
                                    <a:ea typeface="Times New Roman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effectLst/>
                                    <a:latin typeface="Cambria Math" charset="0"/>
                                    <a:ea typeface="Times New Roman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US">
                                    <a:effectLst/>
                                    <a:latin typeface="Cambria Math" charset="0"/>
                                    <a:ea typeface="Times New Roman" charset="0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  <m:r>
                          <a:rPr lang="en-US">
                            <a:effectLst/>
                            <a:latin typeface="Cambria Math" charset="0"/>
                            <a:ea typeface="Times New Roman" charset="0"/>
                          </a:rPr>
                          <m:t>,</m:t>
                        </m:r>
                        <m:f>
                          <m:fPr>
                            <m:ctrlPr>
                              <a:rPr lang="en-US" i="1">
                                <a:effectLst/>
                                <a:latin typeface="Cambria Math" charset="0"/>
                                <a:ea typeface="Times New Roman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effectLst/>
                                    <a:latin typeface="Cambria Math" charset="0"/>
                                    <a:ea typeface="Times New Roman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effectLst/>
                                    <a:latin typeface="Cambria Math" charset="0"/>
                                    <a:ea typeface="Times New Roman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US">
                                    <a:effectLst/>
                                    <a:latin typeface="Cambria Math" charset="0"/>
                                    <a:ea typeface="Times New Roman" charset="0"/>
                                  </a:rPr>
                                  <m:t>2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effectLst/>
                                    <a:latin typeface="Cambria Math" charset="0"/>
                                    <a:ea typeface="Times New Roman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effectLst/>
                                    <a:latin typeface="Cambria Math" charset="0"/>
                                    <a:ea typeface="Times New Roman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US">
                                    <a:effectLst/>
                                    <a:latin typeface="Cambria Math" charset="0"/>
                                    <a:ea typeface="Times New Roman" charset="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</m:e>
                    </m:d>
                    <m:r>
                      <a:rPr lang="en-US">
                        <a:effectLst/>
                        <a:latin typeface="Cambria Math" charset="0"/>
                        <a:ea typeface="Times New Roman" charset="0"/>
                      </a:rPr>
                      <m:t>×(</m:t>
                    </m:r>
                    <m:sSub>
                      <m:sSubPr>
                        <m:ctrlPr>
                          <a:rPr lang="en-US" i="1">
                            <a:effectLst/>
                            <a:latin typeface="Cambria Math" charset="0"/>
                            <a:ea typeface="Times New Roman" charset="0"/>
                          </a:rPr>
                        </m:ctrlPr>
                      </m:sSubPr>
                      <m:e>
                        <m:r>
                          <a:rPr lang="en-US" i="1">
                            <a:effectLst/>
                            <a:latin typeface="Cambria Math" charset="0"/>
                            <a:ea typeface="Times New Roman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effectLst/>
                            <a:latin typeface="Cambria Math" charset="0"/>
                            <a:ea typeface="Times New Roman" charset="0"/>
                          </a:rPr>
                          <m:t>𝑇</m:t>
                        </m:r>
                        <m:r>
                          <a:rPr lang="en-US">
                            <a:effectLst/>
                            <a:latin typeface="Cambria Math" charset="0"/>
                            <a:ea typeface="Times New Roman" charset="0"/>
                          </a:rPr>
                          <m:t>1</m:t>
                        </m:r>
                      </m:sub>
                    </m:sSub>
                    <m:r>
                      <a:rPr lang="en-US">
                        <a:effectLst/>
                        <a:latin typeface="Cambria Math" charset="0"/>
                        <a:ea typeface="Times New Roman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effectLst/>
                            <a:latin typeface="Cambria Math" charset="0"/>
                            <a:ea typeface="Times New Roman" charset="0"/>
                          </a:rPr>
                        </m:ctrlPr>
                      </m:sSubPr>
                      <m:e>
                        <m:r>
                          <a:rPr lang="en-US" i="1">
                            <a:effectLst/>
                            <a:latin typeface="Cambria Math" charset="0"/>
                            <a:ea typeface="Times New Roman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effectLst/>
                            <a:latin typeface="Cambria Math" charset="0"/>
                            <a:ea typeface="Times New Roman" charset="0"/>
                          </a:rPr>
                          <m:t>𝑃</m:t>
                        </m:r>
                        <m:r>
                          <a:rPr lang="en-US">
                            <a:effectLst/>
                            <a:latin typeface="Cambria Math" charset="0"/>
                            <a:ea typeface="Times New Roman" charset="0"/>
                          </a:rPr>
                          <m:t>1</m:t>
                        </m:r>
                      </m:sub>
                    </m:sSub>
                    <m:r>
                      <a:rPr lang="en-US">
                        <a:effectLst/>
                        <a:latin typeface="Cambria Math" charset="0"/>
                        <a:ea typeface="Times New Roman" charset="0"/>
                      </a:rPr>
                      <m:t>)</m:t>
                    </m:r>
                  </m:oMath>
                </a14:m>
                <a:endParaRPr lang="en-US" dirty="0">
                  <a:effectLst/>
                  <a:latin typeface="Times New Roman" charset="0"/>
                  <a:ea typeface="Times New Roman" charset="0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6327" y="2760633"/>
                <a:ext cx="6096000" cy="88678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27906"/>
          </a:xfrm>
        </p:spPr>
        <p:txBody>
          <a:bodyPr>
            <a:normAutofit/>
          </a:bodyPr>
          <a:lstStyle/>
          <a:p>
            <a:pPr algn="r"/>
            <a:r>
              <a:rPr lang="en-US" dirty="0" smtClean="0"/>
              <a:t>BT.2390-2 EETF inverse</a:t>
            </a:r>
            <a:endParaRPr lang="en-US" dirty="0"/>
          </a:p>
        </p:txBody>
      </p:sp>
      <p:sp>
        <p:nvSpPr>
          <p:cNvPr id="7" name="Left Bracket 6"/>
          <p:cNvSpPr/>
          <p:nvPr/>
        </p:nvSpPr>
        <p:spPr>
          <a:xfrm>
            <a:off x="6927273" y="2632364"/>
            <a:ext cx="304800" cy="1191491"/>
          </a:xfrm>
          <a:prstGeom prst="leftBracket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Bracket 7"/>
          <p:cNvSpPr/>
          <p:nvPr/>
        </p:nvSpPr>
        <p:spPr>
          <a:xfrm flipH="1">
            <a:off x="10390910" y="2608277"/>
            <a:ext cx="318654" cy="1191491"/>
          </a:xfrm>
          <a:prstGeom prst="leftBracket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0751127" y="2238945"/>
            <a:ext cx="9698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smtClean="0"/>
              <a:t>-1</a:t>
            </a:r>
            <a:endParaRPr lang="en-US" sz="3200"/>
          </a:p>
        </p:txBody>
      </p:sp>
      <p:pic>
        <p:nvPicPr>
          <p:cNvPr id="11" name="Picture 1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349552" y="1363146"/>
            <a:ext cx="6549182" cy="4568536"/>
          </a:xfrm>
          <a:prstGeom prst="rect">
            <a:avLst/>
          </a:prstGeom>
        </p:spPr>
      </p:pic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JCTVC-AB0024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5697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272</Words>
  <Application>Microsoft Macintosh PowerPoint</Application>
  <PresentationFormat>Widescreen</PresentationFormat>
  <Paragraphs>52</Paragraphs>
  <Slides>10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Calibri</vt:lpstr>
      <vt:lpstr>Calibri Light</vt:lpstr>
      <vt:lpstr>Cambria Math</vt:lpstr>
      <vt:lpstr>Times New Roman</vt:lpstr>
      <vt:lpstr>Arial</vt:lpstr>
      <vt:lpstr>Office Theme</vt:lpstr>
      <vt:lpstr>Visio.Drawing.11</vt:lpstr>
      <vt:lpstr>JCTVC-AB0024</vt:lpstr>
      <vt:lpstr>SDR709 to BT.2100 PQ via direct mapping</vt:lpstr>
      <vt:lpstr>BT.709, BT.2020 to BT.2100 HLG</vt:lpstr>
      <vt:lpstr>BT.[HDR-OPS] SDR to HLG</vt:lpstr>
      <vt:lpstr>BT.2390: converting HLG to PQ</vt:lpstr>
      <vt:lpstr>typical EETF application: 10,000 nits PQ to 100 nits</vt:lpstr>
      <vt:lpstr>EETF example 2:    4000 nits to 1000 nits</vt:lpstr>
      <vt:lpstr>BT.2390-2 EETF: PQ tone mapper</vt:lpstr>
      <vt:lpstr>BT.2390-2 EETF inverse</vt:lpstr>
      <vt:lpstr>Summary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JCTVC-AB0024</dc:title>
  <dc:creator>Chad Fogg</dc:creator>
  <cp:lastModifiedBy>Chad Fogg</cp:lastModifiedBy>
  <cp:revision>14</cp:revision>
  <dcterms:created xsi:type="dcterms:W3CDTF">2017-07-15T12:30:18Z</dcterms:created>
  <dcterms:modified xsi:type="dcterms:W3CDTF">2017-07-16T07:39:29Z</dcterms:modified>
</cp:coreProperties>
</file>