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  <p:sldId id="258" r:id="rId12"/>
    <p:sldId id="269" r:id="rId13"/>
    <p:sldId id="270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8"/>
    <p:restoredTop sz="94640"/>
  </p:normalViewPr>
  <p:slideViewPr>
    <p:cSldViewPr snapToGrid="0" snapToObjects="1">
      <p:cViewPr>
        <p:scale>
          <a:sx n="112" d="100"/>
          <a:sy n="112" d="100"/>
        </p:scale>
        <p:origin x="144" y="-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70948-0A3C-E248-894B-52521C0101AF}" type="datetimeFigureOut">
              <a:rPr lang="en-US" smtClean="0"/>
              <a:t>7/17/17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9EB82-8057-4A42-866F-0EFC6B880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9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9EB82-8057-4A42-866F-0EFC6B8802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769D-B678-C84C-B044-50DA140ADF48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7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FEA6-8D5E-4245-9792-FC705275188E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5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5C0F5-2832-E34D-BA8A-517AD2C3ACEC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7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FE12-C386-1D42-818C-817DD39AA0D3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29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CC07-8FCB-1B4E-AFEF-1ED7A3912DEC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7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B2A6-6029-3840-82C7-60E26C90797A}" type="datetime1">
              <a:rPr lang="en-US" smtClean="0"/>
              <a:t>7/17/17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9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58366-B6EE-C347-BC38-0C6CA6BA277C}" type="datetime1">
              <a:rPr lang="en-US" smtClean="0"/>
              <a:t>7/17/17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9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A762-6DBD-2747-A9CA-81C8383DF83F}" type="datetime1">
              <a:rPr lang="en-US" smtClean="0"/>
              <a:t>7/17/17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4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8132-4969-B741-85E6-A78122FBD24B}" type="datetime1">
              <a:rPr lang="en-US" smtClean="0"/>
              <a:t>7/17/17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7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FFD8-1EBA-1C4B-BA98-417AFEEA8DDF}" type="datetime1">
              <a:rPr lang="en-US" smtClean="0"/>
              <a:t>7/17/17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61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0EB9-EFED-5F49-AC9D-D30A111AF4E7}" type="datetime1">
              <a:rPr lang="en-US" smtClean="0"/>
              <a:t>7/17/17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9337A-5695-354F-9705-2113A57AA3EC}" type="datetime1">
              <a:rPr lang="en-US" smtClean="0"/>
              <a:t>7/17/17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1F4DE-26F0-8541-BBEE-DC36EE1F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2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vet.hhi.fraunhofer.de/svn/svn_360Lib/tags/360Lib-2.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hyperlink" Target="https://en.wikipedia.org/wiki/Euler%27s_rotation_theore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4.emf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JCTVC-AB0023-</a:t>
            </a:r>
            <a:r>
              <a:rPr lang="en-US" dirty="0" smtClean="0">
                <a:solidFill>
                  <a:srgbClr val="FF0000"/>
                </a:solidFill>
              </a:rPr>
              <a:t>v3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76171"/>
            <a:ext cx="9144000" cy="1655762"/>
          </a:xfrm>
        </p:spPr>
        <p:txBody>
          <a:bodyPr/>
          <a:lstStyle/>
          <a:p>
            <a:r>
              <a:rPr lang="en-US" dirty="0" smtClean="0"/>
              <a:t>Roll equations in omnidirectional projection indicator SEI message</a:t>
            </a:r>
          </a:p>
          <a:p>
            <a:r>
              <a:rPr lang="en-US" dirty="0" smtClean="0"/>
              <a:t>(referring to current SEI draft: JCTVC-AA1005)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4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27" y="101890"/>
            <a:ext cx="11346872" cy="826366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sz="2400" u="sng" dirty="0" smtClean="0">
                <a:latin typeface="Times New Roman" charset="0"/>
                <a:ea typeface="Times New Roman" charset="0"/>
                <a:cs typeface="Times New Roman" charset="0"/>
                <a:hlinkClick r:id="rId2"/>
              </a:rPr>
              <a:t>https</a:t>
            </a:r>
            <a:r>
              <a:rPr lang="en-US" sz="2400" u="sng" dirty="0">
                <a:latin typeface="Times New Roman" charset="0"/>
                <a:ea typeface="Times New Roman" charset="0"/>
                <a:cs typeface="Times New Roman" charset="0"/>
                <a:hlinkClick r:id="rId2"/>
              </a:rPr>
              <a:t>://</a:t>
            </a:r>
            <a:r>
              <a:rPr lang="en-US" sz="2400" u="sng" dirty="0" smtClean="0">
                <a:latin typeface="Times New Roman" charset="0"/>
                <a:ea typeface="Times New Roman" charset="0"/>
                <a:cs typeface="Times New Roman" charset="0"/>
                <a:hlinkClick r:id="rId2"/>
              </a:rPr>
              <a:t>jvet.hhi.fraunhofer.de/svn/svn_360Lib/tags/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360Lib-3.0rc1</a:t>
            </a:r>
            <a:b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2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source/Lib/TLib360/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TGeometry.cpp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0327" y="720438"/>
            <a:ext cx="1106978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Void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TGeometry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::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invRotate3D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&amp;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iRoll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iPitch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iYaw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){ 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x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sPos.x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y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sPos.y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; 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z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sPos.z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if(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iYaw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){ 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iYaw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iYaw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t1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*x +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*z;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t2 = -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*x +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*z;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x = t1; z = t2;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}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if(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iPitch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){ 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)(-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iPitch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)(-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iPitch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t1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*x -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*y;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t2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*x +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*y;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x = t1;  y = t2;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}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if(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iRoll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){ 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iRoll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((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)(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iRoll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*S_PI/(180.0*SVIDEO_ROT_PRECISION)));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t1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*y -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*z;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POSType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t2 =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rsin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*y +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rcos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*z;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  y = t1;  z = t2;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}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 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sPos.x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x;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sPos.y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y;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sPos.z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 = z;</a:t>
            </a:r>
          </a:p>
          <a:p>
            <a:r>
              <a:rPr lang="en-US" sz="1600" dirty="0" smtClean="0">
                <a:solidFill>
                  <a:srgbClr val="000000"/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}</a:t>
            </a:r>
            <a:endParaRPr lang="en-US" sz="1600" dirty="0">
              <a:solidFill>
                <a:srgbClr val="000000"/>
              </a:solidFill>
              <a:effectLst/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41527" y="2244436"/>
            <a:ext cx="1745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JVET-F0065 / </a:t>
            </a:r>
          </a:p>
          <a:p>
            <a:r>
              <a:rPr lang="en-US" dirty="0" smtClean="0"/>
              <a:t>JCTVC-AA0033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https://</a:t>
            </a:r>
            <a:r>
              <a:rPr lang="en-US" sz="3200" dirty="0" err="1"/>
              <a:t>jvet.hhi.fraunhofer.de</a:t>
            </a:r>
            <a:r>
              <a:rPr lang="en-US" sz="3200" dirty="0"/>
              <a:t>/</a:t>
            </a:r>
            <a:r>
              <a:rPr lang="en-US" sz="3200" dirty="0" err="1"/>
              <a:t>svn</a:t>
            </a:r>
            <a:r>
              <a:rPr lang="en-US" sz="3200" dirty="0"/>
              <a:t>/svn_360Lib/tags/360Lib-3.0rc1/source/Lib/TLib360/</a:t>
            </a:r>
            <a:r>
              <a:rPr lang="en-US" sz="3200" dirty="0" err="1"/>
              <a:t>TGeometry.cpp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38200" y="2080643"/>
            <a:ext cx="1051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r-IN" sz="2400" dirty="0" smtClean="0"/>
              <a:t>S_EPS </a:t>
            </a:r>
            <a:r>
              <a:rPr lang="mr-IN" sz="2400" dirty="0"/>
              <a:t>= 1.0e-6</a:t>
            </a:r>
          </a:p>
          <a:p>
            <a:r>
              <a:rPr lang="en-US" sz="2400"/>
              <a:t>#define satan2(y, x)    atan2((Double)(y), (Double)(x))</a:t>
            </a:r>
          </a:p>
          <a:p>
            <a:endParaRPr lang="en-US" sz="2400" dirty="0" smtClean="0"/>
          </a:p>
          <a:p>
            <a:r>
              <a:rPr lang="mr-IN" sz="2400" dirty="0" err="1" smtClean="0"/>
              <a:t>yaw</a:t>
            </a:r>
            <a:r>
              <a:rPr lang="mr-IN" sz="2400" dirty="0" smtClean="0"/>
              <a:t> </a:t>
            </a:r>
            <a:r>
              <a:rPr lang="mr-IN" sz="2400" dirty="0"/>
              <a:t>= </a:t>
            </a:r>
            <a:r>
              <a:rPr lang="mr-IN" sz="2400" dirty="0" smtClean="0"/>
              <a:t>(-atan2(</a:t>
            </a:r>
            <a:r>
              <a:rPr lang="mr-IN" sz="2400" dirty="0" err="1" smtClean="0"/>
              <a:t>z</a:t>
            </a:r>
            <a:r>
              <a:rPr lang="mr-IN" sz="2400" dirty="0"/>
              <a:t>, </a:t>
            </a:r>
            <a:r>
              <a:rPr lang="mr-IN" sz="2400" dirty="0" err="1"/>
              <a:t>x</a:t>
            </a:r>
            <a:r>
              <a:rPr lang="mr-IN" sz="2400" dirty="0" smtClean="0"/>
              <a:t>))</a:t>
            </a:r>
            <a:r>
              <a:rPr lang="en-US" sz="2400" dirty="0" smtClean="0"/>
              <a:t>   </a:t>
            </a:r>
            <a:r>
              <a:rPr lang="mr-IN" sz="2400" dirty="0" smtClean="0"/>
              <a:t>*</a:t>
            </a:r>
            <a:r>
              <a:rPr lang="en-US" sz="2400" dirty="0" smtClean="0"/>
              <a:t> </a:t>
            </a:r>
            <a:r>
              <a:rPr lang="mr-IN" sz="2400" dirty="0" smtClean="0"/>
              <a:t>180.0/</a:t>
            </a:r>
            <a:r>
              <a:rPr lang="en-US" sz="2400" dirty="0" smtClean="0"/>
              <a:t> pi</a:t>
            </a:r>
            <a:r>
              <a:rPr lang="mr-IN" sz="2400" dirty="0" smtClean="0"/>
              <a:t>;</a:t>
            </a:r>
            <a:endParaRPr lang="en-US" sz="2400" dirty="0" smtClean="0"/>
          </a:p>
          <a:p>
            <a:r>
              <a:rPr lang="mr-IN" sz="2400" dirty="0" err="1" smtClean="0"/>
              <a:t>len</a:t>
            </a:r>
            <a:r>
              <a:rPr lang="mr-IN" sz="2400" dirty="0" smtClean="0"/>
              <a:t> </a:t>
            </a:r>
            <a:r>
              <a:rPr lang="mr-IN" sz="2400" dirty="0"/>
              <a:t>= </a:t>
            </a:r>
            <a:r>
              <a:rPr lang="mr-IN" sz="2400" dirty="0" err="1" smtClean="0"/>
              <a:t>sqrt</a:t>
            </a:r>
            <a:r>
              <a:rPr lang="mr-IN" sz="2400" dirty="0" smtClean="0"/>
              <a:t>(</a:t>
            </a:r>
            <a:r>
              <a:rPr lang="mr-IN" sz="2400" dirty="0" err="1" smtClean="0"/>
              <a:t>x</a:t>
            </a:r>
            <a:r>
              <a:rPr lang="mr-IN" sz="2400" dirty="0" smtClean="0"/>
              <a:t>*</a:t>
            </a:r>
            <a:r>
              <a:rPr lang="mr-IN" sz="2400" dirty="0" err="1" smtClean="0"/>
              <a:t>x</a:t>
            </a:r>
            <a:r>
              <a:rPr lang="mr-IN" sz="2400" dirty="0" smtClean="0"/>
              <a:t> </a:t>
            </a:r>
            <a:r>
              <a:rPr lang="mr-IN" sz="2400" dirty="0"/>
              <a:t>+ </a:t>
            </a:r>
            <a:r>
              <a:rPr lang="mr-IN" sz="2400" dirty="0" err="1"/>
              <a:t>y</a:t>
            </a:r>
            <a:r>
              <a:rPr lang="mr-IN" sz="2400" dirty="0"/>
              <a:t>*</a:t>
            </a:r>
            <a:r>
              <a:rPr lang="mr-IN" sz="2400" dirty="0" err="1"/>
              <a:t>y</a:t>
            </a:r>
            <a:r>
              <a:rPr lang="mr-IN" sz="2400" dirty="0"/>
              <a:t> + </a:t>
            </a:r>
            <a:r>
              <a:rPr lang="mr-IN" sz="2400" dirty="0" err="1"/>
              <a:t>z</a:t>
            </a:r>
            <a:r>
              <a:rPr lang="mr-IN" sz="2400" dirty="0"/>
              <a:t>*</a:t>
            </a:r>
            <a:r>
              <a:rPr lang="mr-IN" sz="2400" dirty="0" err="1"/>
              <a:t>z</a:t>
            </a:r>
            <a:r>
              <a:rPr lang="mr-IN" sz="2400" dirty="0"/>
              <a:t>); </a:t>
            </a:r>
            <a:endParaRPr lang="en-US" sz="2400" dirty="0" smtClean="0"/>
          </a:p>
          <a:p>
            <a:r>
              <a:rPr lang="mr-IN" sz="2400" dirty="0" err="1" smtClean="0"/>
              <a:t>pitch</a:t>
            </a:r>
            <a:r>
              <a:rPr lang="mr-IN" sz="2400" dirty="0" smtClean="0"/>
              <a:t> </a:t>
            </a:r>
            <a:r>
              <a:rPr lang="mr-IN" sz="2400" dirty="0"/>
              <a:t>= 90.0 </a:t>
            </a:r>
            <a:r>
              <a:rPr lang="mr-IN" sz="2400" dirty="0" smtClean="0"/>
              <a:t>-((</a:t>
            </a:r>
            <a:r>
              <a:rPr lang="mr-IN" sz="2400" dirty="0" err="1"/>
              <a:t>len</a:t>
            </a:r>
            <a:r>
              <a:rPr lang="mr-IN" sz="2400" dirty="0"/>
              <a:t> &lt; S_EPS? 0.5 : </a:t>
            </a:r>
            <a:r>
              <a:rPr lang="mr-IN" sz="2400" dirty="0" err="1" smtClean="0"/>
              <a:t>acos</a:t>
            </a:r>
            <a:r>
              <a:rPr lang="mr-IN" sz="2400" dirty="0" smtClean="0"/>
              <a:t>(</a:t>
            </a:r>
            <a:r>
              <a:rPr lang="mr-IN" sz="2400" dirty="0" err="1" smtClean="0"/>
              <a:t>y</a:t>
            </a:r>
            <a:r>
              <a:rPr lang="mr-IN" sz="2400" dirty="0" smtClean="0"/>
              <a:t>/</a:t>
            </a:r>
            <a:r>
              <a:rPr lang="mr-IN" sz="2400" dirty="0" err="1" smtClean="0"/>
              <a:t>len</a:t>
            </a:r>
            <a:r>
              <a:rPr lang="mr-IN" sz="2400" dirty="0" smtClean="0"/>
              <a:t>)/</a:t>
            </a:r>
            <a:r>
              <a:rPr lang="en-US" sz="2400" dirty="0" smtClean="0"/>
              <a:t>pi</a:t>
            </a:r>
            <a:r>
              <a:rPr lang="mr-IN" sz="2400" dirty="0" smtClean="0"/>
              <a:t>)*</a:t>
            </a:r>
            <a:r>
              <a:rPr lang="mr-IN" sz="2400" dirty="0"/>
              <a:t>180.0);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2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612467" y="730097"/>
            <a:ext cx="5046133" cy="5063066"/>
            <a:chOff x="6849533" y="874184"/>
            <a:chExt cx="2794000" cy="29083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9533" y="874184"/>
              <a:ext cx="2794000" cy="29083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890000" y="1185333"/>
              <a:ext cx="389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</a:t>
              </a:r>
              <a:endParaRPr lang="en-US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32573"/>
            <a:ext cx="12192000" cy="14939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0742" y="1474637"/>
            <a:ext cx="73759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(1) </a:t>
            </a:r>
            <a:r>
              <a:rPr lang="en-US" sz="3200" i="1" dirty="0" smtClean="0"/>
              <a:t>Perform </a:t>
            </a:r>
            <a:r>
              <a:rPr lang="en-US" sz="3200" i="1" dirty="0" smtClean="0"/>
              <a:t>yaw, pitch rotations, thus producing a new X,Y,Z axis..</a:t>
            </a:r>
          </a:p>
          <a:p>
            <a:endParaRPr lang="en-US" sz="3200" i="1" dirty="0"/>
          </a:p>
          <a:p>
            <a:r>
              <a:rPr lang="en-US" sz="3200" i="1" dirty="0" smtClean="0"/>
              <a:t>(2) Compute </a:t>
            </a:r>
            <a:r>
              <a:rPr lang="en-US" sz="3200" i="1" dirty="0" smtClean="0"/>
              <a:t>the vector u (</a:t>
            </a:r>
            <a:r>
              <a:rPr lang="en-US" sz="3200" i="1" dirty="0" err="1" smtClean="0"/>
              <a:t>center_roll</a:t>
            </a:r>
            <a:r>
              <a:rPr lang="en-US" sz="3200" i="1" dirty="0" smtClean="0"/>
              <a:t>) </a:t>
            </a:r>
          </a:p>
          <a:p>
            <a:endParaRPr lang="en-US" sz="3200" i="1" dirty="0"/>
          </a:p>
          <a:p>
            <a:r>
              <a:rPr lang="en-US" sz="3200" i="1" dirty="0" smtClean="0"/>
              <a:t>(3) </a:t>
            </a:r>
            <a:r>
              <a:rPr lang="mr-IN" sz="3200" i="1" dirty="0" smtClean="0"/>
              <a:t>…</a:t>
            </a:r>
            <a:r>
              <a:rPr lang="en-US" sz="3200" i="1" dirty="0" smtClean="0"/>
              <a:t> </a:t>
            </a:r>
            <a:r>
              <a:rPr lang="en-US" sz="3200" i="1" dirty="0" smtClean="0"/>
              <a:t>then apply R:</a:t>
            </a:r>
            <a:endParaRPr lang="en-US" sz="32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9313"/>
            <a:ext cx="12192000" cy="1325563"/>
          </a:xfrm>
        </p:spPr>
        <p:txBody>
          <a:bodyPr/>
          <a:lstStyle/>
          <a:p>
            <a:r>
              <a:rPr lang="en-US" dirty="0" smtClean="0"/>
              <a:t>Euler’s rotation: math reflecting intent of JCTVC-AA1005 roll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91502" y="644847"/>
            <a:ext cx="595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Euler’s </a:t>
            </a:r>
            <a:r>
              <a:rPr lang="en-US" dirty="0"/>
              <a:t>rotation theorem: </a:t>
            </a:r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en.wikipedia.org</a:t>
            </a:r>
            <a:r>
              <a:rPr lang="en-US" dirty="0">
                <a:hlinkClick r:id="rId4"/>
              </a:rPr>
              <a:t>/wiki/Euler%27s_rotation_theorem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8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Axis angle to Euler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51510" y="2413338"/>
            <a:ext cx="101269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-webkit-standard" charset="0"/>
              </a:rPr>
              <a:t>yaw</a:t>
            </a:r>
            <a:r>
              <a:rPr lang="mr-IN" dirty="0" smtClean="0">
                <a:solidFill>
                  <a:srgbClr val="000000"/>
                </a:solidFill>
                <a:latin typeface="-webkit-standard" charset="0"/>
              </a:rPr>
              <a:t> 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= atan2(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y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sin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x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z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(1 -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cos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)) , 1 - (y</a:t>
            </a:r>
            <a:r>
              <a:rPr lang="mr-IN" baseline="30000" dirty="0">
                <a:solidFill>
                  <a:srgbClr val="000000"/>
                </a:solidFill>
                <a:latin typeface="-webkit-standard" charset="0"/>
              </a:rPr>
              <a:t>2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 + z</a:t>
            </a:r>
            <a:r>
              <a:rPr lang="mr-IN" baseline="30000" dirty="0">
                <a:solidFill>
                  <a:srgbClr val="000000"/>
                </a:solidFill>
                <a:latin typeface="-webkit-standard" charset="0"/>
              </a:rPr>
              <a:t>2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 ) * (1 -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cos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 smtClean="0">
                <a:solidFill>
                  <a:srgbClr val="000000"/>
                </a:solidFill>
                <a:latin typeface="-webkit-standard" charset="0"/>
              </a:rPr>
              <a:t>)))</a:t>
            </a:r>
            <a:endParaRPr lang="en-US" dirty="0" smtClean="0">
              <a:solidFill>
                <a:srgbClr val="000000"/>
              </a:solidFill>
              <a:latin typeface="-webkit-standard" charset="0"/>
            </a:endParaRPr>
          </a:p>
          <a:p>
            <a:r>
              <a:rPr lang="mr-IN" dirty="0">
                <a:solidFill>
                  <a:srgbClr val="000000"/>
                </a:solidFill>
                <a:latin typeface="-webkit-standard" charset="0"/>
              </a:rPr>
              <a:t/>
            </a:r>
            <a:br>
              <a:rPr lang="mr-IN" dirty="0">
                <a:solidFill>
                  <a:srgbClr val="000000"/>
                </a:solidFill>
                <a:latin typeface="-webkit-standard" charset="0"/>
              </a:rPr>
            </a:br>
            <a:r>
              <a:rPr lang="en-US" dirty="0" smtClean="0">
                <a:solidFill>
                  <a:srgbClr val="000000"/>
                </a:solidFill>
                <a:latin typeface="-webkit-standard" charset="0"/>
              </a:rPr>
              <a:t>pitch </a:t>
            </a:r>
            <a:r>
              <a:rPr lang="mr-IN" dirty="0" smtClean="0">
                <a:solidFill>
                  <a:srgbClr val="000000"/>
                </a:solidFill>
                <a:latin typeface="-webkit-standard" charset="0"/>
              </a:rPr>
              <a:t>=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asin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x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y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(1 -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cos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)) +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z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sin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)) </a:t>
            </a:r>
            <a:br>
              <a:rPr lang="mr-IN" dirty="0">
                <a:solidFill>
                  <a:srgbClr val="000000"/>
                </a:solidFill>
                <a:latin typeface="-webkit-standard" charset="0"/>
              </a:rPr>
            </a:br>
            <a:endParaRPr lang="en-US" dirty="0" smtClean="0">
              <a:solidFill>
                <a:srgbClr val="000000"/>
              </a:solidFill>
              <a:latin typeface="-webkit-standard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-webkit-standard" charset="0"/>
              </a:rPr>
              <a:t>roll </a:t>
            </a:r>
            <a:r>
              <a:rPr lang="mr-IN" dirty="0" smtClean="0">
                <a:solidFill>
                  <a:srgbClr val="000000"/>
                </a:solidFill>
                <a:latin typeface="-webkit-standard" charset="0"/>
              </a:rPr>
              <a:t>= 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atan2(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x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sin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)-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y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z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 * (1 -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cos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)) , 1 - (x</a:t>
            </a:r>
            <a:r>
              <a:rPr lang="mr-IN" baseline="30000" dirty="0">
                <a:solidFill>
                  <a:srgbClr val="000000"/>
                </a:solidFill>
                <a:latin typeface="-webkit-standard" charset="0"/>
              </a:rPr>
              <a:t>2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 + z</a:t>
            </a:r>
            <a:r>
              <a:rPr lang="mr-IN" baseline="30000" dirty="0">
                <a:solidFill>
                  <a:srgbClr val="000000"/>
                </a:solidFill>
                <a:latin typeface="-webkit-standard" charset="0"/>
              </a:rPr>
              <a:t>2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 * (1 - 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cos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(</a:t>
            </a:r>
            <a:r>
              <a:rPr lang="mr-IN" dirty="0" err="1">
                <a:solidFill>
                  <a:srgbClr val="000000"/>
                </a:solidFill>
                <a:latin typeface="-webkit-standard" charset="0"/>
              </a:rPr>
              <a:t>angle</a:t>
            </a:r>
            <a:r>
              <a:rPr lang="mr-IN" dirty="0">
                <a:solidFill>
                  <a:srgbClr val="000000"/>
                </a:solidFill>
                <a:latin typeface="-webkit-standard" charset="0"/>
              </a:rPr>
              <a:t>)))</a:t>
            </a:r>
          </a:p>
          <a:p>
            <a:r>
              <a:rPr lang="mr-IN" dirty="0"/>
              <a:t/>
            </a:r>
            <a:br>
              <a:rPr lang="mr-IN" dirty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7680" y="1562785"/>
            <a:ext cx="9376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www.euclideanspace.com</a:t>
            </a:r>
            <a:r>
              <a:rPr lang="en-US" dirty="0"/>
              <a:t>/</a:t>
            </a:r>
            <a:r>
              <a:rPr lang="en-US" dirty="0" err="1"/>
              <a:t>maths</a:t>
            </a:r>
            <a:r>
              <a:rPr lang="en-US" dirty="0"/>
              <a:t>/geometry/rotations/conversions/</a:t>
            </a:r>
            <a:r>
              <a:rPr lang="en-US" dirty="0" err="1"/>
              <a:t>angleToEuler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81939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1007436" cy="1325563"/>
          </a:xfrm>
        </p:spPr>
        <p:txBody>
          <a:bodyPr/>
          <a:lstStyle/>
          <a:p>
            <a:r>
              <a:rPr lang="en-US" dirty="0" smtClean="0"/>
              <a:t>Where to find more information </a:t>
            </a:r>
            <a:r>
              <a:rPr lang="en-US" smtClean="0"/>
              <a:t>on rotation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en.wikipedia.org</a:t>
            </a:r>
            <a:r>
              <a:rPr lang="en-US" dirty="0"/>
              <a:t>/wiki/</a:t>
            </a:r>
            <a:r>
              <a:rPr lang="en-US" dirty="0" err="1"/>
              <a:t>Rotation_matrix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3" t="11060" r="26600" b="19212"/>
          <a:stretch/>
        </p:blipFill>
        <p:spPr bwMode="auto">
          <a:xfrm>
            <a:off x="6859808" y="1662112"/>
            <a:ext cx="5442858" cy="48768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Current state of roll equations: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783"/>
            <a:ext cx="10515600" cy="51925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JCTVC-AA1005 currently defines roll as “</a:t>
            </a:r>
            <a:r>
              <a:rPr lang="mr-IN" dirty="0" smtClean="0"/>
              <a:t>…</a:t>
            </a:r>
            <a:r>
              <a:rPr lang="en-CA" dirty="0" smtClean="0"/>
              <a:t>a </a:t>
            </a:r>
            <a:r>
              <a:rPr lang="en-CA" dirty="0"/>
              <a:t>clockwise rotation around the pitch_center when viewed from the origin looking outwards (anticlockwise when looking toward the origin), i.e., the forward vector after yaw and pitch </a:t>
            </a:r>
            <a:r>
              <a:rPr lang="en-CA" dirty="0" smtClean="0"/>
              <a:t>rotation”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 above two equations do not reflect intent of the</a:t>
            </a:r>
          </a:p>
          <a:p>
            <a:pPr marL="0" indent="0">
              <a:buNone/>
            </a:pPr>
            <a:r>
              <a:rPr lang="en-US" dirty="0" smtClean="0"/>
              <a:t> roll operation</a:t>
            </a:r>
            <a:r>
              <a:rPr lang="mr-IN" dirty="0" smtClean="0"/>
              <a:t>…</a:t>
            </a:r>
            <a:r>
              <a:rPr lang="en-US" dirty="0" smtClean="0"/>
              <a:t> Euler equations about vector </a:t>
            </a:r>
          </a:p>
          <a:p>
            <a:pPr marL="0" indent="0">
              <a:buNone/>
            </a:pPr>
            <a:r>
              <a:rPr lang="en-US" dirty="0" smtClean="0"/>
              <a:t>u (roll center) needed instead</a:t>
            </a:r>
            <a:r>
              <a:rPr lang="mr-IN" dirty="0" smtClean="0"/>
              <a:t>…</a:t>
            </a:r>
            <a:r>
              <a:rPr lang="en-US" dirty="0" smtClean="0"/>
              <a:t> ]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JVET-F1003 defines rotations about X,Y,Z axis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3808" y="229414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5905" marR="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</a:tabLst>
            </a:pPr>
            <a:r>
              <a:rPr lang="en-CA" sz="2000" dirty="0" smtClean="0">
                <a:latin typeface="Times New Roman" charset="0"/>
                <a:ea typeface="Malgun Gothic" charset="-127"/>
              </a:rPr>
              <a:t>		</a:t>
            </a:r>
            <a:r>
              <a:rPr lang="en-CA" sz="2000" dirty="0" err="1" smtClean="0">
                <a:latin typeface="Times New Roman" charset="0"/>
                <a:ea typeface="Malgun Gothic" charset="-127"/>
              </a:rPr>
              <a:t>ϕ</a:t>
            </a:r>
            <a:r>
              <a:rPr lang="en-CA" sz="2000" dirty="0" smtClean="0">
                <a:latin typeface="Times New Roman" charset="0"/>
                <a:ea typeface="Malgun Gothic" charset="-127"/>
              </a:rPr>
              <a:t> </a:t>
            </a:r>
            <a:r>
              <a:rPr lang="en-CA" sz="2000" dirty="0">
                <a:latin typeface="Times New Roman" charset="0"/>
                <a:ea typeface="Malgun Gothic" charset="-127"/>
              </a:rPr>
              <a:t>= Cos( </a:t>
            </a:r>
            <a:r>
              <a:rPr lang="en-CA" sz="2000" dirty="0" err="1">
                <a:latin typeface="Times New Roman" charset="0"/>
                <a:ea typeface="Malgun Gothic" charset="-127"/>
              </a:rPr>
              <a:t>ω</a:t>
            </a:r>
            <a:r>
              <a:rPr lang="en-CA" sz="2000" dirty="0">
                <a:latin typeface="Times New Roman" charset="0"/>
                <a:ea typeface="Malgun Gothic" charset="-127"/>
              </a:rPr>
              <a:t>′ ) * α − Sin( </a:t>
            </a:r>
            <a:r>
              <a:rPr lang="en-CA" sz="2000" dirty="0" err="1">
                <a:latin typeface="Times New Roman" charset="0"/>
                <a:ea typeface="Malgun Gothic" charset="-127"/>
              </a:rPr>
              <a:t>ω</a:t>
            </a:r>
            <a:r>
              <a:rPr lang="en-CA" sz="2000" dirty="0">
                <a:latin typeface="Times New Roman" charset="0"/>
                <a:ea typeface="Malgun Gothic" charset="-127"/>
              </a:rPr>
              <a:t>′ ) * β	</a:t>
            </a:r>
            <a:endParaRPr lang="en-US" sz="2000" dirty="0">
              <a:latin typeface="Times New Roman" charset="0"/>
              <a:ea typeface="Malgun Gothic" charset="-127"/>
            </a:endParaRPr>
          </a:p>
          <a:p>
            <a:r>
              <a:rPr lang="en-CA" sz="2000" dirty="0" smtClean="0">
                <a:latin typeface="Times New Roman" charset="0"/>
                <a:ea typeface="Times New Roman" charset="0"/>
              </a:rPr>
              <a:t>	</a:t>
            </a:r>
            <a:r>
              <a:rPr lang="en-CA" sz="2000" dirty="0" err="1" smtClean="0">
                <a:latin typeface="Times New Roman" charset="0"/>
                <a:ea typeface="Times New Roman" charset="0"/>
              </a:rPr>
              <a:t>θ</a:t>
            </a:r>
            <a:r>
              <a:rPr lang="en-CA" sz="2000" dirty="0" smtClean="0">
                <a:latin typeface="Times New Roman" charset="0"/>
                <a:ea typeface="Times New Roman" charset="0"/>
              </a:rPr>
              <a:t> </a:t>
            </a:r>
            <a:r>
              <a:rPr lang="en-CA" sz="2000" dirty="0">
                <a:latin typeface="Times New Roman" charset="0"/>
                <a:ea typeface="Times New Roman" charset="0"/>
              </a:rPr>
              <a:t>= Sin( </a:t>
            </a:r>
            <a:r>
              <a:rPr lang="en-CA" sz="2000" dirty="0" err="1">
                <a:latin typeface="Times New Roman" charset="0"/>
                <a:ea typeface="Times New Roman" charset="0"/>
              </a:rPr>
              <a:t>ω</a:t>
            </a:r>
            <a:r>
              <a:rPr lang="en-CA" sz="2000" dirty="0">
                <a:latin typeface="Times New Roman" charset="0"/>
                <a:ea typeface="Times New Roman" charset="0"/>
              </a:rPr>
              <a:t>′ ) * α + Cos( </a:t>
            </a:r>
            <a:r>
              <a:rPr lang="en-CA" sz="2000" dirty="0" err="1">
                <a:latin typeface="Times New Roman" charset="0"/>
                <a:ea typeface="Times New Roman" charset="0"/>
              </a:rPr>
              <a:t>ω</a:t>
            </a:r>
            <a:r>
              <a:rPr lang="en-CA" sz="2000" dirty="0">
                <a:latin typeface="Times New Roman" charset="0"/>
                <a:ea typeface="Times New Roman" charset="0"/>
              </a:rPr>
              <a:t>′ ) * β</a:t>
            </a:r>
            <a:r>
              <a:rPr lang="en-US" sz="2000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1793"/>
            <a:ext cx="8403505" cy="102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Counter-clockwise </a:t>
            </a:r>
            <a:r>
              <a:rPr lang="en-US" smtClean="0"/>
              <a:t>2D rotation</a:t>
            </a:r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895" y="1275052"/>
            <a:ext cx="5210493" cy="36411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41075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Times New Roman" charset="0"/>
                <a:ea typeface="Calibri" charset="0"/>
                <a:cs typeface="Times New Roman" charset="0"/>
              </a:rPr>
              <a:t>x</a:t>
            </a:r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’</a:t>
            </a:r>
            <a:r>
              <a:rPr lang="en-US" sz="3200" dirty="0">
                <a:latin typeface="Times New Roman" charset="0"/>
                <a:ea typeface="Calibri" charset="0"/>
                <a:cs typeface="Times New Roman" charset="0"/>
              </a:rPr>
              <a:t> = x * cos(</a:t>
            </a:r>
            <a:r>
              <a:rPr lang="en-CA" sz="3200" dirty="0" err="1">
                <a:latin typeface="Helvetica" charset="0"/>
                <a:ea typeface="Helvetica" charset="0"/>
                <a:cs typeface="Helvetica" charset="0"/>
              </a:rPr>
              <a:t>ω</a:t>
            </a:r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) - y * sin(</a:t>
            </a:r>
            <a:r>
              <a:rPr lang="en-CA" sz="3200" dirty="0" err="1">
                <a:latin typeface="Helvetica" charset="0"/>
                <a:ea typeface="Helvetica" charset="0"/>
                <a:cs typeface="Helvetica" charset="0"/>
              </a:rPr>
              <a:t>ω</a:t>
            </a:r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)</a:t>
            </a:r>
            <a:endParaRPr lang="en-US" sz="3200" dirty="0"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y</a:t>
            </a:r>
            <a:r>
              <a:rPr lang="en-CA" sz="3200" dirty="0">
                <a:latin typeface="Helvetica" charset="0"/>
                <a:ea typeface="Helvetica" charset="0"/>
                <a:cs typeface="Helvetica" charset="0"/>
              </a:rPr>
              <a:t>’</a:t>
            </a:r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 = x * sin(</a:t>
            </a:r>
            <a:r>
              <a:rPr lang="en-CA" sz="3200" dirty="0" err="1">
                <a:latin typeface="Helvetica" charset="0"/>
                <a:ea typeface="Helvetica" charset="0"/>
                <a:cs typeface="Helvetica" charset="0"/>
              </a:rPr>
              <a:t>ω</a:t>
            </a:r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) + y * cos(</a:t>
            </a:r>
            <a:r>
              <a:rPr lang="en-CA" sz="3200" dirty="0" err="1">
                <a:latin typeface="Helvetica" charset="0"/>
                <a:ea typeface="Helvetica" charset="0"/>
                <a:cs typeface="Helvetica" charset="0"/>
              </a:rPr>
              <a:t>ω</a:t>
            </a:r>
            <a:r>
              <a:rPr lang="en-CA" sz="3200" dirty="0">
                <a:latin typeface="Times New Roman" charset="0"/>
                <a:ea typeface="Helvetica" charset="0"/>
                <a:cs typeface="Times New Roman" charset="0"/>
              </a:rPr>
              <a:t>)</a:t>
            </a:r>
            <a:endParaRPr lang="en-US" sz="32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417141" y="5410750"/>
                <a:ext cx="5639621" cy="1043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200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7141" y="5410750"/>
                <a:ext cx="5639621" cy="104355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438893" y="4372145"/>
                <a:ext cx="5851217" cy="10574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200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3200" i="0">
                                            <a:latin typeface="Cambria Math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3200" i="0">
                                            <a:latin typeface="Cambria Math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3200" i="0">
                                            <a:latin typeface="Cambria Math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3200" i="0">
                                            <a:latin typeface="Cambria Math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893" y="4372145"/>
                <a:ext cx="5851217" cy="105740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246909" y="3787370"/>
            <a:ext cx="4488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clockwise ( </a:t>
            </a:r>
            <a:r>
              <a:rPr lang="en-CA" sz="3200" dirty="0" err="1" smtClean="0"/>
              <a:t>ω</a:t>
            </a:r>
            <a:r>
              <a:rPr lang="en-CA" sz="3200" dirty="0"/>
              <a:t>’ = ­­-</a:t>
            </a:r>
            <a:r>
              <a:rPr lang="en-CA" sz="3200" dirty="0" err="1"/>
              <a:t>ω</a:t>
            </a:r>
            <a:r>
              <a:rPr lang="en-CA" sz="3200" dirty="0"/>
              <a:t> </a:t>
            </a:r>
            <a:r>
              <a:rPr lang="en-CA" sz="3200" dirty="0" smtClean="0"/>
              <a:t>)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46909" y="1289694"/>
            <a:ext cx="3851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counter-clockwise: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438893" y="2094396"/>
                <a:ext cx="5639621" cy="1043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200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893" y="2094396"/>
                <a:ext cx="5639621" cy="104355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15544" y="3276678"/>
                <a:ext cx="6260175" cy="14550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𝑎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𝑏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𝑐</m:t>
                                </m:r>
                                <m:r>
                                  <a:rPr lang="en-US" sz="3200" i="0">
                                    <a:latin typeface="Cambria Math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200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3200" i="0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3200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200" i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3200" i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charset="0"/>
                                  </a:rPr>
                                  <m:t>𝑐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544" y="3276678"/>
                <a:ext cx="6260175" cy="14550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205344" y="1301582"/>
            <a:ext cx="98228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charset="0"/>
                <a:ea typeface="Calibri" charset="0"/>
              </a:rPr>
              <a:t>generalized rotation in 3D XYZ Cartesian space, where a clockwise rotation is performed of two axis (</a:t>
            </a:r>
            <a:r>
              <a:rPr lang="en-US" sz="2400" dirty="0" err="1">
                <a:latin typeface="Times New Roman" charset="0"/>
                <a:ea typeface="Calibri" charset="0"/>
              </a:rPr>
              <a:t>a,b</a:t>
            </a:r>
            <a:r>
              <a:rPr lang="en-US" sz="2400" dirty="0">
                <a:latin typeface="Times New Roman" charset="0"/>
                <a:ea typeface="Calibri" charset="0"/>
              </a:rPr>
              <a:t>) around a third axis ( c ) normal to the (</a:t>
            </a:r>
            <a:r>
              <a:rPr lang="en-US" sz="2400" dirty="0" err="1">
                <a:latin typeface="Times New Roman" charset="0"/>
                <a:ea typeface="Calibri" charset="0"/>
              </a:rPr>
              <a:t>a,b</a:t>
            </a:r>
            <a:r>
              <a:rPr lang="en-US" sz="2400" dirty="0">
                <a:latin typeface="Times New Roman" charset="0"/>
                <a:ea typeface="Calibri" charset="0"/>
              </a:rPr>
              <a:t>) plane</a:t>
            </a:r>
            <a:r>
              <a:rPr lang="en-US" sz="2400" dirty="0"/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2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427" y="841640"/>
            <a:ext cx="5461000" cy="50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47927" y="472308"/>
            <a:ext cx="202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“A0: North pole”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47926" y="5896240"/>
            <a:ext cx="202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“A6</a:t>
            </a:r>
            <a:r>
              <a:rPr lang="en-US" smtClean="0"/>
              <a:t>: South pole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743526" y="3326633"/>
            <a:ext cx="202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“A3: Equator”</a:t>
            </a:r>
            <a:endParaRPr lang="en-US" dirty="0"/>
          </a:p>
        </p:txBody>
      </p:sp>
      <p:sp>
        <p:nvSpPr>
          <p:cNvPr id="7" name="Circular Arrow 6"/>
          <p:cNvSpPr/>
          <p:nvPr/>
        </p:nvSpPr>
        <p:spPr>
          <a:xfrm rot="4896032" flipH="1">
            <a:off x="3744066" y="4083290"/>
            <a:ext cx="589069" cy="541329"/>
          </a:xfrm>
          <a:prstGeom prst="circularArrow">
            <a:avLst>
              <a:gd name="adj1" fmla="val 0"/>
              <a:gd name="adj2" fmla="val 1142319"/>
              <a:gd name="adj3" fmla="val 2478915"/>
              <a:gd name="adj4" fmla="val 10051660"/>
              <a:gd name="adj5" fmla="val 12500"/>
            </a:avLst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53588" y="4538620"/>
                <a:ext cx="112475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FF0000"/>
                        </a:solidFill>
                        <a:latin typeface="Cambria Math" charset="0"/>
                        <a:ea typeface="Helvetica" charset="0"/>
                        <a:cs typeface="Helvetica" charset="0"/>
                      </a:rPr>
                      <m:t>−</m:t>
                    </m:r>
                  </m:oMath>
                </a14:m>
                <a:r>
                  <a:rPr lang="en-US" sz="3200" dirty="0" err="1">
                    <a:solidFill>
                      <a:srgbClr val="FF0000"/>
                    </a:solidFill>
                  </a:rPr>
                  <a:t>ω</a:t>
                </a:r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588" y="4538620"/>
                <a:ext cx="1124758" cy="584775"/>
              </a:xfrm>
              <a:prstGeom prst="rect">
                <a:avLst/>
              </a:prstGeom>
              <a:blipFill rotWithShape="0">
                <a:blip r:embed="rId3"/>
                <a:stretch>
                  <a:fillRect t="-12632" b="-3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85900" y="374084"/>
            <a:ext cx="365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JVET-F1003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13802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92200" y="1438814"/>
                <a:ext cx="10947399" cy="4031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dirty="0">
                    <a:latin typeface="Times New Roman" charset="0"/>
                    <a:ea typeface="Calibri" charset="0"/>
                    <a:cs typeface="Times New Roman" charset="0"/>
                  </a:rPr>
                  <a:t> </a:t>
                </a:r>
                <a:endParaRPr lang="en-US" sz="3200" dirty="0"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r>
                  <a:rPr lang="en-US" sz="3200" dirty="0" smtClean="0">
                    <a:effectLst/>
                    <a:ea typeface="Calibri" charset="0"/>
                    <a:cs typeface="Times New Roman" charset="0"/>
                  </a:rPr>
                  <a:t>Forward (pre-processing on encoder):</a:t>
                </a:r>
              </a:p>
              <a:p>
                <a:endParaRPr lang="en-US" sz="3200" i="1" dirty="0">
                  <a:latin typeface="Cambria Math" charset="0"/>
                  <a:ea typeface="Calibri" charset="0"/>
                  <a:cs typeface="Times New Roman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𝑋𝑌𝑍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𝑦𝑎𝑤</m:t>
                          </m:r>
                        </m:e>
                      </m:d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Calibri" charset="0"/>
                        </a:rPr>
                        <m:t>∙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𝑍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3200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pitch</m:t>
                          </m:r>
                        </m:e>
                      </m:d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Calibri" charset="0"/>
                        </a:rPr>
                        <m:t>∙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𝑟𝑜𝑙𝑙</m:t>
                          </m:r>
                        </m:e>
                      </m:d>
                    </m:oMath>
                  </m:oMathPara>
                </a14:m>
                <a:endParaRPr lang="en-US" sz="3200" dirty="0" smtClean="0"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endParaRPr lang="en-US" sz="3200" dirty="0"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r>
                  <a:rPr lang="en-US" sz="3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Inverse (post-processing “render” after decoder): </a:t>
                </a:r>
                <a:r>
                  <a:rPr lang="en-US" sz="3200" dirty="0">
                    <a:effectLst/>
                    <a:latin typeface="Times New Roman" charset="0"/>
                    <a:ea typeface="Times New Roman" charset="0"/>
                    <a:cs typeface="Times New Roman" charset="0"/>
                  </a:rPr>
                  <a:t> </a:t>
                </a:r>
                <a:endParaRPr lang="en-US" sz="3200" dirty="0" smtClean="0">
                  <a:effectLst/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endParaRPr lang="en-US" sz="3200" dirty="0"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𝑋𝑌𝑍</m:t>
                          </m:r>
                        </m:sub>
                        <m:sup>
                          <m:r>
                            <a:rPr lang="en-US" sz="3200" i="1">
                              <a:effectLst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′</m:t>
                          </m:r>
                        </m:sup>
                      </m:sSubSup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Helvetica" charset="0"/>
                          <a:cs typeface="Helvetica" charset="0"/>
                        </a:rPr>
                        <m:t>−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𝑟𝑜𝑙𝑙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)∙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𝑍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𝑝𝑖𝑡𝑐h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)∙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𝑌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Helvetica" charset="0"/>
                          <a:cs typeface="Helvetica" charset="0"/>
                        </a:rPr>
                        <m:t>−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𝑦𝑎𝑤</m:t>
                      </m:r>
                      <m:r>
                        <a:rPr lang="en-US" sz="3200" i="1"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)</m:t>
                      </m:r>
                    </m:oMath>
                  </m:oMathPara>
                </a14:m>
                <a:endParaRPr lang="en-US" sz="3200" dirty="0"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200" y="1438814"/>
                <a:ext cx="10947399" cy="4031873"/>
              </a:xfrm>
              <a:prstGeom prst="rect">
                <a:avLst/>
              </a:prstGeom>
              <a:blipFill rotWithShape="0">
                <a:blip r:embed="rId2"/>
                <a:stretch>
                  <a:fillRect l="-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110133" y="5638800"/>
            <a:ext cx="1286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(Step 1)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07200" y="5634378"/>
            <a:ext cx="1286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(Step 2)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58267" y="5634378"/>
            <a:ext cx="1286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(Step 3)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871" y="-19943"/>
            <a:ext cx="3186391" cy="29175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85900" y="374084"/>
            <a:ext cx="365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JVET-F1003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8932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04636"/>
              </p:ext>
            </p:extLst>
          </p:nvPr>
        </p:nvGraphicFramePr>
        <p:xfrm>
          <a:off x="2193924" y="1642533"/>
          <a:ext cx="8728075" cy="2491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28075"/>
              </a:tblGrid>
              <a:tr h="654505">
                <a:tc>
                  <a:txBody>
                    <a:bodyPr/>
                    <a:lstStyle/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chemeClr val="tx1"/>
                          </a:solidFill>
                          <a:effectLst/>
                        </a:rPr>
                        <a:t>X = cos(</a:t>
                      </a:r>
                      <a:r>
                        <a:rPr lang="el-GR" sz="3200" b="0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3200" b="0">
                          <a:solidFill>
                            <a:schemeClr val="tx1"/>
                          </a:solidFill>
                          <a:effectLst/>
                        </a:rPr>
                        <a:t>) cos(</a:t>
                      </a:r>
                      <a:r>
                        <a:rPr lang="en-CA" sz="3200" b="0">
                          <a:solidFill>
                            <a:schemeClr val="tx1"/>
                          </a:solidFill>
                          <a:effectLst/>
                        </a:rPr>
                        <a:t>ϕ</a:t>
                      </a:r>
                      <a:r>
                        <a:rPr lang="en-US" sz="3200" b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320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182571">
                <a:tc>
                  <a:txBody>
                    <a:bodyPr/>
                    <a:lstStyle/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Y = sin(</a:t>
                      </a:r>
                      <a:r>
                        <a:rPr lang="el-GR" sz="3200" b="0" dirty="0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654505">
                <a:tc>
                  <a:txBody>
                    <a:bodyPr/>
                    <a:lstStyle/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Z = −cos(</a:t>
                      </a:r>
                      <a:r>
                        <a:rPr lang="el-GR" sz="3200" b="0" dirty="0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) sin(</a:t>
                      </a:r>
                      <a:r>
                        <a:rPr lang="en-CA" sz="3200" b="0" dirty="0" err="1">
                          <a:solidFill>
                            <a:schemeClr val="tx1"/>
                          </a:solidFill>
                          <a:effectLst/>
                        </a:rPr>
                        <a:t>ϕ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5828" y="934647"/>
            <a:ext cx="11751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Convert spherical surface coordinates to Cartesian XYZ</a:t>
            </a:r>
            <a:endParaRPr lang="en-US" sz="400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504942"/>
              </p:ext>
            </p:extLst>
          </p:nvPr>
        </p:nvGraphicFramePr>
        <p:xfrm>
          <a:off x="2193924" y="5158052"/>
          <a:ext cx="8355542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5542"/>
              </a:tblGrid>
              <a:tr h="194310">
                <a:tc>
                  <a:txBody>
                    <a:bodyPr/>
                    <a:lstStyle/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3200" b="0" dirty="0" err="1">
                          <a:solidFill>
                            <a:schemeClr val="tx1"/>
                          </a:solidFill>
                          <a:effectLst/>
                        </a:rPr>
                        <a:t>ϕ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 = tan2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−1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(−Z,X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marL="22745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200" b="0" dirty="0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 = sin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−1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(Y/(X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+Y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+Z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en-US" sz="3200" b="0" baseline="30000" dirty="0">
                          <a:solidFill>
                            <a:schemeClr val="tx1"/>
                          </a:solidFill>
                          <a:effectLst/>
                        </a:rPr>
                        <a:t>1/2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75352" y="4353695"/>
            <a:ext cx="205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Inverse:</a:t>
            </a:r>
            <a:endParaRPr lang="en-US" sz="3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4233" y="68735"/>
            <a:ext cx="365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JVET-F1003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19624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608345" y="1844567"/>
                <a:ext cx="5254836" cy="8971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</a:rPr>
                            <m:t>𝑦𝑎𝑤</m:t>
                          </m:r>
                        </m:e>
                      </m:d>
                      <m:r>
                        <a:rPr lang="en-US" i="0">
                          <a:latin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𝑦𝑎𝑤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𝑦𝑎𝑤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i="0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𝑦𝑎𝑤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𝑦𝑎𝑤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345" y="1844567"/>
                <a:ext cx="5254836" cy="89710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608345" y="3719611"/>
                <a:ext cx="5581593" cy="8733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𝑍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</a:rPr>
                            <m:t>𝑝𝑖𝑡𝑐h</m:t>
                          </m:r>
                        </m:e>
                      </m:d>
                      <m:r>
                        <a:rPr lang="en-US" i="0">
                          <a:latin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𝑝𝑖𝑡𝑐h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i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𝑝𝑖𝑡𝑐h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𝑝𝑖𝑡𝑐h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𝑝𝑖𝑡𝑐h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345" y="3719611"/>
                <a:ext cx="5581593" cy="87338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46266" y="5455442"/>
                <a:ext cx="5108193" cy="880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</a:rPr>
                            <m:t>𝑟𝑜𝑙𝑙</m:t>
                          </m:r>
                        </m:e>
                      </m:d>
                      <m:r>
                        <a:rPr lang="en-US" i="0">
                          <a:latin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0">
                          <a:latin typeface="Cambria Math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𝑟𝑜𝑙𝑙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i="0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𝑟𝑜𝑙𝑙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𝑟𝑜𝑙𝑙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</a:rPr>
                                          <m:t>𝑟𝑜𝑙𝑙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6266" y="5455442"/>
                <a:ext cx="5108193" cy="8809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038600" y="348474"/>
                <a:ext cx="44187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𝑋𝑌𝑍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′</m:t>
                          </m:r>
                        </m:sup>
                      </m:sSubSup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𝑋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−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𝑟𝑜𝑙𝑙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)∙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𝑍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𝑝𝑖𝑡𝑐h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)∙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𝑌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−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𝑦𝑎𝑤</m:t>
                      </m:r>
                      <m:r>
                        <a:rPr lang="en-US" i="1">
                          <a:latin typeface="Cambria Math" charset="0"/>
                          <a:ea typeface="Calibri" charset="0"/>
                          <a:cs typeface="Times New Roman" charset="0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348474"/>
                <a:ext cx="4418710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189938" y="6441659"/>
            <a:ext cx="4114800" cy="365125"/>
          </a:xfrm>
        </p:spPr>
        <p:txBody>
          <a:bodyPr/>
          <a:lstStyle/>
          <a:p>
            <a:r>
              <a:rPr lang="en-US" smtClean="0"/>
              <a:t>JCTVC-AB0023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314896" y="1980014"/>
                <a:ext cx="27485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yaw: clockwise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charset="0"/>
                        <a:ea typeface="Helvetica" charset="0"/>
                        <a:cs typeface="Helvetica" charset="0"/>
                      </a:rPr>
                      <m:t>−</m:t>
                    </m:r>
                  </m:oMath>
                </a14:m>
                <a:r>
                  <a:rPr lang="en-US" dirty="0" smtClean="0"/>
                  <a:t>yaw: counter-clockwise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896" y="1980014"/>
                <a:ext cx="2748516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177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9443484" y="3959619"/>
            <a:ext cx="261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itch: counter-clockwise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443484" y="5739339"/>
            <a:ext cx="2619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oll: counter-clockwise</a:t>
            </a:r>
          </a:p>
          <a:p>
            <a:r>
              <a:rPr lang="en-US" dirty="0" smtClean="0"/>
              <a:t>-roll: clockwise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7" y="107893"/>
            <a:ext cx="1365250" cy="1263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Group 21"/>
          <p:cNvGrpSpPr/>
          <p:nvPr/>
        </p:nvGrpSpPr>
        <p:grpSpPr>
          <a:xfrm>
            <a:off x="2405764" y="1604671"/>
            <a:ext cx="1163784" cy="1407188"/>
            <a:chOff x="1418515" y="1990126"/>
            <a:chExt cx="1163784" cy="1407188"/>
          </a:xfrm>
        </p:grpSpPr>
        <p:grpSp>
          <p:nvGrpSpPr>
            <p:cNvPr id="11" name="Group 10"/>
            <p:cNvGrpSpPr/>
            <p:nvPr/>
          </p:nvGrpSpPr>
          <p:grpSpPr>
            <a:xfrm>
              <a:off x="1418515" y="1990126"/>
              <a:ext cx="1163784" cy="1407188"/>
              <a:chOff x="5029197" y="1833541"/>
              <a:chExt cx="1454730" cy="2166435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 flipV="1">
                <a:off x="6192982" y="2202873"/>
                <a:ext cx="0" cy="8589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5500252" y="3061855"/>
                <a:ext cx="692729" cy="6117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5306289" y="2757055"/>
                <a:ext cx="886693" cy="304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095999" y="1833541"/>
                <a:ext cx="387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Y</a:t>
                </a:r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03280" y="3431371"/>
                <a:ext cx="387928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29197" y="2387723"/>
                <a:ext cx="277091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</a:rPr>
                  <a:t>Z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" name="Arc 18"/>
            <p:cNvSpPr/>
            <p:nvPr/>
          </p:nvSpPr>
          <p:spPr>
            <a:xfrm rot="5907345" flipV="1">
              <a:off x="1908982" y="2501645"/>
              <a:ext cx="415612" cy="415104"/>
            </a:xfrm>
            <a:prstGeom prst="arc">
              <a:avLst/>
            </a:prstGeom>
            <a:ln>
              <a:solidFill>
                <a:srgbClr val="FF0000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1431679" y="2692425"/>
                  <a:ext cx="53412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−</m:t>
                      </m:r>
                    </m:oMath>
                  </a14:m>
                  <a:r>
                    <a:rPr lang="en-US" dirty="0">
                      <a:solidFill>
                        <a:srgbClr val="FF0000"/>
                      </a:solidFill>
                    </a:rPr>
                    <a:t>φ</a:t>
                  </a: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1679" y="2692425"/>
                  <a:ext cx="534121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8197" r="-4598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2400223" y="3490273"/>
            <a:ext cx="1163784" cy="1407188"/>
            <a:chOff x="1418515" y="1990126"/>
            <a:chExt cx="1163784" cy="1407188"/>
          </a:xfrm>
        </p:grpSpPr>
        <p:grpSp>
          <p:nvGrpSpPr>
            <p:cNvPr id="24" name="Group 23"/>
            <p:cNvGrpSpPr/>
            <p:nvPr/>
          </p:nvGrpSpPr>
          <p:grpSpPr>
            <a:xfrm>
              <a:off x="1418515" y="1990126"/>
              <a:ext cx="1163784" cy="1407188"/>
              <a:chOff x="5029197" y="1833541"/>
              <a:chExt cx="1454730" cy="2166435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V="1">
                <a:off x="6192982" y="2202873"/>
                <a:ext cx="0" cy="85898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5500252" y="3061855"/>
                <a:ext cx="692729" cy="6117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 flipV="1">
                <a:off x="5306289" y="2757055"/>
                <a:ext cx="886693" cy="304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095999" y="1833541"/>
                <a:ext cx="387928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</a:rPr>
                  <a:t>Y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203280" y="3431371"/>
                <a:ext cx="387928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029197" y="2387723"/>
                <a:ext cx="277091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Z</a:t>
                </a:r>
                <a:endParaRPr lang="en-US" dirty="0"/>
              </a:p>
            </p:txBody>
          </p:sp>
        </p:grpSp>
        <p:sp>
          <p:nvSpPr>
            <p:cNvPr id="25" name="Arc 24"/>
            <p:cNvSpPr/>
            <p:nvPr/>
          </p:nvSpPr>
          <p:spPr>
            <a:xfrm rot="20952962" flipH="1">
              <a:off x="2107613" y="2561784"/>
              <a:ext cx="415612" cy="415104"/>
            </a:xfrm>
            <a:prstGeom prst="arc">
              <a:avLst/>
            </a:prstGeom>
            <a:ln>
              <a:solidFill>
                <a:srgbClr val="FF0000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99958" y="2290968"/>
              <a:ext cx="344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θ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00226" y="5246439"/>
            <a:ext cx="1253988" cy="1453256"/>
            <a:chOff x="1418518" y="1990126"/>
            <a:chExt cx="1253988" cy="1453256"/>
          </a:xfrm>
        </p:grpSpPr>
        <p:grpSp>
          <p:nvGrpSpPr>
            <p:cNvPr id="34" name="Group 33"/>
            <p:cNvGrpSpPr/>
            <p:nvPr/>
          </p:nvGrpSpPr>
          <p:grpSpPr>
            <a:xfrm>
              <a:off x="1418518" y="1990126"/>
              <a:ext cx="1136852" cy="1407188"/>
              <a:chOff x="5029197" y="1833541"/>
              <a:chExt cx="1421064" cy="2166435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flipV="1">
                <a:off x="6192982" y="2202873"/>
                <a:ext cx="0" cy="85898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5500252" y="3061855"/>
                <a:ext cx="692729" cy="6117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 flipV="1">
                <a:off x="5306289" y="2757055"/>
                <a:ext cx="886693" cy="304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6129660" y="1833541"/>
                <a:ext cx="320601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</a:rPr>
                  <a:t>Y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203280" y="3431371"/>
                <a:ext cx="387928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X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029197" y="2387723"/>
                <a:ext cx="277091" cy="56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</a:rPr>
                  <a:t>Z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958331" y="3074050"/>
                  <a:ext cx="7141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− </m:t>
                      </m:r>
                    </m:oMath>
                  </a14:m>
                  <a:r>
                    <a:rPr lang="en-US" dirty="0" err="1">
                      <a:solidFill>
                        <a:srgbClr val="FF0000"/>
                      </a:solidFill>
                    </a:rPr>
                    <a:t>ω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8331" y="3074050"/>
                  <a:ext cx="714175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95082" b="-1213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Circular Arrow 59"/>
          <p:cNvSpPr/>
          <p:nvPr/>
        </p:nvSpPr>
        <p:spPr>
          <a:xfrm rot="4043352" flipH="1">
            <a:off x="2894151" y="6059298"/>
            <a:ext cx="433945" cy="373894"/>
          </a:xfrm>
          <a:prstGeom prst="circularArrow">
            <a:avLst>
              <a:gd name="adj1" fmla="val 0"/>
              <a:gd name="adj2" fmla="val 1142319"/>
              <a:gd name="adj3" fmla="val 2478915"/>
              <a:gd name="adj4" fmla="val 10051660"/>
              <a:gd name="adj5" fmla="val 12500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303942" y="1566167"/>
            <a:ext cx="1957244" cy="1801471"/>
            <a:chOff x="176966" y="1819123"/>
            <a:chExt cx="1957244" cy="1801471"/>
          </a:xfrm>
        </p:grpSpPr>
        <p:sp>
          <p:nvSpPr>
            <p:cNvPr id="20" name="TextBox 19"/>
            <p:cNvSpPr txBox="1"/>
            <p:nvPr/>
          </p:nvSpPr>
          <p:spPr>
            <a:xfrm>
              <a:off x="861477" y="3251262"/>
              <a:ext cx="351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07428" y="1819123"/>
              <a:ext cx="1426782" cy="1136183"/>
              <a:chOff x="868890" y="1511525"/>
              <a:chExt cx="1426782" cy="1136183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1017572" y="2437340"/>
                <a:ext cx="785859" cy="62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H="1" flipV="1">
                <a:off x="1014461" y="1818941"/>
                <a:ext cx="3113" cy="618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1229808" y="1974954"/>
                    <a:ext cx="811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−</m:t>
                        </m:r>
                      </m:oMath>
                    </a14:m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φ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8" name="TextBox 6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9808" y="1974954"/>
                    <a:ext cx="811200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t="-9836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9" name="TextBox 68"/>
              <p:cNvSpPr txBox="1"/>
              <p:nvPr/>
            </p:nvSpPr>
            <p:spPr>
              <a:xfrm>
                <a:off x="1739437" y="2278376"/>
                <a:ext cx="55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868890" y="1511525"/>
                <a:ext cx="221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</a:rPr>
                  <a:t>Z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79" name="Straight Arrow Connector 78"/>
            <p:cNvCxnSpPr/>
            <p:nvPr/>
          </p:nvCxnSpPr>
          <p:spPr>
            <a:xfrm flipH="1">
              <a:off x="445290" y="2728813"/>
              <a:ext cx="407709" cy="456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176966" y="3065713"/>
              <a:ext cx="310342" cy="239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Y</a:t>
              </a:r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17799" y="3368747"/>
            <a:ext cx="1957244" cy="1801471"/>
            <a:chOff x="176966" y="1819123"/>
            <a:chExt cx="1957244" cy="1801471"/>
          </a:xfrm>
        </p:grpSpPr>
        <p:sp>
          <p:nvSpPr>
            <p:cNvPr id="90" name="TextBox 89"/>
            <p:cNvSpPr txBox="1"/>
            <p:nvPr/>
          </p:nvSpPr>
          <p:spPr>
            <a:xfrm>
              <a:off x="861477" y="3251262"/>
              <a:ext cx="351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707428" y="1819123"/>
              <a:ext cx="1426782" cy="1136183"/>
              <a:chOff x="868890" y="1511525"/>
              <a:chExt cx="1426782" cy="1136183"/>
            </a:xfrm>
          </p:grpSpPr>
          <p:cxnSp>
            <p:nvCxnSpPr>
              <p:cNvPr id="94" name="Straight Arrow Connector 93"/>
              <p:cNvCxnSpPr/>
              <p:nvPr/>
            </p:nvCxnSpPr>
            <p:spPr>
              <a:xfrm>
                <a:off x="1017572" y="2437340"/>
                <a:ext cx="785859" cy="62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flipH="1" flipV="1">
                <a:off x="1014461" y="1818941"/>
                <a:ext cx="3113" cy="618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Arc 95"/>
              <p:cNvSpPr/>
              <p:nvPr/>
            </p:nvSpPr>
            <p:spPr>
              <a:xfrm>
                <a:off x="882758" y="2156345"/>
                <a:ext cx="415612" cy="415104"/>
              </a:xfrm>
              <a:prstGeom prst="arc">
                <a:avLst/>
              </a:prstGeom>
              <a:ln>
                <a:solidFill>
                  <a:srgbClr val="FF0000"/>
                </a:solidFill>
                <a:head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229808" y="1974954"/>
                <a:ext cx="3061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FF0000"/>
                    </a:solidFill>
                  </a:rPr>
                  <a:t>θ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739437" y="2278376"/>
                <a:ext cx="55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868890" y="1511525"/>
                <a:ext cx="221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</p:grpSp>
        <p:cxnSp>
          <p:nvCxnSpPr>
            <p:cNvPr id="92" name="Straight Arrow Connector 91"/>
            <p:cNvCxnSpPr/>
            <p:nvPr/>
          </p:nvCxnSpPr>
          <p:spPr>
            <a:xfrm flipH="1">
              <a:off x="445290" y="2728813"/>
              <a:ext cx="407709" cy="456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76966" y="3065713"/>
              <a:ext cx="3103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20736" y="5061969"/>
            <a:ext cx="1957244" cy="1801471"/>
            <a:chOff x="176966" y="1819123"/>
            <a:chExt cx="1957244" cy="1801471"/>
          </a:xfrm>
        </p:grpSpPr>
        <p:sp>
          <p:nvSpPr>
            <p:cNvPr id="101" name="TextBox 100"/>
            <p:cNvSpPr txBox="1"/>
            <p:nvPr/>
          </p:nvSpPr>
          <p:spPr>
            <a:xfrm>
              <a:off x="861477" y="3251262"/>
              <a:ext cx="351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707428" y="1819123"/>
              <a:ext cx="1426782" cy="1136183"/>
              <a:chOff x="868890" y="1511525"/>
              <a:chExt cx="1426782" cy="1136183"/>
            </a:xfrm>
          </p:grpSpPr>
          <p:cxnSp>
            <p:nvCxnSpPr>
              <p:cNvPr id="105" name="Straight Arrow Connector 104"/>
              <p:cNvCxnSpPr/>
              <p:nvPr/>
            </p:nvCxnSpPr>
            <p:spPr>
              <a:xfrm>
                <a:off x="1017572" y="2437340"/>
                <a:ext cx="785859" cy="62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 flipH="1" flipV="1">
                <a:off x="1014461" y="1818941"/>
                <a:ext cx="3113" cy="618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Arc 106"/>
              <p:cNvSpPr/>
              <p:nvPr/>
            </p:nvSpPr>
            <p:spPr>
              <a:xfrm rot="16627471" flipV="1">
                <a:off x="882758" y="2156345"/>
                <a:ext cx="415612" cy="415104"/>
              </a:xfrm>
              <a:prstGeom prst="arc">
                <a:avLst/>
              </a:prstGeom>
              <a:ln>
                <a:solidFill>
                  <a:srgbClr val="FF0000"/>
                </a:solidFill>
                <a:head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1229807" y="1974954"/>
                    <a:ext cx="8112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−</m:t>
                        </m:r>
                      </m:oMath>
                    </a14:m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ω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8" name="TextBox 10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9807" y="1974954"/>
                    <a:ext cx="81120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9" name="TextBox 108"/>
              <p:cNvSpPr txBox="1"/>
              <p:nvPr/>
            </p:nvSpPr>
            <p:spPr>
              <a:xfrm>
                <a:off x="1739437" y="2278376"/>
                <a:ext cx="55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Z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868890" y="1511525"/>
                <a:ext cx="221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</p:grpSp>
        <p:cxnSp>
          <p:nvCxnSpPr>
            <p:cNvPr id="103" name="Straight Arrow Connector 102"/>
            <p:cNvCxnSpPr/>
            <p:nvPr/>
          </p:nvCxnSpPr>
          <p:spPr>
            <a:xfrm flipH="1">
              <a:off x="445290" y="2728813"/>
              <a:ext cx="407709" cy="456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176966" y="3065713"/>
              <a:ext cx="3103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sp>
        <p:nvSpPr>
          <p:cNvPr id="115" name="Arc 114"/>
          <p:cNvSpPr/>
          <p:nvPr/>
        </p:nvSpPr>
        <p:spPr>
          <a:xfrm>
            <a:off x="868005" y="2187776"/>
            <a:ext cx="415612" cy="415104"/>
          </a:xfrm>
          <a:prstGeom prst="arc">
            <a:avLst/>
          </a:prstGeom>
          <a:ln>
            <a:solidFill>
              <a:srgbClr val="FF0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736</Words>
  <Application>Microsoft Macintosh PowerPoint</Application>
  <PresentationFormat>Widescreen</PresentationFormat>
  <Paragraphs>153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-webkit-standard</vt:lpstr>
      <vt:lpstr>Calibri</vt:lpstr>
      <vt:lpstr>Calibri Light</vt:lpstr>
      <vt:lpstr>Cambria Math</vt:lpstr>
      <vt:lpstr>Courier New</vt:lpstr>
      <vt:lpstr>Helvetica</vt:lpstr>
      <vt:lpstr>Malgun Gothic</vt:lpstr>
      <vt:lpstr>Mangal</vt:lpstr>
      <vt:lpstr>Times New Roman</vt:lpstr>
      <vt:lpstr>Arial</vt:lpstr>
      <vt:lpstr>Office Theme</vt:lpstr>
      <vt:lpstr>JCTVC-AB0023-v3</vt:lpstr>
      <vt:lpstr>Current state of roll equations:</vt:lpstr>
      <vt:lpstr>Counter-clockwise 2D rotation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https://jvet.hhi.fraunhofer.de/svn/svn_360Lib/tags/360Lib-3.0rc1 /source/Lib/TLib360/TGeometry.cpp </vt:lpstr>
      <vt:lpstr>https://jvet.hhi.fraunhofer.de/svn/svn_360Lib/tags/360Lib-3.0rc1/source/Lib/TLib360/TGeometry.cpp</vt:lpstr>
      <vt:lpstr>Euler’s rotation: math reflecting intent of JCTVC-AA1005 roll…</vt:lpstr>
      <vt:lpstr>Converting Axis angle to Euler</vt:lpstr>
      <vt:lpstr>Where to find more information on rotation…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Fogg</dc:creator>
  <cp:lastModifiedBy>Chad Fogg</cp:lastModifiedBy>
  <cp:revision>30</cp:revision>
  <dcterms:created xsi:type="dcterms:W3CDTF">2017-07-15T07:12:18Z</dcterms:created>
  <dcterms:modified xsi:type="dcterms:W3CDTF">2017-07-17T20:03:29Z</dcterms:modified>
</cp:coreProperties>
</file>