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7" r:id="rId2"/>
    <p:sldId id="307" r:id="rId3"/>
    <p:sldId id="325" r:id="rId4"/>
    <p:sldId id="328" r:id="rId5"/>
    <p:sldId id="327" r:id="rId6"/>
    <p:sldId id="323" r:id="rId7"/>
    <p:sldId id="294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orient="horz" pos="1620" userDrawn="1">
          <p15:clr>
            <a:srgbClr val="A4A3A4"/>
          </p15:clr>
        </p15:guide>
        <p15:guide id="7" pos="5470">
          <p15:clr>
            <a:srgbClr val="A4A3A4"/>
          </p15:clr>
        </p15:guide>
        <p15:guide id="8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F83308"/>
    <a:srgbClr val="FD9208"/>
    <a:srgbClr val="009FDF"/>
    <a:srgbClr val="F3D54E"/>
    <a:srgbClr val="F0CE3E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64" autoAdjust="0"/>
    <p:restoredTop sz="94634" autoAdjust="0"/>
  </p:normalViewPr>
  <p:slideViewPr>
    <p:cSldViewPr snapToGrid="0">
      <p:cViewPr varScale="1">
        <p:scale>
          <a:sx n="140" d="100"/>
          <a:sy n="140" d="100"/>
        </p:scale>
        <p:origin x="918" y="108"/>
      </p:cViewPr>
      <p:guideLst>
        <p:guide orient="horz" pos="1620"/>
        <p:guide pos="5470"/>
        <p:guide pos="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2285" y="5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FD7B2-88A6-E34E-8EF8-CB0C7BA47ADD}" type="datetimeFigureOut">
              <a:rPr lang="en-US" smtClean="0">
                <a:latin typeface="Arial" panose="020B0604020202020204" pitchFamily="34" charset="0"/>
              </a:rPr>
              <a:pPr/>
              <a:t>3/30/2017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CFA4E-18EB-6D49-8DE2-7A74038C2C1C}" type="slidenum">
              <a:rPr lang="en-US" smtClean="0">
                <a:latin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9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D7FC5FE-6F0D-D34A-8EE6-C95B4F5F4DC8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61C8689-8455-3546-ADF9-3B7273760F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2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Linear gradient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19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678363" y="1"/>
            <a:ext cx="4465637" cy="476884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4006850" cy="868680"/>
          </a:xfrm>
        </p:spPr>
        <p:txBody>
          <a:bodyPr>
            <a:noAutofit/>
          </a:bodyPr>
          <a:lstStyle>
            <a:lvl1pPr>
              <a:defRPr sz="2800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4" y="1325244"/>
            <a:ext cx="4006850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42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108062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b="0" cap="none" spc="0" baseline="0">
                <a:solidFill>
                  <a:schemeClr val="tx2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</a:t>
            </a:r>
            <a:br>
              <a:rPr lang="en-US" dirty="0" smtClean="0"/>
            </a:br>
            <a:r>
              <a:rPr lang="en-US" dirty="0" smtClean="0"/>
              <a:t>white section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3241150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baseline="0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7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lue Section Break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5613" y="2108062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</a:t>
            </a:r>
            <a:br>
              <a:rPr lang="en-US" dirty="0" smtClean="0"/>
            </a:br>
            <a:r>
              <a:rPr lang="en-US" dirty="0" smtClean="0"/>
              <a:t>blue section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>
          <a:xfrm>
            <a:off x="455613" y="3241150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i="0" baseline="0">
                <a:solidFill>
                  <a:srgbClr val="F3D5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11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2234882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4000" b="0" baseline="0">
                <a:solidFill>
                  <a:schemeClr val="accent2"/>
                </a:solidFill>
                <a:latin typeface="Arial" panose="020B0604020202020204" pitchFamily="34" charset="0"/>
                <a:ea typeface="Intel Clear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40pt Arial Body.</a:t>
            </a:r>
            <a:br>
              <a:rPr lang="en-US" dirty="0" smtClean="0"/>
            </a:br>
            <a:r>
              <a:rPr lang="en-US" dirty="0" smtClean="0"/>
              <a:t>For content that is not a section, but has a big idea in text only.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1101794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tx2"/>
                </a:solidFill>
                <a:latin typeface="Arial" panose="020B0604020202020204" pitchFamily="34" charset="0"/>
                <a:ea typeface="Intel Clear" panose="020B0604020203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25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Section Break Image">
    <p:bg>
      <p:bgPr>
        <a:gradFill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260088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blue section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3348787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baseline="0">
                <a:solidFill>
                  <a:schemeClr val="accent3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2574131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>
                <a:solidFill>
                  <a:srgbClr val="0071C5"/>
                </a:solidFill>
              </a:defRPr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76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1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6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ack Cover Radial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.psf\Home\Desktop\Inte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32" y="1875130"/>
            <a:ext cx="2108795" cy="13898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00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ack Cover Radial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_experience_hrz_wht_rgb_300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79" y="1874822"/>
            <a:ext cx="3646443" cy="151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8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Linear gradient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  <p:pic>
        <p:nvPicPr>
          <p:cNvPr id="5" name="Picture 4" descr="int_experience_hrz_wht_rgb_1500.png"/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93" y="389228"/>
            <a:ext cx="2121766" cy="88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gradFill>
          <a:gsLst>
            <a:gs pos="30000">
              <a:schemeClr val="tx2"/>
            </a:gs>
            <a:gs pos="100000">
              <a:srgbClr val="009FDF"/>
            </a:gs>
            <a:gs pos="65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image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32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5613" y="1203325"/>
            <a:ext cx="8228012" cy="3425825"/>
          </a:xfrm>
        </p:spPr>
        <p:txBody>
          <a:bodyPr/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18pt Arial body text</a:t>
            </a:r>
          </a:p>
          <a:p>
            <a:pPr lvl="1"/>
            <a:r>
              <a:rPr lang="en-US" dirty="0" smtClean="0"/>
              <a:t>18pt Arial bullet one</a:t>
            </a:r>
          </a:p>
          <a:p>
            <a:pPr lvl="2"/>
            <a:r>
              <a:rPr lang="en-US" dirty="0" smtClean="0"/>
              <a:t>16pt Arial sub-bullet</a:t>
            </a:r>
          </a:p>
          <a:p>
            <a:pPr lvl="3"/>
            <a:r>
              <a:rPr lang="en-US" dirty="0" smtClean="0"/>
              <a:t>14pt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51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4"/>
            <a:ext cx="4006851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30763" y="943430"/>
            <a:ext cx="318112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830763" y="2843897"/>
            <a:ext cx="318112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891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4"/>
            <a:ext cx="4006851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678363" y="1203324"/>
            <a:ext cx="4005264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06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Attrib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5613" y="1203325"/>
            <a:ext cx="8228013" cy="3425825"/>
          </a:xfrm>
        </p:spPr>
        <p:txBody>
          <a:bodyPr anchor="ctr" anchorCtr="0"/>
          <a:lstStyle>
            <a:lvl1pPr marL="190500" indent="-190500">
              <a:defRPr sz="3600" b="1" baseline="0">
                <a:solidFill>
                  <a:schemeClr val="accent1"/>
                </a:solidFill>
                <a:latin typeface="+mn-lt"/>
                <a:cs typeface="Arial" panose="020B0604020202020204" pitchFamily="34" charset="0"/>
              </a:defRPr>
            </a:lvl1pPr>
            <a:lvl2pPr marL="417513" indent="-225425">
              <a:buFont typeface="Intel Clear" pitchFamily="34" charset="0"/>
              <a:buChar char="–"/>
              <a:defRPr sz="1200" baseline="0">
                <a:latin typeface="+mn-lt"/>
                <a:cs typeface="Arial" panose="020B0604020202020204" pitchFamily="34" charset="0"/>
              </a:defRPr>
            </a:lvl2pPr>
            <a:lvl3pPr marL="685800" indent="-228600">
              <a:buFont typeface="Intel Clear" pitchFamily="34" charset="0"/>
              <a:buChar char="–"/>
              <a:defRPr sz="1200">
                <a:latin typeface="+mn-lt"/>
              </a:defRPr>
            </a:lvl3pPr>
            <a:lvl4pPr>
              <a:buFont typeface="Intel Clear" pitchFamily="34" charset="0"/>
              <a:buChar char="–"/>
              <a:defRPr sz="1100">
                <a:latin typeface="+mn-lt"/>
              </a:defRPr>
            </a:lvl4pPr>
            <a:lvl5pPr>
              <a:buFont typeface="Intel Clear" pitchFamily="34" charset="0"/>
              <a:buChar char="–"/>
              <a:defRPr sz="1050">
                <a:latin typeface="+mn-lt"/>
              </a:defRPr>
            </a:lvl5pPr>
          </a:lstStyle>
          <a:p>
            <a:pPr lvl="0"/>
            <a:r>
              <a:rPr lang="en-US" dirty="0" smtClean="0"/>
              <a:t>“36pt Arial Bold Text”</a:t>
            </a:r>
          </a:p>
          <a:p>
            <a:pPr lvl="1"/>
            <a:r>
              <a:rPr lang="en-US" dirty="0" err="1" smtClean="0"/>
              <a:t>12pt</a:t>
            </a:r>
            <a:r>
              <a:rPr lang="en-US" dirty="0" smtClean="0"/>
              <a:t> Attribution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94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20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Bottom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574131"/>
            <a:ext cx="9144000" cy="219471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5"/>
            <a:ext cx="4006851" cy="130929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4678363" y="1203325"/>
            <a:ext cx="4005264" cy="130929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1009487" y="4975795"/>
            <a:ext cx="184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8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587" y="4759452"/>
            <a:ext cx="9144000" cy="384048"/>
          </a:xfrm>
          <a:prstGeom prst="rect">
            <a:avLst/>
          </a:prstGeom>
          <a:gradFill flip="none" rotWithShape="1">
            <a:gsLst>
              <a:gs pos="32000">
                <a:schemeClr val="tx2"/>
              </a:gs>
              <a:gs pos="95000">
                <a:srgbClr val="009FDF"/>
              </a:gs>
              <a:gs pos="78000">
                <a:srgbClr val="0071C5"/>
              </a:gs>
            </a:gsLst>
            <a:lin ang="1986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\\.psf\Home\Desktop\Intel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915" y="4830589"/>
            <a:ext cx="364336" cy="2401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8718551" y="4824510"/>
            <a:ext cx="2381" cy="237744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613" y="310130"/>
            <a:ext cx="8229600" cy="8686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1203325"/>
            <a:ext cx="8228012" cy="3425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18pt Arial body text</a:t>
            </a:r>
          </a:p>
          <a:p>
            <a:pPr lvl="1"/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16pt Arial sub-bullet</a:t>
            </a:r>
          </a:p>
          <a:p>
            <a:pPr lvl="3"/>
            <a:r>
              <a:rPr lang="en-US" dirty="0" smtClean="0"/>
              <a:t>14pt Arial fourth level</a:t>
            </a:r>
          </a:p>
          <a:p>
            <a:pPr lvl="4"/>
            <a:r>
              <a:rPr lang="en-US" dirty="0" smtClean="0"/>
              <a:t>14pt Arial 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2352" y="4824387"/>
            <a:ext cx="2133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22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74" r:id="rId3"/>
    <p:sldLayoutId id="2147483650" r:id="rId4"/>
    <p:sldLayoutId id="2147483684" r:id="rId5"/>
    <p:sldLayoutId id="2147483652" r:id="rId6"/>
    <p:sldLayoutId id="2147483660" r:id="rId7"/>
    <p:sldLayoutId id="2147483668" r:id="rId8"/>
    <p:sldLayoutId id="2147483669" r:id="rId9"/>
    <p:sldLayoutId id="2147483670" r:id="rId10"/>
    <p:sldLayoutId id="2147483672" r:id="rId11"/>
    <p:sldLayoutId id="2147483651" r:id="rId12"/>
    <p:sldLayoutId id="2147483677" r:id="rId13"/>
    <p:sldLayoutId id="2147483665" r:id="rId14"/>
    <p:sldLayoutId id="2147483654" r:id="rId15"/>
    <p:sldLayoutId id="2147483655" r:id="rId16"/>
    <p:sldLayoutId id="2147483676" r:id="rId17"/>
    <p:sldLayoutId id="2147483681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i="0" kern="1200" spc="0" baseline="0">
          <a:solidFill>
            <a:schemeClr val="tx2"/>
          </a:solidFill>
          <a:latin typeface="+mj-lt"/>
          <a:ea typeface="Intel Clear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ts val="1200"/>
        </a:spcBef>
        <a:spcAft>
          <a:spcPts val="0"/>
        </a:spcAft>
        <a:buFont typeface="Wingdings" panose="05000000000000000000" pitchFamily="2" charset="2"/>
        <a:buNone/>
        <a:defRPr sz="1800" b="0" kern="1200">
          <a:solidFill>
            <a:srgbClr val="0071C5"/>
          </a:solidFill>
          <a:latin typeface="+mn-lt"/>
          <a:ea typeface="+mn-ea"/>
          <a:cs typeface="Arial" panose="020B0604020202020204" pitchFamily="34" charset="0"/>
        </a:defRPr>
      </a:lvl1pPr>
      <a:lvl2pPr marL="225425" indent="-225425" algn="l" defTabSz="457200" rtl="0" eaLnBrk="1" latinLnBrk="0" hangingPunct="1">
        <a:spcBef>
          <a:spcPts val="1200"/>
        </a:spcBef>
        <a:buFont typeface="Wingdings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571500" indent="-228600" algn="l" defTabSz="457200" rtl="0" eaLnBrk="1" latinLnBrk="0" hangingPunct="1">
        <a:spcBef>
          <a:spcPts val="800"/>
        </a:spcBef>
        <a:buFont typeface="Intel Clear" panose="020B0604020203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969963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1319213" indent="-228600" algn="l" defTabSz="457200" rtl="0" eaLnBrk="1" latinLnBrk="0" hangingPunct="1">
        <a:spcBef>
          <a:spcPct val="20000"/>
        </a:spcBef>
        <a:buFont typeface="Intel Clear" panose="020B0604020203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3.jpg@01D250B5.79192780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87" y="2350670"/>
            <a:ext cx="8212886" cy="1102519"/>
          </a:xfrm>
        </p:spPr>
        <p:txBody>
          <a:bodyPr/>
          <a:lstStyle/>
          <a:p>
            <a:r>
              <a:rPr lang="en-US" dirty="0" err="1" smtClean="0"/>
              <a:t>JCTVC-AA0036</a:t>
            </a:r>
            <a:r>
              <a:rPr lang="en-US" dirty="0" smtClean="0"/>
              <a:t>:</a:t>
            </a:r>
            <a:r>
              <a:rPr lang="en-US" dirty="0" smtClean="0">
                <a:solidFill>
                  <a:schemeClr val="bg1">
                    <a:alpha val="9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alpha val="90000"/>
                  </a:schemeClr>
                </a:solidFill>
              </a:rPr>
            </a:br>
            <a:r>
              <a:rPr lang="en-US" sz="4400" dirty="0"/>
              <a:t>Omnidirectional recommended viewport </a:t>
            </a:r>
            <a:r>
              <a:rPr lang="en-US" sz="4400" dirty="0" err="1"/>
              <a:t>SEI</a:t>
            </a:r>
            <a:r>
              <a:rPr lang="en-US" sz="4400" dirty="0"/>
              <a:t> Message</a:t>
            </a:r>
            <a:endParaRPr lang="en-US" sz="4400" dirty="0">
              <a:solidFill>
                <a:schemeClr val="bg1">
                  <a:alpha val="9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687" y="3639312"/>
            <a:ext cx="6330212" cy="925360"/>
          </a:xfrm>
        </p:spPr>
        <p:txBody>
          <a:bodyPr/>
          <a:lstStyle/>
          <a:p>
            <a:r>
              <a:rPr lang="en-US" b="0" dirty="0" smtClean="0"/>
              <a:t>Jill </a:t>
            </a:r>
            <a:r>
              <a:rPr lang="en-US" b="0" dirty="0" smtClean="0"/>
              <a:t>Boyc</a:t>
            </a:r>
            <a:r>
              <a:rPr lang="en-US" dirty="0" smtClean="0"/>
              <a:t>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31009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5613" y="826582"/>
            <a:ext cx="8075739" cy="3371469"/>
          </a:xfrm>
        </p:spPr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A" sz="2200" dirty="0"/>
              <a:t>SEI message is proposed for HEVC and AVC</a:t>
            </a:r>
            <a:r>
              <a:rPr lang="en-CA" sz="2200" dirty="0"/>
              <a:t> to </a:t>
            </a:r>
            <a:r>
              <a:rPr lang="en-CA" sz="2200" dirty="0"/>
              <a:t>indicate </a:t>
            </a:r>
            <a:r>
              <a:rPr lang="en-CA" sz="2200" dirty="0" smtClean="0"/>
              <a:t>omnidirectional ROI</a:t>
            </a:r>
          </a:p>
          <a:p>
            <a:pPr marL="631825" lvl="2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Allows </a:t>
            </a:r>
            <a:r>
              <a:rPr lang="en-CA" sz="2000" dirty="0"/>
              <a:t>the encoder to indicate a “director’s view,” which is a recommended rectangular viewport in a rectilinear projection from the coded spherical video</a:t>
            </a:r>
            <a:endParaRPr lang="en-CA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MPEG </a:t>
            </a:r>
            <a:r>
              <a:rPr lang="en-US" sz="2200" dirty="0" smtClean="0"/>
              <a:t>OMAF AHG on ROI </a:t>
            </a:r>
            <a:r>
              <a:rPr lang="en-US" sz="2200" dirty="0" smtClean="0"/>
              <a:t>adopted signaling </a:t>
            </a:r>
            <a:r>
              <a:rPr lang="en-US" sz="2200" dirty="0" smtClean="0"/>
              <a:t>for </a:t>
            </a:r>
            <a:r>
              <a:rPr lang="en-US" sz="2200" dirty="0" smtClean="0"/>
              <a:t>this </a:t>
            </a:r>
            <a:r>
              <a:rPr lang="en-US" sz="2200" dirty="0"/>
              <a:t>functionality to </a:t>
            </a:r>
            <a:r>
              <a:rPr lang="en-US" sz="2200" dirty="0" err="1"/>
              <a:t>OMAF</a:t>
            </a:r>
            <a:r>
              <a:rPr lang="en-US" sz="2200" dirty="0"/>
              <a:t> draft </a:t>
            </a:r>
            <a:r>
              <a:rPr lang="en-US" sz="2200" dirty="0" smtClean="0"/>
              <a:t>at </a:t>
            </a:r>
            <a:r>
              <a:rPr lang="en-US" sz="2200" dirty="0"/>
              <a:t>Geneva meeting</a:t>
            </a:r>
            <a:endParaRPr lang="en-US" sz="22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Previously proposed in </a:t>
            </a:r>
            <a:r>
              <a:rPr lang="en-US" sz="2200" dirty="0" err="1" smtClean="0"/>
              <a:t>JCTVC-Z0034</a:t>
            </a:r>
            <a:r>
              <a:rPr lang="en-US" sz="2200" dirty="0" smtClean="0"/>
              <a:t>, as “ROI Mode”</a:t>
            </a:r>
          </a:p>
          <a:p>
            <a:pPr marL="631825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Excerpt from Meeting Notes: “</a:t>
            </a:r>
            <a:r>
              <a:rPr lang="en-CA" dirty="0"/>
              <a:t>General support was expressed for this first proposed mode, as a distinct </a:t>
            </a:r>
            <a:r>
              <a:rPr lang="en-CA" dirty="0" err="1"/>
              <a:t>SEI</a:t>
            </a:r>
            <a:r>
              <a:rPr lang="en-CA" dirty="0"/>
              <a:t> message. It seems likely to be adopted at the next meeting, given adequate coordination and potential refinement.</a:t>
            </a:r>
            <a:endParaRPr lang="en-US" dirty="0"/>
          </a:p>
          <a:p>
            <a:pPr marL="631825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“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878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ROI Mode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516069" y="950817"/>
            <a:ext cx="8228012" cy="34258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When viewing omnidirectional video, the viewer typically views only a small portion of the full 360º x 180º video at a given time. </a:t>
            </a:r>
            <a:endParaRPr lang="en-CA" dirty="0" smtClean="0"/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A </a:t>
            </a:r>
            <a:r>
              <a:rPr lang="en-CA" dirty="0"/>
              <a:t>viewer may miss the “most interesting” area of the </a:t>
            </a:r>
            <a:r>
              <a:rPr lang="en-CA" dirty="0" smtClean="0"/>
              <a:t>video</a:t>
            </a:r>
            <a:endParaRPr lang="en-CA" dirty="0"/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Content creator can recommend a region to view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Viewer can follow the recommendation or override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Syntax needed to indicate position and size of recommended region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To indicate rectangular rectilinear region:</a:t>
            </a:r>
          </a:p>
          <a:p>
            <a:pPr marL="857250" lvl="2" indent="-285750">
              <a:buFont typeface="Arial" panose="020B0604020202020204" pitchFamily="34" charset="0"/>
              <a:buChar char="•"/>
            </a:pPr>
            <a:r>
              <a:rPr lang="en-US" dirty="0"/>
              <a:t>Spherical center position (yaw, pitch, roll) </a:t>
            </a:r>
          </a:p>
          <a:p>
            <a:pPr marL="857250" lvl="2" indent="-285750">
              <a:buFont typeface="Arial" panose="020B0604020202020204" pitchFamily="34" charset="0"/>
              <a:buChar char="•"/>
            </a:pPr>
            <a:r>
              <a:rPr lang="en-US" dirty="0"/>
              <a:t>Range of yaw and pitch angles of a rectangular region in a rectilinear projection of a sphere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5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</a:t>
            </a:r>
            <a:r>
              <a:rPr lang="en-US" dirty="0" err="1" smtClean="0"/>
              <a:t>OMAF</a:t>
            </a:r>
            <a:r>
              <a:rPr lang="en-US" dirty="0" smtClean="0"/>
              <a:t> draft support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37745" y="1203325"/>
            <a:ext cx="4858988" cy="34258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err="1" smtClean="0"/>
              <a:t>OMAF</a:t>
            </a:r>
            <a:r>
              <a:rPr lang="en-CA" dirty="0" smtClean="0"/>
              <a:t> draft supports functionality to indicate a ROI</a:t>
            </a:r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 region is bounded by two horizontal “great circles” and two vertical “great circles,” where a great circle is a diameter of the </a:t>
            </a:r>
            <a:r>
              <a:rPr lang="en-CA" dirty="0" smtClean="0"/>
              <a:t>sphere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Corresponds to a rectangular region in a rectilinear viewport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8194" name="Picture 1" descr="cid:image003.jpg@01D250B5.7919278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605" y="660337"/>
            <a:ext cx="3551237" cy="370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96732" y="4485670"/>
            <a:ext cx="3909219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 smtClean="0">
                <a:solidFill>
                  <a:srgbClr val="003C71"/>
                </a:solidFill>
              </a:rPr>
              <a:t>Figure from Emmanuel Thomas on OMAF ROI AHG reflector</a:t>
            </a:r>
          </a:p>
        </p:txBody>
      </p:sp>
    </p:spTree>
    <p:extLst>
      <p:ext uri="{BB962C8B-B14F-4D97-AF65-F5344CB8AC3E}">
        <p14:creationId xmlns:p14="http://schemas.microsoft.com/office/powerpoint/2010/main" val="81480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SEI message syntax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27409729"/>
              </p:ext>
            </p:extLst>
          </p:nvPr>
        </p:nvGraphicFramePr>
        <p:xfrm>
          <a:off x="634621" y="1177527"/>
          <a:ext cx="6816945" cy="2576910"/>
        </p:xfrm>
        <a:graphic>
          <a:graphicData uri="http://schemas.openxmlformats.org/drawingml/2006/table">
            <a:tbl>
              <a:tblPr/>
              <a:tblGrid>
                <a:gridCol w="5809086"/>
                <a:gridCol w="1007859"/>
              </a:tblGrid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omnidirectional_viewport( payloadSize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Descriptor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 viewport _cancel_flag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if( !omnidirectional_viewport_cancel_flag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omnidirectional_viewport_persistence_flag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omnidirectional_viewport_yaw_center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omnidirectional_viewport_pitch_center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omnidirectional_viewport_yaw_range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omnidirectional_viewport_pitch_range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i(16)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9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417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Recommend to add an SEI message to </a:t>
            </a:r>
            <a:r>
              <a:rPr lang="en-US" dirty="0" smtClean="0"/>
              <a:t>indicate omnidirectional ROI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Align with </a:t>
            </a:r>
            <a:r>
              <a:rPr lang="en-US" dirty="0" err="1" smtClean="0"/>
              <a:t>OMAF</a:t>
            </a:r>
            <a:r>
              <a:rPr lang="en-US" dirty="0" smtClean="0"/>
              <a:t> draft functionality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While could perhaps be combined with the omnidirectional projection information </a:t>
            </a:r>
            <a:r>
              <a:rPr lang="en-US" dirty="0" err="1" smtClean="0"/>
              <a:t>SEI</a:t>
            </a:r>
            <a:r>
              <a:rPr lang="en-US" dirty="0" smtClean="0"/>
              <a:t> message, seems cleaner to separate</a:t>
            </a:r>
          </a:p>
          <a:p>
            <a:pPr marL="51117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have different persistence conditions</a:t>
            </a:r>
          </a:p>
          <a:p>
            <a:pPr marL="8572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Desirable to allow this message to change on a per picture basis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38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415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_PPT Template_ClearPro_16x9">
  <a:themeElements>
    <a:clrScheme name="Intel Color Palette">
      <a:dk1>
        <a:sysClr val="windowText" lastClr="000000"/>
      </a:dk1>
      <a:lt1>
        <a:sysClr val="window" lastClr="FFFFFF"/>
      </a:lt1>
      <a:dk2>
        <a:srgbClr val="003C71"/>
      </a:dk2>
      <a:lt2>
        <a:srgbClr val="B1BABF"/>
      </a:lt2>
      <a:accent1>
        <a:srgbClr val="0071C5"/>
      </a:accent1>
      <a:accent2>
        <a:srgbClr val="00AEEF"/>
      </a:accent2>
      <a:accent3>
        <a:srgbClr val="F3D54E"/>
      </a:accent3>
      <a:accent4>
        <a:srgbClr val="FFA300"/>
      </a:accent4>
      <a:accent5>
        <a:srgbClr val="FC4C02"/>
      </a:accent5>
      <a:accent6>
        <a:srgbClr val="C3D600"/>
      </a:accent6>
      <a:hlink>
        <a:srgbClr val="0071C5"/>
      </a:hlink>
      <a:folHlink>
        <a:srgbClr val="00AEE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>
        <a:spAutoFit/>
      </a:bodyPr>
      <a:lstStyle>
        <a:defPPr>
          <a:defRPr sz="1100" dirty="0" err="1" smtClean="0">
            <a:solidFill>
              <a:srgbClr val="003C7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344</Words>
  <Application>Microsoft Office PowerPoint</Application>
  <PresentationFormat>On-screen Show (16:9)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Malgun Gothic</vt:lpstr>
      <vt:lpstr>Arial</vt:lpstr>
      <vt:lpstr>Intel Clear</vt:lpstr>
      <vt:lpstr>Times New Roman</vt:lpstr>
      <vt:lpstr>Wingdings</vt:lpstr>
      <vt:lpstr>Int_PPT Template_ClearPro_16x9</vt:lpstr>
      <vt:lpstr>JCTVC-AA0036: Omnidirectional recommended viewport SEI Message</vt:lpstr>
      <vt:lpstr>Overview</vt:lpstr>
      <vt:lpstr>ROI Mode</vt:lpstr>
      <vt:lpstr>Related OMAF draft support</vt:lpstr>
      <vt:lpstr>Proposed SEI message syntax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2015-05-06T16:36:39Z</dcterms:created>
  <dcterms:modified xsi:type="dcterms:W3CDTF">2017-03-30T07:24:44Z</dcterms:modified>
</cp:coreProperties>
</file>