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7" r:id="rId2"/>
    <p:sldId id="307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3" r:id="rId12"/>
    <p:sldId id="334" r:id="rId13"/>
    <p:sldId id="335" r:id="rId14"/>
    <p:sldId id="323" r:id="rId15"/>
    <p:sldId id="294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F83308"/>
    <a:srgbClr val="FD9208"/>
    <a:srgbClr val="009FDF"/>
    <a:srgbClr val="F3D54E"/>
    <a:srgbClr val="F0CE3E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4" autoAdjust="0"/>
    <p:restoredTop sz="94634" autoAdjust="0"/>
  </p:normalViewPr>
  <p:slideViewPr>
    <p:cSldViewPr snapToGrid="0">
      <p:cViewPr varScale="1">
        <p:scale>
          <a:sx n="82" d="100"/>
          <a:sy n="82" d="100"/>
        </p:scale>
        <p:origin x="912" y="56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3/31/2017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3/31/2017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1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678363" y="1"/>
            <a:ext cx="4465637" cy="476884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4006850" cy="86868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4" y="1325244"/>
            <a:ext cx="4006850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tx2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white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blue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2234882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Arial" panose="020B0604020202020204" pitchFamily="34" charset="0"/>
                <a:ea typeface="Intel Clear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40pt Arial Body.</a:t>
            </a:r>
            <a:br>
              <a:rPr lang="en-US" dirty="0" smtClean="0"/>
            </a:br>
            <a:r>
              <a:rPr lang="en-US" dirty="0" smtClean="0"/>
              <a:t>For content that is not a section, but has a big idea in text only.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1101794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Arial" panose="020B0604020202020204" pitchFamily="34" charset="0"/>
                <a:ea typeface="Intel Clear" panose="020B0604020203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260088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blue 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348787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257413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6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6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.psf\Home\Desktop\Inte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32" y="1875130"/>
            <a:ext cx="2108795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0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_experience_hrz_wht_rgb_30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79" y="1874822"/>
            <a:ext cx="3646443" cy="151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5" name="Picture 4" descr="int_experience_hrz_wht_rgb_1500.png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3" y="389228"/>
            <a:ext cx="2121766" cy="88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30000">
              <a:schemeClr val="tx2"/>
            </a:gs>
            <a:gs pos="100000">
              <a:srgbClr val="009FDF"/>
            </a:gs>
            <a:gs pos="65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image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2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203325"/>
            <a:ext cx="8228012" cy="3425825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18pt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1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3" y="943430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3" y="2843897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89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678363" y="1203324"/>
            <a:ext cx="4005264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0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613" y="1203325"/>
            <a:ext cx="8228013" cy="3425825"/>
          </a:xfrm>
        </p:spPr>
        <p:txBody>
          <a:bodyPr anchor="ctr" anchorCtr="0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Arial" panose="020B0604020202020204" pitchFamily="34" charset="0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Arial" panose="020B0604020202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 dirty="0" smtClean="0"/>
              <a:t>“36pt Arial Bold Text”</a:t>
            </a:r>
          </a:p>
          <a:p>
            <a:pPr lvl="1"/>
            <a:r>
              <a:rPr lang="en-US" dirty="0" err="1" smtClean="0"/>
              <a:t>12pt</a:t>
            </a:r>
            <a:r>
              <a:rPr lang="en-US" dirty="0" smtClean="0"/>
              <a:t> Attribution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4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131"/>
            <a:ext cx="9144000" cy="219471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5"/>
            <a:ext cx="4006851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678363" y="1203325"/>
            <a:ext cx="4005264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09487" y="497579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587" y="4759452"/>
            <a:ext cx="9144000" cy="384048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915" y="4830589"/>
            <a:ext cx="364336" cy="24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8718551" y="4824510"/>
            <a:ext cx="2381" cy="237744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613" y="310130"/>
            <a:ext cx="8229600" cy="8686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203325"/>
            <a:ext cx="8228012" cy="3425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14pt Arial 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2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4" r:id="rId3"/>
    <p:sldLayoutId id="2147483650" r:id="rId4"/>
    <p:sldLayoutId id="2147483684" r:id="rId5"/>
    <p:sldLayoutId id="2147483652" r:id="rId6"/>
    <p:sldLayoutId id="2147483660" r:id="rId7"/>
    <p:sldLayoutId id="2147483668" r:id="rId8"/>
    <p:sldLayoutId id="2147483669" r:id="rId9"/>
    <p:sldLayoutId id="2147483670" r:id="rId10"/>
    <p:sldLayoutId id="2147483672" r:id="rId11"/>
    <p:sldLayoutId id="2147483651" r:id="rId12"/>
    <p:sldLayoutId id="2147483677" r:id="rId13"/>
    <p:sldLayoutId id="2147483665" r:id="rId14"/>
    <p:sldLayoutId id="2147483654" r:id="rId15"/>
    <p:sldLayoutId id="2147483655" r:id="rId16"/>
    <p:sldLayoutId id="2147483676" r:id="rId17"/>
    <p:sldLayoutId id="2147483681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i="0" kern="1200" spc="0" baseline="0">
          <a:solidFill>
            <a:schemeClr val="tx2"/>
          </a:solidFill>
          <a:latin typeface="+mj-lt"/>
          <a:ea typeface="Intel Clear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ts val="1200"/>
        </a:spcBef>
        <a:spcAft>
          <a:spcPts val="0"/>
        </a:spcAft>
        <a:buFont typeface="Wingdings" panose="05000000000000000000" pitchFamily="2" charset="2"/>
        <a:buNone/>
        <a:defRPr sz="1800" b="0" kern="1200">
          <a:solidFill>
            <a:srgbClr val="0071C5"/>
          </a:solidFill>
          <a:latin typeface="+mn-lt"/>
          <a:ea typeface="+mn-ea"/>
          <a:cs typeface="Arial" panose="020B0604020202020204" pitchFamily="34" charset="0"/>
        </a:defRPr>
      </a:lvl1pPr>
      <a:lvl2pPr marL="225425" indent="-225425" algn="l" defTabSz="457200" rtl="0" eaLnBrk="1" latinLnBrk="0" hangingPunct="1">
        <a:spcBef>
          <a:spcPts val="1200"/>
        </a:spcBef>
        <a:buFont typeface="Wingdings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571500" indent="-228600" algn="l" defTabSz="457200" rtl="0" eaLnBrk="1" latinLnBrk="0" hangingPunct="1">
        <a:spcBef>
          <a:spcPts val="800"/>
        </a:spcBef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969963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1319213" indent="-228600" algn="l" defTabSz="457200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2664569"/>
            <a:ext cx="8212886" cy="1102519"/>
          </a:xfrm>
        </p:spPr>
        <p:txBody>
          <a:bodyPr/>
          <a:lstStyle/>
          <a:p>
            <a:r>
              <a:rPr lang="en-US" sz="4400" dirty="0" err="1" smtClean="0"/>
              <a:t>JCTVC-AA0035</a:t>
            </a:r>
            <a:r>
              <a:rPr lang="en-US" sz="4400" dirty="0" smtClean="0"/>
              <a:t>:</a:t>
            </a:r>
            <a:r>
              <a:rPr lang="en-US" sz="4400" dirty="0" smtClean="0">
                <a:solidFill>
                  <a:schemeClr val="bg1">
                    <a:alpha val="90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bg1">
                    <a:alpha val="90000"/>
                  </a:schemeClr>
                </a:solidFill>
              </a:rPr>
            </a:br>
            <a:r>
              <a:rPr lang="en-CA" sz="3600" b="1" dirty="0"/>
              <a:t>Omnidirectional projection indication</a:t>
            </a:r>
            <a:r>
              <a:rPr lang="en-CA" sz="3600" dirty="0"/>
              <a:t> </a:t>
            </a:r>
            <a:r>
              <a:rPr lang="en-CA" sz="3600" b="1" dirty="0" err="1"/>
              <a:t>SEI</a:t>
            </a:r>
            <a:r>
              <a:rPr lang="en-CA" sz="3600" b="1" dirty="0"/>
              <a:t> message </a:t>
            </a:r>
            <a:r>
              <a:rPr lang="en-CA" sz="3600" b="1" dirty="0" err="1"/>
              <a:t>geometry_type</a:t>
            </a:r>
            <a:r>
              <a:rPr lang="en-CA" sz="3600" b="1" dirty="0"/>
              <a:t> and </a:t>
            </a:r>
            <a:r>
              <a:rPr lang="en-CA" sz="3600" b="1" dirty="0" err="1"/>
              <a:t>projection_type</a:t>
            </a:r>
            <a:r>
              <a:rPr lang="en-CA" sz="3600" b="1" dirty="0"/>
              <a:t> changes</a:t>
            </a:r>
            <a:endParaRPr lang="en-US" sz="3600" dirty="0">
              <a:solidFill>
                <a:schemeClr val="bg1">
                  <a:alpha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87" y="4144280"/>
            <a:ext cx="6330212" cy="925360"/>
          </a:xfrm>
        </p:spPr>
        <p:txBody>
          <a:bodyPr/>
          <a:lstStyle/>
          <a:p>
            <a:r>
              <a:rPr lang="en-US" b="0" dirty="0" smtClean="0"/>
              <a:t>Jill Boyc</a:t>
            </a:r>
            <a:r>
              <a:rPr lang="en-US" dirty="0" smtClean="0"/>
              <a:t>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1009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Rectilinear viewport 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JCTVC-Z0034</a:t>
            </a:r>
            <a:r>
              <a:rPr lang="en-US" dirty="0" smtClean="0"/>
              <a:t> proposed </a:t>
            </a:r>
            <a:r>
              <a:rPr lang="en-US" dirty="0" err="1" smtClean="0"/>
              <a:t>SEI</a:t>
            </a:r>
            <a:r>
              <a:rPr lang="en-US" dirty="0" smtClean="0"/>
              <a:t> message support for a “viewport mode” indicating the size and position of a rectilinear viewport that had been extracted from spherical video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Position needed because of dynamically moving HMD and system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JCTVC-Z1005</a:t>
            </a:r>
            <a:r>
              <a:rPr lang="en-US" dirty="0" smtClean="0"/>
              <a:t> already provides indication of size and position of region of a sphere that the video represents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Adding a “rectilinear” code value to </a:t>
            </a:r>
            <a:r>
              <a:rPr lang="en-US" dirty="0" err="1" smtClean="0"/>
              <a:t>projection_type</a:t>
            </a:r>
            <a:r>
              <a:rPr lang="en-US" dirty="0" smtClean="0"/>
              <a:t>, accomplishes the proposed functionality, without any syntax change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Size of region when rectilinear projection used limited to &lt;180° in each dimension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6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Viewport Mode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853945"/>
            <a:ext cx="8228012" cy="37752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MANE-assisted distribution system can offload decoding compute resources from client and reduce network bandwidth by extracting a viewport based on the Head Mounted Display (HMD) position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73560" y="176950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297467" y="1709053"/>
          <a:ext cx="8489394" cy="3117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Visio" r:id="rId3" imgW="9364514" imgH="3435439" progId="Visio.Drawing.11">
                  <p:embed/>
                </p:oleObj>
              </mc:Choice>
              <mc:Fallback>
                <p:oleObj name="Visio" r:id="rId3" imgW="9364514" imgH="343543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67" y="1709053"/>
                        <a:ext cx="8489394" cy="31173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494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 with yaw, pitch offset (from </a:t>
            </a:r>
            <a:r>
              <a:rPr lang="en-US" dirty="0" err="1" smtClean="0"/>
              <a:t>JCTVC-Z1005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186" y="1350655"/>
            <a:ext cx="3408766" cy="310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7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syntax for proposed features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50113233"/>
              </p:ext>
            </p:extLst>
          </p:nvPr>
        </p:nvGraphicFramePr>
        <p:xfrm>
          <a:off x="607325" y="1344303"/>
          <a:ext cx="7397088" cy="3050275"/>
        </p:xfrm>
        <a:graphic>
          <a:graphicData uri="http://schemas.openxmlformats.org/drawingml/2006/table">
            <a:tbl>
              <a:tblPr firstRow="1" firstCol="1" bandRow="1"/>
              <a:tblGrid>
                <a:gridCol w="1295875"/>
                <a:gridCol w="1583056"/>
                <a:gridCol w="1407425"/>
                <a:gridCol w="3110732"/>
              </a:tblGrid>
              <a:tr h="23463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geometry_type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sub_geometry_flag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projection_type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(sphere)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(ERP)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ERP content, rendered on a sphere, filling the entire sphere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(sphere)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(ERP)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ERP content, rendered on a sphere, filling a portion of the sphere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5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(sphere)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(rectilinear)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rectilinear region which had been extracted from a sphere (“viewport mode” from JCTVC-Z0034), rendered on a sphere, filling a portion of the sphere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(cube)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(cube map)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cube map projection content, should be rendered on a cube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 (sphere)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(cube map)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cube map projection content, should be rendered on a sphere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9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Proposed code values and semantics changes to the omnidirectional projection indication </a:t>
            </a:r>
            <a:r>
              <a:rPr lang="en-US" dirty="0" err="1" smtClean="0"/>
              <a:t>SEI</a:t>
            </a:r>
            <a:r>
              <a:rPr lang="en-US" dirty="0" smtClean="0"/>
              <a:t> message provide additional features, without syntax changes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cube map projection and cubic rendering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Differentiate between rendering geometry and coding projection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rectilinear projection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8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15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826582"/>
            <a:ext cx="8075739" cy="3371469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Propose to add functionality to the omnidirectional projection information </a:t>
            </a:r>
            <a:r>
              <a:rPr lang="en-US" dirty="0" err="1" smtClean="0"/>
              <a:t>SEI</a:t>
            </a:r>
            <a:r>
              <a:rPr lang="en-US" dirty="0" smtClean="0"/>
              <a:t> message in </a:t>
            </a:r>
            <a:r>
              <a:rPr lang="en-US" dirty="0" err="1" smtClean="0"/>
              <a:t>JCTVC-Z1005</a:t>
            </a: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Add </a:t>
            </a:r>
            <a:r>
              <a:rPr lang="en-CA" dirty="0"/>
              <a:t>code values to the </a:t>
            </a:r>
            <a:r>
              <a:rPr lang="en-CA" dirty="0" err="1"/>
              <a:t>geometry_type</a:t>
            </a:r>
            <a:r>
              <a:rPr lang="en-CA" dirty="0"/>
              <a:t> and </a:t>
            </a:r>
            <a:r>
              <a:rPr lang="en-CA" dirty="0" err="1"/>
              <a:t>projection_type</a:t>
            </a:r>
            <a:r>
              <a:rPr lang="en-CA" dirty="0"/>
              <a:t> syntax </a:t>
            </a:r>
            <a:r>
              <a:rPr lang="en-CA" dirty="0" smtClean="0"/>
              <a:t>elements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1"/>
                </a:solidFill>
              </a:rPr>
              <a:t>Geometry_type</a:t>
            </a:r>
            <a:r>
              <a:rPr lang="en-US" dirty="0">
                <a:solidFill>
                  <a:schemeClr val="accent1"/>
                </a:solidFill>
              </a:rPr>
              <a:t>: add value for cubical shape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1"/>
                </a:solidFill>
              </a:rPr>
              <a:t>Projection_type</a:t>
            </a:r>
            <a:r>
              <a:rPr lang="en-US" dirty="0">
                <a:solidFill>
                  <a:schemeClr val="accent1"/>
                </a:solidFill>
              </a:rPr>
              <a:t>: add values for cube map projection and rectilinear projection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Change </a:t>
            </a:r>
            <a:r>
              <a:rPr lang="en-CA" dirty="0"/>
              <a:t>their semantics to clarify the distinction between a projection format used for coding a video sequence from the geometry used for rendering</a:t>
            </a: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dirty="0"/>
              <a:t>The “viewport mode” functionality proposed in </a:t>
            </a:r>
            <a:r>
              <a:rPr lang="en-CA" dirty="0" err="1"/>
              <a:t>JCTVC-Z0034</a:t>
            </a:r>
            <a:r>
              <a:rPr lang="en-CA" dirty="0"/>
              <a:t> can also be provided with the proposed changes, without requiring any additional syntax</a:t>
            </a:r>
            <a:endParaRPr lang="en-US" dirty="0" smtClean="0"/>
          </a:p>
          <a:p>
            <a:pPr marL="631825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87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syntax in </a:t>
            </a:r>
            <a:r>
              <a:rPr lang="en-US" dirty="0" err="1" smtClean="0"/>
              <a:t>JCTVC-Z1005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No </a:t>
            </a:r>
            <a:r>
              <a:rPr lang="en-US" dirty="0"/>
              <a:t>proposed change to syntax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98658208"/>
              </p:ext>
            </p:extLst>
          </p:nvPr>
        </p:nvGraphicFramePr>
        <p:xfrm>
          <a:off x="1084997" y="1371600"/>
          <a:ext cx="6741994" cy="3125332"/>
        </p:xfrm>
        <a:graphic>
          <a:graphicData uri="http://schemas.openxmlformats.org/drawingml/2006/table">
            <a:tbl>
              <a:tblPr/>
              <a:tblGrid>
                <a:gridCol w="5711049"/>
                <a:gridCol w="1030945"/>
              </a:tblGrid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omnidirectional_projection_indication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( </a:t>
                      </a:r>
                      <a:r>
                        <a:rPr lang="en-US" sz="12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payloadSize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) {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omnidirectional_projection_indication_cancel_flag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 !omnidirectional_projection_indication_cancel_flag ) {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omnidirectional_projection_information_persistence_flag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geometry_type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u(5)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sub_geometry_flag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projection_type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u(8)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68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if( geometry_type  = =  1 &amp;&amp; sub_geometry_flag  = =  1 &amp;&amp;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projection_type  = =  1 ) {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yaw_center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pitch_center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roll_center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yaw</a:t>
                      </a: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_range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pitch_range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0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cube map?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Cube map has been proposed for tile-based streaming approaches using motion-constrained tile sets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consistent size relationship with rectilinear viewports than for equirectangular projection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Cubic rendering supported by modern </a:t>
            </a:r>
            <a:r>
              <a:rPr lang="en-US" dirty="0" err="1" smtClean="0"/>
              <a:t>GPUs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particular cube map layout would need to be selected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9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Distinction between 	projection format used for coding and rendering geometry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1337481"/>
            <a:ext cx="8228012" cy="329166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360Lib</a:t>
            </a:r>
            <a:r>
              <a:rPr lang="en-US" dirty="0"/>
              <a:t> software calculations of </a:t>
            </a:r>
            <a:r>
              <a:rPr lang="en-US" dirty="0" err="1"/>
              <a:t>PSNR</a:t>
            </a:r>
            <a:r>
              <a:rPr lang="en-US" dirty="0"/>
              <a:t>-based metrics assume spherical rendering, even when cube map projection is used for coding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some sequences, cube map projection format can be coded more efficiently than equirectangular projection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Signaling projection format separate from recommended rendering geometry allows selection of best projection based on coding efficiency, or to support tile-based decoding approaches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2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Cube map layout examples </a:t>
            </a: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41194" y="123239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504289"/>
              </p:ext>
            </p:extLst>
          </p:nvPr>
        </p:nvGraphicFramePr>
        <p:xfrm>
          <a:off x="341194" y="1232393"/>
          <a:ext cx="3657600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Visio" r:id="rId3" imgW="3653278" imgH="2782080" progId="Visio.Drawing.11">
                  <p:embed/>
                </p:oleObj>
              </mc:Choice>
              <mc:Fallback>
                <p:oleObj name="Visio" r:id="rId3" imgW="3653278" imgH="27820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194" y="1232393"/>
                        <a:ext cx="3657600" cy="278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199797" y="16943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877786"/>
              </p:ext>
            </p:extLst>
          </p:nvPr>
        </p:nvGraphicFramePr>
        <p:xfrm>
          <a:off x="5199797" y="1694356"/>
          <a:ext cx="2762250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Visio" r:id="rId5" imgW="2757787" imgH="1854090" progId="Visio.Drawing.11">
                  <p:embed/>
                </p:oleObj>
              </mc:Choice>
              <mc:Fallback>
                <p:oleObj name="Visio" r:id="rId5" imgW="2757787" imgH="185409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797" y="1694356"/>
                        <a:ext cx="2762250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287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content in </a:t>
            </a:r>
            <a:r>
              <a:rPr lang="en-US" dirty="0" err="1" smtClean="0"/>
              <a:t>ERP</a:t>
            </a:r>
            <a:r>
              <a:rPr lang="en-US" dirty="0" smtClean="0"/>
              <a:t> and </a:t>
            </a:r>
            <a:r>
              <a:rPr lang="en-US" dirty="0" err="1" smtClean="0"/>
              <a:t>CMP</a:t>
            </a:r>
            <a:endParaRPr lang="en-US" dirty="0"/>
          </a:p>
        </p:txBody>
      </p:sp>
      <p:pic>
        <p:nvPicPr>
          <p:cNvPr id="14338" name="Picture 2" descr="Harbor_4096x2048_30fps_10bit_420_ERP_37_r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5" y="2340591"/>
            <a:ext cx="4716541" cy="239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Harbor_3552x2368_30fps_10bit_420_CMP_37_r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540" y="1850549"/>
            <a:ext cx="4360460" cy="288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72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Viewer selects viewport position via HMD orientation</a:t>
            </a:r>
          </a:p>
          <a:p>
            <a:r>
              <a:rPr lang="en-US" dirty="0" err="1" smtClean="0"/>
              <a:t>360Lib</a:t>
            </a:r>
            <a:r>
              <a:rPr lang="en-US" dirty="0" smtClean="0"/>
              <a:t> software generates rectilinear viewport based upon spherical rendering</a:t>
            </a:r>
          </a:p>
          <a:p>
            <a:r>
              <a:rPr lang="en-US" dirty="0" smtClean="0"/>
              <a:t>Using cubical rendering can cause discontinuities at face boundaries</a:t>
            </a:r>
          </a:p>
          <a:p>
            <a:r>
              <a:rPr lang="en-US" dirty="0" smtClean="0"/>
              <a:t>Content creator can pre-compensate for this effect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Rectilinear viewport</a:t>
            </a:r>
            <a:endParaRPr lang="en-US" dirty="0"/>
          </a:p>
        </p:txBody>
      </p:sp>
      <p:pic>
        <p:nvPicPr>
          <p:cNvPr id="15363" name="Picture 5" descr="frame0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195" y="743188"/>
            <a:ext cx="3932237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17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5613" y="308848"/>
            <a:ext cx="8229600" cy="1151462"/>
          </a:xfrm>
        </p:spPr>
        <p:txBody>
          <a:bodyPr/>
          <a:lstStyle/>
          <a:p>
            <a:r>
              <a:rPr lang="en-US" sz="2400" dirty="0" smtClean="0"/>
              <a:t>Viewport from cubical rendering may include 3 cube faces</a:t>
            </a:r>
            <a:br>
              <a:rPr lang="en-US" sz="2400" dirty="0" smtClean="0"/>
            </a:br>
            <a:r>
              <a:rPr lang="en-US" sz="2400" dirty="0" smtClean="0"/>
              <a:t>Bend of straight object, with angle at face edge </a:t>
            </a:r>
            <a:endParaRPr lang="en-US" sz="2400" dirty="0"/>
          </a:p>
        </p:txBody>
      </p:sp>
      <p:pic>
        <p:nvPicPr>
          <p:cNvPr id="16389" name="Picture 5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912" y="1538486"/>
            <a:ext cx="270668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Pict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070" y="1866740"/>
            <a:ext cx="25606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42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598</Words>
  <Application>Microsoft Office PowerPoint</Application>
  <PresentationFormat>On-screen Show (16:9)</PresentationFormat>
  <Paragraphs>111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Malgun Gothic</vt:lpstr>
      <vt:lpstr>Arial</vt:lpstr>
      <vt:lpstr>Intel Clear</vt:lpstr>
      <vt:lpstr>Times New Roman</vt:lpstr>
      <vt:lpstr>Wingdings</vt:lpstr>
      <vt:lpstr>Int_PPT Template_ClearPro_16x9</vt:lpstr>
      <vt:lpstr>Visio</vt:lpstr>
      <vt:lpstr>JCTVC-AA0035: Omnidirectional projection indication SEI message geometry_type and projection_type changes</vt:lpstr>
      <vt:lpstr>Overview</vt:lpstr>
      <vt:lpstr>Background: syntax in JCTVC-Z1005  No proposed change to syntax</vt:lpstr>
      <vt:lpstr>Why cube map?</vt:lpstr>
      <vt:lpstr>Distinction between  projection format used for coding and rendering geometry</vt:lpstr>
      <vt:lpstr>Cube map layout examples </vt:lpstr>
      <vt:lpstr>Example content in ERP and CMP</vt:lpstr>
      <vt:lpstr>Rectilinear viewport</vt:lpstr>
      <vt:lpstr>Viewport from cubical rendering may include 3 cube faces Bend of straight object, with angle at face edge </vt:lpstr>
      <vt:lpstr>Rectilinear viewport support</vt:lpstr>
      <vt:lpstr>Viewport Mode</vt:lpstr>
      <vt:lpstr>Region with yaw, pitch offset (from JCTVC-Z1005)</vt:lpstr>
      <vt:lpstr>Summary of syntax for proposed features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2015-05-06T16:36:39Z</dcterms:created>
  <dcterms:modified xsi:type="dcterms:W3CDTF">2017-03-31T23:01:13Z</dcterms:modified>
</cp:coreProperties>
</file>