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9"/>
  </p:notesMasterIdLst>
  <p:sldIdLst>
    <p:sldId id="256" r:id="rId2"/>
    <p:sldId id="275" r:id="rId3"/>
    <p:sldId id="277" r:id="rId4"/>
    <p:sldId id="278" r:id="rId5"/>
    <p:sldId id="279" r:id="rId6"/>
    <p:sldId id="280" r:id="rId7"/>
    <p:sldId id="269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howGuides="1">
      <p:cViewPr varScale="1">
        <p:scale>
          <a:sx n="86" d="100"/>
          <a:sy n="86" d="100"/>
        </p:scale>
        <p:origin x="81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528A6-83A1-49D8-BEE4-EFCCEEC5260B}" type="datetimeFigureOut">
              <a:rPr kumimoji="1" lang="ja-JP" altLang="en-US" smtClean="0"/>
              <a:pPr/>
              <a:t>2017/3/31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C1781-A903-41E2-A5B4-6E40440D74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294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C1781-A903-41E2-A5B4-6E40440D748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136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（横/長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canon.net\folder\拡張フォルダ\D-PKG\VisualDesign\V1D\★渉外本部\クリエイティブポリシー\160400-CDP-PPT_phaseV\160408-PhaseV\prizm_cover-phaseV++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395289" y="2636912"/>
            <a:ext cx="8353424" cy="936104"/>
          </a:xfrm>
        </p:spPr>
        <p:txBody>
          <a:bodyPr anchor="t">
            <a:noAutofit/>
          </a:bodyPr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95287" y="3717578"/>
            <a:ext cx="7057033" cy="503510"/>
          </a:xfrm>
        </p:spPr>
        <p:txBody>
          <a:bodyPr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110000"/>
              <a:buFont typeface="Wingdings" pitchFamily="2" charset="2"/>
              <a:buNone/>
              <a:tabLst/>
              <a:defRPr sz="16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altLang="ja-JP" dirty="0" smtClean="0"/>
              <a:t>Name , Division </a:t>
            </a:r>
            <a:br>
              <a:rPr kumimoji="0" lang="en-US" altLang="ja-JP" dirty="0" smtClean="0"/>
            </a:br>
            <a:r>
              <a:rPr kumimoji="0" lang="en-US" altLang="ja-JP" dirty="0" smtClean="0"/>
              <a:t>Date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3531" y="125597"/>
            <a:ext cx="1188000" cy="3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52"/>
          <p:cNvSpPr>
            <a:spLocks noChangeShapeType="1"/>
          </p:cNvSpPr>
          <p:nvPr/>
        </p:nvSpPr>
        <p:spPr bwMode="auto">
          <a:xfrm flipV="1">
            <a:off x="395288" y="6165850"/>
            <a:ext cx="8353425" cy="0"/>
          </a:xfrm>
          <a:prstGeom prst="line">
            <a:avLst/>
          </a:prstGeom>
          <a:noFill/>
          <a:ln w="3175">
            <a:solidFill>
              <a:schemeClr val="bg1">
                <a:lumMod val="65000"/>
              </a:schemeClr>
            </a:solidFill>
            <a:round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20000"/>
              </a:lnSpc>
            </a:pPr>
            <a:endParaRPr lang="ja-JP" altLang="en-US"/>
          </a:p>
        </p:txBody>
      </p:sp>
      <p:pic>
        <p:nvPicPr>
          <p:cNvPr id="10" name="図 9" descr="CANON_red_50mm_201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4000" y="5661248"/>
            <a:ext cx="1296000" cy="43383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395287" y="1268413"/>
            <a:ext cx="8353426" cy="1872555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395289" y="3429000"/>
            <a:ext cx="8353424" cy="2209800"/>
          </a:xfr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Name</a:t>
            </a:r>
          </a:p>
          <a:p>
            <a:r>
              <a:rPr kumimoji="1" lang="en-US" altLang="ja-JP" dirty="0" smtClean="0"/>
              <a:t>Division</a:t>
            </a:r>
            <a:br>
              <a:rPr kumimoji="1" lang="en-US" altLang="ja-JP" dirty="0" smtClean="0"/>
            </a:br>
            <a:r>
              <a:rPr kumimoji="1" lang="en-US" altLang="ja-JP" dirty="0" smtClean="0"/>
              <a:t>Date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237312"/>
            <a:ext cx="2895600" cy="288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ja-JP" smtClean="0"/>
              <a:t>Canon Research Centre France S.A.S.</a:t>
            </a:r>
            <a:endParaRPr lang="ja-JP" altLang="en-US" dirty="0"/>
          </a:p>
        </p:txBody>
      </p:sp>
      <p:pic>
        <p:nvPicPr>
          <p:cNvPr id="2050" name="Picture 2" descr="\\canon.net\folder\拡張フォルダ\D-PKG\VisualDesign\V1D\★渉外本部\クリエイティブポリシー\160400-CDP-PPT_phaseV\160408-PhaseV\prizm_header-phaseV+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93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kumimoji="1" lang="en-US" altLang="ja-JP" dirty="0" smtClean="0"/>
              <a:t>Click to edit Master text styles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Second level</a:t>
            </a:r>
            <a:endParaRPr kumimoji="1" lang="ja-JP" altLang="en-US" dirty="0" smtClean="0"/>
          </a:p>
          <a:p>
            <a:pPr lvl="2"/>
            <a:r>
              <a:rPr kumimoji="1" lang="en-US" altLang="ja-JP" dirty="0" smtClean="0"/>
              <a:t>Third level</a:t>
            </a:r>
            <a:endParaRPr kumimoji="1" lang="ja-JP" altLang="en-US" dirty="0" smtClean="0"/>
          </a:p>
          <a:p>
            <a:pPr lvl="3"/>
            <a:r>
              <a:rPr kumimoji="1" lang="en-US" altLang="ja-JP" dirty="0" smtClean="0"/>
              <a:t>Fourth level</a:t>
            </a:r>
            <a:endParaRPr kumimoji="1" lang="ja-JP" altLang="en-US" dirty="0" smtClean="0"/>
          </a:p>
          <a:p>
            <a:pPr lvl="4"/>
            <a:r>
              <a:rPr kumimoji="1" lang="en-US" altLang="ja-JP" dirty="0" smtClean="0"/>
              <a:t>Fifth level</a:t>
            </a:r>
            <a:endParaRPr kumimoji="1" lang="ja-JP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Canon Research Centre France S.A.S.</a:t>
            </a:r>
            <a:endParaRPr lang="ja-JP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95288" y="836712"/>
            <a:ext cx="8353425" cy="5329139"/>
          </a:xfrm>
        </p:spPr>
        <p:txBody>
          <a:bodyPr anchor="ctr"/>
          <a:lstStyle>
            <a:lvl1pPr algn="ctr">
              <a:defRPr sz="3200" b="1" cap="none" baseline="0"/>
            </a:lvl1pPr>
          </a:lstStyle>
          <a:p>
            <a:r>
              <a:rPr kumimoji="1" lang="en-US" altLang="ja-JP" dirty="0" smtClean="0"/>
              <a:t>Click to edit Master title style</a:t>
            </a:r>
            <a:endParaRPr kumimoji="1" lang="ja-JP" altLang="en-US" dirty="0"/>
          </a:p>
        </p:txBody>
      </p:sp>
      <p:pic>
        <p:nvPicPr>
          <p:cNvPr id="4" name="Picture 2" descr="\\canon.net\folder\拡張フォルダ\D-PKG\VisualDesign\V1D\★渉外本部\クリエイティブポリシー\160400-CDP-PPT_phaseV\160408-PhaseV\prizm_header-phaseV+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93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つのコンテンツ（写真と文章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 hasCustomPrompt="1"/>
          </p:nvPr>
        </p:nvSpPr>
        <p:spPr>
          <a:xfrm>
            <a:off x="4788023" y="1268414"/>
            <a:ext cx="3960689" cy="4860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dirty="0" smtClean="0"/>
              <a:t>Click to edit Master text styles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Second level</a:t>
            </a:r>
            <a:endParaRPr kumimoji="1" lang="ja-JP" altLang="en-US" dirty="0" smtClean="0"/>
          </a:p>
          <a:p>
            <a:pPr lvl="2"/>
            <a:r>
              <a:rPr kumimoji="1" lang="en-US" altLang="ja-JP" dirty="0" smtClean="0"/>
              <a:t>Third level</a:t>
            </a:r>
            <a:endParaRPr kumimoji="1" lang="ja-JP" altLang="en-US" dirty="0" smtClean="0"/>
          </a:p>
          <a:p>
            <a:pPr lvl="3"/>
            <a:r>
              <a:rPr kumimoji="1" lang="en-US" altLang="ja-JP" dirty="0" smtClean="0"/>
              <a:t>Fourth level</a:t>
            </a:r>
            <a:endParaRPr kumimoji="1" lang="ja-JP" altLang="en-US" dirty="0" smtClean="0"/>
          </a:p>
          <a:p>
            <a:pPr lvl="4"/>
            <a:r>
              <a:rPr kumimoji="1" lang="en-US" altLang="ja-JP" dirty="0" smtClean="0"/>
              <a:t>Fifth level</a:t>
            </a:r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Canon Research Centre France S.A.S.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7A4C7-7FEA-4814-8D11-0371E6AC974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図プレースホルダ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68413"/>
            <a:ext cx="4572000" cy="489743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Click icon to add picture</a:t>
            </a:r>
            <a:endParaRPr kumimoji="1" lang="ja-JP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 hasCustomPrompt="1"/>
          </p:nvPr>
        </p:nvSpPr>
        <p:spPr>
          <a:xfrm>
            <a:off x="395288" y="1268414"/>
            <a:ext cx="3960688" cy="4860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dirty="0" smtClean="0"/>
              <a:t>Click to edit Master text styles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Second level</a:t>
            </a:r>
            <a:endParaRPr kumimoji="1" lang="ja-JP" altLang="en-US" dirty="0" smtClean="0"/>
          </a:p>
          <a:p>
            <a:pPr lvl="2"/>
            <a:r>
              <a:rPr kumimoji="1" lang="en-US" altLang="ja-JP" dirty="0" smtClean="0"/>
              <a:t>Third level</a:t>
            </a:r>
            <a:endParaRPr kumimoji="1" lang="ja-JP" altLang="en-US" dirty="0" smtClean="0"/>
          </a:p>
          <a:p>
            <a:pPr lvl="3"/>
            <a:r>
              <a:rPr kumimoji="1" lang="en-US" altLang="ja-JP" dirty="0" smtClean="0"/>
              <a:t>Fourth level</a:t>
            </a:r>
            <a:endParaRPr kumimoji="1" lang="ja-JP" altLang="en-US" dirty="0" smtClean="0"/>
          </a:p>
          <a:p>
            <a:pPr lvl="4"/>
            <a:r>
              <a:rPr kumimoji="1" lang="en-US" altLang="ja-JP" dirty="0" smtClean="0"/>
              <a:t>Fifth level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 hasCustomPrompt="1"/>
          </p:nvPr>
        </p:nvSpPr>
        <p:spPr>
          <a:xfrm>
            <a:off x="4788023" y="1268414"/>
            <a:ext cx="3960689" cy="4860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dirty="0" smtClean="0"/>
              <a:t>Click to edit Master text styles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Second level</a:t>
            </a:r>
            <a:endParaRPr kumimoji="1" lang="ja-JP" altLang="en-US" dirty="0" smtClean="0"/>
          </a:p>
          <a:p>
            <a:pPr lvl="2"/>
            <a:r>
              <a:rPr kumimoji="1" lang="en-US" altLang="ja-JP" dirty="0" smtClean="0"/>
              <a:t>Third level</a:t>
            </a:r>
            <a:endParaRPr kumimoji="1" lang="ja-JP" altLang="en-US" dirty="0" smtClean="0"/>
          </a:p>
          <a:p>
            <a:pPr lvl="3"/>
            <a:r>
              <a:rPr kumimoji="1" lang="en-US" altLang="ja-JP" dirty="0" smtClean="0"/>
              <a:t>Fourth level</a:t>
            </a:r>
            <a:endParaRPr kumimoji="1" lang="ja-JP" altLang="en-US" dirty="0" smtClean="0"/>
          </a:p>
          <a:p>
            <a:pPr lvl="4"/>
            <a:r>
              <a:rPr kumimoji="1" lang="en-US" altLang="ja-JP" dirty="0" smtClean="0"/>
              <a:t>Fifth level</a:t>
            </a:r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Canon Research Centre France S.A.S.</a:t>
            </a: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7A4C7-7FEA-4814-8D11-0371E6AC974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つのコンテンツ（見出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 hasCustomPrompt="1"/>
          </p:nvPr>
        </p:nvSpPr>
        <p:spPr>
          <a:xfrm>
            <a:off x="395288" y="1268413"/>
            <a:ext cx="3960688" cy="540000"/>
          </a:xfrm>
          <a:solidFill>
            <a:schemeClr val="bg2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dirty="0" smtClean="0"/>
              <a:t>Click to edit Master text style</a:t>
            </a:r>
            <a:endParaRPr kumimoji="1" lang="ja-JP" altLang="en-US" dirty="0" smtClean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 hasCustomPrompt="1"/>
          </p:nvPr>
        </p:nvSpPr>
        <p:spPr>
          <a:xfrm>
            <a:off x="395976" y="1988840"/>
            <a:ext cx="3960000" cy="4140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dirty="0" smtClean="0"/>
              <a:t>Click to edit Master text styles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Second level</a:t>
            </a:r>
            <a:endParaRPr kumimoji="1" lang="ja-JP" altLang="en-US" dirty="0" smtClean="0"/>
          </a:p>
          <a:p>
            <a:pPr lvl="2"/>
            <a:r>
              <a:rPr kumimoji="1" lang="en-US" altLang="ja-JP" dirty="0" smtClean="0"/>
              <a:t>Third level</a:t>
            </a:r>
            <a:endParaRPr kumimoji="1" lang="ja-JP" altLang="en-US" dirty="0" smtClean="0"/>
          </a:p>
          <a:p>
            <a:pPr lvl="3"/>
            <a:r>
              <a:rPr kumimoji="1" lang="en-US" altLang="ja-JP" dirty="0" smtClean="0"/>
              <a:t>Fourth level</a:t>
            </a:r>
            <a:endParaRPr kumimoji="1" lang="ja-JP" altLang="en-US" dirty="0" smtClean="0"/>
          </a:p>
          <a:p>
            <a:pPr lvl="4"/>
            <a:r>
              <a:rPr kumimoji="1" lang="en-US" altLang="ja-JP" dirty="0" smtClean="0"/>
              <a:t>Fifth level</a:t>
            </a:r>
            <a:endParaRPr kumimoji="1"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 hasCustomPrompt="1"/>
          </p:nvPr>
        </p:nvSpPr>
        <p:spPr>
          <a:xfrm>
            <a:off x="4788713" y="1268413"/>
            <a:ext cx="3960000" cy="540000"/>
          </a:xfrm>
          <a:solidFill>
            <a:schemeClr val="bg2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dirty="0" smtClean="0"/>
              <a:t>Click to edit Master text style</a:t>
            </a:r>
            <a:endParaRPr kumimoji="1" lang="ja-JP" altLang="en-US" dirty="0" smtClean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 hasCustomPrompt="1"/>
          </p:nvPr>
        </p:nvSpPr>
        <p:spPr>
          <a:xfrm>
            <a:off x="4788464" y="1988840"/>
            <a:ext cx="3960000" cy="4140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dirty="0" smtClean="0"/>
              <a:t>Click to edit Master text styles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Second level</a:t>
            </a:r>
            <a:endParaRPr kumimoji="1" lang="ja-JP" altLang="en-US" dirty="0" smtClean="0"/>
          </a:p>
          <a:p>
            <a:pPr lvl="2"/>
            <a:r>
              <a:rPr kumimoji="1" lang="en-US" altLang="ja-JP" dirty="0" smtClean="0"/>
              <a:t>Third level</a:t>
            </a:r>
            <a:endParaRPr kumimoji="1" lang="ja-JP" altLang="en-US" dirty="0" smtClean="0"/>
          </a:p>
          <a:p>
            <a:pPr lvl="3"/>
            <a:r>
              <a:rPr kumimoji="1" lang="en-US" altLang="ja-JP" dirty="0" smtClean="0"/>
              <a:t>Fourth level</a:t>
            </a:r>
            <a:endParaRPr kumimoji="1" lang="ja-JP" altLang="en-US" dirty="0" smtClean="0"/>
          </a:p>
          <a:p>
            <a:pPr lvl="4"/>
            <a:r>
              <a:rPr kumimoji="1" lang="en-US" altLang="ja-JP" dirty="0" smtClean="0"/>
              <a:t>Fifth level</a:t>
            </a:r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Canon Research Centre France S.A.S.</a:t>
            </a:r>
            <a:endParaRPr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7A4C7-7FEA-4814-8D11-0371E6AC974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Canon Research Centre France S.A.S.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7A4C7-7FEA-4814-8D11-0371E6AC974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7056000" cy="56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5287" y="1268414"/>
            <a:ext cx="8353425" cy="48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dirty="0" smtClean="0"/>
              <a:t>Click to edit Master text style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Second level</a:t>
            </a:r>
            <a:endParaRPr kumimoji="1" lang="ja-JP" altLang="en-US" dirty="0" smtClean="0"/>
          </a:p>
          <a:p>
            <a:pPr lvl="2"/>
            <a:r>
              <a:rPr kumimoji="1" lang="en-US" altLang="ja-JP" dirty="0" smtClean="0"/>
              <a:t>Third level</a:t>
            </a:r>
            <a:endParaRPr kumimoji="1" lang="ja-JP" altLang="en-US" dirty="0" smtClean="0"/>
          </a:p>
          <a:p>
            <a:pPr lvl="3"/>
            <a:r>
              <a:rPr kumimoji="1" lang="en-US" altLang="ja-JP" dirty="0" smtClean="0"/>
              <a:t>Fourth level</a:t>
            </a:r>
            <a:endParaRPr kumimoji="1" lang="ja-JP" altLang="en-US" dirty="0" smtClean="0"/>
          </a:p>
          <a:p>
            <a:pPr lvl="4"/>
            <a:r>
              <a:rPr kumimoji="1" lang="en-US" altLang="ja-JP" dirty="0" smtClean="0"/>
              <a:t>Fifth level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0" y="980728"/>
            <a:ext cx="9144000" cy="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kumimoji="1" lang="ja-JP" altLang="en-US" dirty="0" smtClean="0"/>
          </a:p>
        </p:txBody>
      </p:sp>
      <p:pic>
        <p:nvPicPr>
          <p:cNvPr id="12" name="Picture 2" descr="\\canon.net\folder\拡張フォルダ\D-PKG\VisualDesign\V1D\★渉外本部\クリエイティブポリシー\160400-CDP-PPT_phaseV\160408-PhaseV\prizm-footer-phaseV+.jp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6678000"/>
            <a:ext cx="9152543" cy="180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251520" y="6643307"/>
            <a:ext cx="8353177" cy="259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en-GB" sz="1000" dirty="0" smtClean="0">
                <a:solidFill>
                  <a:schemeClr val="bg1"/>
                </a:solidFill>
              </a:rPr>
              <a:t>version 1.0 </a:t>
            </a:r>
            <a:r>
              <a:rPr kumimoji="1" lang="en-GB" sz="1000" baseline="0" dirty="0" smtClean="0">
                <a:solidFill>
                  <a:schemeClr val="bg1"/>
                </a:solidFill>
              </a:rPr>
              <a:t>– Date: March 28, 2017 – Status: </a:t>
            </a:r>
            <a:r>
              <a:rPr kumimoji="1" lang="en-GB" sz="1000" dirty="0" smtClean="0">
                <a:solidFill>
                  <a:schemeClr val="bg1"/>
                </a:solidFill>
              </a:rPr>
              <a:t>Published</a:t>
            </a:r>
            <a:endParaRPr kumimoji="1" lang="en-GB" sz="1000" dirty="0">
              <a:solidFill>
                <a:schemeClr val="bg1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603987" y="6624000"/>
            <a:ext cx="360000" cy="288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9A09832-7109-4467-B96D-93CFE429381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716016" y="6624000"/>
            <a:ext cx="3816424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ja-JP" smtClean="0"/>
              <a:t>Canon Research Centre France S.A.S.</a:t>
            </a:r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SzPct val="112000"/>
        <a:buFont typeface="Wingdings" pitchFamily="2" charset="2"/>
        <a:buChar char="n"/>
        <a:defRPr kumimoji="1"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defTabSz="914400" rtl="0" eaLnBrk="1" latinLnBrk="0" hangingPunct="1">
        <a:lnSpc>
          <a:spcPct val="120000"/>
        </a:lnSpc>
        <a:spcBef>
          <a:spcPts val="300"/>
        </a:spcBef>
        <a:buClr>
          <a:schemeClr val="tx1"/>
        </a:buClr>
        <a:buFont typeface="Wingdings" pitchFamily="2" charset="2"/>
        <a:buChar char="n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31813" indent="-176213" algn="l" defTabSz="914400" rtl="0" eaLnBrk="1" latinLnBrk="0" hangingPunct="1">
        <a:lnSpc>
          <a:spcPct val="120000"/>
        </a:lnSpc>
        <a:spcBef>
          <a:spcPts val="300"/>
        </a:spcBef>
        <a:buClr>
          <a:schemeClr val="bg2"/>
        </a:buClr>
        <a:buFont typeface="Wingdings" pitchFamily="2" charset="2"/>
        <a:buChar char="n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723900" indent="-192088" algn="l" defTabSz="914400" rtl="0" eaLnBrk="1" latinLnBrk="0" hangingPunct="1">
        <a:lnSpc>
          <a:spcPct val="120000"/>
        </a:lnSpc>
        <a:spcBef>
          <a:spcPts val="300"/>
        </a:spcBef>
        <a:buClr>
          <a:schemeClr val="bg2"/>
        </a:buClr>
        <a:buFont typeface="Wingdings" pitchFamily="2" charset="2"/>
        <a:buChar char="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723900" indent="-192088" algn="l" defTabSz="914400" rtl="0" eaLnBrk="1" latinLnBrk="0" hangingPunct="1">
        <a:lnSpc>
          <a:spcPct val="120000"/>
        </a:lnSpc>
        <a:spcBef>
          <a:spcPts val="300"/>
        </a:spcBef>
        <a:buClr>
          <a:schemeClr val="bg2"/>
        </a:buClr>
        <a:buFont typeface="Meiryo UI" pitchFamily="50" charset="-128"/>
        <a:buChar char="※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AHG7: </a:t>
            </a:r>
            <a:r>
              <a:rPr lang="en-US" dirty="0"/>
              <a:t>Signaling of decoded motion constrained tile set hash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J. </a:t>
            </a:r>
            <a:r>
              <a:rPr lang="en-US" altLang="ja-JP" dirty="0" err="1" smtClean="0"/>
              <a:t>Taquet</a:t>
            </a:r>
            <a:r>
              <a:rPr lang="en-US" altLang="ja-JP" dirty="0" smtClean="0"/>
              <a:t>, N. </a:t>
            </a:r>
            <a:r>
              <a:rPr lang="en-US" altLang="ja-JP" dirty="0" err="1" smtClean="0"/>
              <a:t>Ouedraogo</a:t>
            </a:r>
            <a:r>
              <a:rPr lang="en-US" altLang="ja-JP" dirty="0" smtClean="0"/>
              <a:t>, F. </a:t>
            </a:r>
            <a:r>
              <a:rPr lang="en-US" altLang="ja-JP" dirty="0" err="1" smtClean="0"/>
              <a:t>Denoual</a:t>
            </a:r>
            <a:r>
              <a:rPr lang="en-US" altLang="ja-JP" dirty="0" smtClean="0"/>
              <a:t>, </a:t>
            </a:r>
            <a:r>
              <a:rPr lang="en-US" altLang="ja-JP" u="sng" dirty="0" smtClean="0"/>
              <a:t>F. </a:t>
            </a:r>
            <a:r>
              <a:rPr lang="en-US" altLang="ja-JP" u="sng" dirty="0" err="1" smtClean="0"/>
              <a:t>Mazé</a:t>
            </a:r>
            <a:r>
              <a:rPr lang="en-US" altLang="ja-JP" u="sng" dirty="0" smtClean="0"/>
              <a:t> </a:t>
            </a:r>
          </a:p>
          <a:p>
            <a:r>
              <a:rPr lang="en-US" altLang="ja-JP" dirty="0" smtClean="0"/>
              <a:t>28/03/2017</a:t>
            </a:r>
            <a:endParaRPr lang="ja-JP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</a:t>
            </a:r>
            <a:r>
              <a:rPr lang="en-US" dirty="0"/>
              <a:t>:</a:t>
            </a:r>
            <a:endParaRPr lang="en-US" dirty="0" smtClean="0"/>
          </a:p>
          <a:p>
            <a:pPr lvl="1"/>
            <a:r>
              <a:rPr lang="en-US" dirty="0" smtClean="0"/>
              <a:t>Tool to verify that a temporal motion constrained tile set (MCTS) is properly decoded</a:t>
            </a:r>
          </a:p>
          <a:p>
            <a:r>
              <a:rPr lang="en-US" dirty="0" smtClean="0"/>
              <a:t>Target:</a:t>
            </a:r>
          </a:p>
          <a:p>
            <a:pPr lvl="1"/>
            <a:r>
              <a:rPr lang="en-US" dirty="0" smtClean="0"/>
              <a:t>Validation </a:t>
            </a:r>
            <a:r>
              <a:rPr lang="en-US" dirty="0"/>
              <a:t>of </a:t>
            </a:r>
            <a:r>
              <a:rPr lang="en-US" dirty="0" err="1" smtClean="0"/>
              <a:t>bitstreams</a:t>
            </a:r>
            <a:r>
              <a:rPr lang="en-US" dirty="0" smtClean="0"/>
              <a:t>’ </a:t>
            </a:r>
            <a:r>
              <a:rPr lang="en-US" dirty="0"/>
              <a:t>decoding </a:t>
            </a:r>
            <a:r>
              <a:rPr lang="en-US" dirty="0" smtClean="0"/>
              <a:t>in </a:t>
            </a:r>
            <a:r>
              <a:rPr lang="en-US" dirty="0"/>
              <a:t>various </a:t>
            </a:r>
            <a:r>
              <a:rPr lang="en-US" dirty="0" smtClean="0"/>
              <a:t>scenarios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604448" y="6595732"/>
            <a:ext cx="471476" cy="27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fr-FR" sz="1100" dirty="0" smtClean="0">
                <a:solidFill>
                  <a:schemeClr val="bg1"/>
                </a:solidFill>
              </a:rPr>
              <a:t>1/5</a:t>
            </a:r>
            <a:endParaRPr kumimoji="1"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569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scenarios where we want to check that MCTS are properly decoded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39411" y="4365104"/>
            <a:ext cx="8797085" cy="0"/>
          </a:xfrm>
          <a:prstGeom prst="line">
            <a:avLst/>
          </a:prstGeom>
          <a:ln w="1905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39411" y="2348880"/>
            <a:ext cx="8797085" cy="0"/>
          </a:xfrm>
          <a:prstGeom prst="line">
            <a:avLst/>
          </a:prstGeom>
          <a:ln w="1905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Group 113"/>
          <p:cNvGrpSpPr/>
          <p:nvPr/>
        </p:nvGrpSpPr>
        <p:grpSpPr>
          <a:xfrm>
            <a:off x="246617" y="1268760"/>
            <a:ext cx="8410567" cy="594104"/>
            <a:chOff x="246617" y="1551633"/>
            <a:chExt cx="8410567" cy="594104"/>
          </a:xfrm>
        </p:grpSpPr>
        <p:sp>
          <p:nvSpPr>
            <p:cNvPr id="32" name="Rectangle 31"/>
            <p:cNvSpPr/>
            <p:nvPr/>
          </p:nvSpPr>
          <p:spPr>
            <a:xfrm>
              <a:off x="5794413" y="1700159"/>
              <a:ext cx="611241" cy="29705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m</a:t>
              </a:r>
              <a:r>
                <a:rPr kumimoji="1" lang="en-US" sz="900" dirty="0" smtClean="0"/>
                <a:t>cts_00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246617" y="1551633"/>
              <a:ext cx="1225850" cy="59410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Video 0</a:t>
              </a:r>
              <a:endParaRPr kumimoji="1"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8045943" y="1700159"/>
              <a:ext cx="611241" cy="29705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71" name="Right Arrow 70"/>
            <p:cNvSpPr/>
            <p:nvPr/>
          </p:nvSpPr>
          <p:spPr>
            <a:xfrm>
              <a:off x="4192337" y="1636831"/>
              <a:ext cx="1229995" cy="423709"/>
            </a:xfrm>
            <a:prstGeom prst="right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1200" dirty="0" smtClean="0"/>
                <a:t>extraction</a:t>
              </a:r>
            </a:p>
          </p:txBody>
        </p:sp>
        <p:sp>
          <p:nvSpPr>
            <p:cNvPr id="86" name="Right Arrow 85"/>
            <p:cNvSpPr/>
            <p:nvPr/>
          </p:nvSpPr>
          <p:spPr>
            <a:xfrm>
              <a:off x="1600049" y="1645003"/>
              <a:ext cx="951680" cy="407364"/>
            </a:xfrm>
            <a:prstGeom prst="right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1200" dirty="0" smtClean="0"/>
                <a:t>encoding</a:t>
              </a: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2608161" y="1551633"/>
              <a:ext cx="1223104" cy="594104"/>
              <a:chOff x="2941555" y="1541604"/>
              <a:chExt cx="1223104" cy="594104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2942176" y="1541604"/>
                <a:ext cx="611241" cy="29705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cts_00</a:t>
                </a:r>
                <a:endParaRPr kumimoji="1" lang="en-US" sz="1400" dirty="0" smtClean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3553418" y="1541604"/>
                <a:ext cx="611241" cy="29705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cts_01</a:t>
                </a:r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2941555" y="1838656"/>
                <a:ext cx="611241" cy="29705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cts_02</a:t>
                </a:r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3552796" y="1838656"/>
                <a:ext cx="611241" cy="297052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cts_03</a:t>
                </a:r>
              </a:p>
            </p:txBody>
          </p:sp>
        </p:grpSp>
        <p:sp>
          <p:nvSpPr>
            <p:cNvPr id="106" name="Right Arrow 105"/>
            <p:cNvSpPr/>
            <p:nvPr/>
          </p:nvSpPr>
          <p:spPr>
            <a:xfrm>
              <a:off x="6823680" y="1645003"/>
              <a:ext cx="916672" cy="407364"/>
            </a:xfrm>
            <a:prstGeom prst="right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1200" dirty="0" smtClean="0"/>
                <a:t>decoding</a:t>
              </a: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246617" y="2420888"/>
            <a:ext cx="8717871" cy="1502153"/>
            <a:chOff x="246617" y="2718934"/>
            <a:chExt cx="8717871" cy="1502153"/>
          </a:xfrm>
        </p:grpSpPr>
        <p:sp>
          <p:nvSpPr>
            <p:cNvPr id="28" name="Rectangle 27"/>
            <p:cNvSpPr/>
            <p:nvPr/>
          </p:nvSpPr>
          <p:spPr>
            <a:xfrm>
              <a:off x="246617" y="3172958"/>
              <a:ext cx="1225850" cy="59410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Video 0</a:t>
              </a:r>
              <a:endParaRPr kumimoji="1"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738638" y="3172958"/>
              <a:ext cx="1225850" cy="59410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4" name="Right Arrow 63"/>
            <p:cNvSpPr/>
            <p:nvPr/>
          </p:nvSpPr>
          <p:spPr>
            <a:xfrm>
              <a:off x="4192337" y="3253435"/>
              <a:ext cx="1229995" cy="433150"/>
            </a:xfrm>
            <a:prstGeom prst="right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1200" dirty="0" smtClean="0"/>
                <a:t>combination</a:t>
              </a: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5488481" y="3172958"/>
              <a:ext cx="1223104" cy="594104"/>
              <a:chOff x="3076510" y="3356992"/>
              <a:chExt cx="1796168" cy="896100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3077422" y="3356992"/>
                <a:ext cx="897628" cy="44805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cts_00</a:t>
                </a: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3975050" y="3356992"/>
                <a:ext cx="897628" cy="44805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cts_11</a:t>
                </a: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3076510" y="3805042"/>
                <a:ext cx="897628" cy="44805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cts_12</a:t>
                </a: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3974138" y="3805042"/>
                <a:ext cx="897628" cy="44805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cts_03</a:t>
                </a: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1600049" y="2718934"/>
              <a:ext cx="2530746" cy="1502153"/>
              <a:chOff x="1600049" y="2718934"/>
              <a:chExt cx="2530746" cy="150215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606026" y="2718934"/>
                <a:ext cx="1524769" cy="1502153"/>
                <a:chOff x="3042282" y="2718934"/>
                <a:chExt cx="1524769" cy="1502153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3044417" y="2794345"/>
                  <a:ext cx="1223104" cy="594104"/>
                  <a:chOff x="3076510" y="3356992"/>
                  <a:chExt cx="1796168" cy="896100"/>
                </a:xfrm>
              </p:grpSpPr>
              <p:sp>
                <p:nvSpPr>
                  <p:cNvPr id="15" name="Rectangle 14"/>
                  <p:cNvSpPr/>
                  <p:nvPr/>
                </p:nvSpPr>
                <p:spPr>
                  <a:xfrm>
                    <a:off x="3077422" y="335699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cts_00</a:t>
                    </a:r>
                    <a:endParaRPr kumimoji="1" lang="en-US" sz="1400" dirty="0" smtClean="0"/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3975050" y="335699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cts_01</a:t>
                    </a: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3076510" y="380504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cts_02</a:t>
                    </a:r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3974138" y="380504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cts_03</a:t>
                    </a:r>
                  </a:p>
                </p:txBody>
              </p: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3042282" y="3536975"/>
                  <a:ext cx="1226483" cy="594104"/>
                  <a:chOff x="3071548" y="3356992"/>
                  <a:chExt cx="1801130" cy="896100"/>
                </a:xfrm>
              </p:grpSpPr>
              <p:sp>
                <p:nvSpPr>
                  <p:cNvPr id="41" name="Rectangle 40"/>
                  <p:cNvSpPr/>
                  <p:nvPr/>
                </p:nvSpPr>
                <p:spPr>
                  <a:xfrm>
                    <a:off x="3071548" y="3356992"/>
                    <a:ext cx="903501" cy="44805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cts_10</a:t>
                    </a:r>
                  </a:p>
                </p:txBody>
              </p:sp>
              <p:sp>
                <p:nvSpPr>
                  <p:cNvPr id="42" name="Rectangle 41"/>
                  <p:cNvSpPr/>
                  <p:nvPr/>
                </p:nvSpPr>
                <p:spPr>
                  <a:xfrm>
                    <a:off x="3975050" y="3356992"/>
                    <a:ext cx="897628" cy="44805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cts_11</a:t>
                    </a:r>
                  </a:p>
                </p:txBody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3076510" y="3805042"/>
                    <a:ext cx="897627" cy="44805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cts_12</a:t>
                    </a:r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3974138" y="3805042"/>
                    <a:ext cx="897628" cy="44805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cts_13</a:t>
                    </a:r>
                  </a:p>
                </p:txBody>
              </p:sp>
            </p:grpSp>
            <p:sp>
              <p:nvSpPr>
                <p:cNvPr id="10" name="Right Brace 9"/>
                <p:cNvSpPr/>
                <p:nvPr/>
              </p:nvSpPr>
              <p:spPr>
                <a:xfrm>
                  <a:off x="4338086" y="2718934"/>
                  <a:ext cx="228965" cy="1502153"/>
                </a:xfrm>
                <a:prstGeom prst="rightBrac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4" name="Group 93"/>
              <p:cNvGrpSpPr/>
              <p:nvPr/>
            </p:nvGrpSpPr>
            <p:grpSpPr>
              <a:xfrm>
                <a:off x="1600049" y="2790845"/>
                <a:ext cx="951680" cy="520920"/>
                <a:chOff x="1830239" y="2790845"/>
                <a:chExt cx="951680" cy="520920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1927361" y="2790845"/>
                  <a:ext cx="639919" cy="2431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300"/>
                    </a:spcBef>
                    <a:buClr>
                      <a:schemeClr val="accent1"/>
                    </a:buClr>
                  </a:pPr>
                  <a:r>
                    <a:rPr kumimoji="1" lang="en-US" sz="900" dirty="0" smtClean="0"/>
                    <a:t>Quality 0</a:t>
                  </a:r>
                  <a:endParaRPr kumimoji="1" lang="en-US" sz="900" dirty="0"/>
                </a:p>
              </p:txBody>
            </p:sp>
            <p:sp>
              <p:nvSpPr>
                <p:cNvPr id="93" name="Right Arrow 92"/>
                <p:cNvSpPr/>
                <p:nvPr/>
              </p:nvSpPr>
              <p:spPr>
                <a:xfrm>
                  <a:off x="1830239" y="2904401"/>
                  <a:ext cx="951680" cy="407364"/>
                </a:xfrm>
                <a:prstGeom prst="rightArrow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sz="1200" dirty="0" smtClean="0"/>
                    <a:t>encoding</a:t>
                  </a:r>
                </a:p>
              </p:txBody>
            </p:sp>
          </p:grpSp>
          <p:grpSp>
            <p:nvGrpSpPr>
              <p:cNvPr id="95" name="Group 94"/>
              <p:cNvGrpSpPr/>
              <p:nvPr/>
            </p:nvGrpSpPr>
            <p:grpSpPr>
              <a:xfrm>
                <a:off x="1600049" y="3512589"/>
                <a:ext cx="951680" cy="520920"/>
                <a:chOff x="1830239" y="2790845"/>
                <a:chExt cx="951680" cy="520920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1927361" y="2790845"/>
                  <a:ext cx="639919" cy="2431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300"/>
                    </a:spcBef>
                    <a:buClr>
                      <a:schemeClr val="accent1"/>
                    </a:buClr>
                  </a:pPr>
                  <a:r>
                    <a:rPr kumimoji="1" lang="en-US" sz="900" dirty="0" smtClean="0"/>
                    <a:t>Quality 1</a:t>
                  </a:r>
                  <a:endParaRPr kumimoji="1" lang="en-US" sz="900" dirty="0"/>
                </a:p>
              </p:txBody>
            </p:sp>
            <p:sp>
              <p:nvSpPr>
                <p:cNvPr id="97" name="Right Arrow 96"/>
                <p:cNvSpPr/>
                <p:nvPr/>
              </p:nvSpPr>
              <p:spPr>
                <a:xfrm>
                  <a:off x="1830239" y="2904401"/>
                  <a:ext cx="951680" cy="407364"/>
                </a:xfrm>
                <a:prstGeom prst="rightArrow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sz="1200" dirty="0" smtClean="0"/>
                    <a:t>encoding</a:t>
                  </a:r>
                </a:p>
              </p:txBody>
            </p:sp>
          </p:grpSp>
        </p:grpSp>
        <p:sp>
          <p:nvSpPr>
            <p:cNvPr id="107" name="Right Arrow 106"/>
            <p:cNvSpPr/>
            <p:nvPr/>
          </p:nvSpPr>
          <p:spPr>
            <a:xfrm>
              <a:off x="6765882" y="3266328"/>
              <a:ext cx="916672" cy="407364"/>
            </a:xfrm>
            <a:prstGeom prst="right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1200" dirty="0" smtClean="0"/>
                <a:t>decoding</a:t>
              </a: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246617" y="4447127"/>
            <a:ext cx="8717871" cy="1502153"/>
            <a:chOff x="246617" y="4365104"/>
            <a:chExt cx="8717871" cy="1502153"/>
          </a:xfrm>
        </p:grpSpPr>
        <p:sp>
          <p:nvSpPr>
            <p:cNvPr id="9" name="Right Arrow 8"/>
            <p:cNvSpPr/>
            <p:nvPr/>
          </p:nvSpPr>
          <p:spPr>
            <a:xfrm>
              <a:off x="4192337" y="4901972"/>
              <a:ext cx="1229995" cy="428416"/>
            </a:xfrm>
            <a:prstGeom prst="right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1200" dirty="0" smtClean="0"/>
                <a:t>combination</a:t>
              </a:r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246617" y="4444988"/>
              <a:ext cx="1225850" cy="1342385"/>
              <a:chOff x="246617" y="4480919"/>
              <a:chExt cx="1225850" cy="1342385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246617" y="4480919"/>
                <a:ext cx="1225850" cy="59410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Video 0</a:t>
                </a:r>
                <a:endParaRPr kumimoji="1"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46617" y="5229200"/>
                <a:ext cx="1225850" cy="59410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Video 1</a:t>
                </a:r>
                <a:endParaRPr kumimoji="1"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>
              <a:off x="7738638" y="4819128"/>
              <a:ext cx="1225850" cy="601489"/>
              <a:chOff x="7738638" y="4819128"/>
              <a:chExt cx="1225850" cy="601489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8342595" y="4819128"/>
                <a:ext cx="620092" cy="59410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 smtClean="0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7750829" y="4826513"/>
                <a:ext cx="589965" cy="59410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 smtClean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7738638" y="4819128"/>
                <a:ext cx="1225850" cy="59410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1600049" y="4365104"/>
              <a:ext cx="2530746" cy="1502153"/>
              <a:chOff x="1600049" y="4437112"/>
              <a:chExt cx="2530746" cy="1502153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2606026" y="4437112"/>
                <a:ext cx="1524769" cy="1502153"/>
                <a:chOff x="3042282" y="2718934"/>
                <a:chExt cx="1524769" cy="1502153"/>
              </a:xfrm>
            </p:grpSpPr>
            <p:grpSp>
              <p:nvGrpSpPr>
                <p:cNvPr id="74" name="Group 73"/>
                <p:cNvGrpSpPr/>
                <p:nvPr/>
              </p:nvGrpSpPr>
              <p:grpSpPr>
                <a:xfrm>
                  <a:off x="3044417" y="2794345"/>
                  <a:ext cx="1223104" cy="594104"/>
                  <a:chOff x="3076510" y="3356992"/>
                  <a:chExt cx="1796168" cy="896100"/>
                </a:xfrm>
              </p:grpSpPr>
              <p:sp>
                <p:nvSpPr>
                  <p:cNvPr id="81" name="Rectangle 80"/>
                  <p:cNvSpPr/>
                  <p:nvPr/>
                </p:nvSpPr>
                <p:spPr>
                  <a:xfrm>
                    <a:off x="3077422" y="335699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cts_00</a:t>
                    </a:r>
                    <a:endParaRPr kumimoji="1" lang="en-US" sz="1400" dirty="0" smtClean="0"/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>
                  <a:xfrm>
                    <a:off x="3975050" y="335699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cts_01</a:t>
                    </a:r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3076510" y="380504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cts_02</a:t>
                    </a:r>
                  </a:p>
                </p:txBody>
              </p:sp>
              <p:sp>
                <p:nvSpPr>
                  <p:cNvPr id="84" name="Rectangle 83"/>
                  <p:cNvSpPr/>
                  <p:nvPr/>
                </p:nvSpPr>
                <p:spPr>
                  <a:xfrm>
                    <a:off x="3974138" y="380504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cts_03</a:t>
                    </a:r>
                  </a:p>
                </p:txBody>
              </p:sp>
            </p:grpSp>
            <p:grpSp>
              <p:nvGrpSpPr>
                <p:cNvPr id="75" name="Group 74"/>
                <p:cNvGrpSpPr/>
                <p:nvPr/>
              </p:nvGrpSpPr>
              <p:grpSpPr>
                <a:xfrm>
                  <a:off x="3042282" y="3536975"/>
                  <a:ext cx="1226483" cy="594104"/>
                  <a:chOff x="3071548" y="3356992"/>
                  <a:chExt cx="1801130" cy="896100"/>
                </a:xfrm>
              </p:grpSpPr>
              <p:sp>
                <p:nvSpPr>
                  <p:cNvPr id="77" name="Rectangle 76"/>
                  <p:cNvSpPr/>
                  <p:nvPr/>
                </p:nvSpPr>
                <p:spPr>
                  <a:xfrm>
                    <a:off x="3071548" y="3356992"/>
                    <a:ext cx="903501" cy="448050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cts_10</a:t>
                    </a:r>
                  </a:p>
                </p:txBody>
              </p:sp>
              <p:sp>
                <p:nvSpPr>
                  <p:cNvPr id="78" name="Rectangle 77"/>
                  <p:cNvSpPr/>
                  <p:nvPr/>
                </p:nvSpPr>
                <p:spPr>
                  <a:xfrm>
                    <a:off x="3975050" y="3356992"/>
                    <a:ext cx="897628" cy="448050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cts_11</a:t>
                    </a:r>
                  </a:p>
                </p:txBody>
              </p:sp>
              <p:sp>
                <p:nvSpPr>
                  <p:cNvPr id="79" name="Rectangle 78"/>
                  <p:cNvSpPr/>
                  <p:nvPr/>
                </p:nvSpPr>
                <p:spPr>
                  <a:xfrm>
                    <a:off x="3076510" y="3805042"/>
                    <a:ext cx="897628" cy="448050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cts_12</a:t>
                    </a:r>
                  </a:p>
                </p:txBody>
              </p:sp>
              <p:sp>
                <p:nvSpPr>
                  <p:cNvPr id="80" name="Rectangle 79"/>
                  <p:cNvSpPr/>
                  <p:nvPr/>
                </p:nvSpPr>
                <p:spPr>
                  <a:xfrm>
                    <a:off x="3974138" y="3805042"/>
                    <a:ext cx="897628" cy="448050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cts_13</a:t>
                    </a:r>
                  </a:p>
                </p:txBody>
              </p:sp>
            </p:grpSp>
            <p:sp>
              <p:nvSpPr>
                <p:cNvPr id="76" name="Right Brace 75"/>
                <p:cNvSpPr/>
                <p:nvPr/>
              </p:nvSpPr>
              <p:spPr>
                <a:xfrm>
                  <a:off x="4338086" y="2718934"/>
                  <a:ext cx="228965" cy="1502153"/>
                </a:xfrm>
                <a:prstGeom prst="rightBrac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0" name="Right Arrow 99"/>
              <p:cNvSpPr/>
              <p:nvPr/>
            </p:nvSpPr>
            <p:spPr>
              <a:xfrm>
                <a:off x="1600049" y="4575154"/>
                <a:ext cx="951680" cy="407364"/>
              </a:xfrm>
              <a:prstGeom prst="rightArrow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sz="1200" dirty="0" smtClean="0"/>
                  <a:t>encoding</a:t>
                </a:r>
              </a:p>
            </p:txBody>
          </p:sp>
          <p:sp>
            <p:nvSpPr>
              <p:cNvPr id="103" name="Right Arrow 102"/>
              <p:cNvSpPr/>
              <p:nvPr/>
            </p:nvSpPr>
            <p:spPr>
              <a:xfrm>
                <a:off x="1600049" y="5296898"/>
                <a:ext cx="951680" cy="407364"/>
              </a:xfrm>
              <a:prstGeom prst="rightArrow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sz="1200" dirty="0" smtClean="0"/>
                  <a:t>encoding</a:t>
                </a:r>
              </a:p>
            </p:txBody>
          </p:sp>
        </p:grpSp>
        <p:sp>
          <p:nvSpPr>
            <p:cNvPr id="108" name="Right Arrow 107"/>
            <p:cNvSpPr/>
            <p:nvPr/>
          </p:nvSpPr>
          <p:spPr>
            <a:xfrm>
              <a:off x="6780018" y="4912498"/>
              <a:ext cx="916672" cy="407364"/>
            </a:xfrm>
            <a:prstGeom prst="right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1200" dirty="0" smtClean="0"/>
                <a:t>decoding</a:t>
              </a:r>
            </a:p>
          </p:txBody>
        </p:sp>
      </p:grpSp>
      <p:sp>
        <p:nvSpPr>
          <p:cNvPr id="116" name="Rectangle 115"/>
          <p:cNvSpPr/>
          <p:nvPr/>
        </p:nvSpPr>
        <p:spPr>
          <a:xfrm>
            <a:off x="239411" y="1961914"/>
            <a:ext cx="4908654" cy="287211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dirty="0" smtClean="0"/>
              <a:t>Scenario 1: Validate decoding of extracted tiles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239411" y="4005885"/>
            <a:ext cx="4980661" cy="287211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dirty="0" smtClean="0"/>
              <a:t>Scenario 2: Validate decoding of combined tiles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246617" y="6022109"/>
            <a:ext cx="6341608" cy="287211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dirty="0" smtClean="0"/>
              <a:t>Scenario 3: Validate decoding of combined and shuffled tiles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5480009" y="4913217"/>
            <a:ext cx="611241" cy="2970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</a:t>
            </a:r>
            <a:r>
              <a:rPr kumimoji="1" lang="en-US" sz="900" dirty="0" smtClean="0"/>
              <a:t>cts_01</a:t>
            </a:r>
          </a:p>
        </p:txBody>
      </p:sp>
      <p:sp>
        <p:nvSpPr>
          <p:cNvPr id="98" name="Rectangle 97"/>
          <p:cNvSpPr/>
          <p:nvPr/>
        </p:nvSpPr>
        <p:spPr>
          <a:xfrm>
            <a:off x="6091251" y="4913217"/>
            <a:ext cx="611241" cy="29705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</a:t>
            </a:r>
            <a:r>
              <a:rPr kumimoji="1" lang="en-US" sz="900" dirty="0" smtClean="0"/>
              <a:t>cts_10</a:t>
            </a:r>
          </a:p>
        </p:txBody>
      </p:sp>
      <p:sp>
        <p:nvSpPr>
          <p:cNvPr id="99" name="Rectangle 98"/>
          <p:cNvSpPr/>
          <p:nvPr/>
        </p:nvSpPr>
        <p:spPr>
          <a:xfrm>
            <a:off x="5479388" y="5210269"/>
            <a:ext cx="611241" cy="29705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</a:t>
            </a:r>
            <a:r>
              <a:rPr kumimoji="1" lang="en-US" sz="900" dirty="0" smtClean="0"/>
              <a:t>cts_03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6090629" y="5210269"/>
            <a:ext cx="611241" cy="29705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</a:t>
            </a:r>
            <a:r>
              <a:rPr kumimoji="1" lang="en-US" sz="900" dirty="0" smtClean="0"/>
              <a:t>cts_12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491" y="1495702"/>
            <a:ext cx="164606" cy="14022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205" y="2959272"/>
            <a:ext cx="164606" cy="140220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494" y="2983423"/>
            <a:ext cx="164606" cy="140220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205" y="3216772"/>
            <a:ext cx="164606" cy="140220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494" y="3207736"/>
            <a:ext cx="164606" cy="140220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455" y="4979977"/>
            <a:ext cx="164606" cy="140220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635" y="4978404"/>
            <a:ext cx="164606" cy="140220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884" y="5214343"/>
            <a:ext cx="164606" cy="140220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870" y="5236829"/>
            <a:ext cx="164606" cy="140220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91" y="2053339"/>
            <a:ext cx="164606" cy="1402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05035" y="1975716"/>
            <a:ext cx="183896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fr-FR" sz="1100" dirty="0" err="1" smtClean="0"/>
              <a:t>decoding</a:t>
            </a:r>
            <a:r>
              <a:rPr lang="fr-FR" sz="1100" dirty="0" smtClean="0"/>
              <a:t> </a:t>
            </a:r>
            <a:r>
              <a:rPr lang="fr-FR" sz="1100" dirty="0" err="1" smtClean="0"/>
              <a:t>conform</a:t>
            </a:r>
            <a:r>
              <a:rPr lang="fr-FR" sz="1100" dirty="0" smtClean="0"/>
              <a:t> to hash</a:t>
            </a:r>
            <a:endParaRPr kumimoji="1" lang="fr-FR" sz="1100" dirty="0"/>
          </a:p>
        </p:txBody>
      </p:sp>
      <p:sp>
        <p:nvSpPr>
          <p:cNvPr id="124" name="TextBox 123"/>
          <p:cNvSpPr txBox="1"/>
          <p:nvPr/>
        </p:nvSpPr>
        <p:spPr>
          <a:xfrm>
            <a:off x="5763956" y="1834092"/>
            <a:ext cx="824265" cy="2431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en-US" sz="900" b="1" dirty="0" smtClean="0"/>
              <a:t>+</a:t>
            </a:r>
            <a:r>
              <a:rPr kumimoji="1" lang="en-US" sz="900" b="1" dirty="0" err="1" smtClean="0"/>
              <a:t>mcts_hash</a:t>
            </a:r>
            <a:endParaRPr kumimoji="1" lang="en-US" sz="9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5735893" y="3533705"/>
            <a:ext cx="824265" cy="2431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en-US" sz="900" b="1" dirty="0" smtClean="0"/>
              <a:t>+</a:t>
            </a:r>
            <a:r>
              <a:rPr kumimoji="1" lang="en-US" sz="900" b="1" dirty="0" err="1" smtClean="0"/>
              <a:t>mcts_hash</a:t>
            </a:r>
            <a:endParaRPr kumimoji="1" lang="en-US" sz="9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5736888" y="5521571"/>
            <a:ext cx="824265" cy="2431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en-US" sz="900" b="1" dirty="0" smtClean="0"/>
              <a:t>+</a:t>
            </a:r>
            <a:r>
              <a:rPr kumimoji="1" lang="en-US" sz="900" b="1" dirty="0" err="1" smtClean="0"/>
              <a:t>mcts_hash</a:t>
            </a:r>
            <a:endParaRPr kumimoji="1" lang="en-US" sz="9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8604448" y="6595732"/>
            <a:ext cx="471476" cy="27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lang="fr-FR" sz="1100" dirty="0" smtClean="0">
                <a:solidFill>
                  <a:schemeClr val="bg1"/>
                </a:solidFill>
              </a:rPr>
              <a:t>2</a:t>
            </a:r>
            <a:r>
              <a:rPr kumimoji="1" lang="fr-FR" sz="1100" dirty="0" smtClean="0">
                <a:solidFill>
                  <a:schemeClr val="bg1"/>
                </a:solidFill>
              </a:rPr>
              <a:t>/5</a:t>
            </a:r>
            <a:endParaRPr kumimoji="1"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918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Additional requirements:</a:t>
            </a:r>
          </a:p>
          <a:p>
            <a:pPr lvl="1"/>
            <a:r>
              <a:rPr lang="en-US" dirty="0" smtClean="0"/>
              <a:t>Tool should also allow verifying if only a sub-part </a:t>
            </a:r>
            <a:r>
              <a:rPr lang="en-US" dirty="0"/>
              <a:t>(i.e. cropped area) </a:t>
            </a:r>
            <a:r>
              <a:rPr lang="en-US" dirty="0" smtClean="0"/>
              <a:t>of a temporal </a:t>
            </a:r>
            <a:r>
              <a:rPr lang="en-US" dirty="0"/>
              <a:t>motion constrained tile set is </a:t>
            </a:r>
            <a:r>
              <a:rPr lang="en-US" dirty="0" smtClean="0"/>
              <a:t>properly decoded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Targets:</a:t>
            </a:r>
          </a:p>
          <a:p>
            <a:pPr lvl="1"/>
            <a:r>
              <a:rPr lang="en-US" dirty="0" smtClean="0"/>
              <a:t>Streams for which in-loop filters are applied on the tile boundaries</a:t>
            </a:r>
          </a:p>
          <a:p>
            <a:pPr lvl="1"/>
            <a:r>
              <a:rPr lang="en-US" dirty="0" smtClean="0"/>
              <a:t>Streams for which only a sub part of the tile-set should be reliably decoded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39411" y="2348880"/>
            <a:ext cx="8797085" cy="0"/>
          </a:xfrm>
          <a:prstGeom prst="line">
            <a:avLst/>
          </a:prstGeom>
          <a:ln w="1905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46617" y="2420888"/>
            <a:ext cx="8717871" cy="1502153"/>
            <a:chOff x="246617" y="2718934"/>
            <a:chExt cx="8717871" cy="1502153"/>
          </a:xfrm>
        </p:grpSpPr>
        <p:sp>
          <p:nvSpPr>
            <p:cNvPr id="7" name="Rectangle 6"/>
            <p:cNvSpPr/>
            <p:nvPr/>
          </p:nvSpPr>
          <p:spPr>
            <a:xfrm>
              <a:off x="246617" y="3172958"/>
              <a:ext cx="1225850" cy="594104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Video 0</a:t>
              </a:r>
              <a:endParaRPr kumimoji="1"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738638" y="3141693"/>
              <a:ext cx="1225850" cy="625369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>
              <a:off x="4192337" y="3253435"/>
              <a:ext cx="1229995" cy="433150"/>
            </a:xfrm>
            <a:prstGeom prst="right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1200" dirty="0" smtClean="0"/>
                <a:t>combination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488481" y="3172958"/>
              <a:ext cx="1223104" cy="594104"/>
              <a:chOff x="3076510" y="3356992"/>
              <a:chExt cx="1796168" cy="896100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077422" y="3356992"/>
                <a:ext cx="897628" cy="44805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cts_00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975050" y="3356992"/>
                <a:ext cx="897628" cy="44805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cts_11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076510" y="3805042"/>
                <a:ext cx="897628" cy="44805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cts_12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74138" y="3805042"/>
                <a:ext cx="897628" cy="44805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/>
                  <a:t>m</a:t>
                </a:r>
                <a:r>
                  <a:rPr kumimoji="1" lang="en-US" sz="900" dirty="0" smtClean="0"/>
                  <a:t>cts_03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600049" y="2718934"/>
              <a:ext cx="2530746" cy="1502153"/>
              <a:chOff x="1600049" y="2718934"/>
              <a:chExt cx="2530746" cy="1502153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606026" y="2718934"/>
                <a:ext cx="1524769" cy="1502153"/>
                <a:chOff x="3042282" y="2718934"/>
                <a:chExt cx="1524769" cy="1502153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3044417" y="2794345"/>
                  <a:ext cx="1223104" cy="594104"/>
                  <a:chOff x="3076510" y="3356992"/>
                  <a:chExt cx="1796168" cy="896100"/>
                </a:xfrm>
              </p:grpSpPr>
              <p:sp>
                <p:nvSpPr>
                  <p:cNvPr id="29" name="Rectangle 28"/>
                  <p:cNvSpPr/>
                  <p:nvPr/>
                </p:nvSpPr>
                <p:spPr>
                  <a:xfrm>
                    <a:off x="3077422" y="335699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cts_00</a:t>
                    </a:r>
                    <a:endParaRPr kumimoji="1" lang="en-US" sz="1400" dirty="0" smtClean="0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3975050" y="335699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cts_01</a:t>
                    </a: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3076510" y="380504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cts_02</a:t>
                    </a:r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3974138" y="3805042"/>
                    <a:ext cx="897628" cy="448050"/>
                  </a:xfrm>
                  <a:prstGeom prst="rect">
                    <a:avLst/>
                  </a:prstGeom>
                  <a:solidFill>
                    <a:schemeClr val="bg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cts_03</a:t>
                    </a:r>
                  </a:p>
                </p:txBody>
              </p: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3042282" y="3536975"/>
                  <a:ext cx="1226483" cy="594104"/>
                  <a:chOff x="3071548" y="3356992"/>
                  <a:chExt cx="1801130" cy="896100"/>
                </a:xfrm>
              </p:grpSpPr>
              <p:sp>
                <p:nvSpPr>
                  <p:cNvPr id="25" name="Rectangle 24"/>
                  <p:cNvSpPr/>
                  <p:nvPr/>
                </p:nvSpPr>
                <p:spPr>
                  <a:xfrm>
                    <a:off x="3071548" y="3356992"/>
                    <a:ext cx="903501" cy="44805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cts_10</a:t>
                    </a:r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3975050" y="3356992"/>
                    <a:ext cx="897628" cy="44805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cts_11</a:t>
                    </a:r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3076510" y="3805042"/>
                    <a:ext cx="897627" cy="44805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cts_12</a:t>
                    </a:r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3974138" y="3805042"/>
                    <a:ext cx="897628" cy="44805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/>
                      <a:t>m</a:t>
                    </a:r>
                    <a:r>
                      <a:rPr kumimoji="1" lang="en-US" sz="900" dirty="0" smtClean="0"/>
                      <a:t>cts_13</a:t>
                    </a:r>
                  </a:p>
                </p:txBody>
              </p:sp>
            </p:grpSp>
            <p:sp>
              <p:nvSpPr>
                <p:cNvPr id="24" name="Right Brace 23"/>
                <p:cNvSpPr/>
                <p:nvPr/>
              </p:nvSpPr>
              <p:spPr>
                <a:xfrm>
                  <a:off x="4338086" y="2718934"/>
                  <a:ext cx="228965" cy="1502153"/>
                </a:xfrm>
                <a:prstGeom prst="rightBrac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600049" y="2790845"/>
                <a:ext cx="951680" cy="520920"/>
                <a:chOff x="1830239" y="2790845"/>
                <a:chExt cx="951680" cy="520920"/>
              </a:xfrm>
            </p:grpSpPr>
            <p:sp>
              <p:nvSpPr>
                <p:cNvPr id="19" name="TextBox 18"/>
                <p:cNvSpPr txBox="1"/>
                <p:nvPr/>
              </p:nvSpPr>
              <p:spPr>
                <a:xfrm>
                  <a:off x="1927361" y="2790845"/>
                  <a:ext cx="639919" cy="2431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300"/>
                    </a:spcBef>
                    <a:buClr>
                      <a:schemeClr val="accent1"/>
                    </a:buClr>
                  </a:pPr>
                  <a:r>
                    <a:rPr kumimoji="1" lang="en-US" sz="900" dirty="0" smtClean="0"/>
                    <a:t>Quality 0</a:t>
                  </a:r>
                  <a:endParaRPr kumimoji="1" lang="en-US" sz="900" dirty="0"/>
                </a:p>
              </p:txBody>
            </p:sp>
            <p:sp>
              <p:nvSpPr>
                <p:cNvPr id="21" name="Right Arrow 20"/>
                <p:cNvSpPr/>
                <p:nvPr/>
              </p:nvSpPr>
              <p:spPr>
                <a:xfrm>
                  <a:off x="1830239" y="2904401"/>
                  <a:ext cx="951680" cy="407364"/>
                </a:xfrm>
                <a:prstGeom prst="rightArrow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sz="1200" dirty="0" smtClean="0"/>
                    <a:t>encoding</a:t>
                  </a:r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1600049" y="3512589"/>
                <a:ext cx="951680" cy="520920"/>
                <a:chOff x="1830239" y="2790845"/>
                <a:chExt cx="951680" cy="520920"/>
              </a:xfrm>
            </p:grpSpPr>
            <p:sp>
              <p:nvSpPr>
                <p:cNvPr id="16" name="TextBox 15"/>
                <p:cNvSpPr txBox="1"/>
                <p:nvPr/>
              </p:nvSpPr>
              <p:spPr>
                <a:xfrm>
                  <a:off x="1927361" y="2790845"/>
                  <a:ext cx="639919" cy="2431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ts val="300"/>
                    </a:spcBef>
                    <a:buClr>
                      <a:schemeClr val="accent1"/>
                    </a:buClr>
                  </a:pPr>
                  <a:r>
                    <a:rPr kumimoji="1" lang="en-US" sz="900" dirty="0" smtClean="0"/>
                    <a:t>Quality 1</a:t>
                  </a:r>
                  <a:endParaRPr kumimoji="1" lang="en-US" sz="900" dirty="0"/>
                </a:p>
              </p:txBody>
            </p:sp>
            <p:sp>
              <p:nvSpPr>
                <p:cNvPr id="17" name="Right Arrow 16"/>
                <p:cNvSpPr/>
                <p:nvPr/>
              </p:nvSpPr>
              <p:spPr>
                <a:xfrm>
                  <a:off x="1830239" y="2904401"/>
                  <a:ext cx="951680" cy="407364"/>
                </a:xfrm>
                <a:prstGeom prst="rightArrow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sz="1200" dirty="0" smtClean="0"/>
                    <a:t>encoding</a:t>
                  </a:r>
                </a:p>
              </p:txBody>
            </p:sp>
          </p:grpSp>
        </p:grpSp>
        <p:sp>
          <p:nvSpPr>
            <p:cNvPr id="12" name="Right Arrow 11"/>
            <p:cNvSpPr/>
            <p:nvPr/>
          </p:nvSpPr>
          <p:spPr>
            <a:xfrm>
              <a:off x="6765882" y="3266328"/>
              <a:ext cx="916672" cy="407364"/>
            </a:xfrm>
            <a:prstGeom prst="rightArrow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1200" dirty="0" smtClean="0"/>
                <a:t>decoding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580385" y="3006118"/>
            <a:ext cx="1005403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en-US" sz="900" b="1" dirty="0" smtClean="0"/>
              <a:t>Loop-filters-on</a:t>
            </a:r>
            <a:endParaRPr kumimoji="1" lang="en-US" sz="900" b="1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76" y="3762923"/>
            <a:ext cx="164606" cy="140220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7222087" y="3670164"/>
            <a:ext cx="183896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fr-FR" sz="1100" dirty="0" err="1" smtClean="0"/>
              <a:t>decoding</a:t>
            </a:r>
            <a:r>
              <a:rPr lang="fr-FR" sz="1100" dirty="0" smtClean="0"/>
              <a:t> </a:t>
            </a:r>
            <a:r>
              <a:rPr lang="fr-FR" sz="1100" dirty="0" err="1" smtClean="0"/>
              <a:t>conform</a:t>
            </a:r>
            <a:r>
              <a:rPr lang="fr-FR" sz="1100" dirty="0" smtClean="0"/>
              <a:t> to hash</a:t>
            </a:r>
            <a:endParaRPr kumimoji="1" lang="fr-FR" sz="1100" dirty="0"/>
          </a:p>
        </p:txBody>
      </p:sp>
      <p:sp>
        <p:nvSpPr>
          <p:cNvPr id="71" name="TextBox 70"/>
          <p:cNvSpPr txBox="1"/>
          <p:nvPr/>
        </p:nvSpPr>
        <p:spPr>
          <a:xfrm>
            <a:off x="7222937" y="3904550"/>
            <a:ext cx="196560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fr-FR" sz="1100" dirty="0" smtClean="0"/>
              <a:t>Areas not </a:t>
            </a:r>
            <a:r>
              <a:rPr kumimoji="1" lang="fr-FR" sz="1100" dirty="0" err="1" smtClean="0"/>
              <a:t>checked</a:t>
            </a:r>
            <a:r>
              <a:rPr kumimoji="1" lang="fr-FR" sz="1100" dirty="0" smtClean="0"/>
              <a:t> </a:t>
            </a:r>
            <a:r>
              <a:rPr kumimoji="1" lang="fr-FR" sz="1100" dirty="0" err="1" smtClean="0"/>
              <a:t>with</a:t>
            </a:r>
            <a:r>
              <a:rPr kumimoji="1" lang="fr-FR" sz="1100" dirty="0" smtClean="0"/>
              <a:t> hash</a:t>
            </a:r>
            <a:endParaRPr kumimoji="1" lang="fr-FR" sz="1100" dirty="0"/>
          </a:p>
        </p:txBody>
      </p:sp>
      <p:sp>
        <p:nvSpPr>
          <p:cNvPr id="3" name="Rectangle 2"/>
          <p:cNvSpPr/>
          <p:nvPr/>
        </p:nvSpPr>
        <p:spPr>
          <a:xfrm>
            <a:off x="7088000" y="3982404"/>
            <a:ext cx="61159" cy="188420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sp>
        <p:nvSpPr>
          <p:cNvPr id="72" name="Rectangle 71"/>
          <p:cNvSpPr/>
          <p:nvPr/>
        </p:nvSpPr>
        <p:spPr>
          <a:xfrm>
            <a:off x="7751641" y="2872122"/>
            <a:ext cx="43957" cy="567527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sp>
        <p:nvSpPr>
          <p:cNvPr id="73" name="Rectangle 72"/>
          <p:cNvSpPr/>
          <p:nvPr/>
        </p:nvSpPr>
        <p:spPr>
          <a:xfrm>
            <a:off x="8327386" y="2872122"/>
            <a:ext cx="48353" cy="567527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sp>
        <p:nvSpPr>
          <p:cNvPr id="74" name="Rectangle 73"/>
          <p:cNvSpPr/>
          <p:nvPr/>
        </p:nvSpPr>
        <p:spPr>
          <a:xfrm>
            <a:off x="8904588" y="2872122"/>
            <a:ext cx="48353" cy="567527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sp>
        <p:nvSpPr>
          <p:cNvPr id="75" name="Rectangle 74"/>
          <p:cNvSpPr/>
          <p:nvPr/>
        </p:nvSpPr>
        <p:spPr>
          <a:xfrm flipH="1" flipV="1">
            <a:off x="8388424" y="2872122"/>
            <a:ext cx="508357" cy="45719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sp>
        <p:nvSpPr>
          <p:cNvPr id="76" name="Rectangle 75"/>
          <p:cNvSpPr/>
          <p:nvPr/>
        </p:nvSpPr>
        <p:spPr>
          <a:xfrm flipH="1" flipV="1">
            <a:off x="7810961" y="3403816"/>
            <a:ext cx="508357" cy="45719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sp>
        <p:nvSpPr>
          <p:cNvPr id="77" name="Rectangle 76"/>
          <p:cNvSpPr/>
          <p:nvPr/>
        </p:nvSpPr>
        <p:spPr>
          <a:xfrm flipH="1" flipV="1">
            <a:off x="7812360" y="2872122"/>
            <a:ext cx="508357" cy="45719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sp>
        <p:nvSpPr>
          <p:cNvPr id="78" name="Rectangle 77"/>
          <p:cNvSpPr/>
          <p:nvPr/>
        </p:nvSpPr>
        <p:spPr>
          <a:xfrm flipH="1" flipV="1">
            <a:off x="8388424" y="3403816"/>
            <a:ext cx="508357" cy="45719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871" y="2936233"/>
            <a:ext cx="164606" cy="14022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2945216"/>
            <a:ext cx="164606" cy="140220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964" y="3213151"/>
            <a:ext cx="164606" cy="140220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461" y="3194540"/>
            <a:ext cx="164606" cy="140220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 flipH="1" flipV="1">
            <a:off x="8403987" y="3129679"/>
            <a:ext cx="508357" cy="45719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sp>
        <p:nvSpPr>
          <p:cNvPr id="84" name="Rectangle 83"/>
          <p:cNvSpPr/>
          <p:nvPr/>
        </p:nvSpPr>
        <p:spPr>
          <a:xfrm flipH="1" flipV="1">
            <a:off x="7823622" y="3140968"/>
            <a:ext cx="508357" cy="45719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fr-FR" dirty="0" smtClean="0"/>
          </a:p>
        </p:txBody>
      </p:sp>
      <p:sp>
        <p:nvSpPr>
          <p:cNvPr id="85" name="TextBox 84"/>
          <p:cNvSpPr txBox="1"/>
          <p:nvPr/>
        </p:nvSpPr>
        <p:spPr>
          <a:xfrm>
            <a:off x="5468876" y="3574754"/>
            <a:ext cx="1207382" cy="2431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lang="en-US" sz="900" b="1" dirty="0" smtClean="0"/>
              <a:t>+</a:t>
            </a:r>
            <a:r>
              <a:rPr lang="en-US" sz="900" b="1" dirty="0" err="1" smtClean="0"/>
              <a:t>mcts</a:t>
            </a:r>
            <a:r>
              <a:rPr lang="en-US" sz="900" b="1" dirty="0" smtClean="0"/>
              <a:t>-partial hash</a:t>
            </a:r>
            <a:endParaRPr kumimoji="1" lang="en-US" sz="9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8604448" y="6595732"/>
            <a:ext cx="471476" cy="27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kumimoji="1" lang="fr-FR" sz="1100" dirty="0" smtClean="0">
                <a:solidFill>
                  <a:schemeClr val="bg1"/>
                </a:solidFill>
              </a:rPr>
              <a:t>3/5</a:t>
            </a:r>
            <a:endParaRPr kumimoji="1"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3464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New SEI message</a:t>
            </a:r>
          </a:p>
          <a:p>
            <a:pPr lvl="2"/>
            <a:r>
              <a:rPr lang="en-US" dirty="0" smtClean="0"/>
              <a:t>Refers to temporal motion constrained tile set (MCTS) SEI</a:t>
            </a:r>
          </a:p>
          <a:p>
            <a:pPr lvl="2"/>
            <a:r>
              <a:rPr lang="en-US" dirty="0" smtClean="0"/>
              <a:t>Allow computing the hash on a subpart (crop) of a MCTS region</a:t>
            </a:r>
          </a:p>
          <a:p>
            <a:pPr lvl="2"/>
            <a:r>
              <a:rPr lang="en-US" dirty="0" smtClean="0"/>
              <a:t>Reuse/adapt hash functions already defined for decoded picture hash SEI message</a:t>
            </a:r>
          </a:p>
          <a:p>
            <a:endParaRPr lang="en-US" dirty="0" smtClean="0"/>
          </a:p>
          <a:p>
            <a:r>
              <a:rPr lang="en-US" dirty="0" smtClean="0"/>
              <a:t>Discussions about regional </a:t>
            </a:r>
            <a:r>
              <a:rPr lang="en-US" dirty="0"/>
              <a:t>nesting SEI </a:t>
            </a:r>
            <a:r>
              <a:rPr lang="en-US" dirty="0" smtClean="0"/>
              <a:t>message with </a:t>
            </a:r>
            <a:r>
              <a:rPr lang="en-US" dirty="0"/>
              <a:t>decoded picture hash SEI message</a:t>
            </a:r>
            <a:endParaRPr lang="en-US" dirty="0" smtClean="0"/>
          </a:p>
          <a:p>
            <a:pPr lvl="1"/>
            <a:r>
              <a:rPr lang="en-US" dirty="0" smtClean="0"/>
              <a:t>Decoded picture hash SEI message is </a:t>
            </a:r>
            <a:r>
              <a:rPr lang="en-US" dirty="0"/>
              <a:t>not included </a:t>
            </a:r>
            <a:r>
              <a:rPr lang="en-US" dirty="0" smtClean="0"/>
              <a:t>in </a:t>
            </a:r>
            <a:r>
              <a:rPr lang="en-US" dirty="0" err="1"/>
              <a:t>listOfRegionNestableMessageTypes</a:t>
            </a:r>
            <a:endParaRPr lang="en-US" dirty="0"/>
          </a:p>
          <a:p>
            <a:pPr lvl="1"/>
            <a:r>
              <a:rPr lang="en-US" dirty="0" smtClean="0"/>
              <a:t>About hash functions</a:t>
            </a:r>
          </a:p>
          <a:p>
            <a:pPr lvl="2"/>
            <a:r>
              <a:rPr lang="en-US" dirty="0" smtClean="0"/>
              <a:t>With our proposal, the hash functions are well defined for </a:t>
            </a:r>
            <a:r>
              <a:rPr lang="en-US" dirty="0"/>
              <a:t>motion constrained tile set rectangular region of tiles</a:t>
            </a:r>
            <a:endParaRPr lang="en-US" dirty="0" smtClean="0"/>
          </a:p>
          <a:p>
            <a:pPr lvl="2"/>
            <a:r>
              <a:rPr lang="en-US" dirty="0" smtClean="0"/>
              <a:t>Decoded </a:t>
            </a:r>
            <a:r>
              <a:rPr lang="en-US" dirty="0"/>
              <a:t>picture hash SEI message </a:t>
            </a:r>
            <a:r>
              <a:rPr lang="en-US" dirty="0" smtClean="0"/>
              <a:t>only defines hash functions at </a:t>
            </a:r>
            <a:r>
              <a:rPr lang="en-US" dirty="0"/>
              <a:t>a picture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About extraction of hash SEI simultaneously with MCTS extraction</a:t>
            </a:r>
          </a:p>
          <a:p>
            <a:pPr lvl="2"/>
            <a:r>
              <a:rPr lang="en-US" dirty="0" smtClean="0"/>
              <a:t>With our proposal, a parser can easily retrieve the hash information related to a MCTS by checking MCTS identifiers</a:t>
            </a:r>
          </a:p>
          <a:p>
            <a:pPr lvl="2"/>
            <a:r>
              <a:rPr lang="en-US" dirty="0" smtClean="0"/>
              <a:t>Regional nesting SEI </a:t>
            </a:r>
            <a:r>
              <a:rPr lang="en-US" dirty="0"/>
              <a:t>do not </a:t>
            </a:r>
            <a:r>
              <a:rPr lang="en-US" dirty="0" smtClean="0"/>
              <a:t>directly refer </a:t>
            </a:r>
            <a:r>
              <a:rPr lang="en-US" dirty="0"/>
              <a:t>to </a:t>
            </a:r>
            <a:r>
              <a:rPr lang="en-US" dirty="0" smtClean="0"/>
              <a:t>MCTS identifiers</a:t>
            </a:r>
            <a:endParaRPr lang="en-US" dirty="0"/>
          </a:p>
          <a:p>
            <a:pPr lvl="3"/>
            <a:r>
              <a:rPr lang="en-US" dirty="0"/>
              <a:t>To extract a MCTS and associated </a:t>
            </a:r>
            <a:r>
              <a:rPr lang="en-US" dirty="0" smtClean="0"/>
              <a:t>hash(</a:t>
            </a:r>
            <a:r>
              <a:rPr lang="en-US" dirty="0" err="1" smtClean="0"/>
              <a:t>es</a:t>
            </a:r>
            <a:r>
              <a:rPr lang="en-US" dirty="0" smtClean="0"/>
              <a:t>), a parser would have to check </a:t>
            </a:r>
            <a:r>
              <a:rPr lang="en-US" dirty="0"/>
              <a:t>all the rectangular regions (defined in pixels) in regional nesting SEI to see if </a:t>
            </a:r>
            <a:r>
              <a:rPr lang="en-US" dirty="0" smtClean="0"/>
              <a:t>they are included </a:t>
            </a:r>
            <a:r>
              <a:rPr lang="en-US" dirty="0"/>
              <a:t>into </a:t>
            </a:r>
            <a:r>
              <a:rPr lang="en-US" dirty="0" smtClean="0"/>
              <a:t>one of the MCTS </a:t>
            </a:r>
            <a:r>
              <a:rPr lang="en-US" dirty="0"/>
              <a:t>rectangular region of tiles (defined in tile indexes</a:t>
            </a:r>
            <a:r>
              <a:rPr lang="en-US" dirty="0" smtClean="0"/>
              <a:t>)</a:t>
            </a:r>
          </a:p>
          <a:p>
            <a:pPr lvl="3"/>
            <a:r>
              <a:rPr lang="en-US" dirty="0"/>
              <a:t>To provide </a:t>
            </a:r>
            <a:r>
              <a:rPr lang="en-US" dirty="0" smtClean="0"/>
              <a:t>hash(</a:t>
            </a:r>
            <a:r>
              <a:rPr lang="en-US" dirty="0" err="1" smtClean="0"/>
              <a:t>es</a:t>
            </a:r>
            <a:r>
              <a:rPr lang="en-US" dirty="0" smtClean="0"/>
              <a:t>) </a:t>
            </a:r>
            <a:r>
              <a:rPr lang="en-US" smtClean="0"/>
              <a:t>for extracted MCTS, there </a:t>
            </a:r>
            <a:r>
              <a:rPr lang="en-US" dirty="0" smtClean="0"/>
              <a:t>is potential issues with spatial locations of the rectangular regions that may differ between the original stream and the extracted stream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395288" y="260648"/>
            <a:ext cx="7921128" cy="56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</a:t>
            </a:r>
            <a:r>
              <a:rPr lang="en-US" dirty="0"/>
              <a:t>: </a:t>
            </a:r>
            <a:r>
              <a:rPr lang="en-US" dirty="0" err="1" smtClean="0"/>
              <a:t>decoded_mcts_hash</a:t>
            </a:r>
            <a:r>
              <a:rPr lang="en-US" dirty="0" smtClean="0"/>
              <a:t> SEI message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04448" y="6595732"/>
            <a:ext cx="471476" cy="27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lang="fr-FR" sz="1100" dirty="0" smtClean="0">
                <a:solidFill>
                  <a:schemeClr val="bg1"/>
                </a:solidFill>
              </a:rPr>
              <a:t>4</a:t>
            </a:r>
            <a:r>
              <a:rPr kumimoji="1" lang="fr-FR" sz="1100" dirty="0" smtClean="0">
                <a:solidFill>
                  <a:schemeClr val="bg1"/>
                </a:solidFill>
              </a:rPr>
              <a:t>/5</a:t>
            </a:r>
            <a:endParaRPr kumimoji="1"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0837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decoded_mcts_hash</a:t>
            </a:r>
            <a:r>
              <a:rPr lang="en-US" dirty="0"/>
              <a:t> SEI </a:t>
            </a:r>
            <a:r>
              <a:rPr lang="en-US" dirty="0" smtClean="0"/>
              <a:t>message syntax</a:t>
            </a:r>
            <a:endParaRPr lang="fr-F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955380"/>
              </p:ext>
            </p:extLst>
          </p:nvPr>
        </p:nvGraphicFramePr>
        <p:xfrm>
          <a:off x="1043608" y="1196739"/>
          <a:ext cx="6624736" cy="48524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80314">
                  <a:extLst>
                    <a:ext uri="{9D8B030D-6E8A-4147-A177-3AD203B41FA5}">
                      <a16:colId xmlns:a16="http://schemas.microsoft.com/office/drawing/2014/main" val="4104176302"/>
                    </a:ext>
                  </a:extLst>
                </a:gridCol>
                <a:gridCol w="844422">
                  <a:extLst>
                    <a:ext uri="{9D8B030D-6E8A-4147-A177-3AD203B41FA5}">
                      <a16:colId xmlns:a16="http://schemas.microsoft.com/office/drawing/2014/main" val="3763851783"/>
                    </a:ext>
                  </a:extLst>
                </a:gridCol>
              </a:tblGrid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0215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decoded_mcts_hash( payloadSize ) {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Descriptor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3318668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</a:t>
                      </a:r>
                      <a:r>
                        <a:rPr lang="en-US" sz="1000" b="1" dirty="0">
                          <a:effectLst/>
                        </a:rPr>
                        <a:t>num_mcts_hash_minus1</a:t>
                      </a:r>
                      <a:endParaRPr lang="fr-FR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ue(v)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0971930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for( n = 0; n  &lt;=  num_mcts_hash_minus1; n++ ) {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6958534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dirty="0">
                          <a:effectLst/>
                        </a:rPr>
                        <a:t>			</a:t>
                      </a:r>
                      <a:r>
                        <a:rPr lang="en-US" sz="1000" b="1" dirty="0" err="1">
                          <a:effectLst/>
                        </a:rPr>
                        <a:t>mcts_hash_id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ue(v)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5076819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dirty="0">
                          <a:effectLst/>
                        </a:rPr>
                        <a:t>			</a:t>
                      </a:r>
                      <a:r>
                        <a:rPr lang="en-US" sz="1000" b="1" dirty="0" err="1">
                          <a:effectLst/>
                        </a:rPr>
                        <a:t>mcts_hash_tile_rect_idx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ue(v)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4261888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dirty="0">
                          <a:effectLst/>
                        </a:rPr>
                        <a:t>			</a:t>
                      </a:r>
                      <a:r>
                        <a:rPr lang="en-US" sz="1000" b="1" dirty="0" err="1">
                          <a:effectLst/>
                        </a:rPr>
                        <a:t>crop_mcts_hash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u(1)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8014555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	if( </a:t>
                      </a:r>
                      <a:r>
                        <a:rPr lang="en-US" sz="1000" dirty="0" err="1">
                          <a:effectLst/>
                        </a:rPr>
                        <a:t>crop_mcts_hash</a:t>
                      </a:r>
                      <a:r>
                        <a:rPr lang="en-US" sz="1000" dirty="0">
                          <a:effectLst/>
                        </a:rPr>
                        <a:t>[ n ] ) {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3760125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			</a:t>
                      </a:r>
                      <a:r>
                        <a:rPr lang="en-US" sz="1000" b="1" dirty="0" err="1">
                          <a:effectLst/>
                        </a:rPr>
                        <a:t>crop_mcts_hash_with_same_margins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u(1)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2691687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			if( </a:t>
                      </a:r>
                      <a:r>
                        <a:rPr lang="en-US" sz="1000" dirty="0" err="1">
                          <a:effectLst/>
                        </a:rPr>
                        <a:t>crop_mcts_hash_with_same_margins</a:t>
                      </a:r>
                      <a:r>
                        <a:rPr lang="en-US" sz="1000" dirty="0">
                          <a:effectLst/>
                        </a:rPr>
                        <a:t>[ n ] )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5178849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					</a:t>
                      </a:r>
                      <a:r>
                        <a:rPr lang="en-US" sz="1000" b="1" dirty="0" err="1">
                          <a:effectLst/>
                        </a:rPr>
                        <a:t>crop_mcts_hash_margin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ue(v)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3010421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			else {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8087767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dirty="0">
                          <a:effectLst/>
                        </a:rPr>
                        <a:t>							</a:t>
                      </a:r>
                      <a:r>
                        <a:rPr lang="en-US" sz="1000" b="1" dirty="0" err="1">
                          <a:effectLst/>
                        </a:rPr>
                        <a:t>crop_mcts_hash_top_margin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ue(v)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68550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dirty="0">
                          <a:effectLst/>
                        </a:rPr>
                        <a:t>							</a:t>
                      </a:r>
                      <a:r>
                        <a:rPr lang="en-US" sz="1000" b="1" dirty="0" err="1">
                          <a:effectLst/>
                        </a:rPr>
                        <a:t>crop_mcts_hash_bottom_margin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ue(v)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7261814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dirty="0">
                          <a:effectLst/>
                        </a:rPr>
                        <a:t>							</a:t>
                      </a:r>
                      <a:r>
                        <a:rPr lang="en-US" sz="1000" b="1" dirty="0" err="1">
                          <a:effectLst/>
                        </a:rPr>
                        <a:t>crop_mcts_hash_left_margin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ue(v)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0371447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dirty="0">
                          <a:effectLst/>
                        </a:rPr>
                        <a:t>							</a:t>
                      </a:r>
                      <a:r>
                        <a:rPr lang="en-US" sz="1000" b="1" dirty="0" err="1">
                          <a:effectLst/>
                        </a:rPr>
                        <a:t>crop_mcts_hash_right_margin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ue(v)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0173821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		}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701246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}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1191795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	</a:t>
                      </a:r>
                      <a:r>
                        <a:rPr lang="en-US" sz="1000" b="1" dirty="0" err="1">
                          <a:effectLst/>
                        </a:rPr>
                        <a:t>mcts_hash_type</a:t>
                      </a:r>
                      <a:r>
                        <a:rPr lang="en-US" sz="1000" b="0" dirty="0">
                          <a:effectLst/>
                        </a:rPr>
                        <a:t>[ n 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u(8)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5354235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for( cIdx = 0; cIdx &lt; ( chroma_format_idc  = =  0 ? 1 : 3 ); cIdx++ ) {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8919879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if( mcts_hash_type  = =  0 )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8931802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		for( i = 0; i &lt; 16; i++)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3071284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				</a:t>
                      </a:r>
                      <a:r>
                        <a:rPr lang="en-US" sz="1000" b="1" dirty="0">
                          <a:effectLst/>
                        </a:rPr>
                        <a:t>mcts_md5</a:t>
                      </a:r>
                      <a:r>
                        <a:rPr lang="en-US" sz="1000" b="0" dirty="0">
                          <a:effectLst/>
                        </a:rPr>
                        <a:t>[ n ][ </a:t>
                      </a:r>
                      <a:r>
                        <a:rPr lang="en-US" sz="1000" b="0" dirty="0" err="1">
                          <a:effectLst/>
                        </a:rPr>
                        <a:t>cIdx</a:t>
                      </a:r>
                      <a:r>
                        <a:rPr lang="en-US" sz="1000" b="0" dirty="0">
                          <a:effectLst/>
                        </a:rPr>
                        <a:t> ][ </a:t>
                      </a:r>
                      <a:r>
                        <a:rPr lang="en-US" sz="1000" b="0" dirty="0" err="1">
                          <a:effectLst/>
                        </a:rPr>
                        <a:t>i</a:t>
                      </a:r>
                      <a:r>
                        <a:rPr lang="en-US" sz="1000" b="0" dirty="0">
                          <a:effectLst/>
                        </a:rPr>
                        <a:t> 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b(8)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3757278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	else if( mcts_hash_type  = =  1 )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541382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			</a:t>
                      </a:r>
                      <a:r>
                        <a:rPr lang="en-US" sz="1000" b="1" dirty="0" err="1">
                          <a:effectLst/>
                        </a:rPr>
                        <a:t>mcts_crc</a:t>
                      </a:r>
                      <a:r>
                        <a:rPr lang="en-US" sz="1000" b="0" dirty="0">
                          <a:effectLst/>
                        </a:rPr>
                        <a:t>[ n ] [ </a:t>
                      </a:r>
                      <a:r>
                        <a:rPr lang="en-US" sz="1000" b="0" dirty="0" err="1">
                          <a:effectLst/>
                        </a:rPr>
                        <a:t>cIdx</a:t>
                      </a:r>
                      <a:r>
                        <a:rPr lang="en-US" sz="1000" b="0" dirty="0">
                          <a:effectLst/>
                        </a:rPr>
                        <a:t> ]</a:t>
                      </a:r>
                      <a:endParaRPr lang="fr-FR" sz="11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u(16)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552197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	else if( mcts_hash_type  = =  2 )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3376005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		</a:t>
                      </a:r>
                      <a:r>
                        <a:rPr lang="en-US" sz="1000" b="1" dirty="0">
                          <a:effectLst/>
                        </a:rPr>
                        <a:t>	</a:t>
                      </a:r>
                      <a:r>
                        <a:rPr lang="en-US" sz="1000" b="1" dirty="0" err="1">
                          <a:effectLst/>
                        </a:rPr>
                        <a:t>mcts_checksum</a:t>
                      </a:r>
                      <a:r>
                        <a:rPr lang="en-US" sz="1000" dirty="0">
                          <a:effectLst/>
                        </a:rPr>
                        <a:t>[ n ] [ </a:t>
                      </a:r>
                      <a:r>
                        <a:rPr lang="en-US" sz="1000" dirty="0" err="1">
                          <a:effectLst/>
                        </a:rPr>
                        <a:t>cIdx</a:t>
                      </a:r>
                      <a:r>
                        <a:rPr lang="en-US" sz="1000" dirty="0">
                          <a:effectLst/>
                        </a:rPr>
                        <a:t> ]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u(32)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9619583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}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887262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}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7983338"/>
                  </a:ext>
                </a:extLst>
              </a:tr>
              <a:tr h="16732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70510" algn="l"/>
                          <a:tab pos="450215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}</a:t>
                      </a:r>
                      <a:endParaRPr lang="fr-FR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465746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04448" y="6595732"/>
            <a:ext cx="471476" cy="27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Clr>
                <a:schemeClr val="accent1"/>
              </a:buClr>
            </a:pPr>
            <a:r>
              <a:rPr lang="fr-FR" sz="1100" dirty="0" smtClean="0">
                <a:solidFill>
                  <a:schemeClr val="bg1"/>
                </a:solidFill>
              </a:rPr>
              <a:t>5</a:t>
            </a:r>
            <a:r>
              <a:rPr kumimoji="1" lang="fr-FR" sz="1100" dirty="0" smtClean="0">
                <a:solidFill>
                  <a:schemeClr val="bg1"/>
                </a:solidFill>
              </a:rPr>
              <a:t>/5</a:t>
            </a:r>
            <a:endParaRPr kumimoji="1"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726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Thank you for your attention.</a:t>
            </a:r>
            <a:endParaRPr lang="ja-JP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0414-PhaseV-01">
  <a:themeElements>
    <a:clrScheme name="CDP-Vivid">
      <a:dk1>
        <a:srgbClr val="101010"/>
      </a:dk1>
      <a:lt1>
        <a:sysClr val="window" lastClr="FFFFFF"/>
      </a:lt1>
      <a:dk2>
        <a:srgbClr val="CC0000"/>
      </a:dk2>
      <a:lt2>
        <a:srgbClr val="A5A5A5"/>
      </a:lt2>
      <a:accent1>
        <a:srgbClr val="D07100"/>
      </a:accent1>
      <a:accent2>
        <a:srgbClr val="5FA224"/>
      </a:accent2>
      <a:accent3>
        <a:srgbClr val="006BAE"/>
      </a:accent3>
      <a:accent4>
        <a:srgbClr val="DDC300"/>
      </a:accent4>
      <a:accent5>
        <a:srgbClr val="B40078"/>
      </a:accent5>
      <a:accent6>
        <a:srgbClr val="008B93"/>
      </a:accent6>
      <a:hlink>
        <a:srgbClr val="0E51BE"/>
      </a:hlink>
      <a:folHlink>
        <a:srgbClr val="6D29B1"/>
      </a:folHlink>
    </a:clrScheme>
    <a:fontScheme name="CDP-font">
      <a:majorFont>
        <a:latin typeface="Segoe UI Semibold"/>
        <a:ea typeface="Meiryo UI"/>
        <a:cs typeface=""/>
      </a:majorFont>
      <a:minorFont>
        <a:latin typeface="Segoe UI"/>
        <a:ea typeface="Meiryo UI"/>
        <a:cs typeface="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kumimoji="1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20000"/>
          </a:lnSpc>
          <a:spcBef>
            <a:spcPts val="300"/>
          </a:spcBef>
          <a:buClr>
            <a:schemeClr val="accent1"/>
          </a:buClr>
          <a:defRPr kumimoji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RF PowerPoint Template v6.0.potx" id="{DBF09B54-6C95-43F0-88D6-DD6B81B9CE1C}" vid="{6C62B87D-E073-47C9-BF3D-4AC14566EDF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CRF PowerPoint Template v6.0</Template>
  <TotalTime>1291</TotalTime>
  <Words>517</Words>
  <Application>Microsoft Office PowerPoint</Application>
  <PresentationFormat>On-screen Show (4:3)</PresentationFormat>
  <Paragraphs>177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ＭＳ Ｐゴシック</vt:lpstr>
      <vt:lpstr>Arial</vt:lpstr>
      <vt:lpstr>Calibri</vt:lpstr>
      <vt:lpstr>Meiryo UI</vt:lpstr>
      <vt:lpstr>Segoe UI</vt:lpstr>
      <vt:lpstr>Segoe UI Semibold</vt:lpstr>
      <vt:lpstr>Times New Roman</vt:lpstr>
      <vt:lpstr>Wingdings</vt:lpstr>
      <vt:lpstr>160414-PhaseV-01</vt:lpstr>
      <vt:lpstr>AHG7: Signaling of decoded motion constrained tile set hash</vt:lpstr>
      <vt:lpstr>Context</vt:lpstr>
      <vt:lpstr>Example of scenarios where we want to check that MCTS are properly decoded</vt:lpstr>
      <vt:lpstr>PowerPoint Presentation</vt:lpstr>
      <vt:lpstr>Proposal: decoded_mcts_hash SEI message</vt:lpstr>
      <vt:lpstr>decoded_mcts_hash SEI message syntax</vt:lpstr>
      <vt:lpstr>Thank you for your attention.</vt:lpstr>
    </vt:vector>
  </TitlesOfParts>
  <Company>Canon Research Centre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TAQUET Jonathan</dc:creator>
  <cp:lastModifiedBy>MAZE Frederic</cp:lastModifiedBy>
  <cp:revision>46</cp:revision>
  <dcterms:created xsi:type="dcterms:W3CDTF">2017-03-27T15:06:33Z</dcterms:created>
  <dcterms:modified xsi:type="dcterms:W3CDTF">2017-03-31T06:36:57Z</dcterms:modified>
</cp:coreProperties>
</file>