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9" r:id="rId1"/>
  </p:sldMasterIdLst>
  <p:notesMasterIdLst>
    <p:notesMasterId r:id="rId18"/>
  </p:notesMasterIdLst>
  <p:sldIdLst>
    <p:sldId id="256" r:id="rId2"/>
    <p:sldId id="275" r:id="rId3"/>
    <p:sldId id="277" r:id="rId4"/>
    <p:sldId id="283" r:id="rId5"/>
    <p:sldId id="282" r:id="rId6"/>
    <p:sldId id="284" r:id="rId7"/>
    <p:sldId id="285" r:id="rId8"/>
    <p:sldId id="279" r:id="rId9"/>
    <p:sldId id="269" r:id="rId10"/>
    <p:sldId id="290" r:id="rId11"/>
    <p:sldId id="292" r:id="rId12"/>
    <p:sldId id="291" r:id="rId13"/>
    <p:sldId id="286" r:id="rId14"/>
    <p:sldId id="287" r:id="rId15"/>
    <p:sldId id="288" r:id="rId16"/>
    <p:sldId id="289" r:id="rId17"/>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howGuides="1">
      <p:cViewPr varScale="1">
        <p:scale>
          <a:sx n="86" d="100"/>
          <a:sy n="86" d="100"/>
        </p:scale>
        <p:origin x="813"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E528A6-83A1-49D8-BEE4-EFCCEEC5260B}" type="datetimeFigureOut">
              <a:rPr kumimoji="1" lang="ja-JP" altLang="en-US" smtClean="0"/>
              <a:pPr/>
              <a:t>2017/3/31</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BC1781-A903-41E2-A5B4-6E40440D7489}" type="slidenum">
              <a:rPr kumimoji="1" lang="ja-JP" altLang="en-US" smtClean="0"/>
              <a:pPr/>
              <a:t>‹#›</a:t>
            </a:fld>
            <a:endParaRPr kumimoji="1" lang="ja-JP" altLang="en-US"/>
          </a:p>
        </p:txBody>
      </p:sp>
    </p:spTree>
    <p:extLst>
      <p:ext uri="{BB962C8B-B14F-4D97-AF65-F5344CB8AC3E}">
        <p14:creationId xmlns:p14="http://schemas.microsoft.com/office/powerpoint/2010/main" val="311529455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5BC1781-A903-41E2-A5B4-6E40440D7489}" type="slidenum">
              <a:rPr kumimoji="1" lang="ja-JP" altLang="en-US" smtClean="0"/>
              <a:pPr/>
              <a:t>1</a:t>
            </a:fld>
            <a:endParaRPr kumimoji="1" lang="ja-JP" altLang="en-US"/>
          </a:p>
        </p:txBody>
      </p:sp>
    </p:spTree>
    <p:extLst>
      <p:ext uri="{BB962C8B-B14F-4D97-AF65-F5344CB8AC3E}">
        <p14:creationId xmlns:p14="http://schemas.microsoft.com/office/powerpoint/2010/main" val="37281366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タイトル スライド（横/長）">
    <p:bg>
      <p:bgRef idx="1001">
        <a:schemeClr val="bg1"/>
      </p:bgRef>
    </p:bg>
    <p:spTree>
      <p:nvGrpSpPr>
        <p:cNvPr id="1" name=""/>
        <p:cNvGrpSpPr/>
        <p:nvPr/>
      </p:nvGrpSpPr>
      <p:grpSpPr>
        <a:xfrm>
          <a:off x="0" y="0"/>
          <a:ext cx="0" cy="0"/>
          <a:chOff x="0" y="0"/>
          <a:chExt cx="0" cy="0"/>
        </a:xfrm>
      </p:grpSpPr>
      <p:pic>
        <p:nvPicPr>
          <p:cNvPr id="4" name="Picture 2" descr="\\canon.net\folder\拡張フォルダ\D-PKG\VisualDesign\V1D\★渉外本部\クリエイティブポリシー\160400-CDP-PPT_phaseV\160408-PhaseV\prizm_cover-phaseV++.jpg"/>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p:spPr>
      </p:pic>
      <p:sp>
        <p:nvSpPr>
          <p:cNvPr id="2" name="タイトル 1"/>
          <p:cNvSpPr>
            <a:spLocks noGrp="1"/>
          </p:cNvSpPr>
          <p:nvPr>
            <p:ph type="ctrTitle" hasCustomPrompt="1"/>
          </p:nvPr>
        </p:nvSpPr>
        <p:spPr>
          <a:xfrm>
            <a:off x="395289" y="2636912"/>
            <a:ext cx="8353424" cy="936104"/>
          </a:xfrm>
        </p:spPr>
        <p:txBody>
          <a:bodyPr anchor="t">
            <a:noAutofit/>
          </a:bodyPr>
          <a:lstStyle>
            <a:lvl1pPr algn="l">
              <a:defRPr baseline="0">
                <a:solidFill>
                  <a:schemeClr val="bg1"/>
                </a:solidFill>
              </a:defRPr>
            </a:lvl1pPr>
          </a:lstStyle>
          <a:p>
            <a:r>
              <a:rPr kumimoji="1" lang="en-US" altLang="ja-JP" dirty="0" smtClean="0"/>
              <a:t>Click to edit Master title style</a:t>
            </a:r>
            <a:endParaRPr kumimoji="1" lang="ja-JP" altLang="en-US" dirty="0"/>
          </a:p>
        </p:txBody>
      </p:sp>
      <p:sp>
        <p:nvSpPr>
          <p:cNvPr id="3" name="サブタイトル 2"/>
          <p:cNvSpPr>
            <a:spLocks noGrp="1"/>
          </p:cNvSpPr>
          <p:nvPr>
            <p:ph type="subTitle" idx="1" hasCustomPrompt="1"/>
          </p:nvPr>
        </p:nvSpPr>
        <p:spPr>
          <a:xfrm>
            <a:off x="395287" y="3717578"/>
            <a:ext cx="7057033" cy="503510"/>
          </a:xfrm>
        </p:spPr>
        <p:txBody>
          <a:bodyPr anchor="ctr">
            <a:noAutofit/>
          </a:bodyPr>
          <a:lstStyle>
            <a:lvl1pPr marL="0" marR="0" indent="0" algn="l" defTabSz="914400" rtl="0" eaLnBrk="1" fontAlgn="auto" latinLnBrk="0" hangingPunct="1">
              <a:lnSpc>
                <a:spcPct val="110000"/>
              </a:lnSpc>
              <a:spcBef>
                <a:spcPts val="0"/>
              </a:spcBef>
              <a:spcAft>
                <a:spcPts val="0"/>
              </a:spcAft>
              <a:buClr>
                <a:schemeClr val="tx2"/>
              </a:buClr>
              <a:buSzPct val="110000"/>
              <a:buFont typeface="Wingdings" pitchFamily="2" charset="2"/>
              <a:buNone/>
              <a:tabLst/>
              <a:defRPr sz="1600" b="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en-US" altLang="ja-JP" dirty="0" smtClean="0"/>
              <a:t>Name , Division </a:t>
            </a:r>
            <a:br>
              <a:rPr kumimoji="0" lang="en-US" altLang="ja-JP" dirty="0" smtClean="0"/>
            </a:br>
            <a:r>
              <a:rPr kumimoji="0" lang="en-US" altLang="ja-JP" dirty="0" smtClean="0"/>
              <a:t>Date</a:t>
            </a:r>
          </a:p>
        </p:txBody>
      </p:sp>
      <p:pic>
        <p:nvPicPr>
          <p:cNvPr id="5" name="Picture 4"/>
          <p:cNvPicPr>
            <a:picLocks noChangeAspect="1" noChangeArrowheads="1"/>
          </p:cNvPicPr>
          <p:nvPr userDrawn="1"/>
        </p:nvPicPr>
        <p:blipFill>
          <a:blip r:embed="rId3" cstate="print"/>
          <a:srcRect/>
          <a:stretch>
            <a:fillRect/>
          </a:stretch>
        </p:blipFill>
        <p:spPr bwMode="auto">
          <a:xfrm>
            <a:off x="7803531" y="125597"/>
            <a:ext cx="1188000" cy="396000"/>
          </a:xfrm>
          <a:prstGeom prst="rect">
            <a:avLst/>
          </a:prstGeom>
          <a:noFill/>
          <a:ln w="9525">
            <a:noFill/>
            <a:miter lim="800000"/>
            <a:headEnd/>
            <a:tailEnd/>
          </a:ln>
          <a:effectLst/>
        </p:spPr>
      </p:pic>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9" name="Line 52"/>
          <p:cNvSpPr>
            <a:spLocks noChangeShapeType="1"/>
          </p:cNvSpPr>
          <p:nvPr/>
        </p:nvSpPr>
        <p:spPr bwMode="auto">
          <a:xfrm flipV="1">
            <a:off x="395288" y="6165850"/>
            <a:ext cx="8353425" cy="0"/>
          </a:xfrm>
          <a:prstGeom prst="line">
            <a:avLst/>
          </a:prstGeom>
          <a:noFill/>
          <a:ln w="3175">
            <a:solidFill>
              <a:schemeClr val="bg1">
                <a:lumMod val="65000"/>
              </a:schemeClr>
            </a:solidFill>
            <a:round/>
            <a:headEnd/>
            <a:tailEnd/>
          </a:ln>
          <a:effectLst/>
        </p:spPr>
        <p:txBody>
          <a:bodyPr wrap="none"/>
          <a:lstStyle/>
          <a:p>
            <a:pPr>
              <a:lnSpc>
                <a:spcPct val="120000"/>
              </a:lnSpc>
            </a:pPr>
            <a:endParaRPr lang="ja-JP" altLang="en-US"/>
          </a:p>
        </p:txBody>
      </p:sp>
      <p:pic>
        <p:nvPicPr>
          <p:cNvPr id="10" name="図 9" descr="CANON_red_50mm_2014.png"/>
          <p:cNvPicPr>
            <a:picLocks noChangeAspect="1"/>
          </p:cNvPicPr>
          <p:nvPr/>
        </p:nvPicPr>
        <p:blipFill>
          <a:blip r:embed="rId2" cstate="print"/>
          <a:stretch>
            <a:fillRect/>
          </a:stretch>
        </p:blipFill>
        <p:spPr>
          <a:xfrm>
            <a:off x="3924000" y="5661248"/>
            <a:ext cx="1296000" cy="433831"/>
          </a:xfrm>
          <a:prstGeom prst="rect">
            <a:avLst/>
          </a:prstGeom>
        </p:spPr>
      </p:pic>
      <p:sp>
        <p:nvSpPr>
          <p:cNvPr id="2" name="タイトル 1"/>
          <p:cNvSpPr>
            <a:spLocks noGrp="1"/>
          </p:cNvSpPr>
          <p:nvPr>
            <p:ph type="ctrTitle" hasCustomPrompt="1"/>
          </p:nvPr>
        </p:nvSpPr>
        <p:spPr>
          <a:xfrm>
            <a:off x="395287" y="1268413"/>
            <a:ext cx="8353426" cy="1872555"/>
          </a:xfrm>
        </p:spPr>
        <p:txBody>
          <a:bodyPr anchor="b"/>
          <a:lstStyle>
            <a:lvl1pPr algn="ctr">
              <a:defRPr/>
            </a:lvl1pPr>
          </a:lstStyle>
          <a:p>
            <a:r>
              <a:rPr kumimoji="1" lang="en-US" altLang="ja-JP" dirty="0" smtClean="0"/>
              <a:t>Click to edit Master title style</a:t>
            </a:r>
            <a:endParaRPr kumimoji="1" lang="ja-JP" altLang="en-US" dirty="0"/>
          </a:p>
        </p:txBody>
      </p:sp>
      <p:sp>
        <p:nvSpPr>
          <p:cNvPr id="3" name="サブタイトル 2"/>
          <p:cNvSpPr>
            <a:spLocks noGrp="1"/>
          </p:cNvSpPr>
          <p:nvPr>
            <p:ph type="subTitle" idx="1" hasCustomPrompt="1"/>
          </p:nvPr>
        </p:nvSpPr>
        <p:spPr>
          <a:xfrm>
            <a:off x="395289" y="3429000"/>
            <a:ext cx="8353424" cy="2209800"/>
          </a:xfrm>
        </p:spPr>
        <p:txBody>
          <a:bodyPr>
            <a:normAutofit/>
          </a:bodyPr>
          <a:lstStyle>
            <a:lvl1pPr marL="0" indent="0" algn="ctr">
              <a:buNone/>
              <a:defRPr sz="16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smtClean="0"/>
              <a:t>Name</a:t>
            </a:r>
          </a:p>
          <a:p>
            <a:r>
              <a:rPr kumimoji="1" lang="en-US" altLang="ja-JP" dirty="0" smtClean="0"/>
              <a:t>Division</a:t>
            </a:r>
            <a:br>
              <a:rPr kumimoji="1" lang="en-US" altLang="ja-JP" dirty="0" smtClean="0"/>
            </a:br>
            <a:r>
              <a:rPr kumimoji="1" lang="en-US" altLang="ja-JP" dirty="0" smtClean="0"/>
              <a:t>Date</a:t>
            </a:r>
            <a:endParaRPr kumimoji="1" lang="ja-JP" altLang="en-US" dirty="0"/>
          </a:p>
        </p:txBody>
      </p:sp>
      <p:sp>
        <p:nvSpPr>
          <p:cNvPr id="5" name="フッター プレースホルダ 4"/>
          <p:cNvSpPr>
            <a:spLocks noGrp="1"/>
          </p:cNvSpPr>
          <p:nvPr>
            <p:ph type="ftr" sz="quarter" idx="11"/>
          </p:nvPr>
        </p:nvSpPr>
        <p:spPr>
          <a:xfrm>
            <a:off x="3124200" y="6237312"/>
            <a:ext cx="2895600" cy="288000"/>
          </a:xfrm>
        </p:spPr>
        <p:txBody>
          <a:bodyPr/>
          <a:lstStyle>
            <a:lvl1pPr algn="ctr">
              <a:defRPr/>
            </a:lvl1pPr>
          </a:lstStyle>
          <a:p>
            <a:r>
              <a:rPr lang="en-US" altLang="ja-JP" smtClean="0"/>
              <a:t>Canon Research Centre France S.A.S.</a:t>
            </a:r>
            <a:endParaRPr lang="ja-JP" altLang="en-US" dirty="0"/>
          </a:p>
        </p:txBody>
      </p:sp>
      <p:pic>
        <p:nvPicPr>
          <p:cNvPr id="2050" name="Picture 2" descr="\\canon.net\folder\拡張フォルダ\D-PKG\VisualDesign\V1D\★渉外本部\クリエイティブポリシー\160400-CDP-PPT_phaseV\160408-PhaseV\prizm_header-phaseV+.jpg"/>
          <p:cNvPicPr>
            <a:picLocks noChangeAspect="1" noChangeArrowheads="1"/>
          </p:cNvPicPr>
          <p:nvPr userDrawn="1"/>
        </p:nvPicPr>
        <p:blipFill>
          <a:blip r:embed="rId3" cstate="print"/>
          <a:srcRect/>
          <a:stretch>
            <a:fillRect/>
          </a:stretch>
        </p:blipFill>
        <p:spPr bwMode="auto">
          <a:xfrm>
            <a:off x="0" y="0"/>
            <a:ext cx="9144000" cy="719328"/>
          </a:xfrm>
          <a:prstGeom prst="rect">
            <a:avLst/>
          </a:prstGeom>
          <a:noFill/>
        </p:spPr>
      </p:pic>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 2"/>
          <p:cNvSpPr>
            <a:spLocks noGrp="1"/>
          </p:cNvSpPr>
          <p:nvPr>
            <p:ph idx="1" hasCustomPrompt="1"/>
          </p:nvPr>
        </p:nvSpPr>
        <p:spPr/>
        <p:txBody>
          <a:bodyPr/>
          <a:lstStyle>
            <a:lvl1pPr>
              <a:defRPr baseline="0"/>
            </a:lvl1pPr>
            <a:lvl2pPr>
              <a:defRPr baseline="0"/>
            </a:lvl2pPr>
            <a:lvl3pPr>
              <a:defRPr baseline="0"/>
            </a:lvl3pPr>
            <a:lvl4pPr>
              <a:defRPr baseline="0"/>
            </a:lvl4pPr>
            <a:lvl5pPr>
              <a:defRPr baseline="0"/>
            </a:lvl5pPr>
          </a:lstStyle>
          <a:p>
            <a:pPr lvl="0"/>
            <a:r>
              <a:rPr kumimoji="1" lang="en-US" altLang="ja-JP" dirty="0" smtClean="0"/>
              <a:t>Click to edit Master text styles</a:t>
            </a:r>
            <a:endParaRPr kumimoji="1" lang="ja-JP" altLang="en-US" dirty="0" smtClean="0"/>
          </a:p>
          <a:p>
            <a:pPr lvl="1"/>
            <a:r>
              <a:rPr kumimoji="1" lang="en-US" altLang="ja-JP" dirty="0" smtClean="0"/>
              <a:t>Second level</a:t>
            </a:r>
            <a:endParaRPr kumimoji="1" lang="ja-JP" altLang="en-US" dirty="0" smtClean="0"/>
          </a:p>
          <a:p>
            <a:pPr lvl="2"/>
            <a:r>
              <a:rPr kumimoji="1" lang="en-US" altLang="ja-JP" dirty="0" smtClean="0"/>
              <a:t>Third level</a:t>
            </a:r>
            <a:endParaRPr kumimoji="1" lang="ja-JP" altLang="en-US" dirty="0" smtClean="0"/>
          </a:p>
          <a:p>
            <a:pPr lvl="3"/>
            <a:r>
              <a:rPr kumimoji="1" lang="en-US" altLang="ja-JP" dirty="0" smtClean="0"/>
              <a:t>Fourth level</a:t>
            </a:r>
            <a:endParaRPr kumimoji="1" lang="ja-JP" altLang="en-US" dirty="0" smtClean="0"/>
          </a:p>
          <a:p>
            <a:pPr lvl="4"/>
            <a:r>
              <a:rPr kumimoji="1" lang="en-US" altLang="ja-JP" dirty="0" smtClean="0"/>
              <a:t>Fifth level</a:t>
            </a:r>
            <a:endParaRPr kumimoji="1" lang="ja-JP" altLang="en-US" dirty="0"/>
          </a:p>
        </p:txBody>
      </p:sp>
      <p:sp>
        <p:nvSpPr>
          <p:cNvPr id="4" name="Title 3"/>
          <p:cNvSpPr>
            <a:spLocks noGrp="1"/>
          </p:cNvSpPr>
          <p:nvPr>
            <p:ph type="title"/>
          </p:nvPr>
        </p:nvSpPr>
        <p:spPr/>
        <p:txBody>
          <a:bodyPr/>
          <a:lstStyle/>
          <a:p>
            <a:r>
              <a:rPr lang="en-US" smtClean="0"/>
              <a:t>Click to edit Master title style</a:t>
            </a:r>
            <a:endParaRPr lang="en-GB"/>
          </a:p>
        </p:txBody>
      </p:sp>
      <p:sp>
        <p:nvSpPr>
          <p:cNvPr id="15" name="Footer Placeholder 14"/>
          <p:cNvSpPr>
            <a:spLocks noGrp="1"/>
          </p:cNvSpPr>
          <p:nvPr>
            <p:ph type="ftr" sz="quarter" idx="11"/>
          </p:nvPr>
        </p:nvSpPr>
        <p:spPr/>
        <p:txBody>
          <a:bodyPr/>
          <a:lstStyle/>
          <a:p>
            <a:r>
              <a:rPr lang="en-US" altLang="ja-JP" smtClean="0"/>
              <a:t>Canon Research Centre France S.A.S.</a:t>
            </a:r>
            <a:endParaRPr lang="ja-JP" altLang="en-US" dirty="0"/>
          </a:p>
        </p:txBody>
      </p:sp>
    </p:spTree>
  </p:cSld>
  <p:clrMapOvr>
    <a:masterClrMapping/>
  </p:clrMapOvr>
  <p:transition spd="med">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395288" y="836712"/>
            <a:ext cx="8353425" cy="5329139"/>
          </a:xfrm>
        </p:spPr>
        <p:txBody>
          <a:bodyPr anchor="ctr"/>
          <a:lstStyle>
            <a:lvl1pPr algn="ctr">
              <a:defRPr sz="3200" b="1" cap="none" baseline="0"/>
            </a:lvl1pPr>
          </a:lstStyle>
          <a:p>
            <a:r>
              <a:rPr kumimoji="1" lang="en-US" altLang="ja-JP" dirty="0" smtClean="0"/>
              <a:t>Click to edit Master title style</a:t>
            </a:r>
            <a:endParaRPr kumimoji="1" lang="ja-JP" altLang="en-US" dirty="0"/>
          </a:p>
        </p:txBody>
      </p:sp>
      <p:pic>
        <p:nvPicPr>
          <p:cNvPr id="4" name="Picture 2" descr="\\canon.net\folder\拡張フォルダ\D-PKG\VisualDesign\V1D\★渉外本部\クリエイティブポリシー\160400-CDP-PPT_phaseV\160408-PhaseV\prizm_header-phaseV+.jpg"/>
          <p:cNvPicPr>
            <a:picLocks noChangeAspect="1" noChangeArrowheads="1"/>
          </p:cNvPicPr>
          <p:nvPr userDrawn="1"/>
        </p:nvPicPr>
        <p:blipFill>
          <a:blip r:embed="rId2" cstate="print"/>
          <a:srcRect/>
          <a:stretch>
            <a:fillRect/>
          </a:stretch>
        </p:blipFill>
        <p:spPr bwMode="auto">
          <a:xfrm>
            <a:off x="0" y="0"/>
            <a:ext cx="9144000" cy="719328"/>
          </a:xfrm>
          <a:prstGeom prst="rect">
            <a:avLst/>
          </a:prstGeom>
          <a:noFill/>
        </p:spPr>
      </p:pic>
    </p:spTree>
  </p:cSld>
  <p:clrMapOvr>
    <a:masterClrMapping/>
  </p:clrMapOvr>
  <p:transition spd="med">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 つのコンテンツ（写真と文章）">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Click to edit Master title style</a:t>
            </a:r>
            <a:endParaRPr kumimoji="1" lang="ja-JP" altLang="en-US" dirty="0"/>
          </a:p>
        </p:txBody>
      </p:sp>
      <p:sp>
        <p:nvSpPr>
          <p:cNvPr id="4" name="コンテンツ プレースホルダ 3"/>
          <p:cNvSpPr>
            <a:spLocks noGrp="1"/>
          </p:cNvSpPr>
          <p:nvPr>
            <p:ph sz="half" idx="2" hasCustomPrompt="1"/>
          </p:nvPr>
        </p:nvSpPr>
        <p:spPr>
          <a:xfrm>
            <a:off x="4788023" y="1268414"/>
            <a:ext cx="3960689" cy="4860000"/>
          </a:xfrm>
        </p:spPr>
        <p:txBody>
          <a:bodyPr>
            <a:normAutofit/>
          </a:bodyPr>
          <a:lstStyle>
            <a:lvl1pPr>
              <a:defRPr sz="1800"/>
            </a:lvl1pPr>
            <a:lvl2pPr>
              <a:defRPr sz="1800"/>
            </a:lvl2pPr>
            <a:lvl3pPr>
              <a:defRPr sz="1400"/>
            </a:lvl3pPr>
            <a:lvl4pPr>
              <a:defRPr sz="1200"/>
            </a:lvl4pPr>
            <a:lvl5pPr>
              <a:defRPr sz="1200"/>
            </a:lvl5pPr>
            <a:lvl6pPr>
              <a:defRPr sz="1800"/>
            </a:lvl6pPr>
            <a:lvl7pPr>
              <a:defRPr sz="1800"/>
            </a:lvl7pPr>
            <a:lvl8pPr>
              <a:defRPr sz="1800"/>
            </a:lvl8pPr>
            <a:lvl9pPr>
              <a:defRPr sz="1800"/>
            </a:lvl9pPr>
          </a:lstStyle>
          <a:p>
            <a:pPr lvl="0"/>
            <a:r>
              <a:rPr kumimoji="1" lang="en-US" altLang="ja-JP" dirty="0" smtClean="0"/>
              <a:t>Click to edit Master text styles</a:t>
            </a:r>
            <a:endParaRPr kumimoji="1" lang="ja-JP" altLang="en-US" dirty="0" smtClean="0"/>
          </a:p>
          <a:p>
            <a:pPr lvl="1"/>
            <a:r>
              <a:rPr kumimoji="1" lang="en-US" altLang="ja-JP" dirty="0" smtClean="0"/>
              <a:t>Second level</a:t>
            </a:r>
            <a:endParaRPr kumimoji="1" lang="ja-JP" altLang="en-US" dirty="0" smtClean="0"/>
          </a:p>
          <a:p>
            <a:pPr lvl="2"/>
            <a:r>
              <a:rPr kumimoji="1" lang="en-US" altLang="ja-JP" dirty="0" smtClean="0"/>
              <a:t>Third level</a:t>
            </a:r>
            <a:endParaRPr kumimoji="1" lang="ja-JP" altLang="en-US" dirty="0" smtClean="0"/>
          </a:p>
          <a:p>
            <a:pPr lvl="3"/>
            <a:r>
              <a:rPr kumimoji="1" lang="en-US" altLang="ja-JP" dirty="0" smtClean="0"/>
              <a:t>Fourth level</a:t>
            </a:r>
            <a:endParaRPr kumimoji="1" lang="ja-JP" altLang="en-US" dirty="0" smtClean="0"/>
          </a:p>
          <a:p>
            <a:pPr lvl="4"/>
            <a:r>
              <a:rPr kumimoji="1" lang="en-US" altLang="ja-JP" dirty="0" smtClean="0"/>
              <a:t>Fifth level</a:t>
            </a:r>
            <a:endParaRPr kumimoji="1" lang="ja-JP" altLang="en-US" dirty="0"/>
          </a:p>
        </p:txBody>
      </p:sp>
      <p:sp>
        <p:nvSpPr>
          <p:cNvPr id="6" name="フッター プレースホルダ 5"/>
          <p:cNvSpPr>
            <a:spLocks noGrp="1"/>
          </p:cNvSpPr>
          <p:nvPr>
            <p:ph type="ftr" sz="quarter" idx="11"/>
          </p:nvPr>
        </p:nvSpPr>
        <p:spPr/>
        <p:txBody>
          <a:bodyPr/>
          <a:lstStyle/>
          <a:p>
            <a:r>
              <a:rPr lang="en-US" altLang="ja-JP" smtClean="0"/>
              <a:t>Canon Research Centre France S.A.S.</a:t>
            </a:r>
            <a:endParaRPr lang="ja-JP" altLang="en-US" dirty="0"/>
          </a:p>
        </p:txBody>
      </p:sp>
      <p:sp>
        <p:nvSpPr>
          <p:cNvPr id="7" name="スライド番号プレースホルダ 6"/>
          <p:cNvSpPr>
            <a:spLocks noGrp="1"/>
          </p:cNvSpPr>
          <p:nvPr>
            <p:ph type="sldNum" sz="quarter" idx="12"/>
          </p:nvPr>
        </p:nvSpPr>
        <p:spPr/>
        <p:txBody>
          <a:bodyPr/>
          <a:lstStyle/>
          <a:p>
            <a:fld id="{DB87A4C7-7FEA-4814-8D11-0371E6AC9740}" type="slidenum">
              <a:rPr kumimoji="1" lang="ja-JP" altLang="en-US" smtClean="0"/>
              <a:pPr/>
              <a:t>‹#›</a:t>
            </a:fld>
            <a:endParaRPr kumimoji="1" lang="ja-JP" altLang="en-US"/>
          </a:p>
        </p:txBody>
      </p:sp>
      <p:sp>
        <p:nvSpPr>
          <p:cNvPr id="9" name="図プレースホルダ 8"/>
          <p:cNvSpPr>
            <a:spLocks noGrp="1"/>
          </p:cNvSpPr>
          <p:nvPr>
            <p:ph type="pic" sz="quarter" idx="13" hasCustomPrompt="1"/>
          </p:nvPr>
        </p:nvSpPr>
        <p:spPr>
          <a:xfrm>
            <a:off x="0" y="1268413"/>
            <a:ext cx="4572000" cy="4897437"/>
          </a:xfrm>
          <a:solidFill>
            <a:schemeClr val="bg2">
              <a:lumMod val="20000"/>
              <a:lumOff val="80000"/>
            </a:schemeClr>
          </a:solidFill>
        </p:spPr>
        <p:txBody>
          <a:bodyPr/>
          <a:lstStyle/>
          <a:p>
            <a:r>
              <a:rPr kumimoji="1" lang="en-US" altLang="ja-JP" dirty="0" smtClean="0"/>
              <a:t>Click icon to add picture</a:t>
            </a:r>
            <a:endParaRPr kumimoji="1" lang="ja-JP" altLang="en-US" dirty="0"/>
          </a:p>
        </p:txBody>
      </p:sp>
    </p:spTree>
  </p:cSld>
  <p:clrMapOvr>
    <a:masterClrMapping/>
  </p:clrMapOvr>
  <p:transition spd="med">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Click to edit Master title style</a:t>
            </a:r>
            <a:endParaRPr kumimoji="1" lang="ja-JP" altLang="en-US" dirty="0"/>
          </a:p>
        </p:txBody>
      </p:sp>
      <p:sp>
        <p:nvSpPr>
          <p:cNvPr id="3" name="コンテンツ プレースホルダ 2"/>
          <p:cNvSpPr>
            <a:spLocks noGrp="1"/>
          </p:cNvSpPr>
          <p:nvPr>
            <p:ph sz="half" idx="1" hasCustomPrompt="1"/>
          </p:nvPr>
        </p:nvSpPr>
        <p:spPr>
          <a:xfrm>
            <a:off x="395288" y="1268414"/>
            <a:ext cx="3960688" cy="4860000"/>
          </a:xfrm>
        </p:spPr>
        <p:txBody>
          <a:bodyPr>
            <a:normAutofit/>
          </a:bodyPr>
          <a:lstStyle>
            <a:lvl1pPr>
              <a:defRPr sz="1800"/>
            </a:lvl1pPr>
            <a:lvl2pPr>
              <a:defRPr sz="1800"/>
            </a:lvl2pPr>
            <a:lvl3pPr>
              <a:defRPr sz="1400"/>
            </a:lvl3pPr>
            <a:lvl4pPr>
              <a:defRPr sz="1200"/>
            </a:lvl4pPr>
            <a:lvl5pPr>
              <a:defRPr sz="1200"/>
            </a:lvl5pPr>
            <a:lvl6pPr>
              <a:defRPr sz="1800"/>
            </a:lvl6pPr>
            <a:lvl7pPr>
              <a:defRPr sz="1800"/>
            </a:lvl7pPr>
            <a:lvl8pPr>
              <a:defRPr sz="1800"/>
            </a:lvl8pPr>
            <a:lvl9pPr>
              <a:defRPr sz="1800"/>
            </a:lvl9pPr>
          </a:lstStyle>
          <a:p>
            <a:pPr lvl="0"/>
            <a:r>
              <a:rPr kumimoji="1" lang="en-US" altLang="ja-JP" dirty="0" smtClean="0"/>
              <a:t>Click to edit Master text styles</a:t>
            </a:r>
            <a:endParaRPr kumimoji="1" lang="ja-JP" altLang="en-US" dirty="0" smtClean="0"/>
          </a:p>
          <a:p>
            <a:pPr lvl="1"/>
            <a:r>
              <a:rPr kumimoji="1" lang="en-US" altLang="ja-JP" dirty="0" smtClean="0"/>
              <a:t>Second level</a:t>
            </a:r>
            <a:endParaRPr kumimoji="1" lang="ja-JP" altLang="en-US" dirty="0" smtClean="0"/>
          </a:p>
          <a:p>
            <a:pPr lvl="2"/>
            <a:r>
              <a:rPr kumimoji="1" lang="en-US" altLang="ja-JP" dirty="0" smtClean="0"/>
              <a:t>Third level</a:t>
            </a:r>
            <a:endParaRPr kumimoji="1" lang="ja-JP" altLang="en-US" dirty="0" smtClean="0"/>
          </a:p>
          <a:p>
            <a:pPr lvl="3"/>
            <a:r>
              <a:rPr kumimoji="1" lang="en-US" altLang="ja-JP" dirty="0" smtClean="0"/>
              <a:t>Fourth level</a:t>
            </a:r>
            <a:endParaRPr kumimoji="1" lang="ja-JP" altLang="en-US" dirty="0" smtClean="0"/>
          </a:p>
          <a:p>
            <a:pPr lvl="4"/>
            <a:r>
              <a:rPr kumimoji="1" lang="en-US" altLang="ja-JP" dirty="0" smtClean="0"/>
              <a:t>Fifth level</a:t>
            </a:r>
            <a:endParaRPr kumimoji="1" lang="ja-JP" altLang="en-US" dirty="0"/>
          </a:p>
        </p:txBody>
      </p:sp>
      <p:sp>
        <p:nvSpPr>
          <p:cNvPr id="4" name="コンテンツ プレースホルダ 3"/>
          <p:cNvSpPr>
            <a:spLocks noGrp="1"/>
          </p:cNvSpPr>
          <p:nvPr>
            <p:ph sz="half" idx="2" hasCustomPrompt="1"/>
          </p:nvPr>
        </p:nvSpPr>
        <p:spPr>
          <a:xfrm>
            <a:off x="4788023" y="1268414"/>
            <a:ext cx="3960689" cy="4860000"/>
          </a:xfrm>
        </p:spPr>
        <p:txBody>
          <a:bodyPr>
            <a:normAutofit/>
          </a:bodyPr>
          <a:lstStyle>
            <a:lvl1pPr>
              <a:defRPr sz="1800"/>
            </a:lvl1pPr>
            <a:lvl2pPr>
              <a:defRPr sz="1800"/>
            </a:lvl2pPr>
            <a:lvl3pPr>
              <a:defRPr sz="1400"/>
            </a:lvl3pPr>
            <a:lvl4pPr>
              <a:defRPr sz="1200"/>
            </a:lvl4pPr>
            <a:lvl5pPr>
              <a:defRPr sz="1200"/>
            </a:lvl5pPr>
            <a:lvl6pPr>
              <a:defRPr sz="1800"/>
            </a:lvl6pPr>
            <a:lvl7pPr>
              <a:defRPr sz="1800"/>
            </a:lvl7pPr>
            <a:lvl8pPr>
              <a:defRPr sz="1800"/>
            </a:lvl8pPr>
            <a:lvl9pPr>
              <a:defRPr sz="1800"/>
            </a:lvl9pPr>
          </a:lstStyle>
          <a:p>
            <a:pPr lvl="0"/>
            <a:r>
              <a:rPr kumimoji="1" lang="en-US" altLang="ja-JP" dirty="0" smtClean="0"/>
              <a:t>Click to edit Master text styles</a:t>
            </a:r>
            <a:endParaRPr kumimoji="1" lang="ja-JP" altLang="en-US" dirty="0" smtClean="0"/>
          </a:p>
          <a:p>
            <a:pPr lvl="1"/>
            <a:r>
              <a:rPr kumimoji="1" lang="en-US" altLang="ja-JP" dirty="0" smtClean="0"/>
              <a:t>Second level</a:t>
            </a:r>
            <a:endParaRPr kumimoji="1" lang="ja-JP" altLang="en-US" dirty="0" smtClean="0"/>
          </a:p>
          <a:p>
            <a:pPr lvl="2"/>
            <a:r>
              <a:rPr kumimoji="1" lang="en-US" altLang="ja-JP" dirty="0" smtClean="0"/>
              <a:t>Third level</a:t>
            </a:r>
            <a:endParaRPr kumimoji="1" lang="ja-JP" altLang="en-US" dirty="0" smtClean="0"/>
          </a:p>
          <a:p>
            <a:pPr lvl="3"/>
            <a:r>
              <a:rPr kumimoji="1" lang="en-US" altLang="ja-JP" dirty="0" smtClean="0"/>
              <a:t>Fourth level</a:t>
            </a:r>
            <a:endParaRPr kumimoji="1" lang="ja-JP" altLang="en-US" dirty="0" smtClean="0"/>
          </a:p>
          <a:p>
            <a:pPr lvl="4"/>
            <a:r>
              <a:rPr kumimoji="1" lang="en-US" altLang="ja-JP" dirty="0" smtClean="0"/>
              <a:t>Fifth level</a:t>
            </a:r>
            <a:endParaRPr kumimoji="1" lang="ja-JP" altLang="en-US" dirty="0"/>
          </a:p>
        </p:txBody>
      </p:sp>
      <p:sp>
        <p:nvSpPr>
          <p:cNvPr id="6" name="フッター プレースホルダ 5"/>
          <p:cNvSpPr>
            <a:spLocks noGrp="1"/>
          </p:cNvSpPr>
          <p:nvPr>
            <p:ph type="ftr" sz="quarter" idx="11"/>
          </p:nvPr>
        </p:nvSpPr>
        <p:spPr/>
        <p:txBody>
          <a:bodyPr/>
          <a:lstStyle/>
          <a:p>
            <a:r>
              <a:rPr lang="en-US" altLang="ja-JP" smtClean="0"/>
              <a:t>Canon Research Centre France S.A.S.</a:t>
            </a:r>
            <a:endParaRPr lang="ja-JP" altLang="en-US" dirty="0"/>
          </a:p>
        </p:txBody>
      </p:sp>
      <p:sp>
        <p:nvSpPr>
          <p:cNvPr id="7" name="スライド番号プレースホルダ 6"/>
          <p:cNvSpPr>
            <a:spLocks noGrp="1"/>
          </p:cNvSpPr>
          <p:nvPr>
            <p:ph type="sldNum" sz="quarter" idx="12"/>
          </p:nvPr>
        </p:nvSpPr>
        <p:spPr/>
        <p:txBody>
          <a:bodyPr/>
          <a:lstStyle/>
          <a:p>
            <a:fld id="{DB87A4C7-7FEA-4814-8D11-0371E6AC9740}" type="slidenum">
              <a:rPr kumimoji="1" lang="ja-JP" altLang="en-US" smtClean="0"/>
              <a:pPr/>
              <a:t>‹#›</a:t>
            </a:fld>
            <a:endParaRPr kumimoji="1" lang="ja-JP" altLang="en-US"/>
          </a:p>
        </p:txBody>
      </p:sp>
    </p:spTree>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2つのコンテンツ（見出し）">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a:lvl1pPr>
          </a:lstStyle>
          <a:p>
            <a:r>
              <a:rPr kumimoji="1" lang="en-US" altLang="ja-JP" dirty="0" smtClean="0"/>
              <a:t>Click to edit Master title style</a:t>
            </a:r>
            <a:endParaRPr kumimoji="1" lang="ja-JP" altLang="en-US" dirty="0"/>
          </a:p>
        </p:txBody>
      </p:sp>
      <p:sp>
        <p:nvSpPr>
          <p:cNvPr id="3" name="テキスト プレースホルダ 2"/>
          <p:cNvSpPr>
            <a:spLocks noGrp="1"/>
          </p:cNvSpPr>
          <p:nvPr>
            <p:ph type="body" idx="1" hasCustomPrompt="1"/>
          </p:nvPr>
        </p:nvSpPr>
        <p:spPr>
          <a:xfrm>
            <a:off x="395288" y="1268413"/>
            <a:ext cx="3960688" cy="540000"/>
          </a:xfrm>
          <a:solidFill>
            <a:schemeClr val="bg2">
              <a:lumMod val="50000"/>
            </a:schemeClr>
          </a:solidFill>
        </p:spPr>
        <p:txBody>
          <a:bodyPr anchor="ctr">
            <a:normAutofit/>
          </a:bodyPr>
          <a:lstStyle>
            <a:lvl1pPr marL="0" indent="0" algn="ctr">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dirty="0" smtClean="0"/>
              <a:t>Click to edit Master text style</a:t>
            </a:r>
            <a:endParaRPr kumimoji="1" lang="ja-JP" altLang="en-US" dirty="0" smtClean="0"/>
          </a:p>
        </p:txBody>
      </p:sp>
      <p:sp>
        <p:nvSpPr>
          <p:cNvPr id="4" name="コンテンツ プレースホルダ 3"/>
          <p:cNvSpPr>
            <a:spLocks noGrp="1"/>
          </p:cNvSpPr>
          <p:nvPr>
            <p:ph sz="half" idx="2" hasCustomPrompt="1"/>
          </p:nvPr>
        </p:nvSpPr>
        <p:spPr>
          <a:xfrm>
            <a:off x="395976" y="1988840"/>
            <a:ext cx="3960000" cy="4140000"/>
          </a:xfrm>
        </p:spPr>
        <p:txBody>
          <a:bodyPr>
            <a:normAutofit/>
          </a:bodyPr>
          <a:lstStyle>
            <a:lvl1pPr>
              <a:defRPr sz="1800"/>
            </a:lvl1pPr>
            <a:lvl2pPr>
              <a:defRPr sz="1800"/>
            </a:lvl2pPr>
            <a:lvl3pPr>
              <a:defRPr sz="1400"/>
            </a:lvl3pPr>
            <a:lvl4pPr>
              <a:defRPr sz="1200"/>
            </a:lvl4pPr>
            <a:lvl5pPr>
              <a:defRPr sz="1200"/>
            </a:lvl5pPr>
            <a:lvl6pPr>
              <a:defRPr sz="1600"/>
            </a:lvl6pPr>
            <a:lvl7pPr>
              <a:defRPr sz="1600"/>
            </a:lvl7pPr>
            <a:lvl8pPr>
              <a:defRPr sz="1600"/>
            </a:lvl8pPr>
            <a:lvl9pPr>
              <a:defRPr sz="1600"/>
            </a:lvl9pPr>
          </a:lstStyle>
          <a:p>
            <a:pPr lvl="0"/>
            <a:r>
              <a:rPr kumimoji="1" lang="en-US" altLang="ja-JP" dirty="0" smtClean="0"/>
              <a:t>Click to edit Master text styles</a:t>
            </a:r>
            <a:endParaRPr kumimoji="1" lang="ja-JP" altLang="en-US" dirty="0" smtClean="0"/>
          </a:p>
          <a:p>
            <a:pPr lvl="1"/>
            <a:r>
              <a:rPr kumimoji="1" lang="en-US" altLang="ja-JP" dirty="0" smtClean="0"/>
              <a:t>Second level</a:t>
            </a:r>
            <a:endParaRPr kumimoji="1" lang="ja-JP" altLang="en-US" dirty="0" smtClean="0"/>
          </a:p>
          <a:p>
            <a:pPr lvl="2"/>
            <a:r>
              <a:rPr kumimoji="1" lang="en-US" altLang="ja-JP" dirty="0" smtClean="0"/>
              <a:t>Third level</a:t>
            </a:r>
            <a:endParaRPr kumimoji="1" lang="ja-JP" altLang="en-US" dirty="0" smtClean="0"/>
          </a:p>
          <a:p>
            <a:pPr lvl="3"/>
            <a:r>
              <a:rPr kumimoji="1" lang="en-US" altLang="ja-JP" dirty="0" smtClean="0"/>
              <a:t>Fourth level</a:t>
            </a:r>
            <a:endParaRPr kumimoji="1" lang="ja-JP" altLang="en-US" dirty="0" smtClean="0"/>
          </a:p>
          <a:p>
            <a:pPr lvl="4"/>
            <a:r>
              <a:rPr kumimoji="1" lang="en-US" altLang="ja-JP" dirty="0" smtClean="0"/>
              <a:t>Fifth level</a:t>
            </a:r>
            <a:endParaRPr kumimoji="1" lang="ja-JP" altLang="en-US" dirty="0"/>
          </a:p>
        </p:txBody>
      </p:sp>
      <p:sp>
        <p:nvSpPr>
          <p:cNvPr id="5" name="テキスト プレースホルダ 4"/>
          <p:cNvSpPr>
            <a:spLocks noGrp="1"/>
          </p:cNvSpPr>
          <p:nvPr>
            <p:ph type="body" sz="quarter" idx="3" hasCustomPrompt="1"/>
          </p:nvPr>
        </p:nvSpPr>
        <p:spPr>
          <a:xfrm>
            <a:off x="4788713" y="1268413"/>
            <a:ext cx="3960000" cy="540000"/>
          </a:xfrm>
          <a:solidFill>
            <a:schemeClr val="bg2">
              <a:lumMod val="50000"/>
            </a:schemeClr>
          </a:solidFill>
        </p:spPr>
        <p:txBody>
          <a:bodyPr anchor="ctr">
            <a:normAutofit/>
          </a:bodyPr>
          <a:lstStyle>
            <a:lvl1pPr marL="0" indent="0" algn="ctr">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dirty="0" smtClean="0"/>
              <a:t>Click to edit Master text style</a:t>
            </a:r>
            <a:endParaRPr kumimoji="1" lang="ja-JP" altLang="en-US" dirty="0" smtClean="0"/>
          </a:p>
        </p:txBody>
      </p:sp>
      <p:sp>
        <p:nvSpPr>
          <p:cNvPr id="6" name="コンテンツ プレースホルダ 5"/>
          <p:cNvSpPr>
            <a:spLocks noGrp="1"/>
          </p:cNvSpPr>
          <p:nvPr>
            <p:ph sz="quarter" idx="4" hasCustomPrompt="1"/>
          </p:nvPr>
        </p:nvSpPr>
        <p:spPr>
          <a:xfrm>
            <a:off x="4788464" y="1988840"/>
            <a:ext cx="3960000" cy="4140000"/>
          </a:xfrm>
        </p:spPr>
        <p:txBody>
          <a:bodyPr>
            <a:normAutofit/>
          </a:bodyPr>
          <a:lstStyle>
            <a:lvl1pPr>
              <a:defRPr sz="1800"/>
            </a:lvl1pPr>
            <a:lvl2pPr>
              <a:defRPr sz="1800"/>
            </a:lvl2pPr>
            <a:lvl3pPr>
              <a:defRPr sz="1400"/>
            </a:lvl3pPr>
            <a:lvl4pPr>
              <a:defRPr sz="1200"/>
            </a:lvl4pPr>
            <a:lvl5pPr>
              <a:defRPr sz="1200"/>
            </a:lvl5pPr>
            <a:lvl6pPr>
              <a:defRPr sz="1600"/>
            </a:lvl6pPr>
            <a:lvl7pPr>
              <a:defRPr sz="1600"/>
            </a:lvl7pPr>
            <a:lvl8pPr>
              <a:defRPr sz="1600"/>
            </a:lvl8pPr>
            <a:lvl9pPr>
              <a:defRPr sz="1600"/>
            </a:lvl9pPr>
          </a:lstStyle>
          <a:p>
            <a:pPr lvl="0"/>
            <a:r>
              <a:rPr kumimoji="1" lang="en-US" altLang="ja-JP" dirty="0" smtClean="0"/>
              <a:t>Click to edit Master text styles</a:t>
            </a:r>
            <a:endParaRPr kumimoji="1" lang="ja-JP" altLang="en-US" dirty="0" smtClean="0"/>
          </a:p>
          <a:p>
            <a:pPr lvl="1"/>
            <a:r>
              <a:rPr kumimoji="1" lang="en-US" altLang="ja-JP" dirty="0" smtClean="0"/>
              <a:t>Second level</a:t>
            </a:r>
            <a:endParaRPr kumimoji="1" lang="ja-JP" altLang="en-US" dirty="0" smtClean="0"/>
          </a:p>
          <a:p>
            <a:pPr lvl="2"/>
            <a:r>
              <a:rPr kumimoji="1" lang="en-US" altLang="ja-JP" dirty="0" smtClean="0"/>
              <a:t>Third level</a:t>
            </a:r>
            <a:endParaRPr kumimoji="1" lang="ja-JP" altLang="en-US" dirty="0" smtClean="0"/>
          </a:p>
          <a:p>
            <a:pPr lvl="3"/>
            <a:r>
              <a:rPr kumimoji="1" lang="en-US" altLang="ja-JP" dirty="0" smtClean="0"/>
              <a:t>Fourth level</a:t>
            </a:r>
            <a:endParaRPr kumimoji="1" lang="ja-JP" altLang="en-US" dirty="0" smtClean="0"/>
          </a:p>
          <a:p>
            <a:pPr lvl="4"/>
            <a:r>
              <a:rPr kumimoji="1" lang="en-US" altLang="ja-JP" dirty="0" smtClean="0"/>
              <a:t>Fifth level</a:t>
            </a:r>
            <a:endParaRPr kumimoji="1" lang="ja-JP" altLang="en-US" dirty="0"/>
          </a:p>
        </p:txBody>
      </p:sp>
      <p:sp>
        <p:nvSpPr>
          <p:cNvPr id="8" name="フッター プレースホルダ 7"/>
          <p:cNvSpPr>
            <a:spLocks noGrp="1"/>
          </p:cNvSpPr>
          <p:nvPr>
            <p:ph type="ftr" sz="quarter" idx="11"/>
          </p:nvPr>
        </p:nvSpPr>
        <p:spPr/>
        <p:txBody>
          <a:bodyPr/>
          <a:lstStyle/>
          <a:p>
            <a:r>
              <a:rPr lang="en-US" altLang="ja-JP" smtClean="0"/>
              <a:t>Canon Research Centre France S.A.S.</a:t>
            </a:r>
            <a:endParaRPr lang="ja-JP" altLang="en-US" dirty="0"/>
          </a:p>
        </p:txBody>
      </p:sp>
      <p:sp>
        <p:nvSpPr>
          <p:cNvPr id="9" name="スライド番号プレースホルダ 8"/>
          <p:cNvSpPr>
            <a:spLocks noGrp="1"/>
          </p:cNvSpPr>
          <p:nvPr>
            <p:ph type="sldNum" sz="quarter" idx="12"/>
          </p:nvPr>
        </p:nvSpPr>
        <p:spPr/>
        <p:txBody>
          <a:bodyPr/>
          <a:lstStyle/>
          <a:p>
            <a:fld id="{DB87A4C7-7FEA-4814-8D11-0371E6AC9740}" type="slidenum">
              <a:rPr kumimoji="1" lang="ja-JP" altLang="en-US" smtClean="0"/>
              <a:pPr/>
              <a:t>‹#›</a:t>
            </a:fld>
            <a:endParaRPr kumimoji="1" lang="ja-JP" altLang="en-US"/>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Click to edit Master title style</a:t>
            </a:r>
            <a:endParaRPr kumimoji="1" lang="ja-JP" altLang="en-US" dirty="0"/>
          </a:p>
        </p:txBody>
      </p:sp>
      <p:sp>
        <p:nvSpPr>
          <p:cNvPr id="4" name="フッター プレースホルダ 3"/>
          <p:cNvSpPr>
            <a:spLocks noGrp="1"/>
          </p:cNvSpPr>
          <p:nvPr>
            <p:ph type="ftr" sz="quarter" idx="11"/>
          </p:nvPr>
        </p:nvSpPr>
        <p:spPr/>
        <p:txBody>
          <a:bodyPr/>
          <a:lstStyle/>
          <a:p>
            <a:r>
              <a:rPr lang="en-US" altLang="ja-JP" smtClean="0"/>
              <a:t>Canon Research Centre France S.A.S.</a:t>
            </a:r>
            <a:endParaRPr lang="ja-JP" altLang="en-US" dirty="0"/>
          </a:p>
        </p:txBody>
      </p:sp>
      <p:sp>
        <p:nvSpPr>
          <p:cNvPr id="5" name="スライド番号プレースホルダ 4"/>
          <p:cNvSpPr>
            <a:spLocks noGrp="1"/>
          </p:cNvSpPr>
          <p:nvPr>
            <p:ph type="sldNum" sz="quarter" idx="12"/>
          </p:nvPr>
        </p:nvSpPr>
        <p:spPr/>
        <p:txBody>
          <a:bodyPr/>
          <a:lstStyle/>
          <a:p>
            <a:fld id="{DB87A4C7-7FEA-4814-8D11-0371E6AC9740}" type="slidenum">
              <a:rPr kumimoji="1" lang="ja-JP" altLang="en-US" smtClean="0"/>
              <a:pPr/>
              <a:t>‹#›</a:t>
            </a:fld>
            <a:endParaRPr kumimoji="1" lang="ja-JP" altLang="en-US"/>
          </a:p>
        </p:txBody>
      </p:sp>
    </p:spTree>
  </p:cSld>
  <p:clrMapOvr>
    <a:masterClrMapping/>
  </p:clrMapOvr>
  <p:transition spd="med">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395288" y="260648"/>
            <a:ext cx="7056000" cy="561600"/>
          </a:xfrm>
          <a:prstGeom prst="rect">
            <a:avLst/>
          </a:prstGeom>
        </p:spPr>
        <p:txBody>
          <a:bodyPr vert="horz" lIns="91440" tIns="45720" rIns="91440" bIns="45720" rtlCol="0" anchor="ctr">
            <a:normAutofit/>
          </a:bodyPr>
          <a:lstStyle/>
          <a:p>
            <a:r>
              <a:rPr kumimoji="1" lang="en-US" altLang="ja-JP" smtClean="0"/>
              <a:t>Click to edit Master title style</a:t>
            </a:r>
            <a:endParaRPr kumimoji="1" lang="ja-JP" altLang="en-US" dirty="0"/>
          </a:p>
        </p:txBody>
      </p:sp>
      <p:sp>
        <p:nvSpPr>
          <p:cNvPr id="3" name="テキスト プレースホルダ 2"/>
          <p:cNvSpPr>
            <a:spLocks noGrp="1"/>
          </p:cNvSpPr>
          <p:nvPr>
            <p:ph type="body" idx="1"/>
          </p:nvPr>
        </p:nvSpPr>
        <p:spPr>
          <a:xfrm>
            <a:off x="395287" y="1268414"/>
            <a:ext cx="8353425" cy="4860000"/>
          </a:xfrm>
          <a:prstGeom prst="rect">
            <a:avLst/>
          </a:prstGeom>
        </p:spPr>
        <p:txBody>
          <a:bodyPr vert="horz" lIns="91440" tIns="45720" rIns="91440" bIns="45720" rtlCol="0">
            <a:normAutofit/>
          </a:bodyPr>
          <a:lstStyle/>
          <a:p>
            <a:pPr lvl="0"/>
            <a:r>
              <a:rPr kumimoji="1" lang="en-US" altLang="ja-JP" dirty="0" smtClean="0"/>
              <a:t>Click to edit Master text style</a:t>
            </a:r>
            <a:endParaRPr kumimoji="1" lang="ja-JP" altLang="en-US" dirty="0" smtClean="0"/>
          </a:p>
          <a:p>
            <a:pPr lvl="1"/>
            <a:r>
              <a:rPr kumimoji="1" lang="en-US" altLang="ja-JP" dirty="0" smtClean="0"/>
              <a:t>Second level</a:t>
            </a:r>
            <a:endParaRPr kumimoji="1" lang="ja-JP" altLang="en-US" dirty="0" smtClean="0"/>
          </a:p>
          <a:p>
            <a:pPr lvl="2"/>
            <a:r>
              <a:rPr kumimoji="1" lang="en-US" altLang="ja-JP" dirty="0" smtClean="0"/>
              <a:t>Third level</a:t>
            </a:r>
            <a:endParaRPr kumimoji="1" lang="ja-JP" altLang="en-US" dirty="0" smtClean="0"/>
          </a:p>
          <a:p>
            <a:pPr lvl="3"/>
            <a:r>
              <a:rPr kumimoji="1" lang="en-US" altLang="ja-JP" dirty="0" smtClean="0"/>
              <a:t>Fourth level</a:t>
            </a:r>
            <a:endParaRPr kumimoji="1" lang="ja-JP" altLang="en-US" dirty="0" smtClean="0"/>
          </a:p>
          <a:p>
            <a:pPr lvl="4"/>
            <a:r>
              <a:rPr kumimoji="1" lang="en-US" altLang="ja-JP" dirty="0" smtClean="0"/>
              <a:t>Fifth level</a:t>
            </a:r>
            <a:endParaRPr kumimoji="1" lang="ja-JP" altLang="en-US" dirty="0"/>
          </a:p>
        </p:txBody>
      </p:sp>
      <p:sp>
        <p:nvSpPr>
          <p:cNvPr id="9" name="正方形/長方形 8"/>
          <p:cNvSpPr/>
          <p:nvPr/>
        </p:nvSpPr>
        <p:spPr>
          <a:xfrm>
            <a:off x="0" y="980728"/>
            <a:ext cx="9144000" cy="3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kumimoji="1" lang="ja-JP" altLang="en-US" dirty="0" smtClean="0"/>
          </a:p>
        </p:txBody>
      </p:sp>
      <p:pic>
        <p:nvPicPr>
          <p:cNvPr id="12" name="Picture 2" descr="\\canon.net\folder\拡張フォルダ\D-PKG\VisualDesign\V1D\★渉外本部\クリエイティブポリシー\160400-CDP-PPT_phaseV\160408-PhaseV\prizm-footer-phaseV+.jpg"/>
          <p:cNvPicPr>
            <a:picLocks noChangeAspect="1" noChangeArrowheads="1"/>
          </p:cNvPicPr>
          <p:nvPr userDrawn="1"/>
        </p:nvPicPr>
        <p:blipFill>
          <a:blip r:embed="rId11" cstate="print"/>
          <a:srcRect/>
          <a:stretch>
            <a:fillRect/>
          </a:stretch>
        </p:blipFill>
        <p:spPr bwMode="auto">
          <a:xfrm>
            <a:off x="0" y="6678000"/>
            <a:ext cx="9152543" cy="180000"/>
          </a:xfrm>
          <a:prstGeom prst="rect">
            <a:avLst/>
          </a:prstGeom>
          <a:noFill/>
        </p:spPr>
      </p:pic>
      <p:sp>
        <p:nvSpPr>
          <p:cNvPr id="10" name="TextBox 9"/>
          <p:cNvSpPr txBox="1"/>
          <p:nvPr userDrawn="1"/>
        </p:nvSpPr>
        <p:spPr>
          <a:xfrm>
            <a:off x="251520" y="6643307"/>
            <a:ext cx="8353177" cy="259879"/>
          </a:xfrm>
          <a:prstGeom prst="rect">
            <a:avLst/>
          </a:prstGeom>
          <a:noFill/>
        </p:spPr>
        <p:txBody>
          <a:bodyPr wrap="square" rtlCol="0">
            <a:spAutoFit/>
          </a:bodyPr>
          <a:lstStyle/>
          <a:p>
            <a:pPr>
              <a:lnSpc>
                <a:spcPct val="120000"/>
              </a:lnSpc>
              <a:spcBef>
                <a:spcPts val="300"/>
              </a:spcBef>
              <a:buClr>
                <a:schemeClr val="accent1"/>
              </a:buClr>
            </a:pPr>
            <a:r>
              <a:rPr kumimoji="1" lang="en-GB" sz="1000" dirty="0" smtClean="0">
                <a:solidFill>
                  <a:schemeClr val="bg1"/>
                </a:solidFill>
              </a:rPr>
              <a:t>version 1.0 </a:t>
            </a:r>
            <a:r>
              <a:rPr kumimoji="1" lang="en-GB" sz="1000" baseline="0" dirty="0" smtClean="0">
                <a:solidFill>
                  <a:schemeClr val="bg1"/>
                </a:solidFill>
              </a:rPr>
              <a:t>– Date: March 28, 2017 – Status: </a:t>
            </a:r>
            <a:r>
              <a:rPr kumimoji="1" lang="en-GB" sz="1000" dirty="0" smtClean="0">
                <a:solidFill>
                  <a:schemeClr val="bg1"/>
                </a:solidFill>
              </a:rPr>
              <a:t>Published</a:t>
            </a:r>
            <a:endParaRPr kumimoji="1" lang="en-GB" sz="1000" dirty="0">
              <a:solidFill>
                <a:schemeClr val="bg1"/>
              </a:solidFill>
            </a:endParaRPr>
          </a:p>
        </p:txBody>
      </p:sp>
      <p:sp>
        <p:nvSpPr>
          <p:cNvPr id="6" name="スライド番号プレースホルダ 5"/>
          <p:cNvSpPr>
            <a:spLocks noGrp="1"/>
          </p:cNvSpPr>
          <p:nvPr>
            <p:ph type="sldNum" sz="quarter" idx="4"/>
          </p:nvPr>
        </p:nvSpPr>
        <p:spPr>
          <a:xfrm>
            <a:off x="8603987" y="6624000"/>
            <a:ext cx="360000" cy="288000"/>
          </a:xfrm>
          <a:prstGeom prst="rect">
            <a:avLst/>
          </a:prstGeom>
        </p:spPr>
        <p:txBody>
          <a:bodyPr vert="horz" lIns="0" tIns="0" rIns="0" bIns="0" rtlCol="0" anchor="ctr">
            <a:noAutofit/>
          </a:bodyPr>
          <a:lstStyle>
            <a:lvl1pPr algn="r">
              <a:defRPr sz="1000">
                <a:solidFill>
                  <a:schemeClr val="bg1"/>
                </a:solidFill>
              </a:defRPr>
            </a:lvl1pPr>
          </a:lstStyle>
          <a:p>
            <a:fld id="{89A09832-7109-4467-B96D-93CFE429381C}" type="slidenum">
              <a:rPr lang="ja-JP" altLang="en-US" smtClean="0"/>
              <a:pPr/>
              <a:t>‹#›</a:t>
            </a:fld>
            <a:endParaRPr lang="ja-JP" altLang="en-US" dirty="0"/>
          </a:p>
        </p:txBody>
      </p:sp>
      <p:sp>
        <p:nvSpPr>
          <p:cNvPr id="5" name="フッター プレースホルダ 4"/>
          <p:cNvSpPr>
            <a:spLocks noGrp="1"/>
          </p:cNvSpPr>
          <p:nvPr>
            <p:ph type="ftr" sz="quarter" idx="3"/>
          </p:nvPr>
        </p:nvSpPr>
        <p:spPr>
          <a:xfrm>
            <a:off x="4716016" y="6624000"/>
            <a:ext cx="3816424" cy="288032"/>
          </a:xfrm>
          <a:prstGeom prst="rect">
            <a:avLst/>
          </a:prstGeom>
        </p:spPr>
        <p:txBody>
          <a:bodyPr vert="horz" lIns="0" tIns="0" rIns="0" bIns="0" rtlCol="0" anchor="ctr">
            <a:noAutofit/>
          </a:bodyPr>
          <a:lstStyle>
            <a:lvl1pPr algn="r">
              <a:defRPr sz="1000">
                <a:solidFill>
                  <a:schemeClr val="bg1"/>
                </a:solidFill>
              </a:defRPr>
            </a:lvl1pPr>
          </a:lstStyle>
          <a:p>
            <a:r>
              <a:rPr lang="en-US" altLang="ja-JP" smtClean="0"/>
              <a:t>Canon Research Centre France S.A.S.</a:t>
            </a:r>
            <a:endParaRPr lang="ja-JP" altLang="en-US" dirty="0"/>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Lst>
  <p:transition spd="med">
    <p:fade/>
  </p:transition>
  <p:timing>
    <p:tnLst>
      <p:par>
        <p:cTn id="1" dur="indefinite" restart="never" nodeType="tmRoot"/>
      </p:par>
    </p:tnLst>
  </p:timing>
  <p:hf hdr="0" ftr="0" dt="0"/>
  <p:txStyles>
    <p:titleStyle>
      <a:lvl1pPr algn="l" defTabSz="914400" rtl="0" eaLnBrk="1" latinLnBrk="0" hangingPunct="1">
        <a:lnSpc>
          <a:spcPct val="90000"/>
        </a:lnSpc>
        <a:spcBef>
          <a:spcPct val="0"/>
        </a:spcBef>
        <a:buNone/>
        <a:defRPr kumimoji="1" sz="3200" b="1" kern="1200" baseline="0">
          <a:solidFill>
            <a:schemeClr val="tx1"/>
          </a:solidFill>
          <a:latin typeface="+mj-lt"/>
          <a:ea typeface="+mj-ea"/>
          <a:cs typeface="+mj-cs"/>
        </a:defRPr>
      </a:lvl1pPr>
    </p:titleStyle>
    <p:bodyStyle>
      <a:lvl1pPr marL="177800" indent="-177800" algn="l" defTabSz="914400" rtl="0" eaLnBrk="1" latinLnBrk="0" hangingPunct="1">
        <a:lnSpc>
          <a:spcPct val="120000"/>
        </a:lnSpc>
        <a:spcBef>
          <a:spcPts val="600"/>
        </a:spcBef>
        <a:buClr>
          <a:schemeClr val="tx2"/>
        </a:buClr>
        <a:buSzPct val="112000"/>
        <a:buFont typeface="Wingdings" pitchFamily="2" charset="2"/>
        <a:buChar char="n"/>
        <a:defRPr kumimoji="1" sz="1800" b="1" kern="1200">
          <a:solidFill>
            <a:schemeClr val="tx1"/>
          </a:solidFill>
          <a:latin typeface="+mn-lt"/>
          <a:ea typeface="+mn-ea"/>
          <a:cs typeface="+mn-cs"/>
        </a:defRPr>
      </a:lvl1pPr>
      <a:lvl2pPr marL="355600" indent="-177800" algn="l" defTabSz="914400" rtl="0" eaLnBrk="1" latinLnBrk="0" hangingPunct="1">
        <a:lnSpc>
          <a:spcPct val="120000"/>
        </a:lnSpc>
        <a:spcBef>
          <a:spcPts val="300"/>
        </a:spcBef>
        <a:buClr>
          <a:schemeClr val="tx1"/>
        </a:buClr>
        <a:buFont typeface="Wingdings" pitchFamily="2" charset="2"/>
        <a:buChar char="n"/>
        <a:defRPr kumimoji="1" sz="1800" kern="1200" baseline="0">
          <a:solidFill>
            <a:schemeClr val="tx1"/>
          </a:solidFill>
          <a:latin typeface="+mn-lt"/>
          <a:ea typeface="+mn-ea"/>
          <a:cs typeface="+mn-cs"/>
        </a:defRPr>
      </a:lvl2pPr>
      <a:lvl3pPr marL="531813" indent="-176213" algn="l" defTabSz="914400" rtl="0" eaLnBrk="1" latinLnBrk="0" hangingPunct="1">
        <a:lnSpc>
          <a:spcPct val="120000"/>
        </a:lnSpc>
        <a:spcBef>
          <a:spcPts val="300"/>
        </a:spcBef>
        <a:buClr>
          <a:schemeClr val="bg2"/>
        </a:buClr>
        <a:buFont typeface="Wingdings" pitchFamily="2" charset="2"/>
        <a:buChar char="n"/>
        <a:defRPr kumimoji="1" sz="1400" kern="1200" baseline="0">
          <a:solidFill>
            <a:schemeClr val="tx1"/>
          </a:solidFill>
          <a:latin typeface="+mn-lt"/>
          <a:ea typeface="+mn-ea"/>
          <a:cs typeface="+mn-cs"/>
        </a:defRPr>
      </a:lvl3pPr>
      <a:lvl4pPr marL="723900" indent="-192088" algn="l" defTabSz="914400" rtl="0" eaLnBrk="1" latinLnBrk="0" hangingPunct="1">
        <a:lnSpc>
          <a:spcPct val="120000"/>
        </a:lnSpc>
        <a:spcBef>
          <a:spcPts val="300"/>
        </a:spcBef>
        <a:buClr>
          <a:schemeClr val="bg2"/>
        </a:buClr>
        <a:buFont typeface="Wingdings" pitchFamily="2" charset="2"/>
        <a:buChar char=""/>
        <a:defRPr kumimoji="1" sz="1200" kern="1200" baseline="0">
          <a:solidFill>
            <a:schemeClr val="tx1"/>
          </a:solidFill>
          <a:latin typeface="+mn-lt"/>
          <a:ea typeface="+mn-ea"/>
          <a:cs typeface="+mn-cs"/>
        </a:defRPr>
      </a:lvl4pPr>
      <a:lvl5pPr marL="723900" indent="-192088" algn="l" defTabSz="914400" rtl="0" eaLnBrk="1" latinLnBrk="0" hangingPunct="1">
        <a:lnSpc>
          <a:spcPct val="120000"/>
        </a:lnSpc>
        <a:spcBef>
          <a:spcPts val="300"/>
        </a:spcBef>
        <a:buClr>
          <a:schemeClr val="bg2"/>
        </a:buClr>
        <a:buFont typeface="Meiryo UI" pitchFamily="50" charset="-128"/>
        <a:buChar char="※"/>
        <a:defRPr kumimoji="1" sz="1200" kern="120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en-US" smtClean="0"/>
              <a:t>AHG7: </a:t>
            </a:r>
            <a:r>
              <a:rPr lang="fr-FR" dirty="0"/>
              <a:t>MCTS </a:t>
            </a:r>
            <a:r>
              <a:rPr lang="fr-FR" dirty="0" err="1"/>
              <a:t>Context</a:t>
            </a:r>
            <a:r>
              <a:rPr lang="fr-FR" dirty="0"/>
              <a:t> information SEI Message</a:t>
            </a:r>
            <a:endParaRPr kumimoji="1" lang="ja-JP" altLang="en-US" dirty="0"/>
          </a:p>
        </p:txBody>
      </p:sp>
      <p:sp>
        <p:nvSpPr>
          <p:cNvPr id="3" name="サブタイトル 2"/>
          <p:cNvSpPr>
            <a:spLocks noGrp="1"/>
          </p:cNvSpPr>
          <p:nvPr>
            <p:ph type="subTitle" idx="1"/>
          </p:nvPr>
        </p:nvSpPr>
        <p:spPr/>
        <p:txBody>
          <a:bodyPr/>
          <a:lstStyle/>
          <a:p>
            <a:r>
              <a:rPr lang="en-US" altLang="ja-JP" dirty="0"/>
              <a:t>N. </a:t>
            </a:r>
            <a:r>
              <a:rPr lang="en-US" altLang="ja-JP" dirty="0" err="1" smtClean="0"/>
              <a:t>Ouedraogo</a:t>
            </a:r>
            <a:r>
              <a:rPr lang="en-US" altLang="ja-JP" dirty="0" smtClean="0"/>
              <a:t>, </a:t>
            </a:r>
            <a:r>
              <a:rPr lang="en-US" altLang="ja-JP" dirty="0"/>
              <a:t>J</a:t>
            </a:r>
            <a:r>
              <a:rPr lang="en-US" altLang="ja-JP" dirty="0" smtClean="0"/>
              <a:t>. </a:t>
            </a:r>
            <a:r>
              <a:rPr lang="en-US" altLang="ja-JP" dirty="0" err="1" smtClean="0"/>
              <a:t>Taquet</a:t>
            </a:r>
            <a:r>
              <a:rPr lang="en-US" altLang="ja-JP" dirty="0" smtClean="0"/>
              <a:t>, F. </a:t>
            </a:r>
            <a:r>
              <a:rPr lang="en-US" altLang="ja-JP" dirty="0" err="1" smtClean="0"/>
              <a:t>Denoual</a:t>
            </a:r>
            <a:r>
              <a:rPr lang="en-US" altLang="ja-JP" dirty="0" smtClean="0"/>
              <a:t>, </a:t>
            </a:r>
            <a:r>
              <a:rPr lang="en-US" altLang="ja-JP" u="sng" dirty="0" smtClean="0"/>
              <a:t>F. </a:t>
            </a:r>
            <a:r>
              <a:rPr lang="en-US" altLang="ja-JP" u="sng" dirty="0" err="1" smtClean="0"/>
              <a:t>Mazé</a:t>
            </a:r>
            <a:r>
              <a:rPr lang="en-US" altLang="ja-JP" u="sng" dirty="0" smtClean="0"/>
              <a:t> </a:t>
            </a:r>
          </a:p>
          <a:p>
            <a:r>
              <a:rPr lang="en-US" altLang="ja-JP" dirty="0" smtClean="0"/>
              <a:t>28/03/2017</a:t>
            </a:r>
            <a:endParaRPr lang="ja-JP" altLang="en-US" dirty="0"/>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a:xfrm>
            <a:off x="899592" y="3284984"/>
            <a:ext cx="7056000" cy="561600"/>
          </a:xfrm>
        </p:spPr>
        <p:txBody>
          <a:bodyPr/>
          <a:lstStyle/>
          <a:p>
            <a:r>
              <a:rPr lang="fr-FR" dirty="0" smtClean="0"/>
              <a:t>Backup slides</a:t>
            </a:r>
            <a:endParaRPr lang="fr-FR" dirty="0"/>
          </a:p>
        </p:txBody>
      </p:sp>
    </p:spTree>
    <p:extLst>
      <p:ext uri="{BB962C8B-B14F-4D97-AF65-F5344CB8AC3E}">
        <p14:creationId xmlns:p14="http://schemas.microsoft.com/office/powerpoint/2010/main" val="254591829"/>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81551" y="908547"/>
            <a:ext cx="8353425" cy="576410"/>
          </a:xfrm>
        </p:spPr>
        <p:txBody>
          <a:bodyPr/>
          <a:lstStyle/>
          <a:p>
            <a:pPr hangingPunct="0"/>
            <a:r>
              <a:rPr lang="fr-FR" dirty="0"/>
              <a:t>D.3.45 MCTS </a:t>
            </a:r>
            <a:r>
              <a:rPr lang="fr-FR" dirty="0" err="1"/>
              <a:t>context</a:t>
            </a:r>
            <a:r>
              <a:rPr lang="fr-FR" dirty="0"/>
              <a:t> information SEI message </a:t>
            </a:r>
            <a:r>
              <a:rPr lang="fr-FR" dirty="0" err="1"/>
              <a:t>syntax</a:t>
            </a:r>
            <a:endParaRPr lang="fr-FR" dirty="0"/>
          </a:p>
        </p:txBody>
      </p:sp>
      <p:sp>
        <p:nvSpPr>
          <p:cNvPr id="3" name="Title 2"/>
          <p:cNvSpPr>
            <a:spLocks noGrp="1"/>
          </p:cNvSpPr>
          <p:nvPr>
            <p:ph type="title"/>
          </p:nvPr>
        </p:nvSpPr>
        <p:spPr/>
        <p:txBody>
          <a:bodyPr/>
          <a:lstStyle/>
          <a:p>
            <a:r>
              <a:rPr lang="fr-FR" dirty="0" err="1" smtClean="0"/>
              <a:t>Detailed</a:t>
            </a:r>
            <a:r>
              <a:rPr lang="fr-FR" dirty="0" smtClean="0"/>
              <a:t> </a:t>
            </a:r>
            <a:r>
              <a:rPr lang="fr-FR" dirty="0" err="1" smtClean="0"/>
              <a:t>syntax</a:t>
            </a:r>
            <a:endParaRPr lang="fr-FR" dirty="0"/>
          </a:p>
        </p:txBody>
      </p:sp>
      <p:sp>
        <p:nvSpPr>
          <p:cNvPr id="4" name="Rectangle 3"/>
          <p:cNvSpPr/>
          <p:nvPr/>
        </p:nvSpPr>
        <p:spPr>
          <a:xfrm>
            <a:off x="215515" y="1196752"/>
            <a:ext cx="8712968" cy="5606663"/>
          </a:xfrm>
          <a:prstGeom prst="rect">
            <a:avLst/>
          </a:prstGeom>
        </p:spPr>
        <p:txBody>
          <a:bodyPr wrap="square">
            <a:spAutoFit/>
          </a:bodyPr>
          <a:lstStyle/>
          <a:p>
            <a:pPr algn="just" hangingPunct="0">
              <a:spcBef>
                <a:spcPts val="680"/>
              </a:spcBef>
              <a:spcAft>
                <a:spcPts val="0"/>
              </a:spcAft>
              <a:tabLst>
                <a:tab pos="228600" algn="l"/>
                <a:tab pos="457200" algn="l"/>
                <a:tab pos="685800" algn="l"/>
                <a:tab pos="914400" algn="l"/>
              </a:tabLst>
            </a:pPr>
            <a:r>
              <a:rPr lang="en-US" sz="1200" dirty="0">
                <a:latin typeface="Times New Roman" panose="02020603050405020304" pitchFamily="18" charset="0"/>
                <a:ea typeface="Times New Roman" panose="02020603050405020304" pitchFamily="18" charset="0"/>
              </a:rPr>
              <a:t>The motion-constrained tile sets context information SEI message indicates context information for motion-constrained tile sets. In particular, it specifies the number of slices used for motion-constrained tile sets and inter prediction constraints. </a:t>
            </a:r>
            <a:endParaRPr lang="fr-FR" sz="1600" dirty="0">
              <a:latin typeface="Times New Roman" panose="02020603050405020304" pitchFamily="18" charset="0"/>
              <a:ea typeface="Times New Roman" panose="02020603050405020304" pitchFamily="18" charset="0"/>
            </a:endParaRPr>
          </a:p>
          <a:p>
            <a:pPr algn="just" hangingPunct="0">
              <a:spcBef>
                <a:spcPts val="680"/>
              </a:spcBef>
              <a:spcAft>
                <a:spcPts val="0"/>
              </a:spcAft>
              <a:tabLst>
                <a:tab pos="228600" algn="l"/>
                <a:tab pos="457200" algn="l"/>
                <a:tab pos="685800" algn="l"/>
                <a:tab pos="914400" algn="l"/>
              </a:tabLst>
            </a:pPr>
            <a:r>
              <a:rPr lang="en-US" sz="1200" dirty="0">
                <a:latin typeface="Times New Roman" panose="02020603050405020304" pitchFamily="18" charset="0"/>
                <a:ea typeface="Times New Roman" panose="02020603050405020304" pitchFamily="18" charset="0"/>
              </a:rPr>
              <a:t>Let a set of pictures </a:t>
            </a:r>
            <a:r>
              <a:rPr lang="en-US" sz="1200" dirty="0" err="1">
                <a:latin typeface="Times New Roman" panose="02020603050405020304" pitchFamily="18" charset="0"/>
                <a:ea typeface="Times New Roman" panose="02020603050405020304" pitchFamily="18" charset="0"/>
              </a:rPr>
              <a:t>associatedPicSet</a:t>
            </a:r>
            <a:r>
              <a:rPr lang="en-US" sz="1200" dirty="0">
                <a:latin typeface="Times New Roman" panose="02020603050405020304" pitchFamily="18" charset="0"/>
                <a:ea typeface="Times New Roman" panose="02020603050405020304" pitchFamily="18" charset="0"/>
              </a:rPr>
              <a:t> be the pictures from the access unit containing the motion-constrained context information SEI message, inclusive, up to but not including the first of any of the following in decoding order:</a:t>
            </a:r>
            <a:endParaRPr lang="fr-FR" sz="1600" dirty="0">
              <a:latin typeface="Times New Roman" panose="02020603050405020304" pitchFamily="18" charset="0"/>
              <a:ea typeface="Times New Roman" panose="02020603050405020304" pitchFamily="18" charset="0"/>
            </a:endParaRPr>
          </a:p>
          <a:p>
            <a:pPr algn="just" hangingPunct="0">
              <a:spcBef>
                <a:spcPts val="680"/>
              </a:spcBef>
              <a:spcAft>
                <a:spcPts val="0"/>
              </a:spcAft>
              <a:tabLst>
                <a:tab pos="228600" algn="l"/>
                <a:tab pos="457200" algn="l"/>
                <a:tab pos="685800" algn="l"/>
                <a:tab pos="914400" algn="l"/>
              </a:tabLst>
            </a:pPr>
            <a:r>
              <a:rPr lang="en-US" sz="1200" dirty="0">
                <a:latin typeface="Times New Roman" panose="02020603050405020304" pitchFamily="18" charset="0"/>
                <a:ea typeface="Times New Roman" panose="02020603050405020304" pitchFamily="18" charset="0"/>
              </a:rPr>
              <a:t>–	The next access unit, in decoding order, that contains a temporal motion-constrained tile sets SEI message </a:t>
            </a:r>
            <a:endParaRPr lang="fr-FR" sz="1600" dirty="0">
              <a:latin typeface="Times New Roman" panose="02020603050405020304" pitchFamily="18" charset="0"/>
              <a:ea typeface="Times New Roman" panose="02020603050405020304" pitchFamily="18" charset="0"/>
            </a:endParaRPr>
          </a:p>
          <a:p>
            <a:pPr algn="just" hangingPunct="0">
              <a:spcBef>
                <a:spcPts val="680"/>
              </a:spcBef>
              <a:spcAft>
                <a:spcPts val="0"/>
              </a:spcAft>
              <a:tabLst>
                <a:tab pos="228600" algn="l"/>
                <a:tab pos="457200" algn="l"/>
                <a:tab pos="685800" algn="l"/>
                <a:tab pos="914400" algn="l"/>
              </a:tabLst>
            </a:pPr>
            <a:r>
              <a:rPr lang="en-US" sz="1200" dirty="0">
                <a:latin typeface="Times New Roman" panose="02020603050405020304" pitchFamily="18" charset="0"/>
                <a:ea typeface="Times New Roman" panose="02020603050405020304" pitchFamily="18" charset="0"/>
              </a:rPr>
              <a:t>–	The next IRAP picture with </a:t>
            </a:r>
            <a:r>
              <a:rPr lang="en-US" sz="1200" dirty="0" err="1">
                <a:latin typeface="Times New Roman" panose="02020603050405020304" pitchFamily="18" charset="0"/>
                <a:ea typeface="Times New Roman" panose="02020603050405020304" pitchFamily="18" charset="0"/>
              </a:rPr>
              <a:t>NoRaslOutputFlag</a:t>
            </a:r>
            <a:r>
              <a:rPr lang="en-US" sz="1200" dirty="0">
                <a:latin typeface="Times New Roman" panose="02020603050405020304" pitchFamily="18" charset="0"/>
                <a:ea typeface="Times New Roman" panose="02020603050405020304" pitchFamily="18" charset="0"/>
              </a:rPr>
              <a:t> equal to 1, in decoding order.</a:t>
            </a:r>
            <a:endParaRPr lang="fr-FR" sz="1600" dirty="0">
              <a:latin typeface="Times New Roman" panose="02020603050405020304" pitchFamily="18" charset="0"/>
              <a:ea typeface="Times New Roman" panose="02020603050405020304" pitchFamily="18" charset="0"/>
            </a:endParaRPr>
          </a:p>
          <a:p>
            <a:pPr algn="just" hangingPunct="0">
              <a:spcBef>
                <a:spcPts val="680"/>
              </a:spcBef>
              <a:spcAft>
                <a:spcPts val="0"/>
              </a:spcAft>
              <a:tabLst>
                <a:tab pos="228600" algn="l"/>
                <a:tab pos="457200" algn="l"/>
                <a:tab pos="685800" algn="l"/>
                <a:tab pos="914400" algn="l"/>
              </a:tabLst>
            </a:pPr>
            <a:r>
              <a:rPr lang="en-US" sz="1200" dirty="0">
                <a:latin typeface="Times New Roman" panose="02020603050405020304" pitchFamily="18" charset="0"/>
                <a:ea typeface="Times New Roman" panose="02020603050405020304" pitchFamily="18" charset="0"/>
              </a:rPr>
              <a:t>–	The next IRAP access unit, in decoding order, with </a:t>
            </a:r>
            <a:r>
              <a:rPr lang="en-US" sz="1200" dirty="0" err="1">
                <a:latin typeface="Times New Roman" panose="02020603050405020304" pitchFamily="18" charset="0"/>
                <a:ea typeface="Times New Roman" panose="02020603050405020304" pitchFamily="18" charset="0"/>
              </a:rPr>
              <a:t>NoClrasOutputFlag</a:t>
            </a:r>
            <a:r>
              <a:rPr lang="en-US" sz="1200" dirty="0">
                <a:latin typeface="Times New Roman" panose="02020603050405020304" pitchFamily="18" charset="0"/>
                <a:ea typeface="Times New Roman" panose="02020603050405020304" pitchFamily="18" charset="0"/>
              </a:rPr>
              <a:t> equal to 1.</a:t>
            </a:r>
            <a:endParaRPr lang="fr-FR" sz="1600" dirty="0">
              <a:latin typeface="Times New Roman" panose="02020603050405020304" pitchFamily="18" charset="0"/>
              <a:ea typeface="Times New Roman" panose="02020603050405020304" pitchFamily="18" charset="0"/>
            </a:endParaRPr>
          </a:p>
          <a:p>
            <a:pPr algn="just" hangingPunct="0">
              <a:spcBef>
                <a:spcPts val="680"/>
              </a:spcBef>
              <a:spcAft>
                <a:spcPts val="0"/>
              </a:spcAft>
              <a:tabLst>
                <a:tab pos="228600" algn="l"/>
                <a:tab pos="457200" algn="l"/>
                <a:tab pos="685800" algn="l"/>
                <a:tab pos="914400" algn="l"/>
              </a:tabLst>
            </a:pPr>
            <a:r>
              <a:rPr lang="en-US" sz="1200" dirty="0">
                <a:latin typeface="Times New Roman" panose="02020603050405020304" pitchFamily="18" charset="0"/>
                <a:ea typeface="Times New Roman" panose="02020603050405020304" pitchFamily="18" charset="0"/>
              </a:rPr>
              <a:t>The scope of the motion-constrained tile set context information SEI message is the set of pictures </a:t>
            </a:r>
            <a:r>
              <a:rPr lang="en-US" sz="1200" dirty="0" err="1">
                <a:latin typeface="Times New Roman" panose="02020603050405020304" pitchFamily="18" charset="0"/>
                <a:ea typeface="Times New Roman" panose="02020603050405020304" pitchFamily="18" charset="0"/>
              </a:rPr>
              <a:t>associatedPicSet</a:t>
            </a:r>
            <a:r>
              <a:rPr lang="en-US" sz="1200" dirty="0">
                <a:latin typeface="Times New Roman" panose="02020603050405020304" pitchFamily="18" charset="0"/>
                <a:ea typeface="Times New Roman" panose="02020603050405020304" pitchFamily="18" charset="0"/>
              </a:rPr>
              <a:t>.</a:t>
            </a:r>
            <a:endParaRPr lang="fr-FR" sz="1600" dirty="0">
              <a:latin typeface="Times New Roman" panose="02020603050405020304" pitchFamily="18" charset="0"/>
              <a:ea typeface="Times New Roman" panose="02020603050405020304" pitchFamily="18" charset="0"/>
            </a:endParaRPr>
          </a:p>
          <a:p>
            <a:pPr algn="just" hangingPunct="0">
              <a:spcBef>
                <a:spcPts val="680"/>
              </a:spcBef>
              <a:spcAft>
                <a:spcPts val="0"/>
              </a:spcAft>
              <a:tabLst>
                <a:tab pos="228600" algn="l"/>
                <a:tab pos="457200" algn="l"/>
                <a:tab pos="685800" algn="l"/>
                <a:tab pos="914400" algn="l"/>
              </a:tabLst>
            </a:pPr>
            <a:r>
              <a:rPr lang="en-US" sz="1200" dirty="0">
                <a:latin typeface="Times New Roman" panose="02020603050405020304" pitchFamily="18" charset="0"/>
                <a:ea typeface="Times New Roman" panose="02020603050405020304" pitchFamily="18" charset="0"/>
              </a:rPr>
              <a:t>When a motion-constrained tile set context information SEI message is present for any picture in </a:t>
            </a:r>
            <a:r>
              <a:rPr lang="en-US" sz="1200" dirty="0" err="1">
                <a:latin typeface="Times New Roman" panose="02020603050405020304" pitchFamily="18" charset="0"/>
                <a:ea typeface="Times New Roman" panose="02020603050405020304" pitchFamily="18" charset="0"/>
              </a:rPr>
              <a:t>associatedPicSet</a:t>
            </a:r>
            <a:r>
              <a:rPr lang="en-US" sz="1200" dirty="0">
                <a:latin typeface="Times New Roman" panose="02020603050405020304" pitchFamily="18" charset="0"/>
                <a:ea typeface="Times New Roman" panose="02020603050405020304" pitchFamily="18" charset="0"/>
              </a:rPr>
              <a:t>, a temporal motion-constrained tile set SEI message shall be present for the first picture of </a:t>
            </a:r>
            <a:r>
              <a:rPr lang="en-US" sz="1200" dirty="0" err="1">
                <a:latin typeface="Times New Roman" panose="02020603050405020304" pitchFamily="18" charset="0"/>
                <a:ea typeface="Times New Roman" panose="02020603050405020304" pitchFamily="18" charset="0"/>
              </a:rPr>
              <a:t>associatedPicSet</a:t>
            </a:r>
            <a:r>
              <a:rPr lang="en-US" sz="1200" dirty="0">
                <a:latin typeface="Times New Roman" panose="02020603050405020304" pitchFamily="18" charset="0"/>
                <a:ea typeface="Times New Roman" panose="02020603050405020304" pitchFamily="18" charset="0"/>
              </a:rPr>
              <a:t> in decoding order and may also be present for other pictures of </a:t>
            </a:r>
            <a:r>
              <a:rPr lang="en-US" sz="1200" dirty="0" err="1">
                <a:latin typeface="Times New Roman" panose="02020603050405020304" pitchFamily="18" charset="0"/>
                <a:ea typeface="Times New Roman" panose="02020603050405020304" pitchFamily="18" charset="0"/>
              </a:rPr>
              <a:t>associatedPicSet</a:t>
            </a:r>
            <a:r>
              <a:rPr lang="en-US" sz="1200" dirty="0">
                <a:latin typeface="Times New Roman" panose="02020603050405020304" pitchFamily="18" charset="0"/>
                <a:ea typeface="Times New Roman" panose="02020603050405020304" pitchFamily="18" charset="0"/>
              </a:rPr>
              <a:t>.  The </a:t>
            </a:r>
            <a:r>
              <a:rPr lang="en-US" sz="1200" dirty="0" err="1">
                <a:latin typeface="Times New Roman" panose="02020603050405020304" pitchFamily="18" charset="0"/>
                <a:ea typeface="Times New Roman" panose="02020603050405020304" pitchFamily="18" charset="0"/>
              </a:rPr>
              <a:t>mcts_context_id</a:t>
            </a:r>
            <a:r>
              <a:rPr lang="en-US" sz="1200" dirty="0">
                <a:latin typeface="Times New Roman" panose="02020603050405020304" pitchFamily="18" charset="0"/>
                <a:ea typeface="Times New Roman" panose="02020603050405020304" pitchFamily="18" charset="0"/>
              </a:rPr>
              <a:t>[ ] values of the  motion-constrained tile sets context information SEI message shall have a corresponding equal </a:t>
            </a:r>
            <a:r>
              <a:rPr lang="en-US" sz="1200" dirty="0" err="1">
                <a:latin typeface="Times New Roman" panose="02020603050405020304" pitchFamily="18" charset="0"/>
                <a:ea typeface="Times New Roman" panose="02020603050405020304" pitchFamily="18" charset="0"/>
              </a:rPr>
              <a:t>mcts_id</a:t>
            </a:r>
            <a:r>
              <a:rPr lang="en-US" sz="1200" dirty="0">
                <a:latin typeface="Times New Roman" panose="02020603050405020304" pitchFamily="18" charset="0"/>
                <a:ea typeface="Times New Roman" panose="02020603050405020304" pitchFamily="18" charset="0"/>
              </a:rPr>
              <a:t>[] value in the associated temporal motion-constrained tile set context SEI message with either </a:t>
            </a:r>
            <a:r>
              <a:rPr lang="en-US" sz="1200" dirty="0" err="1">
                <a:latin typeface="Times New Roman" panose="02020603050405020304" pitchFamily="18" charset="0"/>
                <a:ea typeface="Times New Roman" panose="02020603050405020304" pitchFamily="18" charset="0"/>
              </a:rPr>
              <a:t>mc_all_tiles_exact_sample_value_match_flag</a:t>
            </a:r>
            <a:r>
              <a:rPr lang="en-US" sz="1200" dirty="0">
                <a:latin typeface="Times New Roman" panose="02020603050405020304" pitchFamily="18" charset="0"/>
                <a:ea typeface="Times New Roman" panose="02020603050405020304" pitchFamily="18" charset="0"/>
              </a:rPr>
              <a:t> or </a:t>
            </a:r>
            <a:r>
              <a:rPr lang="en-US" sz="1200" dirty="0" err="1">
                <a:latin typeface="Times New Roman" panose="02020603050405020304" pitchFamily="18" charset="0"/>
                <a:ea typeface="Times New Roman" panose="02020603050405020304" pitchFamily="18" charset="0"/>
              </a:rPr>
              <a:t>mc_exact_sample_value_match_flag</a:t>
            </a:r>
            <a:r>
              <a:rPr lang="en-US" sz="1200" dirty="0">
                <a:latin typeface="Times New Roman" panose="02020603050405020304" pitchFamily="18" charset="0"/>
                <a:ea typeface="Times New Roman" panose="02020603050405020304" pitchFamily="18" charset="0"/>
              </a:rPr>
              <a:t> equal to 1.</a:t>
            </a:r>
            <a:endParaRPr lang="fr-FR" sz="1600" dirty="0">
              <a:latin typeface="Times New Roman" panose="02020603050405020304" pitchFamily="18" charset="0"/>
              <a:ea typeface="Times New Roman" panose="02020603050405020304" pitchFamily="18" charset="0"/>
            </a:endParaRPr>
          </a:p>
          <a:p>
            <a:pPr algn="just" hangingPunct="0">
              <a:spcBef>
                <a:spcPts val="680"/>
              </a:spcBef>
              <a:spcAft>
                <a:spcPts val="0"/>
              </a:spcAft>
              <a:tabLst>
                <a:tab pos="228600" algn="l"/>
                <a:tab pos="457200" algn="l"/>
                <a:tab pos="685800" algn="l"/>
                <a:tab pos="914400" algn="l"/>
              </a:tabLst>
            </a:pPr>
            <a:r>
              <a:rPr lang="en-US" sz="1200" dirty="0">
                <a:latin typeface="Times New Roman" panose="02020603050405020304" pitchFamily="18" charset="0"/>
                <a:ea typeface="Times New Roman" panose="02020603050405020304" pitchFamily="18" charset="0"/>
              </a:rPr>
              <a:t>The motion-constrained tile set context information SEI message shall not be present for any picture in </a:t>
            </a:r>
            <a:r>
              <a:rPr lang="en-US" sz="1200" dirty="0" err="1">
                <a:latin typeface="Times New Roman" panose="02020603050405020304" pitchFamily="18" charset="0"/>
                <a:ea typeface="Times New Roman" panose="02020603050405020304" pitchFamily="18" charset="0"/>
              </a:rPr>
              <a:t>associatedPicSet</a:t>
            </a:r>
            <a:r>
              <a:rPr lang="en-US" sz="1200" dirty="0">
                <a:latin typeface="Times New Roman" panose="02020603050405020304" pitchFamily="18" charset="0"/>
                <a:ea typeface="Times New Roman" panose="02020603050405020304" pitchFamily="18" charset="0"/>
              </a:rPr>
              <a:t> when </a:t>
            </a:r>
            <a:r>
              <a:rPr lang="en-US" sz="1200" dirty="0" err="1">
                <a:latin typeface="Times New Roman" panose="02020603050405020304" pitchFamily="18" charset="0"/>
                <a:ea typeface="Times New Roman" panose="02020603050405020304" pitchFamily="18" charset="0"/>
              </a:rPr>
              <a:t>tiles_enabled_flag</a:t>
            </a:r>
            <a:r>
              <a:rPr lang="en-US" sz="1200" dirty="0">
                <a:latin typeface="Times New Roman" panose="02020603050405020304" pitchFamily="18" charset="0"/>
                <a:ea typeface="Times New Roman" panose="02020603050405020304" pitchFamily="18" charset="0"/>
              </a:rPr>
              <a:t> is equal to 0 for any PPS that is active for any picture in </a:t>
            </a:r>
            <a:r>
              <a:rPr lang="en-US" sz="1200" dirty="0" err="1">
                <a:latin typeface="Times New Roman" panose="02020603050405020304" pitchFamily="18" charset="0"/>
                <a:ea typeface="Times New Roman" panose="02020603050405020304" pitchFamily="18" charset="0"/>
              </a:rPr>
              <a:t>associatedPicSet</a:t>
            </a:r>
            <a:r>
              <a:rPr lang="en-US" sz="1200" dirty="0">
                <a:latin typeface="Times New Roman" panose="02020603050405020304" pitchFamily="18" charset="0"/>
                <a:ea typeface="Times New Roman" panose="02020603050405020304" pitchFamily="18" charset="0"/>
              </a:rPr>
              <a:t>.</a:t>
            </a:r>
            <a:endParaRPr lang="fr-FR" sz="1600" dirty="0">
              <a:latin typeface="Times New Roman" panose="02020603050405020304" pitchFamily="18" charset="0"/>
              <a:ea typeface="Times New Roman" panose="02020603050405020304" pitchFamily="18" charset="0"/>
            </a:endParaRPr>
          </a:p>
          <a:p>
            <a:pPr algn="just" hangingPunct="0">
              <a:spcBef>
                <a:spcPts val="680"/>
              </a:spcBef>
              <a:spcAft>
                <a:spcPts val="0"/>
              </a:spcAft>
              <a:tabLst>
                <a:tab pos="228600" algn="l"/>
                <a:tab pos="457200" algn="l"/>
                <a:tab pos="685800" algn="l"/>
                <a:tab pos="914400" algn="l"/>
              </a:tabLst>
            </a:pPr>
            <a:r>
              <a:rPr lang="en-US" sz="1200" dirty="0">
                <a:latin typeface="Times New Roman" panose="02020603050405020304" pitchFamily="18" charset="0"/>
                <a:ea typeface="Times New Roman" panose="02020603050405020304" pitchFamily="18" charset="0"/>
              </a:rPr>
              <a:t>The motion-constrained tile set context information SEI message shall not be present for any picture in </a:t>
            </a:r>
            <a:r>
              <a:rPr lang="en-US" sz="1200" dirty="0" err="1">
                <a:latin typeface="Times New Roman" panose="02020603050405020304" pitchFamily="18" charset="0"/>
                <a:ea typeface="Times New Roman" panose="02020603050405020304" pitchFamily="18" charset="0"/>
              </a:rPr>
              <a:t>associatedPicSet</a:t>
            </a:r>
            <a:r>
              <a:rPr lang="en-US" sz="1200" dirty="0">
                <a:latin typeface="Times New Roman" panose="02020603050405020304" pitchFamily="18" charset="0"/>
                <a:ea typeface="Times New Roman" panose="02020603050405020304" pitchFamily="18" charset="0"/>
              </a:rPr>
              <a:t> unless every PPS that is active for any picture in </a:t>
            </a:r>
            <a:r>
              <a:rPr lang="en-US" sz="1200" dirty="0" err="1">
                <a:latin typeface="Times New Roman" panose="02020603050405020304" pitchFamily="18" charset="0"/>
                <a:ea typeface="Times New Roman" panose="02020603050405020304" pitchFamily="18" charset="0"/>
              </a:rPr>
              <a:t>associatedPicSet</a:t>
            </a:r>
            <a:r>
              <a:rPr lang="en-US" sz="1200" dirty="0">
                <a:latin typeface="Times New Roman" panose="02020603050405020304" pitchFamily="18" charset="0"/>
                <a:ea typeface="Times New Roman" panose="02020603050405020304" pitchFamily="18" charset="0"/>
              </a:rPr>
              <a:t> has the same values of the syntax elements num_tile_columns_minus1, num_tile_rows_minus1, </a:t>
            </a:r>
            <a:r>
              <a:rPr lang="en-US" sz="1200" dirty="0" err="1">
                <a:latin typeface="Times New Roman" panose="02020603050405020304" pitchFamily="18" charset="0"/>
                <a:ea typeface="Times New Roman" panose="02020603050405020304" pitchFamily="18" charset="0"/>
              </a:rPr>
              <a:t>uniform_spacing_flag</a:t>
            </a:r>
            <a:r>
              <a:rPr lang="en-US" sz="1200" dirty="0">
                <a:latin typeface="Times New Roman" panose="02020603050405020304" pitchFamily="18" charset="0"/>
                <a:ea typeface="Times New Roman" panose="02020603050405020304" pitchFamily="18" charset="0"/>
              </a:rPr>
              <a:t>, column_width_minus1[ </a:t>
            </a:r>
            <a:r>
              <a:rPr lang="en-US" sz="1200" dirty="0" err="1">
                <a:latin typeface="Times New Roman" panose="02020603050405020304" pitchFamily="18" charset="0"/>
                <a:ea typeface="Times New Roman" panose="02020603050405020304" pitchFamily="18" charset="0"/>
              </a:rPr>
              <a:t>i</a:t>
            </a:r>
            <a:r>
              <a:rPr lang="en-US" sz="1200" dirty="0">
                <a:latin typeface="Times New Roman" panose="02020603050405020304" pitchFamily="18" charset="0"/>
                <a:ea typeface="Times New Roman" panose="02020603050405020304" pitchFamily="18" charset="0"/>
              </a:rPr>
              <a:t> ], and row_height_minus1[ </a:t>
            </a:r>
            <a:r>
              <a:rPr lang="en-US" sz="1200" dirty="0" err="1">
                <a:latin typeface="Times New Roman" panose="02020603050405020304" pitchFamily="18" charset="0"/>
                <a:ea typeface="Times New Roman" panose="02020603050405020304" pitchFamily="18" charset="0"/>
              </a:rPr>
              <a:t>i</a:t>
            </a:r>
            <a:r>
              <a:rPr lang="en-US" sz="1200" dirty="0">
                <a:latin typeface="Times New Roman" panose="02020603050405020304" pitchFamily="18" charset="0"/>
                <a:ea typeface="Times New Roman" panose="02020603050405020304" pitchFamily="18" charset="0"/>
              </a:rPr>
              <a:t> ].</a:t>
            </a:r>
            <a:endParaRPr lang="fr-FR" sz="1600" dirty="0">
              <a:latin typeface="Times New Roman" panose="02020603050405020304" pitchFamily="18" charset="0"/>
              <a:ea typeface="Times New Roman" panose="02020603050405020304" pitchFamily="18" charset="0"/>
            </a:endParaRPr>
          </a:p>
          <a:p>
            <a:pPr algn="just" hangingPunct="0">
              <a:spcBef>
                <a:spcPts val="680"/>
              </a:spcBef>
              <a:spcAft>
                <a:spcPts val="0"/>
              </a:spcAft>
              <a:tabLst>
                <a:tab pos="228600" algn="l"/>
                <a:tab pos="457200" algn="l"/>
                <a:tab pos="685800" algn="l"/>
                <a:tab pos="914400" algn="l"/>
              </a:tabLst>
            </a:pPr>
            <a:r>
              <a:rPr lang="en-US" sz="1200" dirty="0">
                <a:latin typeface="Times New Roman" panose="02020603050405020304" pitchFamily="18" charset="0"/>
                <a:ea typeface="Times New Roman" panose="02020603050405020304" pitchFamily="18" charset="0"/>
              </a:rPr>
              <a:t>NOTE 1 – This constraint is similar to the constraint associated with </a:t>
            </a:r>
            <a:r>
              <a:rPr lang="en-US" sz="1200" dirty="0" err="1">
                <a:latin typeface="Times New Roman" panose="02020603050405020304" pitchFamily="18" charset="0"/>
                <a:ea typeface="Times New Roman" panose="02020603050405020304" pitchFamily="18" charset="0"/>
              </a:rPr>
              <a:t>tiles_fixed_structure_flag</a:t>
            </a:r>
            <a:r>
              <a:rPr lang="en-US" sz="1200" dirty="0">
                <a:latin typeface="Times New Roman" panose="02020603050405020304" pitchFamily="18" charset="0"/>
                <a:ea typeface="Times New Roman" panose="02020603050405020304" pitchFamily="18" charset="0"/>
              </a:rPr>
              <a:t> equal to 1, and it may be desirable for </a:t>
            </a:r>
            <a:r>
              <a:rPr lang="en-US" sz="1200" dirty="0" err="1">
                <a:latin typeface="Times New Roman" panose="02020603050405020304" pitchFamily="18" charset="0"/>
                <a:ea typeface="Times New Roman" panose="02020603050405020304" pitchFamily="18" charset="0"/>
              </a:rPr>
              <a:t>tiles_fixed_structure_flag</a:t>
            </a:r>
            <a:r>
              <a:rPr lang="en-US" sz="1200" dirty="0">
                <a:latin typeface="Times New Roman" panose="02020603050405020304" pitchFamily="18" charset="0"/>
                <a:ea typeface="Times New Roman" panose="02020603050405020304" pitchFamily="18" charset="0"/>
              </a:rPr>
              <a:t> to be equal to 1 when the motion-constrained tile sets context information SEI message is present (although this is not required).</a:t>
            </a:r>
            <a:endParaRPr lang="fr-FR" sz="1600" dirty="0">
              <a:latin typeface="Times New Roman" panose="02020603050405020304" pitchFamily="18" charset="0"/>
              <a:ea typeface="Times New Roman" panose="02020603050405020304" pitchFamily="18" charset="0"/>
            </a:endParaRPr>
          </a:p>
          <a:p>
            <a:pPr algn="just" hangingPunct="0">
              <a:spcBef>
                <a:spcPts val="680"/>
              </a:spcBef>
              <a:spcAft>
                <a:spcPts val="0"/>
              </a:spcAft>
              <a:tabLst>
                <a:tab pos="228600" algn="l"/>
                <a:tab pos="457200" algn="l"/>
                <a:tab pos="685800" algn="l"/>
                <a:tab pos="914400" algn="l"/>
              </a:tabLst>
            </a:pPr>
            <a:r>
              <a:rPr lang="en-US" sz="1200" dirty="0">
                <a:latin typeface="Times New Roman" panose="02020603050405020304" pitchFamily="18" charset="0"/>
                <a:ea typeface="Times New Roman" panose="02020603050405020304" pitchFamily="18" charset="0"/>
              </a:rPr>
              <a:t>When more than one motion-constrained tile sets context information SEI message is present for the pictures of </a:t>
            </a:r>
            <a:r>
              <a:rPr lang="en-US" sz="1200" dirty="0" err="1">
                <a:latin typeface="Times New Roman" panose="02020603050405020304" pitchFamily="18" charset="0"/>
                <a:ea typeface="Times New Roman" panose="02020603050405020304" pitchFamily="18" charset="0"/>
              </a:rPr>
              <a:t>associatedPicSet</a:t>
            </a:r>
            <a:r>
              <a:rPr lang="en-US" sz="1200" dirty="0">
                <a:latin typeface="Times New Roman" panose="02020603050405020304" pitchFamily="18" charset="0"/>
                <a:ea typeface="Times New Roman" panose="02020603050405020304" pitchFamily="18" charset="0"/>
              </a:rPr>
              <a:t>, they shall contain identical content.</a:t>
            </a:r>
            <a:endParaRPr lang="fr-FR" sz="1600" dirty="0">
              <a:latin typeface="Times New Roman" panose="02020603050405020304" pitchFamily="18" charset="0"/>
              <a:ea typeface="Times New Roman" panose="02020603050405020304" pitchFamily="18" charset="0"/>
            </a:endParaRPr>
          </a:p>
          <a:p>
            <a:r>
              <a:rPr lang="en-US" sz="1200" dirty="0">
                <a:latin typeface="Times New Roman" panose="02020603050405020304" pitchFamily="18" charset="0"/>
                <a:ea typeface="Times New Roman" panose="02020603050405020304" pitchFamily="18" charset="0"/>
              </a:rPr>
              <a:t>The number of temporal motion-constrained tile sets SEI messages in each access unit shall not exceed 5.</a:t>
            </a:r>
            <a:endParaRPr lang="fr-FR" sz="1200" dirty="0"/>
          </a:p>
        </p:txBody>
      </p:sp>
    </p:spTree>
    <p:extLst>
      <p:ext uri="{BB962C8B-B14F-4D97-AF65-F5344CB8AC3E}">
        <p14:creationId xmlns:p14="http://schemas.microsoft.com/office/powerpoint/2010/main" val="694736056"/>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fr-FR" dirty="0" err="1"/>
              <a:t>Detailed</a:t>
            </a:r>
            <a:r>
              <a:rPr lang="fr-FR" dirty="0"/>
              <a:t> </a:t>
            </a:r>
            <a:r>
              <a:rPr lang="fr-FR" dirty="0" err="1" smtClean="0"/>
              <a:t>syntax</a:t>
            </a:r>
            <a:endParaRPr lang="fr-FR" dirty="0"/>
          </a:p>
        </p:txBody>
      </p:sp>
      <p:sp>
        <p:nvSpPr>
          <p:cNvPr id="4" name="Rectangle 3"/>
          <p:cNvSpPr/>
          <p:nvPr/>
        </p:nvSpPr>
        <p:spPr>
          <a:xfrm>
            <a:off x="539552" y="3789040"/>
            <a:ext cx="8353176" cy="2577629"/>
          </a:xfrm>
          <a:prstGeom prst="rect">
            <a:avLst/>
          </a:prstGeom>
        </p:spPr>
        <p:txBody>
          <a:bodyPr wrap="square">
            <a:spAutoFit/>
          </a:bodyPr>
          <a:lstStyle/>
          <a:p>
            <a:pPr algn="just" hangingPunct="0">
              <a:spcBef>
                <a:spcPts val="680"/>
              </a:spcBef>
              <a:spcAft>
                <a:spcPts val="0"/>
              </a:spcAft>
              <a:tabLst>
                <a:tab pos="228600" algn="l"/>
                <a:tab pos="457200" algn="l"/>
                <a:tab pos="685800" algn="l"/>
                <a:tab pos="914400" algn="l"/>
              </a:tabLst>
            </a:pPr>
            <a:r>
              <a:rPr lang="en-US" b="1" dirty="0">
                <a:latin typeface="Times New Roman" panose="02020603050405020304" pitchFamily="18" charset="0"/>
                <a:ea typeface="Malgun Gothic" panose="020B0503020000020004" pitchFamily="34" charset="-127"/>
              </a:rPr>
              <a:t>num_mcts_context_minus1 </a:t>
            </a:r>
            <a:r>
              <a:rPr lang="en-US" dirty="0">
                <a:latin typeface="Times New Roman" panose="02020603050405020304" pitchFamily="18" charset="0"/>
                <a:ea typeface="Malgun Gothic" panose="020B0503020000020004" pitchFamily="34" charset="-127"/>
              </a:rPr>
              <a:t>plus 1 indicates the number of context information specified in the motion constrained tile sets context information SEI message. The value of num_mcts_context_minus1 shall be in the range of 0 to 2</a:t>
            </a:r>
            <a:r>
              <a:rPr lang="en-US" baseline="30000" dirty="0">
                <a:latin typeface="Times New Roman" panose="02020603050405020304" pitchFamily="18" charset="0"/>
                <a:ea typeface="Malgun Gothic" panose="020B0503020000020004" pitchFamily="34" charset="-127"/>
              </a:rPr>
              <a:t>32</a:t>
            </a:r>
            <a:r>
              <a:rPr lang="en-US" dirty="0">
                <a:latin typeface="Times New Roman" panose="02020603050405020304" pitchFamily="18" charset="0"/>
                <a:ea typeface="Malgun Gothic" panose="020B0503020000020004" pitchFamily="34" charset="-127"/>
              </a:rPr>
              <a:t> – 2, inclusive. </a:t>
            </a:r>
            <a:endParaRPr lang="en-US" dirty="0" smtClean="0">
              <a:latin typeface="Times New Roman" panose="02020603050405020304" pitchFamily="18" charset="0"/>
              <a:ea typeface="Malgun Gothic" panose="020B0503020000020004" pitchFamily="34" charset="-127"/>
            </a:endParaRPr>
          </a:p>
          <a:p>
            <a:pPr algn="just" hangingPunct="0">
              <a:spcBef>
                <a:spcPts val="680"/>
              </a:spcBef>
              <a:spcAft>
                <a:spcPts val="0"/>
              </a:spcAft>
              <a:tabLst>
                <a:tab pos="228600" algn="l"/>
                <a:tab pos="457200" algn="l"/>
                <a:tab pos="685800" algn="l"/>
                <a:tab pos="914400" algn="l"/>
              </a:tabLst>
            </a:pPr>
            <a:endParaRPr lang="en-US" dirty="0">
              <a:latin typeface="Times New Roman" panose="02020603050405020304" pitchFamily="18" charset="0"/>
              <a:ea typeface="Malgun Gothic" panose="020B0503020000020004" pitchFamily="34" charset="-127"/>
            </a:endParaRPr>
          </a:p>
          <a:p>
            <a:pPr algn="just" hangingPunct="0">
              <a:spcBef>
                <a:spcPts val="680"/>
              </a:spcBef>
              <a:spcAft>
                <a:spcPts val="0"/>
              </a:spcAft>
              <a:tabLst>
                <a:tab pos="228600" algn="l"/>
                <a:tab pos="457200" algn="l"/>
                <a:tab pos="685800" algn="l"/>
                <a:tab pos="914400" algn="l"/>
              </a:tabLst>
            </a:pPr>
            <a:endParaRPr lang="fr-FR" dirty="0">
              <a:latin typeface="Times New Roman" panose="02020603050405020304" pitchFamily="18" charset="0"/>
              <a:ea typeface="Times New Roman" panose="02020603050405020304" pitchFamily="18" charset="0"/>
            </a:endParaRPr>
          </a:p>
          <a:p>
            <a:pPr algn="just" hangingPunct="0">
              <a:spcBef>
                <a:spcPts val="680"/>
              </a:spcBef>
              <a:spcAft>
                <a:spcPts val="0"/>
              </a:spcAft>
              <a:tabLst>
                <a:tab pos="228600" algn="l"/>
                <a:tab pos="457200" algn="l"/>
                <a:tab pos="685800" algn="l"/>
                <a:tab pos="914400" algn="l"/>
              </a:tabLst>
            </a:pPr>
            <a:r>
              <a:rPr lang="en-US" b="1" dirty="0" err="1">
                <a:latin typeface="Times New Roman" panose="02020603050405020304" pitchFamily="18" charset="0"/>
                <a:ea typeface="Times New Roman" panose="02020603050405020304" pitchFamily="18" charset="0"/>
              </a:rPr>
              <a:t>mcts_context_id</a:t>
            </a:r>
            <a:r>
              <a:rPr lang="en-US" b="1"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 </a:t>
            </a:r>
            <a:r>
              <a:rPr lang="en-US" dirty="0" err="1">
                <a:latin typeface="Times New Roman" panose="02020603050405020304" pitchFamily="18" charset="0"/>
                <a:ea typeface="Times New Roman" panose="02020603050405020304" pitchFamily="18" charset="0"/>
              </a:rPr>
              <a:t>i</a:t>
            </a:r>
            <a:r>
              <a:rPr lang="en-US" dirty="0">
                <a:latin typeface="Times New Roman" panose="02020603050405020304" pitchFamily="18" charset="0"/>
                <a:ea typeface="Times New Roman" panose="02020603050405020304" pitchFamily="18" charset="0"/>
              </a:rPr>
              <a:t> ] identifies the </a:t>
            </a:r>
            <a:r>
              <a:rPr lang="en-US" dirty="0" err="1">
                <a:latin typeface="Times New Roman" panose="02020603050405020304" pitchFamily="18" charset="0"/>
                <a:ea typeface="Times New Roman" panose="02020603050405020304" pitchFamily="18" charset="0"/>
              </a:rPr>
              <a:t>i-th</a:t>
            </a:r>
            <a:r>
              <a:rPr lang="en-US" dirty="0">
                <a:latin typeface="Times New Roman" panose="02020603050405020304" pitchFamily="18" charset="0"/>
                <a:ea typeface="Times New Roman" panose="02020603050405020304" pitchFamily="18" charset="0"/>
              </a:rPr>
              <a:t> tile set with </a:t>
            </a:r>
            <a:r>
              <a:rPr lang="en-US" dirty="0" err="1">
                <a:latin typeface="Times New Roman" panose="02020603050405020304" pitchFamily="18" charset="0"/>
                <a:ea typeface="Times New Roman" panose="02020603050405020304" pitchFamily="18" charset="0"/>
              </a:rPr>
              <a:t>mcts_id</a:t>
            </a:r>
            <a:r>
              <a:rPr lang="en-US" dirty="0">
                <a:latin typeface="Times New Roman" panose="02020603050405020304" pitchFamily="18" charset="0"/>
                <a:ea typeface="Times New Roman" panose="02020603050405020304" pitchFamily="18" charset="0"/>
              </a:rPr>
              <a:t> equal to </a:t>
            </a:r>
            <a:r>
              <a:rPr lang="en-US" dirty="0" err="1">
                <a:latin typeface="Times New Roman" panose="02020603050405020304" pitchFamily="18" charset="0"/>
                <a:ea typeface="Times New Roman" panose="02020603050405020304" pitchFamily="18" charset="0"/>
              </a:rPr>
              <a:t>mcts_context_id</a:t>
            </a:r>
            <a:r>
              <a:rPr lang="en-US" dirty="0">
                <a:latin typeface="Times New Roman" panose="02020603050405020304" pitchFamily="18" charset="0"/>
                <a:ea typeface="Times New Roman" panose="02020603050405020304" pitchFamily="18" charset="0"/>
              </a:rPr>
              <a:t> [ </a:t>
            </a:r>
            <a:r>
              <a:rPr lang="en-US" dirty="0" err="1">
                <a:latin typeface="Times New Roman" panose="02020603050405020304" pitchFamily="18" charset="0"/>
                <a:ea typeface="Times New Roman" panose="02020603050405020304" pitchFamily="18" charset="0"/>
              </a:rPr>
              <a:t>i</a:t>
            </a:r>
            <a:r>
              <a:rPr lang="en-US" dirty="0">
                <a:latin typeface="Times New Roman" panose="02020603050405020304" pitchFamily="18" charset="0"/>
                <a:ea typeface="Times New Roman" panose="02020603050405020304" pitchFamily="18" charset="0"/>
              </a:rPr>
              <a:t> ] associated to the </a:t>
            </a:r>
            <a:r>
              <a:rPr lang="en-US" dirty="0" err="1">
                <a:latin typeface="Times New Roman" panose="02020603050405020304" pitchFamily="18" charset="0"/>
                <a:ea typeface="Times New Roman" panose="02020603050405020304" pitchFamily="18" charset="0"/>
              </a:rPr>
              <a:t>i-th</a:t>
            </a:r>
            <a:r>
              <a:rPr lang="en-US" dirty="0">
                <a:latin typeface="Times New Roman" panose="02020603050405020304" pitchFamily="18" charset="0"/>
                <a:ea typeface="Times New Roman" panose="02020603050405020304" pitchFamily="18" charset="0"/>
              </a:rPr>
              <a:t> context information set. The value of </a:t>
            </a:r>
            <a:r>
              <a:rPr lang="en-US" dirty="0" err="1">
                <a:latin typeface="Times New Roman" panose="02020603050405020304" pitchFamily="18" charset="0"/>
                <a:ea typeface="Times New Roman" panose="02020603050405020304" pitchFamily="18" charset="0"/>
              </a:rPr>
              <a:t>mcts_context_id</a:t>
            </a:r>
            <a:r>
              <a:rPr lang="en-US" dirty="0">
                <a:latin typeface="Times New Roman" panose="02020603050405020304" pitchFamily="18" charset="0"/>
                <a:ea typeface="Times New Roman" panose="02020603050405020304" pitchFamily="18" charset="0"/>
              </a:rPr>
              <a:t>[ </a:t>
            </a:r>
            <a:r>
              <a:rPr lang="en-US" dirty="0" err="1">
                <a:latin typeface="Times New Roman" panose="02020603050405020304" pitchFamily="18" charset="0"/>
                <a:ea typeface="Times New Roman" panose="02020603050405020304" pitchFamily="18" charset="0"/>
              </a:rPr>
              <a:t>i</a:t>
            </a:r>
            <a:r>
              <a:rPr lang="en-US" dirty="0">
                <a:latin typeface="Times New Roman" panose="02020603050405020304" pitchFamily="18" charset="0"/>
                <a:ea typeface="Times New Roman" panose="02020603050405020304" pitchFamily="18" charset="0"/>
              </a:rPr>
              <a:t> ] shall be in the range of 0 to 2</a:t>
            </a:r>
            <a:r>
              <a:rPr lang="en-US" baseline="30000" dirty="0">
                <a:latin typeface="Times New Roman" panose="02020603050405020304" pitchFamily="18" charset="0"/>
                <a:ea typeface="Times New Roman" panose="02020603050405020304" pitchFamily="18" charset="0"/>
              </a:rPr>
              <a:t>32</a:t>
            </a:r>
            <a:r>
              <a:rPr lang="en-US" dirty="0">
                <a:latin typeface="Times New Roman" panose="02020603050405020304" pitchFamily="18" charset="0"/>
                <a:ea typeface="Times New Roman" panose="02020603050405020304" pitchFamily="18" charset="0"/>
              </a:rPr>
              <a:t> − 2, inclusive.</a:t>
            </a:r>
            <a:endParaRPr lang="fr-FR" dirty="0">
              <a:effectLst/>
              <a:latin typeface="Times New Roman" panose="02020603050405020304" pitchFamily="18" charset="0"/>
              <a:ea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714825866"/>
              </p:ext>
            </p:extLst>
          </p:nvPr>
        </p:nvGraphicFramePr>
        <p:xfrm>
          <a:off x="827584" y="1052736"/>
          <a:ext cx="7200800" cy="2403423"/>
        </p:xfrm>
        <a:graphic>
          <a:graphicData uri="http://schemas.openxmlformats.org/drawingml/2006/table">
            <a:tbl>
              <a:tblPr>
                <a:tableStyleId>{5C22544A-7EE6-4342-B048-85BDC9FD1C3A}</a:tableStyleId>
              </a:tblPr>
              <a:tblGrid>
                <a:gridCol w="5760640">
                  <a:extLst>
                    <a:ext uri="{9D8B030D-6E8A-4147-A177-3AD203B41FA5}">
                      <a16:colId xmlns:a16="http://schemas.microsoft.com/office/drawing/2014/main" val="1254479262"/>
                    </a:ext>
                  </a:extLst>
                </a:gridCol>
                <a:gridCol w="1440160">
                  <a:extLst>
                    <a:ext uri="{9D8B030D-6E8A-4147-A177-3AD203B41FA5}">
                      <a16:colId xmlns:a16="http://schemas.microsoft.com/office/drawing/2014/main" val="1498728478"/>
                    </a:ext>
                  </a:extLst>
                </a:gridCol>
              </a:tblGrid>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err="1">
                          <a:effectLst/>
                        </a:rPr>
                        <a:t>mcts_context_info</a:t>
                      </a:r>
                      <a:r>
                        <a:rPr lang="en-US" sz="1400" dirty="0">
                          <a:effectLst/>
                        </a:rPr>
                        <a:t>( </a:t>
                      </a:r>
                      <a:r>
                        <a:rPr lang="en-US" sz="1400" dirty="0" err="1">
                          <a:effectLst/>
                        </a:rPr>
                        <a:t>payloadSize</a:t>
                      </a:r>
                      <a:r>
                        <a:rPr lang="en-US" sz="1400" dirty="0">
                          <a:effectLst/>
                        </a:rPr>
                        <a:t> )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b="1" dirty="0">
                          <a:effectLst/>
                        </a:rPr>
                        <a:t>Descriptor</a:t>
                      </a:r>
                      <a:endParaRPr lang="fr-FR" sz="1800" b="1"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444301133"/>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a:solidFill>
                            <a:srgbClr val="FF0000"/>
                          </a:solidFill>
                          <a:effectLst/>
                        </a:rPr>
                        <a:t>num_mcts_context_in_minus1</a:t>
                      </a:r>
                      <a:endParaRPr lang="fr-FR" sz="1800" b="1"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ue(v)</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28578025"/>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for( </a:t>
                      </a:r>
                      <a:r>
                        <a:rPr lang="en-US" sz="1400" dirty="0" err="1">
                          <a:effectLst/>
                        </a:rPr>
                        <a:t>i</a:t>
                      </a:r>
                      <a:r>
                        <a:rPr lang="en-US" sz="1400" dirty="0">
                          <a:effectLst/>
                        </a:rPr>
                        <a:t> = 0; </a:t>
                      </a:r>
                      <a:r>
                        <a:rPr lang="en-US" sz="1400" dirty="0" err="1">
                          <a:effectLst/>
                        </a:rPr>
                        <a:t>i</a:t>
                      </a:r>
                      <a:r>
                        <a:rPr lang="en-US" sz="1400" dirty="0">
                          <a:effectLst/>
                        </a:rPr>
                        <a:t>  &lt;=  num_mcts_context_minus1; </a:t>
                      </a:r>
                      <a:r>
                        <a:rPr lang="en-US" sz="1400" dirty="0" err="1">
                          <a:effectLst/>
                        </a:rPr>
                        <a:t>i</a:t>
                      </a:r>
                      <a:r>
                        <a:rPr lang="en-US" sz="1400" dirty="0">
                          <a:effectLst/>
                        </a:rPr>
                        <a:t>++ )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 </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729895543"/>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err="1">
                          <a:solidFill>
                            <a:srgbClr val="FF0000"/>
                          </a:solidFill>
                          <a:effectLst/>
                        </a:rPr>
                        <a:t>mcts_context_id</a:t>
                      </a:r>
                      <a:r>
                        <a:rPr lang="en-US" sz="1400" dirty="0">
                          <a:effectLst/>
                        </a:rPr>
                        <a:t>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ue ( v )</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833421208"/>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err="1">
                          <a:effectLst/>
                        </a:rPr>
                        <a:t>mcts_slice_encapsulated_flag</a:t>
                      </a:r>
                      <a:r>
                        <a:rPr lang="en-US" sz="1400" dirty="0">
                          <a:effectLst/>
                        </a:rPr>
                        <a:t> [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u(1)</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753982704"/>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err="1">
                          <a:effectLst/>
                        </a:rPr>
                        <a:t>mcts_motion_vectors_over_pic_boundaries</a:t>
                      </a:r>
                      <a:r>
                        <a:rPr lang="en-US" sz="1400" dirty="0">
                          <a:effectLst/>
                        </a:rPr>
                        <a:t> [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u(1)</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67810314"/>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if ( </a:t>
                      </a:r>
                      <a:r>
                        <a:rPr lang="en-US" sz="1400" dirty="0" err="1">
                          <a:effectLst/>
                        </a:rPr>
                        <a:t>loop_filter_across_tiles_enabled_flag</a:t>
                      </a:r>
                      <a:r>
                        <a:rPr lang="en-US" sz="1400" dirty="0">
                          <a:effectLst/>
                        </a:rPr>
                        <a:t> )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 </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42451647"/>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dirty="0" smtClean="0">
                          <a:effectLst/>
                        </a:rPr>
                        <a:t>        </a:t>
                      </a:r>
                      <a:r>
                        <a:rPr lang="en-US" sz="1400" b="1" dirty="0" err="1" smtClean="0">
                          <a:effectLst/>
                        </a:rPr>
                        <a:t>mcts_exclude_loop_filter_margin</a:t>
                      </a:r>
                      <a:r>
                        <a:rPr lang="en-US" sz="1400" dirty="0">
                          <a:effectLst/>
                        </a:rPr>
                        <a:t>[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 (1)</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93685920"/>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 </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508206109"/>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err="1">
                          <a:effectLst/>
                        </a:rPr>
                        <a:t>mcts_temporal_motion_vector_predictor_flag</a:t>
                      </a:r>
                      <a:r>
                        <a:rPr lang="en-US" sz="1400" dirty="0">
                          <a:effectLst/>
                        </a:rPr>
                        <a:t> [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dirty="0">
                          <a:effectLst/>
                        </a:rPr>
                        <a:t>u(1)</a:t>
                      </a:r>
                      <a:endParaRPr lang="fr-FR"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654810587"/>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441615720"/>
                  </a:ext>
                </a:extLst>
              </a:tr>
            </a:tbl>
          </a:graphicData>
        </a:graphic>
      </p:graphicFrame>
    </p:spTree>
    <p:extLst>
      <p:ext uri="{BB962C8B-B14F-4D97-AF65-F5344CB8AC3E}">
        <p14:creationId xmlns:p14="http://schemas.microsoft.com/office/powerpoint/2010/main" val="1331179810"/>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fr-FR" dirty="0" err="1" smtClean="0"/>
              <a:t>Detailed</a:t>
            </a:r>
            <a:r>
              <a:rPr lang="fr-FR" dirty="0" smtClean="0"/>
              <a:t> </a:t>
            </a:r>
            <a:r>
              <a:rPr lang="fr-FR" dirty="0" err="1" smtClean="0"/>
              <a:t>syntax</a:t>
            </a:r>
            <a:endParaRPr lang="fr-FR" dirty="0"/>
          </a:p>
        </p:txBody>
      </p:sp>
      <p:sp>
        <p:nvSpPr>
          <p:cNvPr id="4" name="TextBox 3"/>
          <p:cNvSpPr txBox="1"/>
          <p:nvPr/>
        </p:nvSpPr>
        <p:spPr>
          <a:xfrm>
            <a:off x="323528" y="3456159"/>
            <a:ext cx="8497192" cy="3597395"/>
          </a:xfrm>
          <a:prstGeom prst="rect">
            <a:avLst/>
          </a:prstGeom>
          <a:noFill/>
        </p:spPr>
        <p:txBody>
          <a:bodyPr wrap="square" rtlCol="0">
            <a:spAutoFit/>
          </a:bodyPr>
          <a:lstStyle/>
          <a:p>
            <a:pPr algn="just" hangingPunct="0">
              <a:spcBef>
                <a:spcPts val="680"/>
              </a:spcBef>
              <a:spcAft>
                <a:spcPts val="0"/>
              </a:spcAft>
              <a:tabLst>
                <a:tab pos="228600" algn="l"/>
                <a:tab pos="457200" algn="l"/>
                <a:tab pos="685800" algn="l"/>
                <a:tab pos="914400" algn="l"/>
              </a:tabLst>
            </a:pPr>
            <a:r>
              <a:rPr lang="en-US" b="1" dirty="0" err="1">
                <a:latin typeface="Times New Roman" panose="02020603050405020304" pitchFamily="18" charset="0"/>
                <a:ea typeface="Times New Roman" panose="02020603050405020304" pitchFamily="18" charset="0"/>
              </a:rPr>
              <a:t>mcts_slice_encapsulated_flag</a:t>
            </a:r>
            <a:r>
              <a:rPr lang="en-US" b="1"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 </a:t>
            </a:r>
            <a:r>
              <a:rPr lang="en-US" dirty="0" err="1">
                <a:latin typeface="Times New Roman" panose="02020603050405020304" pitchFamily="18" charset="0"/>
                <a:ea typeface="Times New Roman" panose="02020603050405020304" pitchFamily="18" charset="0"/>
              </a:rPr>
              <a:t>i</a:t>
            </a:r>
            <a:r>
              <a:rPr lang="en-US" dirty="0">
                <a:latin typeface="Times New Roman" panose="02020603050405020304" pitchFamily="18" charset="0"/>
                <a:ea typeface="Times New Roman" panose="02020603050405020304" pitchFamily="18" charset="0"/>
              </a:rPr>
              <a:t> ]</a:t>
            </a:r>
            <a:r>
              <a:rPr lang="en-US" b="1"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equal to</a:t>
            </a:r>
            <a:r>
              <a:rPr lang="en-US" b="1"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1 specifies that all the coding tree units of the tile set with </a:t>
            </a:r>
            <a:r>
              <a:rPr lang="en-US" dirty="0" err="1">
                <a:latin typeface="Times New Roman" panose="02020603050405020304" pitchFamily="18" charset="0"/>
                <a:ea typeface="Times New Roman" panose="02020603050405020304" pitchFamily="18" charset="0"/>
              </a:rPr>
              <a:t>mcts_id</a:t>
            </a:r>
            <a:r>
              <a:rPr lang="en-US" dirty="0">
                <a:latin typeface="Times New Roman" panose="02020603050405020304" pitchFamily="18" charset="0"/>
                <a:ea typeface="Times New Roman" panose="02020603050405020304" pitchFamily="18" charset="0"/>
              </a:rPr>
              <a:t> equal to </a:t>
            </a:r>
            <a:r>
              <a:rPr lang="en-US" dirty="0" err="1">
                <a:latin typeface="Times New Roman" panose="02020603050405020304" pitchFamily="18" charset="0"/>
                <a:ea typeface="Times New Roman" panose="02020603050405020304" pitchFamily="18" charset="0"/>
              </a:rPr>
              <a:t>mcts_context_id</a:t>
            </a:r>
            <a:r>
              <a:rPr lang="en-US" dirty="0">
                <a:latin typeface="Times New Roman" panose="02020603050405020304" pitchFamily="18" charset="0"/>
                <a:ea typeface="Times New Roman" panose="02020603050405020304" pitchFamily="18" charset="0"/>
              </a:rPr>
              <a:t> [ </a:t>
            </a:r>
            <a:r>
              <a:rPr lang="en-US" dirty="0" err="1">
                <a:latin typeface="Times New Roman" panose="02020603050405020304" pitchFamily="18" charset="0"/>
                <a:ea typeface="Times New Roman" panose="02020603050405020304" pitchFamily="18" charset="0"/>
              </a:rPr>
              <a:t>i</a:t>
            </a:r>
            <a:r>
              <a:rPr lang="en-US" dirty="0">
                <a:latin typeface="Times New Roman" panose="02020603050405020304" pitchFamily="18" charset="0"/>
                <a:ea typeface="Times New Roman" panose="02020603050405020304" pitchFamily="18" charset="0"/>
              </a:rPr>
              <a:t> ] are contained in one or more slice. In addition, this one or more slice contains only coding tree units of the tile sets with </a:t>
            </a:r>
            <a:r>
              <a:rPr lang="en-US" dirty="0" err="1">
                <a:latin typeface="Times New Roman" panose="02020603050405020304" pitchFamily="18" charset="0"/>
                <a:ea typeface="Times New Roman" panose="02020603050405020304" pitchFamily="18" charset="0"/>
              </a:rPr>
              <a:t>mcts_id</a:t>
            </a:r>
            <a:r>
              <a:rPr lang="en-US" dirty="0">
                <a:latin typeface="Times New Roman" panose="02020603050405020304" pitchFamily="18" charset="0"/>
                <a:ea typeface="Times New Roman" panose="02020603050405020304" pitchFamily="18" charset="0"/>
              </a:rPr>
              <a:t> equal to </a:t>
            </a:r>
            <a:r>
              <a:rPr lang="en-US" dirty="0" err="1">
                <a:latin typeface="Times New Roman" panose="02020603050405020304" pitchFamily="18" charset="0"/>
                <a:ea typeface="Times New Roman" panose="02020603050405020304" pitchFamily="18" charset="0"/>
              </a:rPr>
              <a:t>mct_context_id</a:t>
            </a:r>
            <a:r>
              <a:rPr lang="en-US" dirty="0">
                <a:latin typeface="Times New Roman" panose="02020603050405020304" pitchFamily="18" charset="0"/>
                <a:ea typeface="Times New Roman" panose="02020603050405020304" pitchFamily="18" charset="0"/>
              </a:rPr>
              <a:t> [ </a:t>
            </a:r>
            <a:r>
              <a:rPr lang="en-US" dirty="0" err="1">
                <a:latin typeface="Times New Roman" panose="02020603050405020304" pitchFamily="18" charset="0"/>
                <a:ea typeface="Times New Roman" panose="02020603050405020304" pitchFamily="18" charset="0"/>
              </a:rPr>
              <a:t>i</a:t>
            </a:r>
            <a:r>
              <a:rPr lang="en-US" dirty="0">
                <a:latin typeface="Times New Roman" panose="02020603050405020304" pitchFamily="18" charset="0"/>
                <a:ea typeface="Times New Roman" panose="02020603050405020304" pitchFamily="18" charset="0"/>
              </a:rPr>
              <a:t> ]. Otherwise when equal to 0, the one or more slice may include coding unit of tile set with </a:t>
            </a:r>
            <a:r>
              <a:rPr lang="en-US" dirty="0" err="1">
                <a:latin typeface="Times New Roman" panose="02020603050405020304" pitchFamily="18" charset="0"/>
                <a:ea typeface="Times New Roman" panose="02020603050405020304" pitchFamily="18" charset="0"/>
              </a:rPr>
              <a:t>mcts_id</a:t>
            </a:r>
            <a:r>
              <a:rPr lang="en-US" dirty="0">
                <a:latin typeface="Times New Roman" panose="02020603050405020304" pitchFamily="18" charset="0"/>
                <a:ea typeface="Times New Roman" panose="02020603050405020304" pitchFamily="18" charset="0"/>
              </a:rPr>
              <a:t> different than </a:t>
            </a:r>
            <a:r>
              <a:rPr lang="en-US" dirty="0" err="1">
                <a:latin typeface="Times New Roman" panose="02020603050405020304" pitchFamily="18" charset="0"/>
                <a:ea typeface="Times New Roman" panose="02020603050405020304" pitchFamily="18" charset="0"/>
              </a:rPr>
              <a:t>mcts_context_id</a:t>
            </a:r>
            <a:r>
              <a:rPr lang="en-US" dirty="0">
                <a:latin typeface="Times New Roman" panose="02020603050405020304" pitchFamily="18" charset="0"/>
                <a:ea typeface="Times New Roman" panose="02020603050405020304" pitchFamily="18" charset="0"/>
              </a:rPr>
              <a:t> [ </a:t>
            </a:r>
            <a:r>
              <a:rPr lang="en-US" dirty="0" err="1">
                <a:latin typeface="Times New Roman" panose="02020603050405020304" pitchFamily="18" charset="0"/>
                <a:ea typeface="Times New Roman" panose="02020603050405020304" pitchFamily="18" charset="0"/>
              </a:rPr>
              <a:t>i</a:t>
            </a:r>
            <a:r>
              <a:rPr lang="en-US" dirty="0">
                <a:latin typeface="Times New Roman" panose="02020603050405020304" pitchFamily="18" charset="0"/>
                <a:ea typeface="Times New Roman" panose="02020603050405020304" pitchFamily="18" charset="0"/>
              </a:rPr>
              <a:t> </a:t>
            </a:r>
            <a:r>
              <a:rPr lang="en-US" dirty="0" smtClean="0">
                <a:latin typeface="Times New Roman" panose="02020603050405020304" pitchFamily="18" charset="0"/>
                <a:ea typeface="Times New Roman" panose="02020603050405020304" pitchFamily="18" charset="0"/>
              </a:rPr>
              <a:t>]</a:t>
            </a:r>
          </a:p>
          <a:p>
            <a:pPr algn="just" hangingPunct="0">
              <a:spcBef>
                <a:spcPts val="680"/>
              </a:spcBef>
              <a:spcAft>
                <a:spcPts val="0"/>
              </a:spcAft>
              <a:tabLst>
                <a:tab pos="228600" algn="l"/>
                <a:tab pos="457200" algn="l"/>
                <a:tab pos="685800" algn="l"/>
                <a:tab pos="914400" algn="l"/>
              </a:tabLst>
            </a:pPr>
            <a:endParaRPr lang="fr-FR" sz="2400" dirty="0">
              <a:latin typeface="Times New Roman" panose="02020603050405020304" pitchFamily="18" charset="0"/>
              <a:ea typeface="Times New Roman" panose="02020603050405020304" pitchFamily="18" charset="0"/>
            </a:endParaRPr>
          </a:p>
          <a:p>
            <a:pPr algn="just" hangingPunct="0">
              <a:spcBef>
                <a:spcPts val="680"/>
              </a:spcBef>
              <a:spcAft>
                <a:spcPts val="0"/>
              </a:spcAft>
              <a:tabLst>
                <a:tab pos="228600" algn="l"/>
                <a:tab pos="457200" algn="l"/>
                <a:tab pos="685800" algn="l"/>
                <a:tab pos="914400" algn="l"/>
              </a:tabLst>
            </a:pPr>
            <a:r>
              <a:rPr lang="en-US" dirty="0">
                <a:latin typeface="Times New Roman" panose="02020603050405020304" pitchFamily="18" charset="0"/>
                <a:ea typeface="Times New Roman" panose="02020603050405020304" pitchFamily="18" charset="0"/>
              </a:rPr>
              <a:t>NOTE – When</a:t>
            </a:r>
            <a:r>
              <a:rPr lang="en-US" sz="2400" dirty="0">
                <a:latin typeface="Times New Roman" panose="02020603050405020304" pitchFamily="18" charset="0"/>
                <a:ea typeface="Times New Roman" panose="02020603050405020304" pitchFamily="18" charset="0"/>
              </a:rPr>
              <a:t> </a:t>
            </a:r>
            <a:r>
              <a:rPr lang="en-US" dirty="0" err="1">
                <a:latin typeface="Times New Roman" panose="02020603050405020304" pitchFamily="18" charset="0"/>
                <a:ea typeface="Times New Roman" panose="02020603050405020304" pitchFamily="18" charset="0"/>
              </a:rPr>
              <a:t>mcts_slice_encapsulated_flag</a:t>
            </a:r>
            <a:r>
              <a:rPr lang="en-US" dirty="0">
                <a:latin typeface="Times New Roman" panose="02020603050405020304" pitchFamily="18" charset="0"/>
                <a:ea typeface="Times New Roman" panose="02020603050405020304" pitchFamily="18" charset="0"/>
              </a:rPr>
              <a:t> [ </a:t>
            </a:r>
            <a:r>
              <a:rPr lang="en-US" dirty="0" err="1">
                <a:latin typeface="Times New Roman" panose="02020603050405020304" pitchFamily="18" charset="0"/>
                <a:ea typeface="Times New Roman" panose="02020603050405020304" pitchFamily="18" charset="0"/>
              </a:rPr>
              <a:t>i</a:t>
            </a:r>
            <a:r>
              <a:rPr lang="en-US" dirty="0">
                <a:latin typeface="Times New Roman" panose="02020603050405020304" pitchFamily="18" charset="0"/>
                <a:ea typeface="Times New Roman" panose="02020603050405020304" pitchFamily="18" charset="0"/>
              </a:rPr>
              <a:t> ] is equal to 0, the tile set extraction process may remove bytes corresponding to coding tree unit belonging to another tile set to obtain a NAL unit containing only data related to the tile set with </a:t>
            </a:r>
            <a:r>
              <a:rPr lang="en-US" dirty="0" err="1">
                <a:latin typeface="Times New Roman" panose="02020603050405020304" pitchFamily="18" charset="0"/>
                <a:ea typeface="Times New Roman" panose="02020603050405020304" pitchFamily="18" charset="0"/>
              </a:rPr>
              <a:t>mcts_id</a:t>
            </a:r>
            <a:r>
              <a:rPr lang="en-US" dirty="0">
                <a:latin typeface="Times New Roman" panose="02020603050405020304" pitchFamily="18" charset="0"/>
                <a:ea typeface="Times New Roman" panose="02020603050405020304" pitchFamily="18" charset="0"/>
              </a:rPr>
              <a:t> equal to </a:t>
            </a:r>
            <a:r>
              <a:rPr lang="en-US" dirty="0" err="1">
                <a:latin typeface="Times New Roman" panose="02020603050405020304" pitchFamily="18" charset="0"/>
                <a:ea typeface="Times New Roman" panose="02020603050405020304" pitchFamily="18" charset="0"/>
              </a:rPr>
              <a:t>mcts_context_id</a:t>
            </a:r>
            <a:r>
              <a:rPr lang="en-US" dirty="0">
                <a:latin typeface="Times New Roman" panose="02020603050405020304" pitchFamily="18" charset="0"/>
                <a:ea typeface="Times New Roman" panose="02020603050405020304" pitchFamily="18" charset="0"/>
              </a:rPr>
              <a:t> [ </a:t>
            </a:r>
            <a:r>
              <a:rPr lang="en-US" dirty="0" err="1">
                <a:latin typeface="Times New Roman" panose="02020603050405020304" pitchFamily="18" charset="0"/>
                <a:ea typeface="Times New Roman" panose="02020603050405020304" pitchFamily="18" charset="0"/>
              </a:rPr>
              <a:t>i</a:t>
            </a:r>
            <a:r>
              <a:rPr lang="en-US" dirty="0">
                <a:latin typeface="Times New Roman" panose="02020603050405020304" pitchFamily="18" charset="0"/>
                <a:ea typeface="Times New Roman" panose="02020603050405020304" pitchFamily="18" charset="0"/>
              </a:rPr>
              <a:t> ].</a:t>
            </a:r>
            <a:endParaRPr lang="fr-FR" sz="2400" dirty="0">
              <a:latin typeface="Times New Roman" panose="02020603050405020304" pitchFamily="18" charset="0"/>
              <a:ea typeface="Times New Roman" panose="02020603050405020304" pitchFamily="18" charset="0"/>
            </a:endParaRPr>
          </a:p>
          <a:p>
            <a:pPr>
              <a:lnSpc>
                <a:spcPct val="120000"/>
              </a:lnSpc>
              <a:spcBef>
                <a:spcPts val="300"/>
              </a:spcBef>
              <a:buClr>
                <a:schemeClr val="accent1"/>
              </a:buClr>
            </a:pPr>
            <a:endParaRPr kumimoji="1" lang="fr-FR" dirty="0"/>
          </a:p>
        </p:txBody>
      </p:sp>
      <p:graphicFrame>
        <p:nvGraphicFramePr>
          <p:cNvPr id="5" name="Table 4"/>
          <p:cNvGraphicFramePr>
            <a:graphicFrameLocks noGrp="1"/>
          </p:cNvGraphicFramePr>
          <p:nvPr>
            <p:extLst>
              <p:ext uri="{D42A27DB-BD31-4B8C-83A1-F6EECF244321}">
                <p14:modId xmlns:p14="http://schemas.microsoft.com/office/powerpoint/2010/main" val="2682175163"/>
              </p:ext>
            </p:extLst>
          </p:nvPr>
        </p:nvGraphicFramePr>
        <p:xfrm>
          <a:off x="827584" y="1052736"/>
          <a:ext cx="7200800" cy="2403423"/>
        </p:xfrm>
        <a:graphic>
          <a:graphicData uri="http://schemas.openxmlformats.org/drawingml/2006/table">
            <a:tbl>
              <a:tblPr>
                <a:tableStyleId>{5C22544A-7EE6-4342-B048-85BDC9FD1C3A}</a:tableStyleId>
              </a:tblPr>
              <a:tblGrid>
                <a:gridCol w="5760640">
                  <a:extLst>
                    <a:ext uri="{9D8B030D-6E8A-4147-A177-3AD203B41FA5}">
                      <a16:colId xmlns:a16="http://schemas.microsoft.com/office/drawing/2014/main" val="1254479262"/>
                    </a:ext>
                  </a:extLst>
                </a:gridCol>
                <a:gridCol w="1440160">
                  <a:extLst>
                    <a:ext uri="{9D8B030D-6E8A-4147-A177-3AD203B41FA5}">
                      <a16:colId xmlns:a16="http://schemas.microsoft.com/office/drawing/2014/main" val="1498728478"/>
                    </a:ext>
                  </a:extLst>
                </a:gridCol>
              </a:tblGrid>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err="1">
                          <a:effectLst/>
                        </a:rPr>
                        <a:t>mcts_context_info</a:t>
                      </a:r>
                      <a:r>
                        <a:rPr lang="en-US" sz="1400" dirty="0">
                          <a:effectLst/>
                        </a:rPr>
                        <a:t>( </a:t>
                      </a:r>
                      <a:r>
                        <a:rPr lang="en-US" sz="1400" dirty="0" err="1">
                          <a:effectLst/>
                        </a:rPr>
                        <a:t>payloadSize</a:t>
                      </a:r>
                      <a:r>
                        <a:rPr lang="en-US" sz="1400" dirty="0">
                          <a:effectLst/>
                        </a:rPr>
                        <a:t> )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b="1" dirty="0">
                          <a:effectLst/>
                        </a:rPr>
                        <a:t>Descriptor</a:t>
                      </a:r>
                      <a:endParaRPr lang="fr-FR" sz="1800" b="1"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444301133"/>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a:effectLst/>
                        </a:rPr>
                        <a:t>num_mcts_context_in_minus1</a:t>
                      </a:r>
                      <a:endParaRPr lang="fr-FR" sz="1800" b="1"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ue(v)</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28578025"/>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for( </a:t>
                      </a:r>
                      <a:r>
                        <a:rPr lang="en-US" sz="1400" dirty="0" err="1">
                          <a:effectLst/>
                        </a:rPr>
                        <a:t>i</a:t>
                      </a:r>
                      <a:r>
                        <a:rPr lang="en-US" sz="1400" dirty="0">
                          <a:effectLst/>
                        </a:rPr>
                        <a:t> = 0; </a:t>
                      </a:r>
                      <a:r>
                        <a:rPr lang="en-US" sz="1400" dirty="0" err="1">
                          <a:effectLst/>
                        </a:rPr>
                        <a:t>i</a:t>
                      </a:r>
                      <a:r>
                        <a:rPr lang="en-US" sz="1400" dirty="0">
                          <a:effectLst/>
                        </a:rPr>
                        <a:t>  &lt;=  num_mcts_context_minus1; </a:t>
                      </a:r>
                      <a:r>
                        <a:rPr lang="en-US" sz="1400" dirty="0" err="1">
                          <a:effectLst/>
                        </a:rPr>
                        <a:t>i</a:t>
                      </a:r>
                      <a:r>
                        <a:rPr lang="en-US" sz="1400" dirty="0">
                          <a:effectLst/>
                        </a:rPr>
                        <a:t>++ )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 </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729895543"/>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err="1">
                          <a:effectLst/>
                        </a:rPr>
                        <a:t>mcts_context_id</a:t>
                      </a:r>
                      <a:r>
                        <a:rPr lang="en-US" sz="1400" dirty="0">
                          <a:effectLst/>
                        </a:rPr>
                        <a:t>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ue ( v )</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833421208"/>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err="1">
                          <a:solidFill>
                            <a:srgbClr val="FF0000"/>
                          </a:solidFill>
                          <a:effectLst/>
                        </a:rPr>
                        <a:t>mcts_slice_encapsulated_flag</a:t>
                      </a:r>
                      <a:r>
                        <a:rPr lang="en-US" sz="1400" dirty="0">
                          <a:effectLst/>
                        </a:rPr>
                        <a:t> [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u(1)</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753982704"/>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err="1">
                          <a:effectLst/>
                        </a:rPr>
                        <a:t>mcts_motion_vectors_over_pic_boundaries</a:t>
                      </a:r>
                      <a:r>
                        <a:rPr lang="en-US" sz="1400" dirty="0">
                          <a:effectLst/>
                        </a:rPr>
                        <a:t> [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u(1)</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67810314"/>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if ( </a:t>
                      </a:r>
                      <a:r>
                        <a:rPr lang="en-US" sz="1400" dirty="0" err="1">
                          <a:effectLst/>
                        </a:rPr>
                        <a:t>loop_filter_across_tiles_enabled_flag</a:t>
                      </a:r>
                      <a:r>
                        <a:rPr lang="en-US" sz="1400" dirty="0">
                          <a:effectLst/>
                        </a:rPr>
                        <a:t> )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 </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42451647"/>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dirty="0" smtClean="0">
                          <a:effectLst/>
                        </a:rPr>
                        <a:t>        </a:t>
                      </a:r>
                      <a:r>
                        <a:rPr lang="en-US" sz="1400" b="1" dirty="0" err="1" smtClean="0">
                          <a:effectLst/>
                        </a:rPr>
                        <a:t>mcts_exclude_loop_filter_margin</a:t>
                      </a:r>
                      <a:r>
                        <a:rPr lang="en-US" sz="1400" dirty="0">
                          <a:effectLst/>
                        </a:rPr>
                        <a:t>[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 (1)</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93685920"/>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 </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508206109"/>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err="1">
                          <a:effectLst/>
                        </a:rPr>
                        <a:t>mcts_temporal_motion_vector_predictor_flag</a:t>
                      </a:r>
                      <a:r>
                        <a:rPr lang="en-US" sz="1400" dirty="0">
                          <a:effectLst/>
                        </a:rPr>
                        <a:t> [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dirty="0">
                          <a:effectLst/>
                        </a:rPr>
                        <a:t>u(1)</a:t>
                      </a:r>
                      <a:endParaRPr lang="fr-FR"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654810587"/>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441615720"/>
                  </a:ext>
                </a:extLst>
              </a:tr>
            </a:tbl>
          </a:graphicData>
        </a:graphic>
      </p:graphicFrame>
    </p:spTree>
    <p:extLst>
      <p:ext uri="{BB962C8B-B14F-4D97-AF65-F5344CB8AC3E}">
        <p14:creationId xmlns:p14="http://schemas.microsoft.com/office/powerpoint/2010/main" val="3841550723"/>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fr-FR" dirty="0" err="1"/>
              <a:t>Detailed</a:t>
            </a:r>
            <a:r>
              <a:rPr lang="fr-FR" dirty="0"/>
              <a:t> </a:t>
            </a:r>
            <a:r>
              <a:rPr lang="fr-FR" dirty="0" err="1" smtClean="0"/>
              <a:t>syntax</a:t>
            </a:r>
            <a:endParaRPr lang="fr-FR" dirty="0"/>
          </a:p>
        </p:txBody>
      </p:sp>
      <p:sp>
        <p:nvSpPr>
          <p:cNvPr id="4" name="TextBox 3"/>
          <p:cNvSpPr txBox="1"/>
          <p:nvPr/>
        </p:nvSpPr>
        <p:spPr>
          <a:xfrm>
            <a:off x="251520" y="3456159"/>
            <a:ext cx="8496944" cy="3599960"/>
          </a:xfrm>
          <a:prstGeom prst="rect">
            <a:avLst/>
          </a:prstGeom>
          <a:noFill/>
        </p:spPr>
        <p:txBody>
          <a:bodyPr wrap="square" rtlCol="0">
            <a:spAutoFit/>
          </a:bodyPr>
          <a:lstStyle/>
          <a:p>
            <a:pPr algn="just" hangingPunct="0">
              <a:spcBef>
                <a:spcPts val="680"/>
              </a:spcBef>
              <a:spcAft>
                <a:spcPts val="0"/>
              </a:spcAft>
              <a:tabLst>
                <a:tab pos="228600" algn="l"/>
                <a:tab pos="457200" algn="l"/>
                <a:tab pos="685800" algn="l"/>
                <a:tab pos="914400" algn="l"/>
              </a:tabLst>
            </a:pPr>
            <a:r>
              <a:rPr lang="en-US" b="1" dirty="0" err="1" smtClean="0">
                <a:latin typeface="Times New Roman" panose="02020603050405020304" pitchFamily="18" charset="0"/>
                <a:ea typeface="Times New Roman" panose="02020603050405020304" pitchFamily="18" charset="0"/>
              </a:rPr>
              <a:t>mcts_motion_vectors_over_pic_boundaries</a:t>
            </a:r>
            <a:r>
              <a:rPr lang="en-US" b="1" dirty="0" smtClean="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 </a:t>
            </a:r>
            <a:r>
              <a:rPr lang="en-US" dirty="0" err="1">
                <a:latin typeface="Times New Roman" panose="02020603050405020304" pitchFamily="18" charset="0"/>
                <a:ea typeface="Times New Roman" panose="02020603050405020304" pitchFamily="18" charset="0"/>
              </a:rPr>
              <a:t>i</a:t>
            </a:r>
            <a:r>
              <a:rPr lang="en-US" dirty="0">
                <a:latin typeface="Times New Roman" panose="02020603050405020304" pitchFamily="18" charset="0"/>
                <a:ea typeface="Times New Roman" panose="02020603050405020304" pitchFamily="18" charset="0"/>
              </a:rPr>
              <a:t> ] when equal to 0 indicates that no sample outside the picture boundaries and no sample at a fractional sample position for which the sample value is derived using one or more samples outside the picture boundaries is used for inter prediction of the </a:t>
            </a:r>
            <a:r>
              <a:rPr lang="en-US" dirty="0" err="1">
                <a:latin typeface="Times New Roman" panose="02020603050405020304" pitchFamily="18" charset="0"/>
                <a:ea typeface="Times New Roman" panose="02020603050405020304" pitchFamily="18" charset="0"/>
              </a:rPr>
              <a:t>i-th</a:t>
            </a:r>
            <a:r>
              <a:rPr lang="en-US" dirty="0">
                <a:latin typeface="Times New Roman" panose="02020603050405020304" pitchFamily="18" charset="0"/>
                <a:ea typeface="Times New Roman" panose="02020603050405020304" pitchFamily="18" charset="0"/>
              </a:rPr>
              <a:t> tile set with </a:t>
            </a:r>
            <a:r>
              <a:rPr lang="en-US" dirty="0" err="1">
                <a:latin typeface="Times New Roman" panose="02020603050405020304" pitchFamily="18" charset="0"/>
                <a:ea typeface="Times New Roman" panose="02020603050405020304" pitchFamily="18" charset="0"/>
              </a:rPr>
              <a:t>mcts_id</a:t>
            </a:r>
            <a:r>
              <a:rPr lang="en-US" dirty="0">
                <a:latin typeface="Times New Roman" panose="02020603050405020304" pitchFamily="18" charset="0"/>
                <a:ea typeface="Times New Roman" panose="02020603050405020304" pitchFamily="18" charset="0"/>
              </a:rPr>
              <a:t> equal to </a:t>
            </a:r>
            <a:r>
              <a:rPr lang="en-US" dirty="0" err="1">
                <a:latin typeface="Times New Roman" panose="02020603050405020304" pitchFamily="18" charset="0"/>
                <a:ea typeface="Times New Roman" panose="02020603050405020304" pitchFamily="18" charset="0"/>
              </a:rPr>
              <a:t>mcts_context_id</a:t>
            </a:r>
            <a:r>
              <a:rPr lang="en-US" dirty="0">
                <a:latin typeface="Times New Roman" panose="02020603050405020304" pitchFamily="18" charset="0"/>
                <a:ea typeface="Times New Roman" panose="02020603050405020304" pitchFamily="18" charset="0"/>
              </a:rPr>
              <a:t> [ </a:t>
            </a:r>
            <a:r>
              <a:rPr lang="en-US" dirty="0" err="1">
                <a:latin typeface="Times New Roman" panose="02020603050405020304" pitchFamily="18" charset="0"/>
                <a:ea typeface="Times New Roman" panose="02020603050405020304" pitchFamily="18" charset="0"/>
              </a:rPr>
              <a:t>i</a:t>
            </a:r>
            <a:r>
              <a:rPr lang="en-US" dirty="0">
                <a:latin typeface="Times New Roman" panose="02020603050405020304" pitchFamily="18" charset="0"/>
                <a:ea typeface="Times New Roman" panose="02020603050405020304" pitchFamily="18" charset="0"/>
              </a:rPr>
              <a:t>]. Otherwise when equal to 1 the inter prediction may use sample outside one picture boundary and sample at a fractional sample position for which the sample value is derived using one or more samples outside one picture boundary when the picture boundary is shared with the </a:t>
            </a:r>
            <a:r>
              <a:rPr lang="en-US" dirty="0" err="1">
                <a:latin typeface="Times New Roman" panose="02020603050405020304" pitchFamily="18" charset="0"/>
                <a:ea typeface="Times New Roman" panose="02020603050405020304" pitchFamily="18" charset="0"/>
              </a:rPr>
              <a:t>i-th</a:t>
            </a:r>
            <a:r>
              <a:rPr lang="en-US" dirty="0">
                <a:latin typeface="Times New Roman" panose="02020603050405020304" pitchFamily="18" charset="0"/>
                <a:ea typeface="Times New Roman" panose="02020603050405020304" pitchFamily="18" charset="0"/>
              </a:rPr>
              <a:t> tile set with </a:t>
            </a:r>
            <a:r>
              <a:rPr lang="en-US" dirty="0" err="1">
                <a:latin typeface="Times New Roman" panose="02020603050405020304" pitchFamily="18" charset="0"/>
                <a:ea typeface="Times New Roman" panose="02020603050405020304" pitchFamily="18" charset="0"/>
              </a:rPr>
              <a:t>mcts_id</a:t>
            </a:r>
            <a:r>
              <a:rPr lang="en-US" dirty="0">
                <a:latin typeface="Times New Roman" panose="02020603050405020304" pitchFamily="18" charset="0"/>
                <a:ea typeface="Times New Roman" panose="02020603050405020304" pitchFamily="18" charset="0"/>
              </a:rPr>
              <a:t> equal to </a:t>
            </a:r>
            <a:r>
              <a:rPr lang="en-US" dirty="0" err="1">
                <a:latin typeface="Times New Roman" panose="02020603050405020304" pitchFamily="18" charset="0"/>
                <a:ea typeface="Times New Roman" panose="02020603050405020304" pitchFamily="18" charset="0"/>
              </a:rPr>
              <a:t>mcts_context_id</a:t>
            </a:r>
            <a:r>
              <a:rPr lang="en-US" dirty="0">
                <a:latin typeface="Times New Roman" panose="02020603050405020304" pitchFamily="18" charset="0"/>
                <a:ea typeface="Times New Roman" panose="02020603050405020304" pitchFamily="18" charset="0"/>
              </a:rPr>
              <a:t>[ </a:t>
            </a:r>
            <a:r>
              <a:rPr lang="en-US" dirty="0" err="1">
                <a:latin typeface="Times New Roman" panose="02020603050405020304" pitchFamily="18" charset="0"/>
                <a:ea typeface="Times New Roman" panose="02020603050405020304" pitchFamily="18" charset="0"/>
              </a:rPr>
              <a:t>i</a:t>
            </a:r>
            <a:r>
              <a:rPr lang="en-US" dirty="0">
                <a:latin typeface="Times New Roman" panose="02020603050405020304" pitchFamily="18" charset="0"/>
                <a:ea typeface="Times New Roman" panose="02020603050405020304" pitchFamily="18" charset="0"/>
              </a:rPr>
              <a:t> ]. </a:t>
            </a:r>
            <a:endParaRPr lang="fr-FR" sz="2400" dirty="0">
              <a:latin typeface="Times New Roman" panose="02020603050405020304" pitchFamily="18" charset="0"/>
              <a:ea typeface="Times New Roman" panose="02020603050405020304" pitchFamily="18" charset="0"/>
            </a:endParaRPr>
          </a:p>
          <a:p>
            <a:pPr algn="just" hangingPunct="0">
              <a:spcBef>
                <a:spcPts val="680"/>
              </a:spcBef>
              <a:spcAft>
                <a:spcPts val="0"/>
              </a:spcAft>
              <a:tabLst>
                <a:tab pos="228600" algn="l"/>
                <a:tab pos="457200" algn="l"/>
                <a:tab pos="685800" algn="l"/>
                <a:tab pos="914400" algn="l"/>
              </a:tabLst>
            </a:pPr>
            <a:r>
              <a:rPr lang="en-US" dirty="0">
                <a:latin typeface="Times New Roman" panose="02020603050405020304" pitchFamily="18" charset="0"/>
                <a:ea typeface="Times New Roman" panose="02020603050405020304" pitchFamily="18" charset="0"/>
              </a:rPr>
              <a:t>NOTE: When </a:t>
            </a:r>
            <a:r>
              <a:rPr lang="en-US" dirty="0" err="1">
                <a:latin typeface="Times New Roman" panose="02020603050405020304" pitchFamily="18" charset="0"/>
                <a:ea typeface="Times New Roman" panose="02020603050405020304" pitchFamily="18" charset="0"/>
              </a:rPr>
              <a:t>mcts_motion_vectors_over_pic_boundaries</a:t>
            </a:r>
            <a:r>
              <a:rPr lang="en-US" dirty="0">
                <a:latin typeface="Times New Roman" panose="02020603050405020304" pitchFamily="18" charset="0"/>
                <a:ea typeface="Times New Roman" panose="02020603050405020304" pitchFamily="18" charset="0"/>
              </a:rPr>
              <a:t> [ </a:t>
            </a:r>
            <a:r>
              <a:rPr lang="en-US" dirty="0" err="1">
                <a:latin typeface="Times New Roman" panose="02020603050405020304" pitchFamily="18" charset="0"/>
                <a:ea typeface="Times New Roman" panose="02020603050405020304" pitchFamily="18" charset="0"/>
              </a:rPr>
              <a:t>i</a:t>
            </a:r>
            <a:r>
              <a:rPr lang="en-US" dirty="0">
                <a:latin typeface="Times New Roman" panose="02020603050405020304" pitchFamily="18" charset="0"/>
                <a:ea typeface="Times New Roman" panose="02020603050405020304" pitchFamily="18" charset="0"/>
              </a:rPr>
              <a:t> ] is equal to 1, tile set extraction process shall not use a tile setup for which the tile set with </a:t>
            </a:r>
            <a:r>
              <a:rPr lang="en-US" dirty="0" err="1">
                <a:latin typeface="Times New Roman" panose="02020603050405020304" pitchFamily="18" charset="0"/>
                <a:ea typeface="Times New Roman" panose="02020603050405020304" pitchFamily="18" charset="0"/>
              </a:rPr>
              <a:t>mcts_id</a:t>
            </a:r>
            <a:r>
              <a:rPr lang="en-US" dirty="0">
                <a:latin typeface="Times New Roman" panose="02020603050405020304" pitchFamily="18" charset="0"/>
                <a:ea typeface="Times New Roman" panose="02020603050405020304" pitchFamily="18" charset="0"/>
              </a:rPr>
              <a:t> equal to </a:t>
            </a:r>
            <a:r>
              <a:rPr lang="en-US" dirty="0" err="1">
                <a:latin typeface="Times New Roman" panose="02020603050405020304" pitchFamily="18" charset="0"/>
                <a:ea typeface="Times New Roman" panose="02020603050405020304" pitchFamily="18" charset="0"/>
              </a:rPr>
              <a:t>mcts_context_id</a:t>
            </a:r>
            <a:r>
              <a:rPr lang="en-US" dirty="0">
                <a:latin typeface="Times New Roman" panose="02020603050405020304" pitchFamily="18" charset="0"/>
                <a:ea typeface="Times New Roman" panose="02020603050405020304" pitchFamily="18" charset="0"/>
              </a:rPr>
              <a:t>[</a:t>
            </a:r>
            <a:r>
              <a:rPr lang="en-US" dirty="0" err="1">
                <a:latin typeface="Times New Roman" panose="02020603050405020304" pitchFamily="18" charset="0"/>
                <a:ea typeface="Times New Roman" panose="02020603050405020304" pitchFamily="18" charset="0"/>
              </a:rPr>
              <a:t>i</a:t>
            </a:r>
            <a:r>
              <a:rPr lang="en-US" dirty="0">
                <a:latin typeface="Times New Roman" panose="02020603050405020304" pitchFamily="18" charset="0"/>
                <a:ea typeface="Times New Roman" panose="02020603050405020304" pitchFamily="18" charset="0"/>
              </a:rPr>
              <a:t>] is not sharing the same boundaries with the picture boundaries.</a:t>
            </a:r>
            <a:endParaRPr lang="fr-FR" sz="2400" dirty="0">
              <a:latin typeface="Times New Roman" panose="02020603050405020304" pitchFamily="18" charset="0"/>
              <a:ea typeface="Times New Roman" panose="02020603050405020304" pitchFamily="18" charset="0"/>
            </a:endParaRPr>
          </a:p>
          <a:p>
            <a:pPr>
              <a:lnSpc>
                <a:spcPct val="120000"/>
              </a:lnSpc>
              <a:spcBef>
                <a:spcPts val="300"/>
              </a:spcBef>
              <a:buClr>
                <a:schemeClr val="accent1"/>
              </a:buClr>
            </a:pPr>
            <a:endParaRPr kumimoji="1" lang="fr-FR" dirty="0"/>
          </a:p>
        </p:txBody>
      </p:sp>
      <p:graphicFrame>
        <p:nvGraphicFramePr>
          <p:cNvPr id="5" name="Table 4"/>
          <p:cNvGraphicFramePr>
            <a:graphicFrameLocks noGrp="1"/>
          </p:cNvGraphicFramePr>
          <p:nvPr>
            <p:extLst>
              <p:ext uri="{D42A27DB-BD31-4B8C-83A1-F6EECF244321}">
                <p14:modId xmlns:p14="http://schemas.microsoft.com/office/powerpoint/2010/main" val="3654607731"/>
              </p:ext>
            </p:extLst>
          </p:nvPr>
        </p:nvGraphicFramePr>
        <p:xfrm>
          <a:off x="827584" y="1052736"/>
          <a:ext cx="7200800" cy="2403423"/>
        </p:xfrm>
        <a:graphic>
          <a:graphicData uri="http://schemas.openxmlformats.org/drawingml/2006/table">
            <a:tbl>
              <a:tblPr>
                <a:tableStyleId>{5C22544A-7EE6-4342-B048-85BDC9FD1C3A}</a:tableStyleId>
              </a:tblPr>
              <a:tblGrid>
                <a:gridCol w="5760640">
                  <a:extLst>
                    <a:ext uri="{9D8B030D-6E8A-4147-A177-3AD203B41FA5}">
                      <a16:colId xmlns:a16="http://schemas.microsoft.com/office/drawing/2014/main" val="1254479262"/>
                    </a:ext>
                  </a:extLst>
                </a:gridCol>
                <a:gridCol w="1440160">
                  <a:extLst>
                    <a:ext uri="{9D8B030D-6E8A-4147-A177-3AD203B41FA5}">
                      <a16:colId xmlns:a16="http://schemas.microsoft.com/office/drawing/2014/main" val="1498728478"/>
                    </a:ext>
                  </a:extLst>
                </a:gridCol>
              </a:tblGrid>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err="1">
                          <a:effectLst/>
                        </a:rPr>
                        <a:t>mcts_context_info</a:t>
                      </a:r>
                      <a:r>
                        <a:rPr lang="en-US" sz="1400" dirty="0">
                          <a:effectLst/>
                        </a:rPr>
                        <a:t>( </a:t>
                      </a:r>
                      <a:r>
                        <a:rPr lang="en-US" sz="1400" dirty="0" err="1">
                          <a:effectLst/>
                        </a:rPr>
                        <a:t>payloadSize</a:t>
                      </a:r>
                      <a:r>
                        <a:rPr lang="en-US" sz="1400" dirty="0">
                          <a:effectLst/>
                        </a:rPr>
                        <a:t> )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b="1" dirty="0">
                          <a:effectLst/>
                        </a:rPr>
                        <a:t>Descriptor</a:t>
                      </a:r>
                      <a:endParaRPr lang="fr-FR" sz="1800" b="1"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444301133"/>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a:effectLst/>
                        </a:rPr>
                        <a:t>num_mcts_context_in_minus1</a:t>
                      </a:r>
                      <a:endParaRPr lang="fr-FR" sz="1800" b="1"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ue(v)</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28578025"/>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for( </a:t>
                      </a:r>
                      <a:r>
                        <a:rPr lang="en-US" sz="1400" dirty="0" err="1">
                          <a:effectLst/>
                        </a:rPr>
                        <a:t>i</a:t>
                      </a:r>
                      <a:r>
                        <a:rPr lang="en-US" sz="1400" dirty="0">
                          <a:effectLst/>
                        </a:rPr>
                        <a:t> = 0; </a:t>
                      </a:r>
                      <a:r>
                        <a:rPr lang="en-US" sz="1400" dirty="0" err="1">
                          <a:effectLst/>
                        </a:rPr>
                        <a:t>i</a:t>
                      </a:r>
                      <a:r>
                        <a:rPr lang="en-US" sz="1400" dirty="0">
                          <a:effectLst/>
                        </a:rPr>
                        <a:t>  &lt;=  num_mcts_context_minus1; </a:t>
                      </a:r>
                      <a:r>
                        <a:rPr lang="en-US" sz="1400" dirty="0" err="1">
                          <a:effectLst/>
                        </a:rPr>
                        <a:t>i</a:t>
                      </a:r>
                      <a:r>
                        <a:rPr lang="en-US" sz="1400" dirty="0">
                          <a:effectLst/>
                        </a:rPr>
                        <a:t>++ )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 </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729895543"/>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err="1">
                          <a:effectLst/>
                        </a:rPr>
                        <a:t>mcts_context_id</a:t>
                      </a:r>
                      <a:r>
                        <a:rPr lang="en-US" sz="1400" dirty="0">
                          <a:effectLst/>
                        </a:rPr>
                        <a:t>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ue ( v )</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833421208"/>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err="1">
                          <a:effectLst/>
                        </a:rPr>
                        <a:t>mcts_slice_encapsulated_flag</a:t>
                      </a:r>
                      <a:r>
                        <a:rPr lang="en-US" sz="1400" dirty="0">
                          <a:effectLst/>
                        </a:rPr>
                        <a:t> [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u(1)</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753982704"/>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err="1">
                          <a:solidFill>
                            <a:srgbClr val="FF0000"/>
                          </a:solidFill>
                          <a:effectLst/>
                        </a:rPr>
                        <a:t>mcts_motion_vectors_over_pic_boundaries</a:t>
                      </a:r>
                      <a:r>
                        <a:rPr lang="en-US" sz="1400" dirty="0">
                          <a:effectLst/>
                        </a:rPr>
                        <a:t> [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u(1)</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67810314"/>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if ( </a:t>
                      </a:r>
                      <a:r>
                        <a:rPr lang="en-US" sz="1400" dirty="0" err="1">
                          <a:effectLst/>
                        </a:rPr>
                        <a:t>loop_filter_across_tiles_enabled_flag</a:t>
                      </a:r>
                      <a:r>
                        <a:rPr lang="en-US" sz="1400" dirty="0">
                          <a:effectLst/>
                        </a:rPr>
                        <a:t> )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 </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42451647"/>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dirty="0" smtClean="0">
                          <a:effectLst/>
                        </a:rPr>
                        <a:t>        </a:t>
                      </a:r>
                      <a:r>
                        <a:rPr lang="en-US" sz="1400" b="1" dirty="0" err="1" smtClean="0">
                          <a:effectLst/>
                        </a:rPr>
                        <a:t>mcts_exclude_loop_filter_margin</a:t>
                      </a:r>
                      <a:r>
                        <a:rPr lang="en-US" sz="1400" dirty="0">
                          <a:effectLst/>
                        </a:rPr>
                        <a:t>[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 (1)</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93685920"/>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 </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508206109"/>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err="1">
                          <a:effectLst/>
                        </a:rPr>
                        <a:t>mcts_temporal_motion_vector_predictor_flag</a:t>
                      </a:r>
                      <a:r>
                        <a:rPr lang="en-US" sz="1400" dirty="0">
                          <a:effectLst/>
                        </a:rPr>
                        <a:t> [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dirty="0">
                          <a:effectLst/>
                        </a:rPr>
                        <a:t>u(1)</a:t>
                      </a:r>
                      <a:endParaRPr lang="fr-FR"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654810587"/>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441615720"/>
                  </a:ext>
                </a:extLst>
              </a:tr>
            </a:tbl>
          </a:graphicData>
        </a:graphic>
      </p:graphicFrame>
    </p:spTree>
    <p:extLst>
      <p:ext uri="{BB962C8B-B14F-4D97-AF65-F5344CB8AC3E}">
        <p14:creationId xmlns:p14="http://schemas.microsoft.com/office/powerpoint/2010/main" val="3384664409"/>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fr-FR" dirty="0" err="1"/>
              <a:t>Detailed</a:t>
            </a:r>
            <a:r>
              <a:rPr lang="fr-FR" dirty="0"/>
              <a:t> </a:t>
            </a:r>
            <a:r>
              <a:rPr lang="fr-FR" dirty="0" err="1" smtClean="0"/>
              <a:t>syntax</a:t>
            </a:r>
            <a:endParaRPr lang="fr-FR" dirty="0"/>
          </a:p>
        </p:txBody>
      </p:sp>
      <p:sp>
        <p:nvSpPr>
          <p:cNvPr id="4" name="TextBox 3"/>
          <p:cNvSpPr txBox="1"/>
          <p:nvPr/>
        </p:nvSpPr>
        <p:spPr>
          <a:xfrm>
            <a:off x="467544" y="3501008"/>
            <a:ext cx="8208912" cy="3505062"/>
          </a:xfrm>
          <a:prstGeom prst="rect">
            <a:avLst/>
          </a:prstGeom>
          <a:noFill/>
        </p:spPr>
        <p:txBody>
          <a:bodyPr wrap="square" rtlCol="0">
            <a:spAutoFit/>
          </a:bodyPr>
          <a:lstStyle/>
          <a:p>
            <a:pPr algn="just" hangingPunct="0">
              <a:spcBef>
                <a:spcPts val="680"/>
              </a:spcBef>
              <a:spcAft>
                <a:spcPts val="0"/>
              </a:spcAft>
              <a:tabLst>
                <a:tab pos="228600" algn="l"/>
                <a:tab pos="457200" algn="l"/>
                <a:tab pos="685800" algn="l"/>
                <a:tab pos="914400" algn="l"/>
              </a:tabLst>
            </a:pPr>
            <a:r>
              <a:rPr lang="en-US" b="1" dirty="0" err="1" smtClean="0">
                <a:latin typeface="Times New Roman" panose="02020603050405020304" pitchFamily="18" charset="0"/>
                <a:ea typeface="Malgun Gothic" panose="020B0503020000020004" pitchFamily="34" charset="-127"/>
              </a:rPr>
              <a:t>mcts_exclude_loop_filter_margin</a:t>
            </a:r>
            <a:r>
              <a:rPr lang="en-US" dirty="0">
                <a:latin typeface="Times New Roman" panose="02020603050405020304" pitchFamily="18" charset="0"/>
                <a:ea typeface="Malgun Gothic" panose="020B0503020000020004" pitchFamily="34" charset="-127"/>
              </a:rPr>
              <a:t>[ </a:t>
            </a:r>
            <a:r>
              <a:rPr lang="en-US" dirty="0" err="1">
                <a:latin typeface="Times New Roman" panose="02020603050405020304" pitchFamily="18" charset="0"/>
                <a:ea typeface="Malgun Gothic" panose="020B0503020000020004" pitchFamily="34" charset="-127"/>
              </a:rPr>
              <a:t>i</a:t>
            </a:r>
            <a:r>
              <a:rPr lang="en-US" dirty="0">
                <a:latin typeface="Times New Roman" panose="02020603050405020304" pitchFamily="18" charset="0"/>
                <a:ea typeface="Malgun Gothic" panose="020B0503020000020004" pitchFamily="34" charset="-127"/>
              </a:rPr>
              <a:t> ] when equal to 1 indicates that </a:t>
            </a:r>
            <a:r>
              <a:rPr lang="en-US" dirty="0">
                <a:latin typeface="Times New Roman" panose="02020603050405020304" pitchFamily="18" charset="0"/>
                <a:ea typeface="Times New Roman" panose="02020603050405020304" pitchFamily="18" charset="0"/>
              </a:rPr>
              <a:t>no sample inside the margin around the tile boundaries which are modified by loop filters and no sample at a fractional sample position for which the sample value is derived using one or more samples from this margin is used for inter prediction of the </a:t>
            </a:r>
            <a:r>
              <a:rPr lang="en-US" dirty="0" err="1">
                <a:latin typeface="Times New Roman" panose="02020603050405020304" pitchFamily="18" charset="0"/>
                <a:ea typeface="Times New Roman" panose="02020603050405020304" pitchFamily="18" charset="0"/>
              </a:rPr>
              <a:t>i-th</a:t>
            </a:r>
            <a:r>
              <a:rPr lang="en-US" dirty="0">
                <a:latin typeface="Times New Roman" panose="02020603050405020304" pitchFamily="18" charset="0"/>
                <a:ea typeface="Times New Roman" panose="02020603050405020304" pitchFamily="18" charset="0"/>
              </a:rPr>
              <a:t> tile set with </a:t>
            </a:r>
            <a:r>
              <a:rPr lang="en-US" dirty="0" err="1">
                <a:latin typeface="Times New Roman" panose="02020603050405020304" pitchFamily="18" charset="0"/>
                <a:ea typeface="Times New Roman" panose="02020603050405020304" pitchFamily="18" charset="0"/>
              </a:rPr>
              <a:t>mcts_id</a:t>
            </a:r>
            <a:r>
              <a:rPr lang="en-US" dirty="0">
                <a:latin typeface="Times New Roman" panose="02020603050405020304" pitchFamily="18" charset="0"/>
                <a:ea typeface="Times New Roman" panose="02020603050405020304" pitchFamily="18" charset="0"/>
              </a:rPr>
              <a:t> </a:t>
            </a:r>
            <a:r>
              <a:rPr lang="en-US" dirty="0" err="1">
                <a:latin typeface="Times New Roman" panose="02020603050405020304" pitchFamily="18" charset="0"/>
                <a:ea typeface="Times New Roman" panose="02020603050405020304" pitchFamily="18" charset="0"/>
              </a:rPr>
              <a:t>eqal</a:t>
            </a:r>
            <a:r>
              <a:rPr lang="en-US" dirty="0">
                <a:latin typeface="Times New Roman" panose="02020603050405020304" pitchFamily="18" charset="0"/>
                <a:ea typeface="Times New Roman" panose="02020603050405020304" pitchFamily="18" charset="0"/>
              </a:rPr>
              <a:t> to </a:t>
            </a:r>
            <a:r>
              <a:rPr lang="en-US" dirty="0" err="1">
                <a:latin typeface="Times New Roman" panose="02020603050405020304" pitchFamily="18" charset="0"/>
                <a:ea typeface="Times New Roman" panose="02020603050405020304" pitchFamily="18" charset="0"/>
              </a:rPr>
              <a:t>mcts_context_id</a:t>
            </a:r>
            <a:r>
              <a:rPr lang="en-US" dirty="0">
                <a:latin typeface="Times New Roman" panose="02020603050405020304" pitchFamily="18" charset="0"/>
                <a:ea typeface="Times New Roman" panose="02020603050405020304" pitchFamily="18" charset="0"/>
              </a:rPr>
              <a:t> [ </a:t>
            </a:r>
            <a:r>
              <a:rPr lang="en-US" dirty="0" err="1">
                <a:latin typeface="Times New Roman" panose="02020603050405020304" pitchFamily="18" charset="0"/>
                <a:ea typeface="Times New Roman" panose="02020603050405020304" pitchFamily="18" charset="0"/>
              </a:rPr>
              <a:t>i</a:t>
            </a:r>
            <a:r>
              <a:rPr lang="en-US" dirty="0">
                <a:latin typeface="Times New Roman" panose="02020603050405020304" pitchFamily="18" charset="0"/>
                <a:ea typeface="Times New Roman" panose="02020603050405020304" pitchFamily="18" charset="0"/>
              </a:rPr>
              <a:t> ]. Otherwise when equal 0, the inter prediction may use sample within this margin</a:t>
            </a:r>
            <a:r>
              <a:rPr lang="en-US" dirty="0" smtClean="0">
                <a:latin typeface="Times New Roman" panose="02020603050405020304" pitchFamily="18" charset="0"/>
                <a:ea typeface="Times New Roman" panose="02020603050405020304" pitchFamily="18" charset="0"/>
              </a:rPr>
              <a:t>.</a:t>
            </a:r>
          </a:p>
          <a:p>
            <a:pPr algn="just" hangingPunct="0">
              <a:spcBef>
                <a:spcPts val="680"/>
              </a:spcBef>
              <a:spcAft>
                <a:spcPts val="0"/>
              </a:spcAft>
              <a:tabLst>
                <a:tab pos="228600" algn="l"/>
                <a:tab pos="457200" algn="l"/>
                <a:tab pos="685800" algn="l"/>
                <a:tab pos="914400" algn="l"/>
              </a:tabLst>
            </a:pPr>
            <a:endParaRPr lang="fr-FR" sz="2400" dirty="0">
              <a:latin typeface="Times New Roman" panose="02020603050405020304" pitchFamily="18" charset="0"/>
              <a:ea typeface="Times New Roman" panose="02020603050405020304" pitchFamily="18" charset="0"/>
            </a:endParaRPr>
          </a:p>
          <a:p>
            <a:pPr algn="just" hangingPunct="0">
              <a:spcBef>
                <a:spcPts val="680"/>
              </a:spcBef>
              <a:spcAft>
                <a:spcPts val="0"/>
              </a:spcAft>
              <a:tabLst>
                <a:tab pos="228600" algn="l"/>
                <a:tab pos="457200" algn="l"/>
                <a:tab pos="685800" algn="l"/>
                <a:tab pos="914400" algn="l"/>
              </a:tabLst>
            </a:pPr>
            <a:r>
              <a:rPr lang="en-US" dirty="0">
                <a:latin typeface="Times New Roman" panose="02020603050405020304" pitchFamily="18" charset="0"/>
                <a:ea typeface="Times New Roman" panose="02020603050405020304" pitchFamily="18" charset="0"/>
              </a:rPr>
              <a:t>NOTE: When </a:t>
            </a:r>
            <a:r>
              <a:rPr lang="en-US" dirty="0" err="1">
                <a:latin typeface="Times New Roman" panose="02020603050405020304" pitchFamily="18" charset="0"/>
                <a:ea typeface="Times New Roman" panose="02020603050405020304" pitchFamily="18" charset="0"/>
              </a:rPr>
              <a:t>mcts_exclude_loop_filter_margin</a:t>
            </a:r>
            <a:r>
              <a:rPr lang="en-US" dirty="0">
                <a:latin typeface="Times New Roman" panose="02020603050405020304" pitchFamily="18" charset="0"/>
                <a:ea typeface="Times New Roman" panose="02020603050405020304" pitchFamily="18" charset="0"/>
              </a:rPr>
              <a:t>[</a:t>
            </a:r>
            <a:r>
              <a:rPr lang="en-US" dirty="0" err="1">
                <a:latin typeface="Times New Roman" panose="02020603050405020304" pitchFamily="18" charset="0"/>
                <a:ea typeface="Times New Roman" panose="02020603050405020304" pitchFamily="18" charset="0"/>
              </a:rPr>
              <a:t>i</a:t>
            </a:r>
            <a:r>
              <a:rPr lang="en-US" dirty="0">
                <a:latin typeface="Times New Roman" panose="02020603050405020304" pitchFamily="18" charset="0"/>
                <a:ea typeface="Times New Roman" panose="02020603050405020304" pitchFamily="18" charset="0"/>
              </a:rPr>
              <a:t>] is equal to 0, tile set extraction process shall not use a tile setup for which the tile set with </a:t>
            </a:r>
            <a:r>
              <a:rPr lang="en-US" dirty="0" err="1">
                <a:latin typeface="Times New Roman" panose="02020603050405020304" pitchFamily="18" charset="0"/>
                <a:ea typeface="Times New Roman" panose="02020603050405020304" pitchFamily="18" charset="0"/>
              </a:rPr>
              <a:t>mcts_id</a:t>
            </a:r>
            <a:r>
              <a:rPr lang="en-US" dirty="0">
                <a:latin typeface="Times New Roman" panose="02020603050405020304" pitchFamily="18" charset="0"/>
                <a:ea typeface="Times New Roman" panose="02020603050405020304" pitchFamily="18" charset="0"/>
              </a:rPr>
              <a:t> equal to </a:t>
            </a:r>
            <a:r>
              <a:rPr lang="en-US" dirty="0" err="1">
                <a:latin typeface="Times New Roman" panose="02020603050405020304" pitchFamily="18" charset="0"/>
                <a:ea typeface="Times New Roman" panose="02020603050405020304" pitchFamily="18" charset="0"/>
              </a:rPr>
              <a:t>mcts_context_id</a:t>
            </a:r>
            <a:r>
              <a:rPr lang="en-US" dirty="0">
                <a:latin typeface="Times New Roman" panose="02020603050405020304" pitchFamily="18" charset="0"/>
                <a:ea typeface="Times New Roman" panose="02020603050405020304" pitchFamily="18" charset="0"/>
              </a:rPr>
              <a:t>[</a:t>
            </a:r>
            <a:r>
              <a:rPr lang="en-US" dirty="0" err="1">
                <a:latin typeface="Times New Roman" panose="02020603050405020304" pitchFamily="18" charset="0"/>
                <a:ea typeface="Times New Roman" panose="02020603050405020304" pitchFamily="18" charset="0"/>
              </a:rPr>
              <a:t>i</a:t>
            </a:r>
            <a:r>
              <a:rPr lang="en-US" dirty="0">
                <a:latin typeface="Times New Roman" panose="02020603050405020304" pitchFamily="18" charset="0"/>
                <a:ea typeface="Times New Roman" panose="02020603050405020304" pitchFamily="18" charset="0"/>
              </a:rPr>
              <a:t>] is decoded with other tile set different from the tile set at encoding.</a:t>
            </a:r>
            <a:endParaRPr lang="fr-FR" sz="2400" dirty="0">
              <a:latin typeface="Times New Roman" panose="02020603050405020304" pitchFamily="18" charset="0"/>
              <a:ea typeface="Times New Roman" panose="02020603050405020304" pitchFamily="18" charset="0"/>
            </a:endParaRPr>
          </a:p>
          <a:p>
            <a:pPr>
              <a:lnSpc>
                <a:spcPct val="120000"/>
              </a:lnSpc>
              <a:spcBef>
                <a:spcPts val="300"/>
              </a:spcBef>
              <a:buClr>
                <a:schemeClr val="accent1"/>
              </a:buClr>
            </a:pPr>
            <a:endParaRPr kumimoji="1" lang="fr-FR" dirty="0"/>
          </a:p>
        </p:txBody>
      </p:sp>
      <p:graphicFrame>
        <p:nvGraphicFramePr>
          <p:cNvPr id="5" name="Table 4"/>
          <p:cNvGraphicFramePr>
            <a:graphicFrameLocks noGrp="1"/>
          </p:cNvGraphicFramePr>
          <p:nvPr>
            <p:extLst>
              <p:ext uri="{D42A27DB-BD31-4B8C-83A1-F6EECF244321}">
                <p14:modId xmlns:p14="http://schemas.microsoft.com/office/powerpoint/2010/main" val="2994159758"/>
              </p:ext>
            </p:extLst>
          </p:nvPr>
        </p:nvGraphicFramePr>
        <p:xfrm>
          <a:off x="827584" y="1052736"/>
          <a:ext cx="7200800" cy="2403423"/>
        </p:xfrm>
        <a:graphic>
          <a:graphicData uri="http://schemas.openxmlformats.org/drawingml/2006/table">
            <a:tbl>
              <a:tblPr>
                <a:tableStyleId>{5C22544A-7EE6-4342-B048-85BDC9FD1C3A}</a:tableStyleId>
              </a:tblPr>
              <a:tblGrid>
                <a:gridCol w="5760640">
                  <a:extLst>
                    <a:ext uri="{9D8B030D-6E8A-4147-A177-3AD203B41FA5}">
                      <a16:colId xmlns:a16="http://schemas.microsoft.com/office/drawing/2014/main" val="1254479262"/>
                    </a:ext>
                  </a:extLst>
                </a:gridCol>
                <a:gridCol w="1440160">
                  <a:extLst>
                    <a:ext uri="{9D8B030D-6E8A-4147-A177-3AD203B41FA5}">
                      <a16:colId xmlns:a16="http://schemas.microsoft.com/office/drawing/2014/main" val="1498728478"/>
                    </a:ext>
                  </a:extLst>
                </a:gridCol>
              </a:tblGrid>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err="1">
                          <a:effectLst/>
                        </a:rPr>
                        <a:t>mcts_context_info</a:t>
                      </a:r>
                      <a:r>
                        <a:rPr lang="en-US" sz="1400" dirty="0">
                          <a:effectLst/>
                        </a:rPr>
                        <a:t>( </a:t>
                      </a:r>
                      <a:r>
                        <a:rPr lang="en-US" sz="1400" dirty="0" err="1">
                          <a:effectLst/>
                        </a:rPr>
                        <a:t>payloadSize</a:t>
                      </a:r>
                      <a:r>
                        <a:rPr lang="en-US" sz="1400" dirty="0">
                          <a:effectLst/>
                        </a:rPr>
                        <a:t> )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b="1" dirty="0">
                          <a:effectLst/>
                        </a:rPr>
                        <a:t>Descriptor</a:t>
                      </a:r>
                      <a:endParaRPr lang="fr-FR" sz="1800" b="1"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444301133"/>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a:effectLst/>
                        </a:rPr>
                        <a:t>num_mcts_context_in_minus1</a:t>
                      </a:r>
                      <a:endParaRPr lang="fr-FR" sz="1800" b="1"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ue(v)</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28578025"/>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for( </a:t>
                      </a:r>
                      <a:r>
                        <a:rPr lang="en-US" sz="1400" dirty="0" err="1">
                          <a:effectLst/>
                        </a:rPr>
                        <a:t>i</a:t>
                      </a:r>
                      <a:r>
                        <a:rPr lang="en-US" sz="1400" dirty="0">
                          <a:effectLst/>
                        </a:rPr>
                        <a:t> = 0; </a:t>
                      </a:r>
                      <a:r>
                        <a:rPr lang="en-US" sz="1400" dirty="0" err="1">
                          <a:effectLst/>
                        </a:rPr>
                        <a:t>i</a:t>
                      </a:r>
                      <a:r>
                        <a:rPr lang="en-US" sz="1400" dirty="0">
                          <a:effectLst/>
                        </a:rPr>
                        <a:t>  &lt;=  num_mcts_context_minus1; </a:t>
                      </a:r>
                      <a:r>
                        <a:rPr lang="en-US" sz="1400" dirty="0" err="1">
                          <a:effectLst/>
                        </a:rPr>
                        <a:t>i</a:t>
                      </a:r>
                      <a:r>
                        <a:rPr lang="en-US" sz="1400" dirty="0">
                          <a:effectLst/>
                        </a:rPr>
                        <a:t>++ )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 </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729895543"/>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err="1">
                          <a:effectLst/>
                        </a:rPr>
                        <a:t>mcts_context_id</a:t>
                      </a:r>
                      <a:r>
                        <a:rPr lang="en-US" sz="1400" dirty="0">
                          <a:effectLst/>
                        </a:rPr>
                        <a:t>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ue ( v )</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833421208"/>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err="1">
                          <a:effectLst/>
                        </a:rPr>
                        <a:t>mcts_slice_encapsulated_flag</a:t>
                      </a:r>
                      <a:r>
                        <a:rPr lang="en-US" sz="1400" dirty="0">
                          <a:effectLst/>
                        </a:rPr>
                        <a:t> [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u(1)</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753982704"/>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err="1">
                          <a:effectLst/>
                        </a:rPr>
                        <a:t>mcts_motion_vectors_over_pic_boundaries</a:t>
                      </a:r>
                      <a:r>
                        <a:rPr lang="en-US" sz="1400" dirty="0">
                          <a:effectLst/>
                        </a:rPr>
                        <a:t> [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u(1)</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67810314"/>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if ( </a:t>
                      </a:r>
                      <a:r>
                        <a:rPr lang="en-US" sz="1400" dirty="0" err="1">
                          <a:effectLst/>
                        </a:rPr>
                        <a:t>loop_filter_across_tiles_enabled_flag</a:t>
                      </a:r>
                      <a:r>
                        <a:rPr lang="en-US" sz="1400" dirty="0">
                          <a:effectLst/>
                        </a:rPr>
                        <a:t> )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 </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42451647"/>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dirty="0" smtClean="0">
                          <a:effectLst/>
                        </a:rPr>
                        <a:t>        </a:t>
                      </a:r>
                      <a:r>
                        <a:rPr lang="en-US" sz="1400" b="1" dirty="0" err="1" smtClean="0">
                          <a:solidFill>
                            <a:srgbClr val="FF0000"/>
                          </a:solidFill>
                          <a:effectLst/>
                        </a:rPr>
                        <a:t>mcts_exclude_loop_filter_margin</a:t>
                      </a:r>
                      <a:r>
                        <a:rPr lang="en-US" sz="1400" dirty="0">
                          <a:effectLst/>
                        </a:rPr>
                        <a:t>[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 (1)</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93685920"/>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 </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508206109"/>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err="1">
                          <a:effectLst/>
                        </a:rPr>
                        <a:t>mcts_temporal_motion_vector_predictor_flag</a:t>
                      </a:r>
                      <a:r>
                        <a:rPr lang="en-US" sz="1400" dirty="0">
                          <a:effectLst/>
                        </a:rPr>
                        <a:t> [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dirty="0">
                          <a:effectLst/>
                        </a:rPr>
                        <a:t>u(1)</a:t>
                      </a:r>
                      <a:endParaRPr lang="fr-FR"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654810587"/>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441615720"/>
                  </a:ext>
                </a:extLst>
              </a:tr>
            </a:tbl>
          </a:graphicData>
        </a:graphic>
      </p:graphicFrame>
    </p:spTree>
    <p:extLst>
      <p:ext uri="{BB962C8B-B14F-4D97-AF65-F5344CB8AC3E}">
        <p14:creationId xmlns:p14="http://schemas.microsoft.com/office/powerpoint/2010/main" val="2529793837"/>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fr-FR" dirty="0" err="1"/>
              <a:t>Detailed</a:t>
            </a:r>
            <a:r>
              <a:rPr lang="fr-FR" dirty="0"/>
              <a:t> </a:t>
            </a:r>
            <a:r>
              <a:rPr lang="fr-FR" dirty="0" err="1" smtClean="0"/>
              <a:t>syntax</a:t>
            </a:r>
            <a:endParaRPr lang="fr-FR" dirty="0"/>
          </a:p>
        </p:txBody>
      </p:sp>
      <p:sp>
        <p:nvSpPr>
          <p:cNvPr id="4" name="TextBox 3"/>
          <p:cNvSpPr txBox="1"/>
          <p:nvPr/>
        </p:nvSpPr>
        <p:spPr>
          <a:xfrm>
            <a:off x="251520" y="3356992"/>
            <a:ext cx="8712968" cy="3599960"/>
          </a:xfrm>
          <a:prstGeom prst="rect">
            <a:avLst/>
          </a:prstGeom>
          <a:noFill/>
        </p:spPr>
        <p:txBody>
          <a:bodyPr wrap="square" rtlCol="0">
            <a:spAutoFit/>
          </a:bodyPr>
          <a:lstStyle/>
          <a:p>
            <a:pPr algn="just" hangingPunct="0">
              <a:spcBef>
                <a:spcPts val="680"/>
              </a:spcBef>
              <a:spcAft>
                <a:spcPts val="0"/>
              </a:spcAft>
              <a:tabLst>
                <a:tab pos="228600" algn="l"/>
                <a:tab pos="457200" algn="l"/>
                <a:tab pos="685800" algn="l"/>
                <a:tab pos="914400" algn="l"/>
              </a:tabLst>
            </a:pPr>
            <a:r>
              <a:rPr lang="en-US" b="1" dirty="0" err="1" smtClean="0">
                <a:latin typeface="Times New Roman" panose="02020603050405020304" pitchFamily="18" charset="0"/>
                <a:ea typeface="Times New Roman" panose="02020603050405020304" pitchFamily="18" charset="0"/>
              </a:rPr>
              <a:t>mcts_temporal_motion_vector_predictor_flag</a:t>
            </a:r>
            <a:r>
              <a:rPr lang="en-US" b="1" dirty="0" smtClean="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 </a:t>
            </a:r>
            <a:r>
              <a:rPr lang="en-US" dirty="0" err="1">
                <a:latin typeface="Times New Roman" panose="02020603050405020304" pitchFamily="18" charset="0"/>
                <a:ea typeface="Times New Roman" panose="02020603050405020304" pitchFamily="18" charset="0"/>
              </a:rPr>
              <a:t>i</a:t>
            </a:r>
            <a:r>
              <a:rPr lang="en-US" dirty="0">
                <a:latin typeface="Times New Roman" panose="02020603050405020304" pitchFamily="18" charset="0"/>
                <a:ea typeface="Times New Roman" panose="02020603050405020304" pitchFamily="18" charset="0"/>
              </a:rPr>
              <a:t> ] when equal to 0 indicates that the candidates list generation process for temporal motion vector prediction is constrained such that the predictor selected in the list of candidates is never the bottom right motion vector when the bottom right motion vector of the collocated block is outside the </a:t>
            </a:r>
            <a:r>
              <a:rPr lang="en-US" dirty="0" err="1">
                <a:latin typeface="Times New Roman" panose="02020603050405020304" pitchFamily="18" charset="0"/>
                <a:ea typeface="Times New Roman" panose="02020603050405020304" pitchFamily="18" charset="0"/>
              </a:rPr>
              <a:t>i-th</a:t>
            </a:r>
            <a:r>
              <a:rPr lang="en-US" dirty="0">
                <a:latin typeface="Times New Roman" panose="02020603050405020304" pitchFamily="18" charset="0"/>
                <a:ea typeface="Times New Roman" panose="02020603050405020304" pitchFamily="18" charset="0"/>
              </a:rPr>
              <a:t> tile set with </a:t>
            </a:r>
            <a:r>
              <a:rPr lang="en-US" dirty="0" err="1">
                <a:latin typeface="Times New Roman" panose="02020603050405020304" pitchFamily="18" charset="0"/>
                <a:ea typeface="Times New Roman" panose="02020603050405020304" pitchFamily="18" charset="0"/>
              </a:rPr>
              <a:t>mcts_id</a:t>
            </a:r>
            <a:r>
              <a:rPr lang="en-US" dirty="0">
                <a:latin typeface="Times New Roman" panose="02020603050405020304" pitchFamily="18" charset="0"/>
                <a:ea typeface="Times New Roman" panose="02020603050405020304" pitchFamily="18" charset="0"/>
              </a:rPr>
              <a:t> equal to </a:t>
            </a:r>
            <a:r>
              <a:rPr lang="en-US" dirty="0" err="1">
                <a:latin typeface="Times New Roman" panose="02020603050405020304" pitchFamily="18" charset="0"/>
                <a:ea typeface="Times New Roman" panose="02020603050405020304" pitchFamily="18" charset="0"/>
              </a:rPr>
              <a:t>mcts_context_id</a:t>
            </a:r>
            <a:r>
              <a:rPr lang="en-US" dirty="0">
                <a:latin typeface="Times New Roman" panose="02020603050405020304" pitchFamily="18" charset="0"/>
                <a:ea typeface="Times New Roman" panose="02020603050405020304" pitchFamily="18" charset="0"/>
              </a:rPr>
              <a:t> [ </a:t>
            </a:r>
            <a:r>
              <a:rPr lang="en-US" dirty="0" err="1">
                <a:latin typeface="Times New Roman" panose="02020603050405020304" pitchFamily="18" charset="0"/>
                <a:ea typeface="Times New Roman" panose="02020603050405020304" pitchFamily="18" charset="0"/>
              </a:rPr>
              <a:t>i</a:t>
            </a:r>
            <a:r>
              <a:rPr lang="en-US" dirty="0">
                <a:latin typeface="Times New Roman" panose="02020603050405020304" pitchFamily="18" charset="0"/>
                <a:ea typeface="Times New Roman" panose="02020603050405020304" pitchFamily="18" charset="0"/>
              </a:rPr>
              <a:t> ]. Otherwise when equal to 1 indicates that the derivation process for temporal motion vector prediction is constrained such that the decoding of the motion predictor is the same when decoded with or without the </a:t>
            </a:r>
            <a:r>
              <a:rPr lang="en-US" dirty="0" err="1">
                <a:latin typeface="Times New Roman" panose="02020603050405020304" pitchFamily="18" charset="0"/>
                <a:ea typeface="Times New Roman" panose="02020603050405020304" pitchFamily="18" charset="0"/>
              </a:rPr>
              <a:t>i-th</a:t>
            </a:r>
            <a:r>
              <a:rPr lang="en-US" dirty="0">
                <a:latin typeface="Times New Roman" panose="02020603050405020304" pitchFamily="18" charset="0"/>
                <a:ea typeface="Times New Roman" panose="02020603050405020304" pitchFamily="18" charset="0"/>
              </a:rPr>
              <a:t> tile set with </a:t>
            </a:r>
            <a:r>
              <a:rPr lang="en-US" dirty="0" err="1">
                <a:latin typeface="Times New Roman" panose="02020603050405020304" pitchFamily="18" charset="0"/>
                <a:ea typeface="Times New Roman" panose="02020603050405020304" pitchFamily="18" charset="0"/>
              </a:rPr>
              <a:t>mcts_id</a:t>
            </a:r>
            <a:r>
              <a:rPr lang="en-US" dirty="0">
                <a:latin typeface="Times New Roman" panose="02020603050405020304" pitchFamily="18" charset="0"/>
                <a:ea typeface="Times New Roman" panose="02020603050405020304" pitchFamily="18" charset="0"/>
              </a:rPr>
              <a:t> equal to </a:t>
            </a:r>
            <a:r>
              <a:rPr lang="en-US" dirty="0" err="1">
                <a:latin typeface="Times New Roman" panose="02020603050405020304" pitchFamily="18" charset="0"/>
                <a:ea typeface="Times New Roman" panose="02020603050405020304" pitchFamily="18" charset="0"/>
              </a:rPr>
              <a:t>mcts_context_id</a:t>
            </a:r>
            <a:r>
              <a:rPr lang="en-US" dirty="0">
                <a:latin typeface="Times New Roman" panose="02020603050405020304" pitchFamily="18" charset="0"/>
                <a:ea typeface="Times New Roman" panose="02020603050405020304" pitchFamily="18" charset="0"/>
              </a:rPr>
              <a:t> [ </a:t>
            </a:r>
            <a:r>
              <a:rPr lang="en-US" dirty="0" err="1">
                <a:latin typeface="Times New Roman" panose="02020603050405020304" pitchFamily="18" charset="0"/>
                <a:ea typeface="Times New Roman" panose="02020603050405020304" pitchFamily="18" charset="0"/>
              </a:rPr>
              <a:t>i</a:t>
            </a:r>
            <a:r>
              <a:rPr lang="en-US" dirty="0">
                <a:latin typeface="Times New Roman" panose="02020603050405020304" pitchFamily="18" charset="0"/>
                <a:ea typeface="Times New Roman" panose="02020603050405020304" pitchFamily="18" charset="0"/>
              </a:rPr>
              <a:t> ]. </a:t>
            </a:r>
            <a:endParaRPr lang="fr-FR" sz="2400" dirty="0">
              <a:latin typeface="Times New Roman" panose="02020603050405020304" pitchFamily="18" charset="0"/>
              <a:ea typeface="Times New Roman" panose="02020603050405020304" pitchFamily="18" charset="0"/>
            </a:endParaRPr>
          </a:p>
          <a:p>
            <a:pPr algn="just" hangingPunct="0">
              <a:spcBef>
                <a:spcPts val="680"/>
              </a:spcBef>
              <a:spcAft>
                <a:spcPts val="0"/>
              </a:spcAft>
              <a:tabLst>
                <a:tab pos="228600" algn="l"/>
                <a:tab pos="457200" algn="l"/>
                <a:tab pos="685800" algn="l"/>
                <a:tab pos="914400" algn="l"/>
              </a:tabLst>
            </a:pPr>
            <a:r>
              <a:rPr lang="en-US" dirty="0">
                <a:latin typeface="Times New Roman" panose="02020603050405020304" pitchFamily="18" charset="0"/>
                <a:ea typeface="Times New Roman" panose="02020603050405020304" pitchFamily="18" charset="0"/>
              </a:rPr>
              <a:t>NOTE: When </a:t>
            </a:r>
            <a:r>
              <a:rPr lang="en-US" dirty="0" err="1">
                <a:latin typeface="Times New Roman" panose="02020603050405020304" pitchFamily="18" charset="0"/>
                <a:ea typeface="Times New Roman" panose="02020603050405020304" pitchFamily="18" charset="0"/>
              </a:rPr>
              <a:t>mcts_temporal_motion_vector_predictor</a:t>
            </a:r>
            <a:r>
              <a:rPr lang="en-US" dirty="0">
                <a:latin typeface="Times New Roman" panose="02020603050405020304" pitchFamily="18" charset="0"/>
                <a:ea typeface="Times New Roman" panose="02020603050405020304" pitchFamily="18" charset="0"/>
              </a:rPr>
              <a:t>[ </a:t>
            </a:r>
            <a:r>
              <a:rPr lang="en-US" dirty="0" err="1">
                <a:latin typeface="Times New Roman" panose="02020603050405020304" pitchFamily="18" charset="0"/>
                <a:ea typeface="Times New Roman" panose="02020603050405020304" pitchFamily="18" charset="0"/>
              </a:rPr>
              <a:t>i</a:t>
            </a:r>
            <a:r>
              <a:rPr lang="en-US" dirty="0">
                <a:latin typeface="Times New Roman" panose="02020603050405020304" pitchFamily="18" charset="0"/>
                <a:ea typeface="Times New Roman" panose="02020603050405020304" pitchFamily="18" charset="0"/>
              </a:rPr>
              <a:t> ] is equal to 1, tile set extraction process shall not use a tile setup for which the tile set with </a:t>
            </a:r>
            <a:r>
              <a:rPr lang="en-US" dirty="0" err="1">
                <a:latin typeface="Times New Roman" panose="02020603050405020304" pitchFamily="18" charset="0"/>
                <a:ea typeface="Times New Roman" panose="02020603050405020304" pitchFamily="18" charset="0"/>
              </a:rPr>
              <a:t>mcts_id</a:t>
            </a:r>
            <a:r>
              <a:rPr lang="en-US" dirty="0">
                <a:latin typeface="Times New Roman" panose="02020603050405020304" pitchFamily="18" charset="0"/>
                <a:ea typeface="Times New Roman" panose="02020603050405020304" pitchFamily="18" charset="0"/>
              </a:rPr>
              <a:t> equal to </a:t>
            </a:r>
            <a:r>
              <a:rPr lang="en-US" dirty="0" err="1">
                <a:latin typeface="Times New Roman" panose="02020603050405020304" pitchFamily="18" charset="0"/>
                <a:ea typeface="Times New Roman" panose="02020603050405020304" pitchFamily="18" charset="0"/>
              </a:rPr>
              <a:t>mcts_context_id</a:t>
            </a:r>
            <a:r>
              <a:rPr lang="en-US" dirty="0">
                <a:latin typeface="Times New Roman" panose="02020603050405020304" pitchFamily="18" charset="0"/>
                <a:ea typeface="Times New Roman" panose="02020603050405020304" pitchFamily="18" charset="0"/>
              </a:rPr>
              <a:t>[</a:t>
            </a:r>
            <a:r>
              <a:rPr lang="en-US" dirty="0" err="1">
                <a:latin typeface="Times New Roman" panose="02020603050405020304" pitchFamily="18" charset="0"/>
                <a:ea typeface="Times New Roman" panose="02020603050405020304" pitchFamily="18" charset="0"/>
              </a:rPr>
              <a:t>i</a:t>
            </a:r>
            <a:r>
              <a:rPr lang="en-US" dirty="0">
                <a:latin typeface="Times New Roman" panose="02020603050405020304" pitchFamily="18" charset="0"/>
                <a:ea typeface="Times New Roman" panose="02020603050405020304" pitchFamily="18" charset="0"/>
              </a:rPr>
              <a:t>] is decoded with other tile sets different from the tile sets at the encoding.</a:t>
            </a:r>
            <a:endParaRPr lang="fr-FR" sz="2400" dirty="0">
              <a:latin typeface="Times New Roman" panose="02020603050405020304" pitchFamily="18" charset="0"/>
              <a:ea typeface="Times New Roman" panose="02020603050405020304" pitchFamily="18" charset="0"/>
            </a:endParaRPr>
          </a:p>
          <a:p>
            <a:pPr>
              <a:lnSpc>
                <a:spcPct val="120000"/>
              </a:lnSpc>
              <a:spcBef>
                <a:spcPts val="300"/>
              </a:spcBef>
              <a:buClr>
                <a:schemeClr val="accent1"/>
              </a:buClr>
            </a:pPr>
            <a:endParaRPr kumimoji="1" lang="fr-FR" dirty="0"/>
          </a:p>
        </p:txBody>
      </p:sp>
      <p:graphicFrame>
        <p:nvGraphicFramePr>
          <p:cNvPr id="5" name="Table 4"/>
          <p:cNvGraphicFramePr>
            <a:graphicFrameLocks noGrp="1"/>
          </p:cNvGraphicFramePr>
          <p:nvPr>
            <p:extLst>
              <p:ext uri="{D42A27DB-BD31-4B8C-83A1-F6EECF244321}">
                <p14:modId xmlns:p14="http://schemas.microsoft.com/office/powerpoint/2010/main" val="847234261"/>
              </p:ext>
            </p:extLst>
          </p:nvPr>
        </p:nvGraphicFramePr>
        <p:xfrm>
          <a:off x="827584" y="1052736"/>
          <a:ext cx="7200800" cy="2403423"/>
        </p:xfrm>
        <a:graphic>
          <a:graphicData uri="http://schemas.openxmlformats.org/drawingml/2006/table">
            <a:tbl>
              <a:tblPr>
                <a:tableStyleId>{5C22544A-7EE6-4342-B048-85BDC9FD1C3A}</a:tableStyleId>
              </a:tblPr>
              <a:tblGrid>
                <a:gridCol w="5760640">
                  <a:extLst>
                    <a:ext uri="{9D8B030D-6E8A-4147-A177-3AD203B41FA5}">
                      <a16:colId xmlns:a16="http://schemas.microsoft.com/office/drawing/2014/main" val="1254479262"/>
                    </a:ext>
                  </a:extLst>
                </a:gridCol>
                <a:gridCol w="1440160">
                  <a:extLst>
                    <a:ext uri="{9D8B030D-6E8A-4147-A177-3AD203B41FA5}">
                      <a16:colId xmlns:a16="http://schemas.microsoft.com/office/drawing/2014/main" val="1498728478"/>
                    </a:ext>
                  </a:extLst>
                </a:gridCol>
              </a:tblGrid>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err="1">
                          <a:effectLst/>
                        </a:rPr>
                        <a:t>mcts_context_info</a:t>
                      </a:r>
                      <a:r>
                        <a:rPr lang="en-US" sz="1400" dirty="0">
                          <a:effectLst/>
                        </a:rPr>
                        <a:t>( </a:t>
                      </a:r>
                      <a:r>
                        <a:rPr lang="en-US" sz="1400" dirty="0" err="1">
                          <a:effectLst/>
                        </a:rPr>
                        <a:t>payloadSize</a:t>
                      </a:r>
                      <a:r>
                        <a:rPr lang="en-US" sz="1400" dirty="0">
                          <a:effectLst/>
                        </a:rPr>
                        <a:t> )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b="1" dirty="0">
                          <a:effectLst/>
                        </a:rPr>
                        <a:t>Descriptor</a:t>
                      </a:r>
                      <a:endParaRPr lang="fr-FR" sz="1800" b="1"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444301133"/>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a:effectLst/>
                        </a:rPr>
                        <a:t>num_mcts_context_in_minus1</a:t>
                      </a:r>
                      <a:endParaRPr lang="fr-FR" sz="1800" b="1"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ue(v)</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28578025"/>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for( </a:t>
                      </a:r>
                      <a:r>
                        <a:rPr lang="en-US" sz="1400" dirty="0" err="1">
                          <a:effectLst/>
                        </a:rPr>
                        <a:t>i</a:t>
                      </a:r>
                      <a:r>
                        <a:rPr lang="en-US" sz="1400" dirty="0">
                          <a:effectLst/>
                        </a:rPr>
                        <a:t> = 0; </a:t>
                      </a:r>
                      <a:r>
                        <a:rPr lang="en-US" sz="1400" dirty="0" err="1">
                          <a:effectLst/>
                        </a:rPr>
                        <a:t>i</a:t>
                      </a:r>
                      <a:r>
                        <a:rPr lang="en-US" sz="1400" dirty="0">
                          <a:effectLst/>
                        </a:rPr>
                        <a:t>  &lt;=  num_mcts_context_minus1; </a:t>
                      </a:r>
                      <a:r>
                        <a:rPr lang="en-US" sz="1400" dirty="0" err="1">
                          <a:effectLst/>
                        </a:rPr>
                        <a:t>i</a:t>
                      </a:r>
                      <a:r>
                        <a:rPr lang="en-US" sz="1400" dirty="0">
                          <a:effectLst/>
                        </a:rPr>
                        <a:t>++ )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 </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729895543"/>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err="1">
                          <a:effectLst/>
                        </a:rPr>
                        <a:t>mcts_context_id</a:t>
                      </a:r>
                      <a:r>
                        <a:rPr lang="en-US" sz="1400" dirty="0">
                          <a:effectLst/>
                        </a:rPr>
                        <a:t>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ue ( v )</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833421208"/>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err="1">
                          <a:effectLst/>
                        </a:rPr>
                        <a:t>mcts_slice_encapsulated_flag</a:t>
                      </a:r>
                      <a:r>
                        <a:rPr lang="en-US" sz="1400" dirty="0">
                          <a:effectLst/>
                        </a:rPr>
                        <a:t> [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u(1)</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753982704"/>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err="1">
                          <a:effectLst/>
                        </a:rPr>
                        <a:t>mcts_motion_vectors_over_pic_boundaries</a:t>
                      </a:r>
                      <a:r>
                        <a:rPr lang="en-US" sz="1400" dirty="0">
                          <a:effectLst/>
                        </a:rPr>
                        <a:t> [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u(1)</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67810314"/>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if ( </a:t>
                      </a:r>
                      <a:r>
                        <a:rPr lang="en-US" sz="1400" dirty="0" err="1">
                          <a:effectLst/>
                        </a:rPr>
                        <a:t>loop_filter_across_tiles_enabled_flag</a:t>
                      </a:r>
                      <a:r>
                        <a:rPr lang="en-US" sz="1400" dirty="0">
                          <a:effectLst/>
                        </a:rPr>
                        <a:t> )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 </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42451647"/>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dirty="0" smtClean="0">
                          <a:effectLst/>
                        </a:rPr>
                        <a:t>        </a:t>
                      </a:r>
                      <a:r>
                        <a:rPr lang="en-US" sz="1400" b="1" dirty="0" err="1" smtClean="0">
                          <a:effectLst/>
                        </a:rPr>
                        <a:t>mcts_exclude_loop_filter_margin</a:t>
                      </a:r>
                      <a:r>
                        <a:rPr lang="en-US" sz="1400" dirty="0">
                          <a:effectLst/>
                        </a:rPr>
                        <a:t>[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 (1)</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93685920"/>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 </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508206109"/>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err="1">
                          <a:solidFill>
                            <a:srgbClr val="FF0000"/>
                          </a:solidFill>
                          <a:effectLst/>
                        </a:rPr>
                        <a:t>mcts_temporal_motion_vector_predictor_flag</a:t>
                      </a:r>
                      <a:r>
                        <a:rPr lang="en-US" sz="1400" dirty="0">
                          <a:effectLst/>
                        </a:rPr>
                        <a:t> [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dirty="0">
                          <a:effectLst/>
                        </a:rPr>
                        <a:t>u(1)</a:t>
                      </a:r>
                      <a:endParaRPr lang="fr-FR"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654810587"/>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441615720"/>
                  </a:ext>
                </a:extLst>
              </a:tr>
            </a:tbl>
          </a:graphicData>
        </a:graphic>
      </p:graphicFrame>
    </p:spTree>
    <p:extLst>
      <p:ext uri="{BB962C8B-B14F-4D97-AF65-F5344CB8AC3E}">
        <p14:creationId xmlns:p14="http://schemas.microsoft.com/office/powerpoint/2010/main" val="2431778799"/>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Content Placeholder 19"/>
          <p:cNvSpPr>
            <a:spLocks noGrp="1"/>
          </p:cNvSpPr>
          <p:nvPr>
            <p:ph idx="1"/>
          </p:nvPr>
        </p:nvSpPr>
        <p:spPr/>
        <p:txBody>
          <a:bodyPr/>
          <a:lstStyle/>
          <a:p>
            <a:r>
              <a:rPr lang="en-US" dirty="0" smtClean="0"/>
              <a:t>Context</a:t>
            </a:r>
          </a:p>
          <a:p>
            <a:pPr lvl="1"/>
            <a:r>
              <a:rPr lang="en-US" dirty="0"/>
              <a:t>temporal motion constrained tile sets </a:t>
            </a:r>
            <a:r>
              <a:rPr lang="en-US" dirty="0" smtClean="0"/>
              <a:t>(MCTS) SEI </a:t>
            </a:r>
            <a:r>
              <a:rPr lang="en-US" dirty="0"/>
              <a:t>message allows to signal independently decodable tile </a:t>
            </a:r>
            <a:r>
              <a:rPr lang="en-US" dirty="0" smtClean="0"/>
              <a:t>sets</a:t>
            </a:r>
          </a:p>
          <a:p>
            <a:pPr lvl="2"/>
            <a:r>
              <a:rPr lang="en-US" dirty="0"/>
              <a:t>When </a:t>
            </a:r>
            <a:r>
              <a:rPr lang="en-US" dirty="0" err="1" smtClean="0"/>
              <a:t>mc_all_tiles_exact_sample_value_match_flag</a:t>
            </a:r>
            <a:r>
              <a:rPr lang="en-US" dirty="0" smtClean="0"/>
              <a:t>=1</a:t>
            </a:r>
          </a:p>
          <a:p>
            <a:pPr lvl="2"/>
            <a:r>
              <a:rPr lang="en-US" dirty="0"/>
              <a:t>Or when </a:t>
            </a:r>
            <a:r>
              <a:rPr lang="en-US" dirty="0" err="1"/>
              <a:t>mc_exact_sample_value_match_flag</a:t>
            </a:r>
            <a:r>
              <a:rPr lang="en-US" dirty="0"/>
              <a:t>[ </a:t>
            </a:r>
            <a:r>
              <a:rPr lang="en-US" dirty="0" err="1"/>
              <a:t>i</a:t>
            </a:r>
            <a:r>
              <a:rPr lang="en-US" dirty="0"/>
              <a:t> ] =</a:t>
            </a:r>
            <a:r>
              <a:rPr lang="en-US" dirty="0" smtClean="0"/>
              <a:t>1</a:t>
            </a:r>
          </a:p>
          <a:p>
            <a:pPr lvl="2"/>
            <a:endParaRPr lang="en-US" dirty="0" smtClean="0"/>
          </a:p>
          <a:p>
            <a:r>
              <a:rPr lang="en-US" dirty="0" smtClean="0"/>
              <a:t>Problem</a:t>
            </a:r>
          </a:p>
          <a:p>
            <a:pPr lvl="1"/>
            <a:r>
              <a:rPr lang="en-US" dirty="0"/>
              <a:t>The current motion constrained tile sets (MCTS) </a:t>
            </a:r>
            <a:r>
              <a:rPr lang="en-US" dirty="0" smtClean="0"/>
              <a:t>SEI </a:t>
            </a:r>
            <a:r>
              <a:rPr lang="en-US" dirty="0"/>
              <a:t>messages </a:t>
            </a:r>
            <a:r>
              <a:rPr lang="en-US" dirty="0" smtClean="0"/>
              <a:t>do </a:t>
            </a:r>
            <a:r>
              <a:rPr lang="en-US" dirty="0"/>
              <a:t>not guarantee that a tile </a:t>
            </a:r>
            <a:r>
              <a:rPr lang="en-US" dirty="0" smtClean="0"/>
              <a:t>set will </a:t>
            </a:r>
            <a:r>
              <a:rPr lang="en-US" dirty="0"/>
              <a:t>always reconstruct </a:t>
            </a:r>
            <a:r>
              <a:rPr lang="en-US" dirty="0" smtClean="0"/>
              <a:t>correctly </a:t>
            </a:r>
            <a:r>
              <a:rPr lang="en-US" dirty="0"/>
              <a:t>in a different decoding context</a:t>
            </a:r>
            <a:endParaRPr lang="en-US" dirty="0" smtClean="0"/>
          </a:p>
          <a:p>
            <a:pPr lvl="2"/>
            <a:r>
              <a:rPr lang="en-US" dirty="0" smtClean="0"/>
              <a:t>E.g., when </a:t>
            </a:r>
            <a:r>
              <a:rPr lang="en-US" dirty="0"/>
              <a:t>it is decoded with a different neighborhood than during its encoding</a:t>
            </a:r>
            <a:r>
              <a:rPr lang="en-US" dirty="0" smtClean="0"/>
              <a:t> </a:t>
            </a:r>
          </a:p>
          <a:p>
            <a:pPr lvl="2"/>
            <a:r>
              <a:rPr lang="en-US" dirty="0" smtClean="0"/>
              <a:t>Particularly if we do not want to deactivate all encoder optimization for MCTS</a:t>
            </a:r>
          </a:p>
          <a:p>
            <a:pPr lvl="1"/>
            <a:r>
              <a:rPr lang="en-CA" dirty="0" smtClean="0"/>
              <a:t>Depending </a:t>
            </a:r>
            <a:r>
              <a:rPr lang="en-CA" dirty="0"/>
              <a:t>on encoder </a:t>
            </a:r>
            <a:r>
              <a:rPr lang="en-CA" dirty="0" smtClean="0"/>
              <a:t>choices and potential </a:t>
            </a:r>
            <a:r>
              <a:rPr lang="en-US" dirty="0" smtClean="0"/>
              <a:t>neighborhood </a:t>
            </a:r>
            <a:r>
              <a:rPr lang="en-CA" dirty="0" smtClean="0"/>
              <a:t>tile sets at decoding time, </a:t>
            </a:r>
            <a:r>
              <a:rPr lang="en-CA" dirty="0"/>
              <a:t>the reconstruction may not always be correct</a:t>
            </a:r>
            <a:endParaRPr lang="en-US" dirty="0" smtClean="0"/>
          </a:p>
          <a:p>
            <a:pPr lvl="1"/>
            <a:endParaRPr lang="en-US" dirty="0"/>
          </a:p>
        </p:txBody>
      </p:sp>
      <p:sp>
        <p:nvSpPr>
          <p:cNvPr id="18" name="Title 17"/>
          <p:cNvSpPr>
            <a:spLocks noGrp="1"/>
          </p:cNvSpPr>
          <p:nvPr>
            <p:ph type="title"/>
          </p:nvPr>
        </p:nvSpPr>
        <p:spPr/>
        <p:txBody>
          <a:bodyPr>
            <a:normAutofit/>
          </a:bodyPr>
          <a:lstStyle/>
          <a:p>
            <a:r>
              <a:rPr lang="en-US" dirty="0" smtClean="0"/>
              <a:t>Problem statement</a:t>
            </a:r>
            <a:endParaRPr lang="en-US" dirty="0"/>
          </a:p>
        </p:txBody>
      </p:sp>
      <p:sp>
        <p:nvSpPr>
          <p:cNvPr id="2" name="TextBox 1"/>
          <p:cNvSpPr txBox="1"/>
          <p:nvPr/>
        </p:nvSpPr>
        <p:spPr>
          <a:xfrm>
            <a:off x="8604448" y="6595732"/>
            <a:ext cx="471476" cy="276614"/>
          </a:xfrm>
          <a:prstGeom prst="rect">
            <a:avLst/>
          </a:prstGeom>
          <a:noFill/>
        </p:spPr>
        <p:txBody>
          <a:bodyPr wrap="square" rtlCol="0">
            <a:spAutoFit/>
          </a:bodyPr>
          <a:lstStyle/>
          <a:p>
            <a:pPr>
              <a:lnSpc>
                <a:spcPct val="120000"/>
              </a:lnSpc>
              <a:spcBef>
                <a:spcPts val="300"/>
              </a:spcBef>
              <a:buClr>
                <a:schemeClr val="accent1"/>
              </a:buClr>
            </a:pPr>
            <a:r>
              <a:rPr kumimoji="1" lang="fr-FR" sz="1100" dirty="0" smtClean="0">
                <a:solidFill>
                  <a:schemeClr val="bg1"/>
                </a:solidFill>
              </a:rPr>
              <a:t>1/7</a:t>
            </a:r>
            <a:endParaRPr kumimoji="1" lang="fr-FR" sz="1100" dirty="0">
              <a:solidFill>
                <a:schemeClr val="bg1"/>
              </a:solidFill>
            </a:endParaRPr>
          </a:p>
        </p:txBody>
      </p:sp>
    </p:spTree>
    <p:extLst>
      <p:ext uri="{BB962C8B-B14F-4D97-AF65-F5344CB8AC3E}">
        <p14:creationId xmlns:p14="http://schemas.microsoft.com/office/powerpoint/2010/main" val="3260956911"/>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normAutofit/>
          </a:bodyPr>
          <a:lstStyle/>
          <a:p>
            <a:r>
              <a:rPr lang="en-US" dirty="0" smtClean="0"/>
              <a:t>Example of scenarios</a:t>
            </a:r>
            <a:endParaRPr lang="en-US" dirty="0"/>
          </a:p>
        </p:txBody>
      </p:sp>
      <p:cxnSp>
        <p:nvCxnSpPr>
          <p:cNvPr id="13" name="Straight Connector 12"/>
          <p:cNvCxnSpPr/>
          <p:nvPr/>
        </p:nvCxnSpPr>
        <p:spPr>
          <a:xfrm>
            <a:off x="239411" y="4365104"/>
            <a:ext cx="8797085" cy="0"/>
          </a:xfrm>
          <a:prstGeom prst="line">
            <a:avLst/>
          </a:prstGeom>
          <a:ln w="19050">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239411" y="2348880"/>
            <a:ext cx="8797085" cy="0"/>
          </a:xfrm>
          <a:prstGeom prst="line">
            <a:avLst/>
          </a:prstGeom>
          <a:ln w="19050">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5794413" y="1417286"/>
            <a:ext cx="611241" cy="29705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cts_00</a:t>
            </a:r>
          </a:p>
        </p:txBody>
      </p:sp>
      <p:sp>
        <p:nvSpPr>
          <p:cNvPr id="4" name="Rectangle 3"/>
          <p:cNvSpPr/>
          <p:nvPr/>
        </p:nvSpPr>
        <p:spPr>
          <a:xfrm>
            <a:off x="246617" y="1268760"/>
            <a:ext cx="1225850" cy="594104"/>
          </a:xfrm>
          <a:prstGeom prst="rect">
            <a:avLst/>
          </a:prstGeom>
          <a:solidFill>
            <a:schemeClr val="bg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Video 0</a:t>
            </a:r>
            <a:endParaRPr kumimoji="1" lang="en-US" dirty="0" smtClean="0">
              <a:solidFill>
                <a:schemeClr val="tx1"/>
              </a:solidFill>
            </a:endParaRPr>
          </a:p>
        </p:txBody>
      </p:sp>
      <p:sp>
        <p:nvSpPr>
          <p:cNvPr id="71" name="Right Arrow 70"/>
          <p:cNvSpPr/>
          <p:nvPr/>
        </p:nvSpPr>
        <p:spPr>
          <a:xfrm>
            <a:off x="4192337" y="1353958"/>
            <a:ext cx="1229995" cy="423709"/>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sz="1200" dirty="0" smtClean="0"/>
              <a:t>extraction</a:t>
            </a:r>
          </a:p>
        </p:txBody>
      </p:sp>
      <p:sp>
        <p:nvSpPr>
          <p:cNvPr id="86" name="Right Arrow 85"/>
          <p:cNvSpPr/>
          <p:nvPr/>
        </p:nvSpPr>
        <p:spPr>
          <a:xfrm>
            <a:off x="1600049" y="1362130"/>
            <a:ext cx="951680" cy="407364"/>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sz="1200" dirty="0" smtClean="0"/>
              <a:t>encoding</a:t>
            </a:r>
          </a:p>
        </p:txBody>
      </p:sp>
      <p:grpSp>
        <p:nvGrpSpPr>
          <p:cNvPr id="91" name="Group 90"/>
          <p:cNvGrpSpPr/>
          <p:nvPr/>
        </p:nvGrpSpPr>
        <p:grpSpPr>
          <a:xfrm>
            <a:off x="2608161" y="1268760"/>
            <a:ext cx="1223104" cy="594104"/>
            <a:chOff x="2941555" y="1541604"/>
            <a:chExt cx="1223104" cy="594104"/>
          </a:xfrm>
        </p:grpSpPr>
        <p:sp>
          <p:nvSpPr>
            <p:cNvPr id="87" name="Rectangle 86"/>
            <p:cNvSpPr/>
            <p:nvPr/>
          </p:nvSpPr>
          <p:spPr>
            <a:xfrm>
              <a:off x="2942176" y="1541604"/>
              <a:ext cx="611241" cy="29705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cts_00</a:t>
              </a:r>
              <a:endParaRPr kumimoji="1" lang="en-US" sz="1400" dirty="0" smtClean="0"/>
            </a:p>
          </p:txBody>
        </p:sp>
        <p:sp>
          <p:nvSpPr>
            <p:cNvPr id="88" name="Rectangle 87"/>
            <p:cNvSpPr/>
            <p:nvPr/>
          </p:nvSpPr>
          <p:spPr>
            <a:xfrm>
              <a:off x="3553418" y="1541604"/>
              <a:ext cx="611241" cy="29705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cts_01</a:t>
              </a:r>
            </a:p>
          </p:txBody>
        </p:sp>
        <p:sp>
          <p:nvSpPr>
            <p:cNvPr id="89" name="Rectangle 88"/>
            <p:cNvSpPr/>
            <p:nvPr/>
          </p:nvSpPr>
          <p:spPr>
            <a:xfrm>
              <a:off x="2941555" y="1838656"/>
              <a:ext cx="611241" cy="29705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cts_02</a:t>
              </a:r>
            </a:p>
          </p:txBody>
        </p:sp>
        <p:sp>
          <p:nvSpPr>
            <p:cNvPr id="90" name="Rectangle 89"/>
            <p:cNvSpPr/>
            <p:nvPr/>
          </p:nvSpPr>
          <p:spPr>
            <a:xfrm>
              <a:off x="3552796" y="1838656"/>
              <a:ext cx="611241" cy="29705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cts_03</a:t>
              </a:r>
            </a:p>
          </p:txBody>
        </p:sp>
      </p:grpSp>
      <p:sp>
        <p:nvSpPr>
          <p:cNvPr id="106" name="Right Arrow 105"/>
          <p:cNvSpPr/>
          <p:nvPr/>
        </p:nvSpPr>
        <p:spPr>
          <a:xfrm>
            <a:off x="6823680" y="1362130"/>
            <a:ext cx="916672" cy="407364"/>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sz="1200" dirty="0" smtClean="0"/>
              <a:t>decoding</a:t>
            </a:r>
          </a:p>
        </p:txBody>
      </p:sp>
      <p:sp>
        <p:nvSpPr>
          <p:cNvPr id="28" name="Rectangle 27"/>
          <p:cNvSpPr/>
          <p:nvPr/>
        </p:nvSpPr>
        <p:spPr>
          <a:xfrm>
            <a:off x="246617" y="2874912"/>
            <a:ext cx="1225850" cy="594104"/>
          </a:xfrm>
          <a:prstGeom prst="rect">
            <a:avLst/>
          </a:prstGeom>
          <a:solidFill>
            <a:schemeClr val="bg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Video 0</a:t>
            </a:r>
            <a:endParaRPr kumimoji="1" lang="en-US" dirty="0" smtClean="0">
              <a:solidFill>
                <a:schemeClr val="tx1"/>
              </a:solidFill>
            </a:endParaRPr>
          </a:p>
        </p:txBody>
      </p:sp>
      <p:sp>
        <p:nvSpPr>
          <p:cNvPr id="64" name="Right Arrow 63"/>
          <p:cNvSpPr/>
          <p:nvPr/>
        </p:nvSpPr>
        <p:spPr>
          <a:xfrm>
            <a:off x="4192337" y="2955389"/>
            <a:ext cx="1229995" cy="433150"/>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sz="1200" dirty="0" smtClean="0"/>
              <a:t>combination</a:t>
            </a:r>
          </a:p>
        </p:txBody>
      </p:sp>
      <p:sp>
        <p:nvSpPr>
          <p:cNvPr id="66" name="Rectangle 65"/>
          <p:cNvSpPr/>
          <p:nvPr/>
        </p:nvSpPr>
        <p:spPr>
          <a:xfrm>
            <a:off x="5489102" y="2874912"/>
            <a:ext cx="611241" cy="29705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cts_00</a:t>
            </a:r>
          </a:p>
        </p:txBody>
      </p:sp>
      <p:sp>
        <p:nvSpPr>
          <p:cNvPr id="67" name="Rectangle 66"/>
          <p:cNvSpPr/>
          <p:nvPr/>
        </p:nvSpPr>
        <p:spPr>
          <a:xfrm>
            <a:off x="6100344" y="2874912"/>
            <a:ext cx="611241" cy="297052"/>
          </a:xfrm>
          <a:prstGeom prst="rect">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cts_11</a:t>
            </a:r>
          </a:p>
        </p:txBody>
      </p:sp>
      <p:sp>
        <p:nvSpPr>
          <p:cNvPr id="68" name="Rectangle 67"/>
          <p:cNvSpPr/>
          <p:nvPr/>
        </p:nvSpPr>
        <p:spPr>
          <a:xfrm>
            <a:off x="5488481" y="3171964"/>
            <a:ext cx="611241" cy="297052"/>
          </a:xfrm>
          <a:prstGeom prst="rect">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cts_12</a:t>
            </a:r>
          </a:p>
        </p:txBody>
      </p:sp>
      <p:sp>
        <p:nvSpPr>
          <p:cNvPr id="69" name="Rectangle 68"/>
          <p:cNvSpPr/>
          <p:nvPr/>
        </p:nvSpPr>
        <p:spPr>
          <a:xfrm>
            <a:off x="6099722" y="3171964"/>
            <a:ext cx="611241" cy="29705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cts_03</a:t>
            </a:r>
          </a:p>
        </p:txBody>
      </p:sp>
      <p:grpSp>
        <p:nvGrpSpPr>
          <p:cNvPr id="11" name="Group 10"/>
          <p:cNvGrpSpPr/>
          <p:nvPr/>
        </p:nvGrpSpPr>
        <p:grpSpPr>
          <a:xfrm>
            <a:off x="2606026" y="2420888"/>
            <a:ext cx="1524769" cy="1502153"/>
            <a:chOff x="3042282" y="2718934"/>
            <a:chExt cx="1524769" cy="1502153"/>
          </a:xfrm>
        </p:grpSpPr>
        <p:grpSp>
          <p:nvGrpSpPr>
            <p:cNvPr id="7" name="Group 6"/>
            <p:cNvGrpSpPr/>
            <p:nvPr/>
          </p:nvGrpSpPr>
          <p:grpSpPr>
            <a:xfrm>
              <a:off x="3044417" y="2794345"/>
              <a:ext cx="1223104" cy="594104"/>
              <a:chOff x="3076510" y="3356992"/>
              <a:chExt cx="1796168" cy="896100"/>
            </a:xfrm>
          </p:grpSpPr>
          <p:sp>
            <p:nvSpPr>
              <p:cNvPr id="15" name="Rectangle 14"/>
              <p:cNvSpPr/>
              <p:nvPr/>
            </p:nvSpPr>
            <p:spPr>
              <a:xfrm>
                <a:off x="3077422" y="3356992"/>
                <a:ext cx="897628" cy="44805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cts_00</a:t>
                </a:r>
                <a:endParaRPr kumimoji="1" lang="en-US" sz="1400" dirty="0" smtClean="0"/>
              </a:p>
            </p:txBody>
          </p:sp>
          <p:sp>
            <p:nvSpPr>
              <p:cNvPr id="37" name="Rectangle 36"/>
              <p:cNvSpPr/>
              <p:nvPr/>
            </p:nvSpPr>
            <p:spPr>
              <a:xfrm>
                <a:off x="3975050" y="3356992"/>
                <a:ext cx="897628" cy="44805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cts_01</a:t>
                </a:r>
              </a:p>
            </p:txBody>
          </p:sp>
          <p:sp>
            <p:nvSpPr>
              <p:cNvPr id="38" name="Rectangle 37"/>
              <p:cNvSpPr/>
              <p:nvPr/>
            </p:nvSpPr>
            <p:spPr>
              <a:xfrm>
                <a:off x="3076510" y="3805042"/>
                <a:ext cx="897628" cy="44805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cts_02</a:t>
                </a:r>
              </a:p>
            </p:txBody>
          </p:sp>
          <p:sp>
            <p:nvSpPr>
              <p:cNvPr id="39" name="Rectangle 38"/>
              <p:cNvSpPr/>
              <p:nvPr/>
            </p:nvSpPr>
            <p:spPr>
              <a:xfrm>
                <a:off x="3974138" y="3805042"/>
                <a:ext cx="897628" cy="44805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cts_03</a:t>
                </a:r>
              </a:p>
            </p:txBody>
          </p:sp>
        </p:grpSp>
        <p:grpSp>
          <p:nvGrpSpPr>
            <p:cNvPr id="40" name="Group 39"/>
            <p:cNvGrpSpPr/>
            <p:nvPr/>
          </p:nvGrpSpPr>
          <p:grpSpPr>
            <a:xfrm>
              <a:off x="3042282" y="3536975"/>
              <a:ext cx="1226483" cy="594104"/>
              <a:chOff x="3071548" y="3356992"/>
              <a:chExt cx="1801130" cy="896100"/>
            </a:xfrm>
          </p:grpSpPr>
          <p:sp>
            <p:nvSpPr>
              <p:cNvPr id="41" name="Rectangle 40"/>
              <p:cNvSpPr/>
              <p:nvPr/>
            </p:nvSpPr>
            <p:spPr>
              <a:xfrm>
                <a:off x="3071548" y="3356992"/>
                <a:ext cx="903501" cy="448050"/>
              </a:xfrm>
              <a:prstGeom prst="rect">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cts_10</a:t>
                </a:r>
              </a:p>
            </p:txBody>
          </p:sp>
          <p:sp>
            <p:nvSpPr>
              <p:cNvPr id="42" name="Rectangle 41"/>
              <p:cNvSpPr/>
              <p:nvPr/>
            </p:nvSpPr>
            <p:spPr>
              <a:xfrm>
                <a:off x="3975050" y="3356992"/>
                <a:ext cx="897628" cy="448050"/>
              </a:xfrm>
              <a:prstGeom prst="rect">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cts_11</a:t>
                </a:r>
              </a:p>
            </p:txBody>
          </p:sp>
          <p:sp>
            <p:nvSpPr>
              <p:cNvPr id="43" name="Rectangle 42"/>
              <p:cNvSpPr/>
              <p:nvPr/>
            </p:nvSpPr>
            <p:spPr>
              <a:xfrm>
                <a:off x="3076510" y="3805042"/>
                <a:ext cx="897627" cy="448050"/>
              </a:xfrm>
              <a:prstGeom prst="rect">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cts_12</a:t>
                </a:r>
              </a:p>
            </p:txBody>
          </p:sp>
          <p:sp>
            <p:nvSpPr>
              <p:cNvPr id="44" name="Rectangle 43"/>
              <p:cNvSpPr/>
              <p:nvPr/>
            </p:nvSpPr>
            <p:spPr>
              <a:xfrm>
                <a:off x="3974138" y="3805042"/>
                <a:ext cx="897628" cy="448050"/>
              </a:xfrm>
              <a:prstGeom prst="rect">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cts_13</a:t>
                </a:r>
              </a:p>
            </p:txBody>
          </p:sp>
        </p:grpSp>
        <p:sp>
          <p:nvSpPr>
            <p:cNvPr id="10" name="Right Brace 9"/>
            <p:cNvSpPr/>
            <p:nvPr/>
          </p:nvSpPr>
          <p:spPr>
            <a:xfrm>
              <a:off x="4338086" y="2718934"/>
              <a:ext cx="228965" cy="1502153"/>
            </a:xfrm>
            <a:prstGeom prst="rightBrace">
              <a:avLst/>
            </a:prstGeom>
            <a:ln w="19050">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94" name="Group 93"/>
          <p:cNvGrpSpPr/>
          <p:nvPr/>
        </p:nvGrpSpPr>
        <p:grpSpPr>
          <a:xfrm>
            <a:off x="1600049" y="2492799"/>
            <a:ext cx="951680" cy="520920"/>
            <a:chOff x="1830239" y="2790845"/>
            <a:chExt cx="951680" cy="520920"/>
          </a:xfrm>
        </p:grpSpPr>
        <p:sp>
          <p:nvSpPr>
            <p:cNvPr id="8" name="TextBox 7"/>
            <p:cNvSpPr txBox="1"/>
            <p:nvPr/>
          </p:nvSpPr>
          <p:spPr>
            <a:xfrm>
              <a:off x="1927361" y="2790845"/>
              <a:ext cx="639919" cy="243143"/>
            </a:xfrm>
            <a:prstGeom prst="rect">
              <a:avLst/>
            </a:prstGeom>
            <a:noFill/>
          </p:spPr>
          <p:txBody>
            <a:bodyPr wrap="none" rtlCol="0">
              <a:spAutoFit/>
            </a:bodyPr>
            <a:lstStyle/>
            <a:p>
              <a:pPr>
                <a:lnSpc>
                  <a:spcPct val="120000"/>
                </a:lnSpc>
                <a:spcBef>
                  <a:spcPts val="300"/>
                </a:spcBef>
                <a:buClr>
                  <a:schemeClr val="accent1"/>
                </a:buClr>
              </a:pPr>
              <a:r>
                <a:rPr kumimoji="1" lang="en-US" sz="900" dirty="0" smtClean="0"/>
                <a:t>Quality 0</a:t>
              </a:r>
              <a:endParaRPr kumimoji="1" lang="en-US" sz="900" dirty="0"/>
            </a:p>
          </p:txBody>
        </p:sp>
        <p:sp>
          <p:nvSpPr>
            <p:cNvPr id="93" name="Right Arrow 92"/>
            <p:cNvSpPr/>
            <p:nvPr/>
          </p:nvSpPr>
          <p:spPr>
            <a:xfrm>
              <a:off x="1830239" y="2904401"/>
              <a:ext cx="951680" cy="407364"/>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sz="1200" dirty="0" smtClean="0"/>
                <a:t>encoding</a:t>
              </a:r>
            </a:p>
          </p:txBody>
        </p:sp>
      </p:grpSp>
      <p:grpSp>
        <p:nvGrpSpPr>
          <p:cNvPr id="95" name="Group 94"/>
          <p:cNvGrpSpPr/>
          <p:nvPr/>
        </p:nvGrpSpPr>
        <p:grpSpPr>
          <a:xfrm>
            <a:off x="1600049" y="3214543"/>
            <a:ext cx="951680" cy="520920"/>
            <a:chOff x="1830239" y="2790845"/>
            <a:chExt cx="951680" cy="520920"/>
          </a:xfrm>
        </p:grpSpPr>
        <p:sp>
          <p:nvSpPr>
            <p:cNvPr id="96" name="TextBox 95"/>
            <p:cNvSpPr txBox="1"/>
            <p:nvPr/>
          </p:nvSpPr>
          <p:spPr>
            <a:xfrm>
              <a:off x="1927361" y="2790845"/>
              <a:ext cx="639919" cy="243143"/>
            </a:xfrm>
            <a:prstGeom prst="rect">
              <a:avLst/>
            </a:prstGeom>
            <a:noFill/>
          </p:spPr>
          <p:txBody>
            <a:bodyPr wrap="none" rtlCol="0">
              <a:spAutoFit/>
            </a:bodyPr>
            <a:lstStyle/>
            <a:p>
              <a:pPr>
                <a:lnSpc>
                  <a:spcPct val="120000"/>
                </a:lnSpc>
                <a:spcBef>
                  <a:spcPts val="300"/>
                </a:spcBef>
                <a:buClr>
                  <a:schemeClr val="accent1"/>
                </a:buClr>
              </a:pPr>
              <a:r>
                <a:rPr kumimoji="1" lang="en-US" sz="900" dirty="0" smtClean="0"/>
                <a:t>Quality 1</a:t>
              </a:r>
              <a:endParaRPr kumimoji="1" lang="en-US" sz="900" dirty="0"/>
            </a:p>
          </p:txBody>
        </p:sp>
        <p:sp>
          <p:nvSpPr>
            <p:cNvPr id="97" name="Right Arrow 96"/>
            <p:cNvSpPr/>
            <p:nvPr/>
          </p:nvSpPr>
          <p:spPr>
            <a:xfrm>
              <a:off x="1830239" y="2904401"/>
              <a:ext cx="951680" cy="407364"/>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sz="1200" dirty="0" smtClean="0"/>
                <a:t>encoding</a:t>
              </a:r>
            </a:p>
          </p:txBody>
        </p:sp>
      </p:grpSp>
      <p:grpSp>
        <p:nvGrpSpPr>
          <p:cNvPr id="127" name="Group 126"/>
          <p:cNvGrpSpPr/>
          <p:nvPr/>
        </p:nvGrpSpPr>
        <p:grpSpPr>
          <a:xfrm>
            <a:off x="246617" y="4447127"/>
            <a:ext cx="8717871" cy="1502153"/>
            <a:chOff x="246617" y="4365104"/>
            <a:chExt cx="8717871" cy="1502153"/>
          </a:xfrm>
        </p:grpSpPr>
        <p:sp>
          <p:nvSpPr>
            <p:cNvPr id="9" name="Right Arrow 8"/>
            <p:cNvSpPr/>
            <p:nvPr/>
          </p:nvSpPr>
          <p:spPr>
            <a:xfrm>
              <a:off x="4192337" y="4901972"/>
              <a:ext cx="1229995" cy="428416"/>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sz="1200" dirty="0" smtClean="0"/>
                <a:t>combination</a:t>
              </a:r>
            </a:p>
          </p:txBody>
        </p:sp>
        <p:grpSp>
          <p:nvGrpSpPr>
            <p:cNvPr id="111" name="Group 110"/>
            <p:cNvGrpSpPr/>
            <p:nvPr/>
          </p:nvGrpSpPr>
          <p:grpSpPr>
            <a:xfrm>
              <a:off x="246617" y="4444988"/>
              <a:ext cx="1225850" cy="1342385"/>
              <a:chOff x="246617" y="4480919"/>
              <a:chExt cx="1225850" cy="1342385"/>
            </a:xfrm>
          </p:grpSpPr>
          <p:sp>
            <p:nvSpPr>
              <p:cNvPr id="52" name="Rectangle 51"/>
              <p:cNvSpPr/>
              <p:nvPr/>
            </p:nvSpPr>
            <p:spPr>
              <a:xfrm>
                <a:off x="246617" y="4480919"/>
                <a:ext cx="1225850" cy="594104"/>
              </a:xfrm>
              <a:prstGeom prst="rect">
                <a:avLst/>
              </a:prstGeom>
              <a:solidFill>
                <a:schemeClr val="bg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Video 0</a:t>
                </a:r>
                <a:endParaRPr kumimoji="1" lang="en-US" dirty="0" smtClean="0">
                  <a:solidFill>
                    <a:schemeClr val="tx1"/>
                  </a:solidFill>
                </a:endParaRPr>
              </a:p>
            </p:txBody>
          </p:sp>
          <p:sp>
            <p:nvSpPr>
              <p:cNvPr id="53" name="Rectangle 52"/>
              <p:cNvSpPr/>
              <p:nvPr/>
            </p:nvSpPr>
            <p:spPr>
              <a:xfrm>
                <a:off x="246617" y="5229200"/>
                <a:ext cx="1225850" cy="594104"/>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Video 1</a:t>
                </a:r>
                <a:endParaRPr kumimoji="1" lang="en-US" dirty="0" smtClean="0">
                  <a:solidFill>
                    <a:schemeClr val="tx1"/>
                  </a:solidFill>
                </a:endParaRPr>
              </a:p>
            </p:txBody>
          </p:sp>
        </p:grpSp>
        <p:grpSp>
          <p:nvGrpSpPr>
            <p:cNvPr id="126" name="Group 125"/>
            <p:cNvGrpSpPr/>
            <p:nvPr/>
          </p:nvGrpSpPr>
          <p:grpSpPr>
            <a:xfrm>
              <a:off x="7738638" y="4819128"/>
              <a:ext cx="1225850" cy="601489"/>
              <a:chOff x="7738638" y="4819128"/>
              <a:chExt cx="1225850" cy="601489"/>
            </a:xfrm>
          </p:grpSpPr>
          <p:sp>
            <p:nvSpPr>
              <p:cNvPr id="125" name="Rectangle 124"/>
              <p:cNvSpPr/>
              <p:nvPr/>
            </p:nvSpPr>
            <p:spPr>
              <a:xfrm>
                <a:off x="8342595" y="4819128"/>
                <a:ext cx="620092" cy="594104"/>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p>
            </p:txBody>
          </p:sp>
          <p:sp>
            <p:nvSpPr>
              <p:cNvPr id="123" name="Rectangle 122"/>
              <p:cNvSpPr/>
              <p:nvPr/>
            </p:nvSpPr>
            <p:spPr>
              <a:xfrm>
                <a:off x="7750829" y="4826513"/>
                <a:ext cx="589965" cy="594104"/>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p>
            </p:txBody>
          </p:sp>
          <p:sp>
            <p:nvSpPr>
              <p:cNvPr id="70" name="Rectangle 69"/>
              <p:cNvSpPr/>
              <p:nvPr/>
            </p:nvSpPr>
            <p:spPr>
              <a:xfrm>
                <a:off x="7738638" y="4819128"/>
                <a:ext cx="1225850" cy="5941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solidFill>
                    <a:schemeClr val="tx1"/>
                  </a:solidFill>
                </a:endParaRPr>
              </a:p>
            </p:txBody>
          </p:sp>
        </p:grpSp>
        <p:grpSp>
          <p:nvGrpSpPr>
            <p:cNvPr id="110" name="Group 109"/>
            <p:cNvGrpSpPr/>
            <p:nvPr/>
          </p:nvGrpSpPr>
          <p:grpSpPr>
            <a:xfrm>
              <a:off x="1600049" y="4365104"/>
              <a:ext cx="2530746" cy="1502153"/>
              <a:chOff x="1600049" y="4437112"/>
              <a:chExt cx="2530746" cy="1502153"/>
            </a:xfrm>
          </p:grpSpPr>
          <p:grpSp>
            <p:nvGrpSpPr>
              <p:cNvPr id="73" name="Group 72"/>
              <p:cNvGrpSpPr/>
              <p:nvPr/>
            </p:nvGrpSpPr>
            <p:grpSpPr>
              <a:xfrm>
                <a:off x="2606026" y="4437112"/>
                <a:ext cx="1524769" cy="1502153"/>
                <a:chOff x="3042282" y="2718934"/>
                <a:chExt cx="1524769" cy="1502153"/>
              </a:xfrm>
            </p:grpSpPr>
            <p:grpSp>
              <p:nvGrpSpPr>
                <p:cNvPr id="74" name="Group 73"/>
                <p:cNvGrpSpPr/>
                <p:nvPr/>
              </p:nvGrpSpPr>
              <p:grpSpPr>
                <a:xfrm>
                  <a:off x="3044417" y="2794345"/>
                  <a:ext cx="1223104" cy="594104"/>
                  <a:chOff x="3076510" y="3356992"/>
                  <a:chExt cx="1796168" cy="896100"/>
                </a:xfrm>
              </p:grpSpPr>
              <p:sp>
                <p:nvSpPr>
                  <p:cNvPr id="81" name="Rectangle 80"/>
                  <p:cNvSpPr/>
                  <p:nvPr/>
                </p:nvSpPr>
                <p:spPr>
                  <a:xfrm>
                    <a:off x="3077422" y="3356992"/>
                    <a:ext cx="897628" cy="44805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cts_00</a:t>
                    </a:r>
                    <a:endParaRPr kumimoji="1" lang="en-US" sz="1400" dirty="0" smtClean="0"/>
                  </a:p>
                </p:txBody>
              </p:sp>
              <p:sp>
                <p:nvSpPr>
                  <p:cNvPr id="82" name="Rectangle 81"/>
                  <p:cNvSpPr/>
                  <p:nvPr/>
                </p:nvSpPr>
                <p:spPr>
                  <a:xfrm>
                    <a:off x="3975050" y="3356992"/>
                    <a:ext cx="897628" cy="44805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cts_01</a:t>
                    </a:r>
                  </a:p>
                </p:txBody>
              </p:sp>
              <p:sp>
                <p:nvSpPr>
                  <p:cNvPr id="83" name="Rectangle 82"/>
                  <p:cNvSpPr/>
                  <p:nvPr/>
                </p:nvSpPr>
                <p:spPr>
                  <a:xfrm>
                    <a:off x="3076510" y="3805042"/>
                    <a:ext cx="897628" cy="44805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cts_02</a:t>
                    </a:r>
                  </a:p>
                </p:txBody>
              </p:sp>
              <p:sp>
                <p:nvSpPr>
                  <p:cNvPr id="84" name="Rectangle 83"/>
                  <p:cNvSpPr/>
                  <p:nvPr/>
                </p:nvSpPr>
                <p:spPr>
                  <a:xfrm>
                    <a:off x="3974138" y="3805042"/>
                    <a:ext cx="897628" cy="44805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cts_03</a:t>
                    </a:r>
                  </a:p>
                </p:txBody>
              </p:sp>
            </p:grpSp>
            <p:grpSp>
              <p:nvGrpSpPr>
                <p:cNvPr id="75" name="Group 74"/>
                <p:cNvGrpSpPr/>
                <p:nvPr/>
              </p:nvGrpSpPr>
              <p:grpSpPr>
                <a:xfrm>
                  <a:off x="3042282" y="3536975"/>
                  <a:ext cx="1226483" cy="594104"/>
                  <a:chOff x="3071548" y="3356992"/>
                  <a:chExt cx="1801130" cy="896100"/>
                </a:xfrm>
              </p:grpSpPr>
              <p:sp>
                <p:nvSpPr>
                  <p:cNvPr id="77" name="Rectangle 76"/>
                  <p:cNvSpPr/>
                  <p:nvPr/>
                </p:nvSpPr>
                <p:spPr>
                  <a:xfrm>
                    <a:off x="3071548" y="3356992"/>
                    <a:ext cx="903501" cy="448050"/>
                  </a:xfrm>
                  <a:prstGeom prst="rect">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cts_10</a:t>
                    </a:r>
                  </a:p>
                </p:txBody>
              </p:sp>
              <p:sp>
                <p:nvSpPr>
                  <p:cNvPr id="78" name="Rectangle 77"/>
                  <p:cNvSpPr/>
                  <p:nvPr/>
                </p:nvSpPr>
                <p:spPr>
                  <a:xfrm>
                    <a:off x="3975050" y="3356992"/>
                    <a:ext cx="897628" cy="448050"/>
                  </a:xfrm>
                  <a:prstGeom prst="rect">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cts_11</a:t>
                    </a:r>
                  </a:p>
                </p:txBody>
              </p:sp>
              <p:sp>
                <p:nvSpPr>
                  <p:cNvPr id="79" name="Rectangle 78"/>
                  <p:cNvSpPr/>
                  <p:nvPr/>
                </p:nvSpPr>
                <p:spPr>
                  <a:xfrm>
                    <a:off x="3076510" y="3805042"/>
                    <a:ext cx="897628" cy="448050"/>
                  </a:xfrm>
                  <a:prstGeom prst="rect">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cts_12</a:t>
                    </a:r>
                  </a:p>
                </p:txBody>
              </p:sp>
              <p:sp>
                <p:nvSpPr>
                  <p:cNvPr id="80" name="Rectangle 79"/>
                  <p:cNvSpPr/>
                  <p:nvPr/>
                </p:nvSpPr>
                <p:spPr>
                  <a:xfrm>
                    <a:off x="3974138" y="3805042"/>
                    <a:ext cx="897628" cy="448050"/>
                  </a:xfrm>
                  <a:prstGeom prst="rect">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cts_13</a:t>
                    </a:r>
                  </a:p>
                </p:txBody>
              </p:sp>
            </p:grpSp>
            <p:sp>
              <p:nvSpPr>
                <p:cNvPr id="76" name="Right Brace 75"/>
                <p:cNvSpPr/>
                <p:nvPr/>
              </p:nvSpPr>
              <p:spPr>
                <a:xfrm>
                  <a:off x="4338086" y="2718934"/>
                  <a:ext cx="228965" cy="1502153"/>
                </a:xfrm>
                <a:prstGeom prst="rightBrace">
                  <a:avLst/>
                </a:prstGeom>
                <a:ln w="19050">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00" name="Right Arrow 99"/>
              <p:cNvSpPr/>
              <p:nvPr/>
            </p:nvSpPr>
            <p:spPr>
              <a:xfrm>
                <a:off x="1600049" y="4575154"/>
                <a:ext cx="951680" cy="407364"/>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sz="1200" dirty="0" smtClean="0"/>
                  <a:t>encoding</a:t>
                </a:r>
              </a:p>
            </p:txBody>
          </p:sp>
          <p:sp>
            <p:nvSpPr>
              <p:cNvPr id="103" name="Right Arrow 102"/>
              <p:cNvSpPr/>
              <p:nvPr/>
            </p:nvSpPr>
            <p:spPr>
              <a:xfrm>
                <a:off x="1600049" y="5296898"/>
                <a:ext cx="951680" cy="407364"/>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sz="1200" dirty="0" smtClean="0"/>
                  <a:t>encoding</a:t>
                </a:r>
              </a:p>
            </p:txBody>
          </p:sp>
        </p:grpSp>
        <p:sp>
          <p:nvSpPr>
            <p:cNvPr id="108" name="Right Arrow 107"/>
            <p:cNvSpPr/>
            <p:nvPr/>
          </p:nvSpPr>
          <p:spPr>
            <a:xfrm>
              <a:off x="6780018" y="4912498"/>
              <a:ext cx="916672" cy="407364"/>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sz="1200" dirty="0" smtClean="0"/>
                <a:t>decoding</a:t>
              </a:r>
            </a:p>
          </p:txBody>
        </p:sp>
      </p:grpSp>
      <p:sp>
        <p:nvSpPr>
          <p:cNvPr id="116" name="Rectangle 115"/>
          <p:cNvSpPr/>
          <p:nvPr/>
        </p:nvSpPr>
        <p:spPr>
          <a:xfrm>
            <a:off x="239410" y="1961914"/>
            <a:ext cx="6060782" cy="287211"/>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kumimoji="1" lang="en-US" dirty="0" smtClean="0"/>
              <a:t>Scenario 1: Extract one or more tiles from a single stream</a:t>
            </a:r>
          </a:p>
        </p:txBody>
      </p:sp>
      <p:sp>
        <p:nvSpPr>
          <p:cNvPr id="119" name="Rectangle 118"/>
          <p:cNvSpPr/>
          <p:nvPr/>
        </p:nvSpPr>
        <p:spPr>
          <a:xfrm>
            <a:off x="239411" y="4005885"/>
            <a:ext cx="6320747" cy="287211"/>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kumimoji="1" lang="en-US" dirty="0" smtClean="0"/>
              <a:t>Scenario 2: Combined tiles encoded with different quality</a:t>
            </a:r>
          </a:p>
        </p:txBody>
      </p:sp>
      <p:sp>
        <p:nvSpPr>
          <p:cNvPr id="122" name="Rectangle 121"/>
          <p:cNvSpPr/>
          <p:nvPr/>
        </p:nvSpPr>
        <p:spPr>
          <a:xfrm>
            <a:off x="246616" y="6022109"/>
            <a:ext cx="7204671" cy="287211"/>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kumimoji="1" lang="en-US" dirty="0" smtClean="0"/>
              <a:t>Scenario 3: Combine and shuffle tiles possibly from different streams</a:t>
            </a:r>
          </a:p>
        </p:txBody>
      </p:sp>
      <p:sp>
        <p:nvSpPr>
          <p:cNvPr id="92" name="Rectangle 91"/>
          <p:cNvSpPr/>
          <p:nvPr/>
        </p:nvSpPr>
        <p:spPr>
          <a:xfrm>
            <a:off x="5480009" y="4913217"/>
            <a:ext cx="611241" cy="29705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cts_01</a:t>
            </a:r>
          </a:p>
        </p:txBody>
      </p:sp>
      <p:sp>
        <p:nvSpPr>
          <p:cNvPr id="98" name="Rectangle 97"/>
          <p:cNvSpPr/>
          <p:nvPr/>
        </p:nvSpPr>
        <p:spPr>
          <a:xfrm>
            <a:off x="6091251" y="4913217"/>
            <a:ext cx="611241" cy="297052"/>
          </a:xfrm>
          <a:prstGeom prst="rect">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cts_10</a:t>
            </a:r>
          </a:p>
        </p:txBody>
      </p:sp>
      <p:sp>
        <p:nvSpPr>
          <p:cNvPr id="99" name="Rectangle 98"/>
          <p:cNvSpPr/>
          <p:nvPr/>
        </p:nvSpPr>
        <p:spPr>
          <a:xfrm>
            <a:off x="5479388" y="5210269"/>
            <a:ext cx="611241" cy="29705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cts_03</a:t>
            </a:r>
          </a:p>
        </p:txBody>
      </p:sp>
      <p:sp>
        <p:nvSpPr>
          <p:cNvPr id="101" name="Rectangle 100"/>
          <p:cNvSpPr/>
          <p:nvPr/>
        </p:nvSpPr>
        <p:spPr>
          <a:xfrm>
            <a:off x="6090629" y="5210269"/>
            <a:ext cx="611241" cy="297052"/>
          </a:xfrm>
          <a:prstGeom prst="rect">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cts_12</a:t>
            </a:r>
          </a:p>
        </p:txBody>
      </p:sp>
      <p:grpSp>
        <p:nvGrpSpPr>
          <p:cNvPr id="5" name="Group 4"/>
          <p:cNvGrpSpPr/>
          <p:nvPr/>
        </p:nvGrpSpPr>
        <p:grpSpPr>
          <a:xfrm>
            <a:off x="8045943" y="1417286"/>
            <a:ext cx="611241" cy="297052"/>
            <a:chOff x="8045943" y="1417286"/>
            <a:chExt cx="611241" cy="297052"/>
          </a:xfrm>
        </p:grpSpPr>
        <p:sp>
          <p:nvSpPr>
            <p:cNvPr id="6" name="Rectangle 5"/>
            <p:cNvSpPr/>
            <p:nvPr/>
          </p:nvSpPr>
          <p:spPr>
            <a:xfrm>
              <a:off x="8045943" y="1417286"/>
              <a:ext cx="611241" cy="297052"/>
            </a:xfrm>
            <a:prstGeom prst="rect">
              <a:avLst/>
            </a:prstGeom>
            <a:solidFill>
              <a:schemeClr val="bg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solidFill>
                  <a:schemeClr val="tx1"/>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58491" y="1495702"/>
              <a:ext cx="164606" cy="140220"/>
            </a:xfrm>
            <a:prstGeom prst="rect">
              <a:avLst/>
            </a:prstGeom>
          </p:spPr>
        </p:pic>
      </p:grpSp>
      <p:grpSp>
        <p:nvGrpSpPr>
          <p:cNvPr id="12" name="Group 11"/>
          <p:cNvGrpSpPr/>
          <p:nvPr/>
        </p:nvGrpSpPr>
        <p:grpSpPr>
          <a:xfrm>
            <a:off x="6765882" y="2874912"/>
            <a:ext cx="2198606" cy="594104"/>
            <a:chOff x="6765882" y="2874912"/>
            <a:chExt cx="2198606" cy="594104"/>
          </a:xfrm>
        </p:grpSpPr>
        <p:sp>
          <p:nvSpPr>
            <p:cNvPr id="51" name="Rectangle 50"/>
            <p:cNvSpPr/>
            <p:nvPr/>
          </p:nvSpPr>
          <p:spPr>
            <a:xfrm>
              <a:off x="7738638" y="2874912"/>
              <a:ext cx="1225850" cy="594104"/>
            </a:xfrm>
            <a:prstGeom prst="rect">
              <a:avLst/>
            </a:prstGeom>
            <a:solidFill>
              <a:schemeClr val="bg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solidFill>
                  <a:schemeClr val="tx1"/>
                </a:solidFill>
              </a:endParaRPr>
            </a:p>
          </p:txBody>
        </p:sp>
        <p:sp>
          <p:nvSpPr>
            <p:cNvPr id="107" name="Right Arrow 106"/>
            <p:cNvSpPr/>
            <p:nvPr/>
          </p:nvSpPr>
          <p:spPr>
            <a:xfrm>
              <a:off x="6765882" y="2968282"/>
              <a:ext cx="916672" cy="407364"/>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sz="1200" dirty="0" smtClean="0"/>
                <a:t>decoding</a:t>
              </a:r>
            </a:p>
          </p:txBody>
        </p:sp>
        <p:pic>
          <p:nvPicPr>
            <p:cNvPr id="102" name="Picture 10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81205" y="2959272"/>
              <a:ext cx="164606" cy="140220"/>
            </a:xfrm>
            <a:prstGeom prst="rect">
              <a:avLst/>
            </a:prstGeom>
          </p:spPr>
        </p:pic>
        <p:pic>
          <p:nvPicPr>
            <p:cNvPr id="104" name="Picture 10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86494" y="2983423"/>
              <a:ext cx="164606" cy="140220"/>
            </a:xfrm>
            <a:prstGeom prst="rect">
              <a:avLst/>
            </a:prstGeom>
          </p:spPr>
        </p:pic>
        <p:pic>
          <p:nvPicPr>
            <p:cNvPr id="105" name="Picture 10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81205" y="3216772"/>
              <a:ext cx="164606" cy="140220"/>
            </a:xfrm>
            <a:prstGeom prst="rect">
              <a:avLst/>
            </a:prstGeom>
          </p:spPr>
        </p:pic>
        <p:pic>
          <p:nvPicPr>
            <p:cNvPr id="112" name="Picture 1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86494" y="3207736"/>
              <a:ext cx="164606" cy="140220"/>
            </a:xfrm>
            <a:prstGeom prst="rect">
              <a:avLst/>
            </a:prstGeom>
          </p:spPr>
        </p:pic>
      </p:grpSp>
      <p:pic>
        <p:nvPicPr>
          <p:cNvPr id="115" name="Picture 1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03455" y="4979977"/>
            <a:ext cx="164606" cy="140220"/>
          </a:xfrm>
          <a:prstGeom prst="rect">
            <a:avLst/>
          </a:prstGeom>
        </p:spPr>
      </p:pic>
      <p:pic>
        <p:nvPicPr>
          <p:cNvPr id="117" name="Picture 1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31635" y="4978404"/>
            <a:ext cx="164606" cy="140220"/>
          </a:xfrm>
          <a:prstGeom prst="rect">
            <a:avLst/>
          </a:prstGeom>
        </p:spPr>
      </p:pic>
      <p:pic>
        <p:nvPicPr>
          <p:cNvPr id="118" name="Picture 1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4884" y="5214343"/>
            <a:ext cx="164606" cy="140220"/>
          </a:xfrm>
          <a:prstGeom prst="rect">
            <a:avLst/>
          </a:prstGeom>
        </p:spPr>
      </p:pic>
      <p:pic>
        <p:nvPicPr>
          <p:cNvPr id="120" name="Picture 11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57870" y="5236829"/>
            <a:ext cx="164606" cy="140220"/>
          </a:xfrm>
          <a:prstGeom prst="rect">
            <a:avLst/>
          </a:prstGeom>
        </p:spPr>
      </p:pic>
      <p:pic>
        <p:nvPicPr>
          <p:cNvPr id="121" name="Picture 1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40291" y="2053339"/>
            <a:ext cx="164606" cy="140220"/>
          </a:xfrm>
          <a:prstGeom prst="rect">
            <a:avLst/>
          </a:prstGeom>
        </p:spPr>
      </p:pic>
      <p:sp>
        <p:nvSpPr>
          <p:cNvPr id="3" name="TextBox 2"/>
          <p:cNvSpPr txBox="1"/>
          <p:nvPr/>
        </p:nvSpPr>
        <p:spPr>
          <a:xfrm>
            <a:off x="7305035" y="1975716"/>
            <a:ext cx="963725" cy="276614"/>
          </a:xfrm>
          <a:prstGeom prst="rect">
            <a:avLst/>
          </a:prstGeom>
          <a:noFill/>
        </p:spPr>
        <p:txBody>
          <a:bodyPr wrap="none" rtlCol="0">
            <a:spAutoFit/>
          </a:bodyPr>
          <a:lstStyle/>
          <a:p>
            <a:pPr>
              <a:lnSpc>
                <a:spcPct val="120000"/>
              </a:lnSpc>
              <a:spcBef>
                <a:spcPts val="300"/>
              </a:spcBef>
              <a:buClr>
                <a:schemeClr val="accent1"/>
              </a:buClr>
            </a:pPr>
            <a:r>
              <a:rPr kumimoji="1" lang="fr-FR" sz="1100" dirty="0" err="1" smtClean="0"/>
              <a:t>decoding</a:t>
            </a:r>
            <a:r>
              <a:rPr lang="fr-FR" sz="1100" dirty="0" smtClean="0"/>
              <a:t> ok</a:t>
            </a:r>
            <a:endParaRPr kumimoji="1" lang="fr-FR" sz="1100" dirty="0"/>
          </a:p>
        </p:txBody>
      </p:sp>
      <p:sp>
        <p:nvSpPr>
          <p:cNvPr id="130" name="TextBox 129"/>
          <p:cNvSpPr txBox="1"/>
          <p:nvPr/>
        </p:nvSpPr>
        <p:spPr>
          <a:xfrm>
            <a:off x="8604448" y="6595732"/>
            <a:ext cx="471476" cy="276614"/>
          </a:xfrm>
          <a:prstGeom prst="rect">
            <a:avLst/>
          </a:prstGeom>
          <a:noFill/>
        </p:spPr>
        <p:txBody>
          <a:bodyPr wrap="square" rtlCol="0">
            <a:spAutoFit/>
          </a:bodyPr>
          <a:lstStyle/>
          <a:p>
            <a:pPr>
              <a:lnSpc>
                <a:spcPct val="120000"/>
              </a:lnSpc>
              <a:spcBef>
                <a:spcPts val="300"/>
              </a:spcBef>
              <a:buClr>
                <a:schemeClr val="accent1"/>
              </a:buClr>
            </a:pPr>
            <a:r>
              <a:rPr lang="fr-FR" sz="1100" dirty="0" smtClean="0">
                <a:solidFill>
                  <a:schemeClr val="bg1"/>
                </a:solidFill>
              </a:rPr>
              <a:t>2</a:t>
            </a:r>
            <a:r>
              <a:rPr kumimoji="1" lang="fr-FR" sz="1100" dirty="0" smtClean="0">
                <a:solidFill>
                  <a:schemeClr val="bg1"/>
                </a:solidFill>
              </a:rPr>
              <a:t>/7</a:t>
            </a:r>
            <a:endParaRPr kumimoji="1" lang="fr-FR" sz="1100" dirty="0">
              <a:solidFill>
                <a:schemeClr val="bg1"/>
              </a:solidFill>
            </a:endParaRPr>
          </a:p>
        </p:txBody>
      </p:sp>
    </p:spTree>
    <p:extLst>
      <p:ext uri="{BB962C8B-B14F-4D97-AF65-F5344CB8AC3E}">
        <p14:creationId xmlns:p14="http://schemas.microsoft.com/office/powerpoint/2010/main" val="2446991817"/>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a:xfrm>
            <a:off x="395288" y="260648"/>
            <a:ext cx="8509182" cy="561600"/>
          </a:xfrm>
        </p:spPr>
        <p:txBody>
          <a:bodyPr>
            <a:normAutofit fontScale="90000"/>
          </a:bodyPr>
          <a:lstStyle/>
          <a:p>
            <a:r>
              <a:rPr lang="en-US" dirty="0" smtClean="0"/>
              <a:t>Issue with motion prediction from border extension </a:t>
            </a:r>
            <a:endParaRPr lang="en-US" dirty="0"/>
          </a:p>
        </p:txBody>
      </p:sp>
      <p:sp>
        <p:nvSpPr>
          <p:cNvPr id="130" name="TextBox 129"/>
          <p:cNvSpPr txBox="1"/>
          <p:nvPr/>
        </p:nvSpPr>
        <p:spPr>
          <a:xfrm>
            <a:off x="8604448" y="6595732"/>
            <a:ext cx="471476" cy="276614"/>
          </a:xfrm>
          <a:prstGeom prst="rect">
            <a:avLst/>
          </a:prstGeom>
          <a:noFill/>
        </p:spPr>
        <p:txBody>
          <a:bodyPr wrap="square" rtlCol="0">
            <a:spAutoFit/>
          </a:bodyPr>
          <a:lstStyle/>
          <a:p>
            <a:pPr>
              <a:lnSpc>
                <a:spcPct val="120000"/>
              </a:lnSpc>
              <a:spcBef>
                <a:spcPts val="300"/>
              </a:spcBef>
              <a:buClr>
                <a:schemeClr val="accent1"/>
              </a:buClr>
            </a:pPr>
            <a:r>
              <a:rPr lang="fr-FR" sz="1100" dirty="0" smtClean="0">
                <a:solidFill>
                  <a:schemeClr val="bg1"/>
                </a:solidFill>
              </a:rPr>
              <a:t>3</a:t>
            </a:r>
            <a:r>
              <a:rPr kumimoji="1" lang="fr-FR" sz="1100" dirty="0" smtClean="0">
                <a:solidFill>
                  <a:schemeClr val="bg1"/>
                </a:solidFill>
              </a:rPr>
              <a:t>/7</a:t>
            </a:r>
            <a:endParaRPr kumimoji="1" lang="fr-FR" sz="1100" dirty="0">
              <a:solidFill>
                <a:schemeClr val="bg1"/>
              </a:solidFill>
            </a:endParaRPr>
          </a:p>
        </p:txBody>
      </p:sp>
      <p:grpSp>
        <p:nvGrpSpPr>
          <p:cNvPr id="27" name="Group 26"/>
          <p:cNvGrpSpPr/>
          <p:nvPr/>
        </p:nvGrpSpPr>
        <p:grpSpPr>
          <a:xfrm>
            <a:off x="124779" y="1057424"/>
            <a:ext cx="2448272" cy="1409840"/>
            <a:chOff x="179512" y="1227072"/>
            <a:chExt cx="2448272" cy="1409840"/>
          </a:xfrm>
        </p:grpSpPr>
        <p:sp>
          <p:nvSpPr>
            <p:cNvPr id="19" name="Rectangle 18"/>
            <p:cNvSpPr/>
            <p:nvPr/>
          </p:nvSpPr>
          <p:spPr>
            <a:xfrm>
              <a:off x="179512" y="1268760"/>
              <a:ext cx="2448272" cy="136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p>
          </p:txBody>
        </p:sp>
        <p:sp>
          <p:nvSpPr>
            <p:cNvPr id="131" name="Rectangle 130"/>
            <p:cNvSpPr/>
            <p:nvPr/>
          </p:nvSpPr>
          <p:spPr>
            <a:xfrm>
              <a:off x="323528" y="1412776"/>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cts_00</a:t>
              </a:r>
              <a:endParaRPr kumimoji="1" lang="en-US" sz="1400" dirty="0" smtClean="0"/>
            </a:p>
          </p:txBody>
        </p:sp>
        <p:sp>
          <p:nvSpPr>
            <p:cNvPr id="133" name="Rectangle 132"/>
            <p:cNvSpPr/>
            <p:nvPr/>
          </p:nvSpPr>
          <p:spPr>
            <a:xfrm>
              <a:off x="323528" y="1933848"/>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cts_02</a:t>
              </a:r>
            </a:p>
          </p:txBody>
        </p:sp>
        <p:sp>
          <p:nvSpPr>
            <p:cNvPr id="134" name="Rectangle 133"/>
            <p:cNvSpPr/>
            <p:nvPr/>
          </p:nvSpPr>
          <p:spPr>
            <a:xfrm>
              <a:off x="1386981" y="1936160"/>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cts_03</a:t>
              </a:r>
            </a:p>
          </p:txBody>
        </p:sp>
        <p:sp>
          <p:nvSpPr>
            <p:cNvPr id="132" name="Rectangle 131"/>
            <p:cNvSpPr/>
            <p:nvPr/>
          </p:nvSpPr>
          <p:spPr>
            <a:xfrm>
              <a:off x="1388094" y="1412776"/>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cts_01</a:t>
              </a:r>
            </a:p>
          </p:txBody>
        </p:sp>
        <p:sp>
          <p:nvSpPr>
            <p:cNvPr id="12" name="Rectangle 11"/>
            <p:cNvSpPr/>
            <p:nvPr/>
          </p:nvSpPr>
          <p:spPr>
            <a:xfrm>
              <a:off x="2325688" y="1556792"/>
              <a:ext cx="111795" cy="144016"/>
            </a:xfrm>
            <a:prstGeom prst="rect">
              <a:avLst/>
            </a:prstGeom>
            <a:solidFill>
              <a:schemeClr val="bg2"/>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p>
          </p:txBody>
        </p:sp>
        <p:cxnSp>
          <p:nvCxnSpPr>
            <p:cNvPr id="16" name="Straight Arrow Connector 15"/>
            <p:cNvCxnSpPr/>
            <p:nvPr/>
          </p:nvCxnSpPr>
          <p:spPr>
            <a:xfrm flipV="1">
              <a:off x="2380454" y="1556792"/>
              <a:ext cx="122654" cy="76771"/>
            </a:xfrm>
            <a:prstGeom prst="straightConnector1">
              <a:avLst/>
            </a:prstGeom>
            <a:ln w="19050">
              <a:solidFill>
                <a:srgbClr val="0070C0"/>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885515" y="1227072"/>
              <a:ext cx="1122423" cy="209609"/>
            </a:xfrm>
            <a:prstGeom prst="rect">
              <a:avLst/>
            </a:prstGeom>
            <a:noFill/>
          </p:spPr>
          <p:txBody>
            <a:bodyPr wrap="none" rtlCol="0">
              <a:spAutoFit/>
            </a:bodyPr>
            <a:lstStyle/>
            <a:p>
              <a:pPr>
                <a:lnSpc>
                  <a:spcPct val="120000"/>
                </a:lnSpc>
                <a:spcBef>
                  <a:spcPts val="300"/>
                </a:spcBef>
                <a:buClr>
                  <a:schemeClr val="accent1"/>
                </a:buClr>
              </a:pPr>
              <a:r>
                <a:rPr kumimoji="1" lang="fr-FR" sz="700" dirty="0" smtClean="0"/>
                <a:t>Frame border extension</a:t>
              </a:r>
              <a:endParaRPr kumimoji="1" lang="en-US" sz="700" dirty="0"/>
            </a:p>
          </p:txBody>
        </p:sp>
      </p:grpSp>
      <p:grpSp>
        <p:nvGrpSpPr>
          <p:cNvPr id="29" name="Group 28"/>
          <p:cNvGrpSpPr/>
          <p:nvPr/>
        </p:nvGrpSpPr>
        <p:grpSpPr>
          <a:xfrm>
            <a:off x="5154824" y="1146327"/>
            <a:ext cx="1368152" cy="845359"/>
            <a:chOff x="4139952" y="1298762"/>
            <a:chExt cx="1368152" cy="845359"/>
          </a:xfrm>
        </p:grpSpPr>
        <p:sp>
          <p:nvSpPr>
            <p:cNvPr id="147" name="Rectangle 146"/>
            <p:cNvSpPr/>
            <p:nvPr/>
          </p:nvSpPr>
          <p:spPr>
            <a:xfrm>
              <a:off x="4139952" y="1328139"/>
              <a:ext cx="1368152" cy="81598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p>
          </p:txBody>
        </p:sp>
        <p:sp>
          <p:nvSpPr>
            <p:cNvPr id="144" name="Rectangle 143"/>
            <p:cNvSpPr/>
            <p:nvPr/>
          </p:nvSpPr>
          <p:spPr>
            <a:xfrm>
              <a:off x="4283968" y="1487116"/>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cts_01</a:t>
              </a:r>
            </a:p>
          </p:txBody>
        </p:sp>
        <p:sp>
          <p:nvSpPr>
            <p:cNvPr id="145" name="Rectangle 144"/>
            <p:cNvSpPr/>
            <p:nvPr/>
          </p:nvSpPr>
          <p:spPr>
            <a:xfrm>
              <a:off x="5221562" y="1631132"/>
              <a:ext cx="111795" cy="144016"/>
            </a:xfrm>
            <a:prstGeom prst="rect">
              <a:avLst/>
            </a:prstGeom>
            <a:solidFill>
              <a:schemeClr val="bg2"/>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p>
          </p:txBody>
        </p:sp>
        <p:cxnSp>
          <p:nvCxnSpPr>
            <p:cNvPr id="146" name="Straight Arrow Connector 145"/>
            <p:cNvCxnSpPr/>
            <p:nvPr/>
          </p:nvCxnSpPr>
          <p:spPr>
            <a:xfrm flipV="1">
              <a:off x="5276328" y="1631132"/>
              <a:ext cx="122654" cy="76771"/>
            </a:xfrm>
            <a:prstGeom prst="straightConnector1">
              <a:avLst/>
            </a:prstGeom>
            <a:ln w="19050">
              <a:solidFill>
                <a:srgbClr val="0070C0"/>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48" name="TextBox 147"/>
            <p:cNvSpPr txBox="1"/>
            <p:nvPr/>
          </p:nvSpPr>
          <p:spPr>
            <a:xfrm>
              <a:off x="4226111" y="1298762"/>
              <a:ext cx="1122423" cy="209609"/>
            </a:xfrm>
            <a:prstGeom prst="rect">
              <a:avLst/>
            </a:prstGeom>
            <a:noFill/>
          </p:spPr>
          <p:txBody>
            <a:bodyPr wrap="none" rtlCol="0">
              <a:spAutoFit/>
            </a:bodyPr>
            <a:lstStyle/>
            <a:p>
              <a:pPr>
                <a:lnSpc>
                  <a:spcPct val="120000"/>
                </a:lnSpc>
                <a:spcBef>
                  <a:spcPts val="300"/>
                </a:spcBef>
                <a:buClr>
                  <a:schemeClr val="accent1"/>
                </a:buClr>
              </a:pPr>
              <a:r>
                <a:rPr kumimoji="1" lang="fr-FR" sz="700" dirty="0" smtClean="0"/>
                <a:t>Frame border extension</a:t>
              </a:r>
              <a:endParaRPr kumimoji="1" lang="en-US" sz="700" dirty="0"/>
            </a:p>
          </p:txBody>
        </p:sp>
      </p:grpSp>
      <p:grpSp>
        <p:nvGrpSpPr>
          <p:cNvPr id="149" name="Group 148"/>
          <p:cNvGrpSpPr/>
          <p:nvPr/>
        </p:nvGrpSpPr>
        <p:grpSpPr>
          <a:xfrm>
            <a:off x="8015076" y="1294649"/>
            <a:ext cx="1060848" cy="515553"/>
            <a:chOff x="8045943" y="1417286"/>
            <a:chExt cx="611241" cy="297052"/>
          </a:xfrm>
        </p:grpSpPr>
        <p:sp>
          <p:nvSpPr>
            <p:cNvPr id="150" name="Rectangle 149"/>
            <p:cNvSpPr/>
            <p:nvPr/>
          </p:nvSpPr>
          <p:spPr>
            <a:xfrm>
              <a:off x="8045943" y="1417286"/>
              <a:ext cx="611241" cy="297052"/>
            </a:xfrm>
            <a:prstGeom prst="rect">
              <a:avLst/>
            </a:prstGeom>
            <a:solidFill>
              <a:schemeClr val="bg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solidFill>
                  <a:schemeClr val="tx1"/>
                </a:solidFill>
              </a:endParaRPr>
            </a:p>
          </p:txBody>
        </p:sp>
        <p:pic>
          <p:nvPicPr>
            <p:cNvPr id="151" name="Picture 15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58491" y="1495702"/>
              <a:ext cx="164606" cy="140220"/>
            </a:xfrm>
            <a:prstGeom prst="rect">
              <a:avLst/>
            </a:prstGeom>
          </p:spPr>
        </p:pic>
      </p:grpSp>
      <p:grpSp>
        <p:nvGrpSpPr>
          <p:cNvPr id="26" name="Group 25"/>
          <p:cNvGrpSpPr/>
          <p:nvPr/>
        </p:nvGrpSpPr>
        <p:grpSpPr>
          <a:xfrm>
            <a:off x="4499992" y="2932989"/>
            <a:ext cx="2448272" cy="1368152"/>
            <a:chOff x="146178" y="3084791"/>
            <a:chExt cx="2448272" cy="1368152"/>
          </a:xfrm>
        </p:grpSpPr>
        <p:sp>
          <p:nvSpPr>
            <p:cNvPr id="175" name="Rectangle 174"/>
            <p:cNvSpPr/>
            <p:nvPr/>
          </p:nvSpPr>
          <p:spPr>
            <a:xfrm>
              <a:off x="146178" y="3084791"/>
              <a:ext cx="2448272" cy="136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p>
          </p:txBody>
        </p:sp>
        <p:sp>
          <p:nvSpPr>
            <p:cNvPr id="153" name="Rectangle 152"/>
            <p:cNvSpPr/>
            <p:nvPr/>
          </p:nvSpPr>
          <p:spPr>
            <a:xfrm>
              <a:off x="306861" y="3316615"/>
              <a:ext cx="1064566" cy="517360"/>
            </a:xfrm>
            <a:prstGeom prst="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cts_10</a:t>
              </a:r>
              <a:endParaRPr kumimoji="1" lang="en-US" sz="1400" dirty="0" smtClean="0"/>
            </a:p>
          </p:txBody>
        </p:sp>
        <p:sp>
          <p:nvSpPr>
            <p:cNvPr id="154" name="Rectangle 153"/>
            <p:cNvSpPr/>
            <p:nvPr/>
          </p:nvSpPr>
          <p:spPr>
            <a:xfrm>
              <a:off x="306861" y="3837687"/>
              <a:ext cx="1064566" cy="517360"/>
            </a:xfrm>
            <a:prstGeom prst="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cts_12</a:t>
              </a:r>
            </a:p>
          </p:txBody>
        </p:sp>
        <p:sp>
          <p:nvSpPr>
            <p:cNvPr id="155" name="Rectangle 154"/>
            <p:cNvSpPr/>
            <p:nvPr/>
          </p:nvSpPr>
          <p:spPr>
            <a:xfrm>
              <a:off x="1370314" y="3839999"/>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cts_03</a:t>
              </a:r>
            </a:p>
          </p:txBody>
        </p:sp>
        <p:sp>
          <p:nvSpPr>
            <p:cNvPr id="157" name="Rectangle 156"/>
            <p:cNvSpPr/>
            <p:nvPr/>
          </p:nvSpPr>
          <p:spPr>
            <a:xfrm>
              <a:off x="1371427" y="3316615"/>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cts_01</a:t>
              </a:r>
            </a:p>
          </p:txBody>
        </p:sp>
        <p:sp>
          <p:nvSpPr>
            <p:cNvPr id="160" name="TextBox 159"/>
            <p:cNvSpPr txBox="1"/>
            <p:nvPr/>
          </p:nvSpPr>
          <p:spPr>
            <a:xfrm>
              <a:off x="868848" y="3130911"/>
              <a:ext cx="1122423" cy="209609"/>
            </a:xfrm>
            <a:prstGeom prst="rect">
              <a:avLst/>
            </a:prstGeom>
            <a:noFill/>
          </p:spPr>
          <p:txBody>
            <a:bodyPr wrap="none" rtlCol="0">
              <a:spAutoFit/>
            </a:bodyPr>
            <a:lstStyle/>
            <a:p>
              <a:pPr>
                <a:lnSpc>
                  <a:spcPct val="120000"/>
                </a:lnSpc>
                <a:spcBef>
                  <a:spcPts val="300"/>
                </a:spcBef>
                <a:buClr>
                  <a:schemeClr val="accent1"/>
                </a:buClr>
              </a:pPr>
              <a:r>
                <a:rPr kumimoji="1" lang="fr-FR" sz="700" dirty="0" smtClean="0"/>
                <a:t>Frame border extension</a:t>
              </a:r>
              <a:endParaRPr kumimoji="1" lang="en-US" sz="700" dirty="0"/>
            </a:p>
          </p:txBody>
        </p:sp>
        <p:grpSp>
          <p:nvGrpSpPr>
            <p:cNvPr id="24" name="Group 23"/>
            <p:cNvGrpSpPr/>
            <p:nvPr/>
          </p:nvGrpSpPr>
          <p:grpSpPr>
            <a:xfrm>
              <a:off x="2315369" y="3451871"/>
              <a:ext cx="177420" cy="144016"/>
              <a:chOff x="2478088" y="1709192"/>
              <a:chExt cx="177420" cy="144016"/>
            </a:xfrm>
          </p:grpSpPr>
          <p:sp>
            <p:nvSpPr>
              <p:cNvPr id="176" name="Rectangle 175"/>
              <p:cNvSpPr/>
              <p:nvPr/>
            </p:nvSpPr>
            <p:spPr>
              <a:xfrm>
                <a:off x="2478088" y="1709192"/>
                <a:ext cx="111795" cy="144016"/>
              </a:xfrm>
              <a:prstGeom prst="rect">
                <a:avLst/>
              </a:prstGeom>
              <a:solidFill>
                <a:schemeClr val="bg2"/>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p>
            </p:txBody>
          </p:sp>
          <p:cxnSp>
            <p:nvCxnSpPr>
              <p:cNvPr id="177" name="Straight Arrow Connector 176"/>
              <p:cNvCxnSpPr/>
              <p:nvPr/>
            </p:nvCxnSpPr>
            <p:spPr>
              <a:xfrm flipV="1">
                <a:off x="2532854" y="1709192"/>
                <a:ext cx="122654" cy="76771"/>
              </a:xfrm>
              <a:prstGeom prst="straightConnector1">
                <a:avLst/>
              </a:prstGeom>
              <a:ln w="19050">
                <a:solidFill>
                  <a:srgbClr val="0070C0"/>
                </a:solidFill>
                <a:headEnd type="none" w="med" len="med"/>
                <a:tailEnd type="triangle"/>
              </a:ln>
            </p:spPr>
            <p:style>
              <a:lnRef idx="1">
                <a:schemeClr val="accent1"/>
              </a:lnRef>
              <a:fillRef idx="0">
                <a:schemeClr val="accent1"/>
              </a:fillRef>
              <a:effectRef idx="0">
                <a:schemeClr val="accent1"/>
              </a:effectRef>
              <a:fontRef idx="minor">
                <a:schemeClr val="tx1"/>
              </a:fontRef>
            </p:style>
          </p:cxnSp>
        </p:grpSp>
      </p:grpSp>
      <p:grpSp>
        <p:nvGrpSpPr>
          <p:cNvPr id="30" name="Group 29"/>
          <p:cNvGrpSpPr/>
          <p:nvPr/>
        </p:nvGrpSpPr>
        <p:grpSpPr>
          <a:xfrm>
            <a:off x="4239864" y="4793122"/>
            <a:ext cx="2448272" cy="1368152"/>
            <a:chOff x="289349" y="4869160"/>
            <a:chExt cx="2448272" cy="1368152"/>
          </a:xfrm>
        </p:grpSpPr>
        <p:grpSp>
          <p:nvGrpSpPr>
            <p:cNvPr id="25" name="Group 24"/>
            <p:cNvGrpSpPr/>
            <p:nvPr/>
          </p:nvGrpSpPr>
          <p:grpSpPr>
            <a:xfrm>
              <a:off x="289349" y="4869160"/>
              <a:ext cx="2448272" cy="1368152"/>
              <a:chOff x="289349" y="4834087"/>
              <a:chExt cx="2448272" cy="1368152"/>
            </a:xfrm>
          </p:grpSpPr>
          <p:sp>
            <p:nvSpPr>
              <p:cNvPr id="178" name="Rectangle 177"/>
              <p:cNvSpPr/>
              <p:nvPr/>
            </p:nvSpPr>
            <p:spPr>
              <a:xfrm>
                <a:off x="289349" y="4834087"/>
                <a:ext cx="2448272" cy="136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p>
            </p:txBody>
          </p:sp>
          <p:sp>
            <p:nvSpPr>
              <p:cNvPr id="179" name="TextBox 178"/>
              <p:cNvSpPr txBox="1"/>
              <p:nvPr/>
            </p:nvSpPr>
            <p:spPr>
              <a:xfrm>
                <a:off x="1012019" y="4880207"/>
                <a:ext cx="1122423" cy="209609"/>
              </a:xfrm>
              <a:prstGeom prst="rect">
                <a:avLst/>
              </a:prstGeom>
              <a:noFill/>
            </p:spPr>
            <p:txBody>
              <a:bodyPr wrap="none" rtlCol="0">
                <a:spAutoFit/>
              </a:bodyPr>
              <a:lstStyle/>
              <a:p>
                <a:pPr>
                  <a:lnSpc>
                    <a:spcPct val="120000"/>
                  </a:lnSpc>
                  <a:spcBef>
                    <a:spcPts val="300"/>
                  </a:spcBef>
                  <a:buClr>
                    <a:schemeClr val="accent1"/>
                  </a:buClr>
                </a:pPr>
                <a:r>
                  <a:rPr kumimoji="1" lang="fr-FR" sz="700" dirty="0" smtClean="0"/>
                  <a:t>Frame border extension</a:t>
                </a:r>
                <a:endParaRPr kumimoji="1" lang="en-US" sz="700" dirty="0"/>
              </a:p>
            </p:txBody>
          </p:sp>
        </p:grpSp>
        <p:sp>
          <p:nvSpPr>
            <p:cNvPr id="170" name="Rectangle 169"/>
            <p:cNvSpPr/>
            <p:nvPr/>
          </p:nvSpPr>
          <p:spPr>
            <a:xfrm>
              <a:off x="1549501" y="5090751"/>
              <a:ext cx="1064566" cy="517360"/>
            </a:xfrm>
            <a:prstGeom prst="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cts_10</a:t>
              </a:r>
              <a:endParaRPr kumimoji="1" lang="en-US" sz="1400" dirty="0" smtClean="0"/>
            </a:p>
          </p:txBody>
        </p:sp>
        <p:sp>
          <p:nvSpPr>
            <p:cNvPr id="171" name="Rectangle 170"/>
            <p:cNvSpPr/>
            <p:nvPr/>
          </p:nvSpPr>
          <p:spPr>
            <a:xfrm>
              <a:off x="484365" y="5606256"/>
              <a:ext cx="1064566" cy="517360"/>
            </a:xfrm>
            <a:prstGeom prst="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cts_12</a:t>
              </a:r>
            </a:p>
          </p:txBody>
        </p:sp>
        <p:sp>
          <p:nvSpPr>
            <p:cNvPr id="172" name="Rectangle 171"/>
            <p:cNvSpPr/>
            <p:nvPr/>
          </p:nvSpPr>
          <p:spPr>
            <a:xfrm>
              <a:off x="1547818" y="5608568"/>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cts_03</a:t>
              </a:r>
            </a:p>
          </p:txBody>
        </p:sp>
        <p:sp>
          <p:nvSpPr>
            <p:cNvPr id="173" name="Rectangle 172"/>
            <p:cNvSpPr/>
            <p:nvPr/>
          </p:nvSpPr>
          <p:spPr>
            <a:xfrm>
              <a:off x="483252" y="5086584"/>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cts_01</a:t>
              </a:r>
            </a:p>
          </p:txBody>
        </p:sp>
        <p:grpSp>
          <p:nvGrpSpPr>
            <p:cNvPr id="180" name="Group 179"/>
            <p:cNvGrpSpPr/>
            <p:nvPr/>
          </p:nvGrpSpPr>
          <p:grpSpPr>
            <a:xfrm>
              <a:off x="1442252" y="5156344"/>
              <a:ext cx="177420" cy="144016"/>
              <a:chOff x="2478088" y="1709192"/>
              <a:chExt cx="177420" cy="144016"/>
            </a:xfrm>
          </p:grpSpPr>
          <p:sp>
            <p:nvSpPr>
              <p:cNvPr id="181" name="Rectangle 180"/>
              <p:cNvSpPr/>
              <p:nvPr/>
            </p:nvSpPr>
            <p:spPr>
              <a:xfrm>
                <a:off x="2478088" y="1709192"/>
                <a:ext cx="111795" cy="144016"/>
              </a:xfrm>
              <a:prstGeom prst="rect">
                <a:avLst/>
              </a:prstGeom>
              <a:solidFill>
                <a:schemeClr val="bg2"/>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p>
            </p:txBody>
          </p:sp>
          <p:cxnSp>
            <p:nvCxnSpPr>
              <p:cNvPr id="182" name="Straight Arrow Connector 181"/>
              <p:cNvCxnSpPr/>
              <p:nvPr/>
            </p:nvCxnSpPr>
            <p:spPr>
              <a:xfrm flipV="1">
                <a:off x="2532854" y="1709192"/>
                <a:ext cx="122654" cy="76771"/>
              </a:xfrm>
              <a:prstGeom prst="straightConnector1">
                <a:avLst/>
              </a:prstGeom>
              <a:ln w="19050">
                <a:solidFill>
                  <a:srgbClr val="0070C0"/>
                </a:solidFill>
                <a:headEnd type="none" w="med" len="med"/>
                <a:tailEnd type="triangle"/>
              </a:ln>
            </p:spPr>
            <p:style>
              <a:lnRef idx="1">
                <a:schemeClr val="accent1"/>
              </a:lnRef>
              <a:fillRef idx="0">
                <a:schemeClr val="accent1"/>
              </a:fillRef>
              <a:effectRef idx="0">
                <a:schemeClr val="accent1"/>
              </a:effectRef>
              <a:fontRef idx="minor">
                <a:schemeClr val="tx1"/>
              </a:fontRef>
            </p:style>
          </p:cxnSp>
        </p:grpSp>
      </p:grpSp>
      <p:sp>
        <p:nvSpPr>
          <p:cNvPr id="183" name="Right Arrow 182"/>
          <p:cNvSpPr/>
          <p:nvPr/>
        </p:nvSpPr>
        <p:spPr>
          <a:xfrm>
            <a:off x="3444899" y="1404323"/>
            <a:ext cx="1229995" cy="423709"/>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sz="1200" dirty="0" smtClean="0"/>
              <a:t>extraction</a:t>
            </a:r>
          </a:p>
        </p:txBody>
      </p:sp>
      <p:sp>
        <p:nvSpPr>
          <p:cNvPr id="184" name="Right Arrow 183"/>
          <p:cNvSpPr/>
          <p:nvPr/>
        </p:nvSpPr>
        <p:spPr>
          <a:xfrm>
            <a:off x="6992952" y="1348743"/>
            <a:ext cx="916672" cy="407364"/>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sz="1200" dirty="0" smtClean="0"/>
              <a:t>decoding</a:t>
            </a:r>
          </a:p>
        </p:txBody>
      </p:sp>
      <p:grpSp>
        <p:nvGrpSpPr>
          <p:cNvPr id="185" name="Group 184"/>
          <p:cNvGrpSpPr/>
          <p:nvPr/>
        </p:nvGrpSpPr>
        <p:grpSpPr>
          <a:xfrm>
            <a:off x="108112" y="2651609"/>
            <a:ext cx="2448272" cy="1409840"/>
            <a:chOff x="179512" y="1227072"/>
            <a:chExt cx="2448272" cy="1409840"/>
          </a:xfrm>
        </p:grpSpPr>
        <p:sp>
          <p:nvSpPr>
            <p:cNvPr id="186" name="Rectangle 185"/>
            <p:cNvSpPr/>
            <p:nvPr/>
          </p:nvSpPr>
          <p:spPr>
            <a:xfrm>
              <a:off x="179512" y="1268760"/>
              <a:ext cx="2448272" cy="136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p>
          </p:txBody>
        </p:sp>
        <p:sp>
          <p:nvSpPr>
            <p:cNvPr id="187" name="Rectangle 186"/>
            <p:cNvSpPr/>
            <p:nvPr/>
          </p:nvSpPr>
          <p:spPr>
            <a:xfrm>
              <a:off x="323528" y="1412776"/>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cts_00</a:t>
              </a:r>
              <a:endParaRPr kumimoji="1" lang="en-US" sz="1400" dirty="0" smtClean="0"/>
            </a:p>
          </p:txBody>
        </p:sp>
        <p:sp>
          <p:nvSpPr>
            <p:cNvPr id="188" name="Rectangle 187"/>
            <p:cNvSpPr/>
            <p:nvPr/>
          </p:nvSpPr>
          <p:spPr>
            <a:xfrm>
              <a:off x="323528" y="1933848"/>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cts_02</a:t>
              </a:r>
            </a:p>
          </p:txBody>
        </p:sp>
        <p:sp>
          <p:nvSpPr>
            <p:cNvPr id="189" name="Rectangle 188"/>
            <p:cNvSpPr/>
            <p:nvPr/>
          </p:nvSpPr>
          <p:spPr>
            <a:xfrm>
              <a:off x="1386981" y="1936160"/>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cts_03</a:t>
              </a:r>
            </a:p>
          </p:txBody>
        </p:sp>
        <p:sp>
          <p:nvSpPr>
            <p:cNvPr id="190" name="Rectangle 189"/>
            <p:cNvSpPr/>
            <p:nvPr/>
          </p:nvSpPr>
          <p:spPr>
            <a:xfrm>
              <a:off x="1388094" y="1412776"/>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cts_01</a:t>
              </a:r>
            </a:p>
          </p:txBody>
        </p:sp>
        <p:sp>
          <p:nvSpPr>
            <p:cNvPr id="191" name="Rectangle 190"/>
            <p:cNvSpPr/>
            <p:nvPr/>
          </p:nvSpPr>
          <p:spPr>
            <a:xfrm>
              <a:off x="2325688" y="1556792"/>
              <a:ext cx="111795" cy="144016"/>
            </a:xfrm>
            <a:prstGeom prst="rect">
              <a:avLst/>
            </a:prstGeom>
            <a:solidFill>
              <a:schemeClr val="bg2"/>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p>
          </p:txBody>
        </p:sp>
        <p:cxnSp>
          <p:nvCxnSpPr>
            <p:cNvPr id="192" name="Straight Arrow Connector 191"/>
            <p:cNvCxnSpPr/>
            <p:nvPr/>
          </p:nvCxnSpPr>
          <p:spPr>
            <a:xfrm flipV="1">
              <a:off x="2380454" y="1556792"/>
              <a:ext cx="122654" cy="76771"/>
            </a:xfrm>
            <a:prstGeom prst="straightConnector1">
              <a:avLst/>
            </a:prstGeom>
            <a:ln w="19050">
              <a:solidFill>
                <a:srgbClr val="0070C0"/>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93" name="TextBox 192"/>
            <p:cNvSpPr txBox="1"/>
            <p:nvPr/>
          </p:nvSpPr>
          <p:spPr>
            <a:xfrm>
              <a:off x="885515" y="1227072"/>
              <a:ext cx="1122423" cy="209609"/>
            </a:xfrm>
            <a:prstGeom prst="rect">
              <a:avLst/>
            </a:prstGeom>
            <a:noFill/>
          </p:spPr>
          <p:txBody>
            <a:bodyPr wrap="none" rtlCol="0">
              <a:spAutoFit/>
            </a:bodyPr>
            <a:lstStyle/>
            <a:p>
              <a:pPr>
                <a:lnSpc>
                  <a:spcPct val="120000"/>
                </a:lnSpc>
                <a:spcBef>
                  <a:spcPts val="300"/>
                </a:spcBef>
                <a:buClr>
                  <a:schemeClr val="accent1"/>
                </a:buClr>
              </a:pPr>
              <a:r>
                <a:rPr kumimoji="1" lang="fr-FR" sz="700" dirty="0" smtClean="0"/>
                <a:t>Frame border extension</a:t>
              </a:r>
              <a:endParaRPr kumimoji="1" lang="en-US" sz="700" dirty="0"/>
            </a:p>
          </p:txBody>
        </p:sp>
      </p:grpSp>
      <p:grpSp>
        <p:nvGrpSpPr>
          <p:cNvPr id="194" name="Group 193"/>
          <p:cNvGrpSpPr/>
          <p:nvPr/>
        </p:nvGrpSpPr>
        <p:grpSpPr>
          <a:xfrm>
            <a:off x="557618" y="3134328"/>
            <a:ext cx="2448272" cy="1409840"/>
            <a:chOff x="179512" y="1227072"/>
            <a:chExt cx="2448272" cy="1409840"/>
          </a:xfrm>
        </p:grpSpPr>
        <p:sp>
          <p:nvSpPr>
            <p:cNvPr id="195" name="Rectangle 194"/>
            <p:cNvSpPr/>
            <p:nvPr/>
          </p:nvSpPr>
          <p:spPr>
            <a:xfrm>
              <a:off x="179512" y="1268760"/>
              <a:ext cx="2448272" cy="136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p>
          </p:txBody>
        </p:sp>
        <p:sp>
          <p:nvSpPr>
            <p:cNvPr id="196" name="Rectangle 195"/>
            <p:cNvSpPr/>
            <p:nvPr/>
          </p:nvSpPr>
          <p:spPr>
            <a:xfrm>
              <a:off x="323528" y="1412776"/>
              <a:ext cx="1064566" cy="517360"/>
            </a:xfrm>
            <a:prstGeom prst="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cts_10</a:t>
              </a:r>
              <a:endParaRPr kumimoji="1" lang="en-US" sz="1400" dirty="0" smtClean="0"/>
            </a:p>
          </p:txBody>
        </p:sp>
        <p:sp>
          <p:nvSpPr>
            <p:cNvPr id="197" name="Rectangle 196"/>
            <p:cNvSpPr/>
            <p:nvPr/>
          </p:nvSpPr>
          <p:spPr>
            <a:xfrm>
              <a:off x="323528" y="1933848"/>
              <a:ext cx="1064566" cy="517360"/>
            </a:xfrm>
            <a:prstGeom prst="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cts_12</a:t>
              </a:r>
            </a:p>
          </p:txBody>
        </p:sp>
        <p:sp>
          <p:nvSpPr>
            <p:cNvPr id="198" name="Rectangle 197"/>
            <p:cNvSpPr/>
            <p:nvPr/>
          </p:nvSpPr>
          <p:spPr>
            <a:xfrm>
              <a:off x="1386981" y="1936160"/>
              <a:ext cx="1064566" cy="517360"/>
            </a:xfrm>
            <a:prstGeom prst="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cts_13</a:t>
              </a:r>
            </a:p>
          </p:txBody>
        </p:sp>
        <p:sp>
          <p:nvSpPr>
            <p:cNvPr id="199" name="Rectangle 198"/>
            <p:cNvSpPr/>
            <p:nvPr/>
          </p:nvSpPr>
          <p:spPr>
            <a:xfrm>
              <a:off x="1388094" y="1412776"/>
              <a:ext cx="1064566" cy="517360"/>
            </a:xfrm>
            <a:prstGeom prst="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cts_11</a:t>
              </a:r>
            </a:p>
          </p:txBody>
        </p:sp>
        <p:sp>
          <p:nvSpPr>
            <p:cNvPr id="202" name="TextBox 201"/>
            <p:cNvSpPr txBox="1"/>
            <p:nvPr/>
          </p:nvSpPr>
          <p:spPr>
            <a:xfrm>
              <a:off x="885515" y="1227072"/>
              <a:ext cx="1122423" cy="209609"/>
            </a:xfrm>
            <a:prstGeom prst="rect">
              <a:avLst/>
            </a:prstGeom>
            <a:noFill/>
          </p:spPr>
          <p:txBody>
            <a:bodyPr wrap="none" rtlCol="0">
              <a:spAutoFit/>
            </a:bodyPr>
            <a:lstStyle/>
            <a:p>
              <a:pPr>
                <a:lnSpc>
                  <a:spcPct val="120000"/>
                </a:lnSpc>
                <a:spcBef>
                  <a:spcPts val="300"/>
                </a:spcBef>
                <a:buClr>
                  <a:schemeClr val="accent1"/>
                </a:buClr>
              </a:pPr>
              <a:r>
                <a:rPr kumimoji="1" lang="fr-FR" sz="700" dirty="0" smtClean="0"/>
                <a:t>Frame border extension</a:t>
              </a:r>
              <a:endParaRPr kumimoji="1" lang="en-US" sz="700" dirty="0"/>
            </a:p>
          </p:txBody>
        </p:sp>
      </p:grpSp>
      <p:sp>
        <p:nvSpPr>
          <p:cNvPr id="203" name="Right Arrow 202"/>
          <p:cNvSpPr/>
          <p:nvPr/>
        </p:nvSpPr>
        <p:spPr>
          <a:xfrm>
            <a:off x="3278046" y="3436040"/>
            <a:ext cx="1229995" cy="433150"/>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sz="1200" dirty="0" smtClean="0"/>
              <a:t>combination</a:t>
            </a:r>
          </a:p>
        </p:txBody>
      </p:sp>
      <p:grpSp>
        <p:nvGrpSpPr>
          <p:cNvPr id="206" name="Group 205"/>
          <p:cNvGrpSpPr/>
          <p:nvPr/>
        </p:nvGrpSpPr>
        <p:grpSpPr>
          <a:xfrm>
            <a:off x="7004194" y="3326679"/>
            <a:ext cx="2106024" cy="594104"/>
            <a:chOff x="6765882" y="2874912"/>
            <a:chExt cx="2106024" cy="594104"/>
          </a:xfrm>
        </p:grpSpPr>
        <p:sp>
          <p:nvSpPr>
            <p:cNvPr id="207" name="Rectangle 206"/>
            <p:cNvSpPr/>
            <p:nvPr/>
          </p:nvSpPr>
          <p:spPr>
            <a:xfrm>
              <a:off x="7646056" y="2874912"/>
              <a:ext cx="1225850" cy="594104"/>
            </a:xfrm>
            <a:prstGeom prst="rect">
              <a:avLst/>
            </a:prstGeom>
            <a:solidFill>
              <a:schemeClr val="bg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solidFill>
                  <a:schemeClr val="tx1"/>
                </a:solidFill>
              </a:endParaRPr>
            </a:p>
          </p:txBody>
        </p:sp>
        <p:sp>
          <p:nvSpPr>
            <p:cNvPr id="208" name="Right Arrow 207"/>
            <p:cNvSpPr/>
            <p:nvPr/>
          </p:nvSpPr>
          <p:spPr>
            <a:xfrm>
              <a:off x="6765882" y="2968282"/>
              <a:ext cx="916672" cy="407364"/>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sz="1200" dirty="0" smtClean="0"/>
                <a:t>decoding</a:t>
              </a:r>
            </a:p>
          </p:txBody>
        </p:sp>
        <p:pic>
          <p:nvPicPr>
            <p:cNvPr id="209" name="Picture 20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81205" y="2959272"/>
              <a:ext cx="164606" cy="140220"/>
            </a:xfrm>
            <a:prstGeom prst="rect">
              <a:avLst/>
            </a:prstGeom>
          </p:spPr>
        </p:pic>
        <p:pic>
          <p:nvPicPr>
            <p:cNvPr id="210" name="Picture 20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86494" y="2983423"/>
              <a:ext cx="164606" cy="140220"/>
            </a:xfrm>
            <a:prstGeom prst="rect">
              <a:avLst/>
            </a:prstGeom>
          </p:spPr>
        </p:pic>
        <p:pic>
          <p:nvPicPr>
            <p:cNvPr id="211" name="Picture 2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81205" y="3216772"/>
              <a:ext cx="164606" cy="140220"/>
            </a:xfrm>
            <a:prstGeom prst="rect">
              <a:avLst/>
            </a:prstGeom>
          </p:spPr>
        </p:pic>
        <p:pic>
          <p:nvPicPr>
            <p:cNvPr id="212" name="Picture 2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86494" y="3238977"/>
              <a:ext cx="164606" cy="140220"/>
            </a:xfrm>
            <a:prstGeom prst="rect">
              <a:avLst/>
            </a:prstGeom>
          </p:spPr>
        </p:pic>
      </p:grpSp>
      <p:grpSp>
        <p:nvGrpSpPr>
          <p:cNvPr id="214" name="Group 213"/>
          <p:cNvGrpSpPr/>
          <p:nvPr/>
        </p:nvGrpSpPr>
        <p:grpSpPr>
          <a:xfrm>
            <a:off x="6919252" y="5180146"/>
            <a:ext cx="2106024" cy="594104"/>
            <a:chOff x="6765882" y="2874912"/>
            <a:chExt cx="2106024" cy="594104"/>
          </a:xfrm>
        </p:grpSpPr>
        <p:sp>
          <p:nvSpPr>
            <p:cNvPr id="215" name="Rectangle 214"/>
            <p:cNvSpPr/>
            <p:nvPr/>
          </p:nvSpPr>
          <p:spPr>
            <a:xfrm>
              <a:off x="7646056" y="2874912"/>
              <a:ext cx="1225850" cy="594104"/>
            </a:xfrm>
            <a:prstGeom prst="rect">
              <a:avLst/>
            </a:prstGeom>
            <a:solidFill>
              <a:schemeClr val="bg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solidFill>
                  <a:schemeClr val="tx1"/>
                </a:solidFill>
              </a:endParaRPr>
            </a:p>
          </p:txBody>
        </p:sp>
        <p:sp>
          <p:nvSpPr>
            <p:cNvPr id="216" name="Right Arrow 215"/>
            <p:cNvSpPr/>
            <p:nvPr/>
          </p:nvSpPr>
          <p:spPr>
            <a:xfrm>
              <a:off x="6765882" y="2968282"/>
              <a:ext cx="916672" cy="407364"/>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sz="1200" dirty="0" smtClean="0"/>
                <a:t>decoding</a:t>
              </a:r>
            </a:p>
          </p:txBody>
        </p:sp>
        <p:pic>
          <p:nvPicPr>
            <p:cNvPr id="218" name="Picture 2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86494" y="2983423"/>
              <a:ext cx="164606" cy="140220"/>
            </a:xfrm>
            <a:prstGeom prst="rect">
              <a:avLst/>
            </a:prstGeom>
          </p:spPr>
        </p:pic>
        <p:pic>
          <p:nvPicPr>
            <p:cNvPr id="219" name="Picture 2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81205" y="3216772"/>
              <a:ext cx="164606" cy="140220"/>
            </a:xfrm>
            <a:prstGeom prst="rect">
              <a:avLst/>
            </a:prstGeom>
          </p:spPr>
        </p:pic>
        <p:pic>
          <p:nvPicPr>
            <p:cNvPr id="220" name="Picture 21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86494" y="3238977"/>
              <a:ext cx="164606" cy="140220"/>
            </a:xfrm>
            <a:prstGeom prst="rect">
              <a:avLst/>
            </a:prstGeom>
          </p:spPr>
        </p:pic>
      </p:grpSp>
      <p:sp>
        <p:nvSpPr>
          <p:cNvPr id="31" name="TextBox 30"/>
          <p:cNvSpPr txBox="1"/>
          <p:nvPr/>
        </p:nvSpPr>
        <p:spPr>
          <a:xfrm flipH="1">
            <a:off x="8015075" y="5229200"/>
            <a:ext cx="146099" cy="180782"/>
          </a:xfrm>
          <a:prstGeom prst="rect">
            <a:avLst/>
          </a:prstGeom>
          <a:solidFill>
            <a:schemeClr val="bg1"/>
          </a:solidFill>
        </p:spPr>
        <p:txBody>
          <a:bodyPr wrap="square" rtlCol="0" anchor="ctr" anchorCtr="0">
            <a:noAutofit/>
          </a:bodyPr>
          <a:lstStyle/>
          <a:p>
            <a:pPr algn="ctr">
              <a:lnSpc>
                <a:spcPct val="120000"/>
              </a:lnSpc>
              <a:spcBef>
                <a:spcPts val="300"/>
              </a:spcBef>
              <a:buClr>
                <a:schemeClr val="accent1"/>
              </a:buClr>
            </a:pPr>
            <a:r>
              <a:rPr kumimoji="1" lang="fr-FR" sz="1050" b="1" dirty="0" smtClean="0">
                <a:solidFill>
                  <a:srgbClr val="FF0000"/>
                </a:solidFill>
              </a:rPr>
              <a:t>X</a:t>
            </a:r>
            <a:endParaRPr kumimoji="1" lang="en-US" sz="1050" b="1" dirty="0">
              <a:solidFill>
                <a:srgbClr val="FF0000"/>
              </a:solidFill>
            </a:endParaRPr>
          </a:p>
        </p:txBody>
      </p:sp>
      <p:sp>
        <p:nvSpPr>
          <p:cNvPr id="221" name="Right Arrow 220"/>
          <p:cNvSpPr/>
          <p:nvPr/>
        </p:nvSpPr>
        <p:spPr>
          <a:xfrm>
            <a:off x="2933672" y="5180146"/>
            <a:ext cx="1229995" cy="433150"/>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sz="1200" dirty="0" smtClean="0"/>
              <a:t>combination</a:t>
            </a:r>
          </a:p>
        </p:txBody>
      </p:sp>
      <p:grpSp>
        <p:nvGrpSpPr>
          <p:cNvPr id="222" name="Group 221"/>
          <p:cNvGrpSpPr/>
          <p:nvPr/>
        </p:nvGrpSpPr>
        <p:grpSpPr>
          <a:xfrm>
            <a:off x="52193" y="4793122"/>
            <a:ext cx="2448272" cy="1409840"/>
            <a:chOff x="179512" y="1227072"/>
            <a:chExt cx="2448272" cy="1409840"/>
          </a:xfrm>
        </p:grpSpPr>
        <p:sp>
          <p:nvSpPr>
            <p:cNvPr id="223" name="Rectangle 222"/>
            <p:cNvSpPr/>
            <p:nvPr/>
          </p:nvSpPr>
          <p:spPr>
            <a:xfrm>
              <a:off x="179512" y="1268760"/>
              <a:ext cx="2448272" cy="136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p>
          </p:txBody>
        </p:sp>
        <p:sp>
          <p:nvSpPr>
            <p:cNvPr id="224" name="Rectangle 223"/>
            <p:cNvSpPr/>
            <p:nvPr/>
          </p:nvSpPr>
          <p:spPr>
            <a:xfrm>
              <a:off x="323528" y="1412776"/>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cts_00</a:t>
              </a:r>
              <a:endParaRPr kumimoji="1" lang="en-US" sz="1400" dirty="0" smtClean="0"/>
            </a:p>
          </p:txBody>
        </p:sp>
        <p:sp>
          <p:nvSpPr>
            <p:cNvPr id="225" name="Rectangle 224"/>
            <p:cNvSpPr/>
            <p:nvPr/>
          </p:nvSpPr>
          <p:spPr>
            <a:xfrm>
              <a:off x="323528" y="1933848"/>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cts_02</a:t>
              </a:r>
            </a:p>
          </p:txBody>
        </p:sp>
        <p:sp>
          <p:nvSpPr>
            <p:cNvPr id="226" name="Rectangle 225"/>
            <p:cNvSpPr/>
            <p:nvPr/>
          </p:nvSpPr>
          <p:spPr>
            <a:xfrm>
              <a:off x="1386981" y="1936160"/>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cts_03</a:t>
              </a:r>
            </a:p>
          </p:txBody>
        </p:sp>
        <p:sp>
          <p:nvSpPr>
            <p:cNvPr id="227" name="Rectangle 226"/>
            <p:cNvSpPr/>
            <p:nvPr/>
          </p:nvSpPr>
          <p:spPr>
            <a:xfrm>
              <a:off x="1388094" y="1412776"/>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cts_01</a:t>
              </a:r>
            </a:p>
          </p:txBody>
        </p:sp>
        <p:sp>
          <p:nvSpPr>
            <p:cNvPr id="228" name="Rectangle 227"/>
            <p:cNvSpPr/>
            <p:nvPr/>
          </p:nvSpPr>
          <p:spPr>
            <a:xfrm>
              <a:off x="2325688" y="1556792"/>
              <a:ext cx="111795" cy="144016"/>
            </a:xfrm>
            <a:prstGeom prst="rect">
              <a:avLst/>
            </a:prstGeom>
            <a:solidFill>
              <a:schemeClr val="bg2"/>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p>
          </p:txBody>
        </p:sp>
        <p:cxnSp>
          <p:nvCxnSpPr>
            <p:cNvPr id="229" name="Straight Arrow Connector 228"/>
            <p:cNvCxnSpPr/>
            <p:nvPr/>
          </p:nvCxnSpPr>
          <p:spPr>
            <a:xfrm flipV="1">
              <a:off x="2380454" y="1556792"/>
              <a:ext cx="122654" cy="76771"/>
            </a:xfrm>
            <a:prstGeom prst="straightConnector1">
              <a:avLst/>
            </a:prstGeom>
            <a:ln w="19050">
              <a:solidFill>
                <a:srgbClr val="0070C0"/>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30" name="TextBox 229"/>
            <p:cNvSpPr txBox="1"/>
            <p:nvPr/>
          </p:nvSpPr>
          <p:spPr>
            <a:xfrm>
              <a:off x="885515" y="1227072"/>
              <a:ext cx="1122423" cy="209609"/>
            </a:xfrm>
            <a:prstGeom prst="rect">
              <a:avLst/>
            </a:prstGeom>
            <a:noFill/>
          </p:spPr>
          <p:txBody>
            <a:bodyPr wrap="none" rtlCol="0">
              <a:spAutoFit/>
            </a:bodyPr>
            <a:lstStyle/>
            <a:p>
              <a:pPr>
                <a:lnSpc>
                  <a:spcPct val="120000"/>
                </a:lnSpc>
                <a:spcBef>
                  <a:spcPts val="300"/>
                </a:spcBef>
                <a:buClr>
                  <a:schemeClr val="accent1"/>
                </a:buClr>
              </a:pPr>
              <a:r>
                <a:rPr kumimoji="1" lang="fr-FR" sz="700" dirty="0" smtClean="0"/>
                <a:t>Frame border extension</a:t>
              </a:r>
              <a:endParaRPr kumimoji="1" lang="en-US" sz="700" dirty="0"/>
            </a:p>
          </p:txBody>
        </p:sp>
      </p:grpSp>
      <p:grpSp>
        <p:nvGrpSpPr>
          <p:cNvPr id="231" name="Group 230"/>
          <p:cNvGrpSpPr/>
          <p:nvPr/>
        </p:nvGrpSpPr>
        <p:grpSpPr>
          <a:xfrm>
            <a:off x="501699" y="5275841"/>
            <a:ext cx="2448272" cy="1409840"/>
            <a:chOff x="179512" y="1227072"/>
            <a:chExt cx="2448272" cy="1409840"/>
          </a:xfrm>
        </p:grpSpPr>
        <p:sp>
          <p:nvSpPr>
            <p:cNvPr id="232" name="Rectangle 231"/>
            <p:cNvSpPr/>
            <p:nvPr/>
          </p:nvSpPr>
          <p:spPr>
            <a:xfrm>
              <a:off x="179512" y="1268760"/>
              <a:ext cx="2448272" cy="136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p>
          </p:txBody>
        </p:sp>
        <p:sp>
          <p:nvSpPr>
            <p:cNvPr id="233" name="Rectangle 232"/>
            <p:cNvSpPr/>
            <p:nvPr/>
          </p:nvSpPr>
          <p:spPr>
            <a:xfrm>
              <a:off x="323528" y="1412776"/>
              <a:ext cx="1064566" cy="517360"/>
            </a:xfrm>
            <a:prstGeom prst="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cts_10</a:t>
              </a:r>
              <a:endParaRPr kumimoji="1" lang="en-US" sz="1400" dirty="0" smtClean="0"/>
            </a:p>
          </p:txBody>
        </p:sp>
        <p:sp>
          <p:nvSpPr>
            <p:cNvPr id="234" name="Rectangle 233"/>
            <p:cNvSpPr/>
            <p:nvPr/>
          </p:nvSpPr>
          <p:spPr>
            <a:xfrm>
              <a:off x="323528" y="1933848"/>
              <a:ext cx="1064566" cy="517360"/>
            </a:xfrm>
            <a:prstGeom prst="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cts_12</a:t>
              </a:r>
            </a:p>
          </p:txBody>
        </p:sp>
        <p:sp>
          <p:nvSpPr>
            <p:cNvPr id="235" name="Rectangle 234"/>
            <p:cNvSpPr/>
            <p:nvPr/>
          </p:nvSpPr>
          <p:spPr>
            <a:xfrm>
              <a:off x="1386981" y="1936160"/>
              <a:ext cx="1064566" cy="517360"/>
            </a:xfrm>
            <a:prstGeom prst="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cts_13</a:t>
              </a:r>
            </a:p>
          </p:txBody>
        </p:sp>
        <p:sp>
          <p:nvSpPr>
            <p:cNvPr id="236" name="Rectangle 235"/>
            <p:cNvSpPr/>
            <p:nvPr/>
          </p:nvSpPr>
          <p:spPr>
            <a:xfrm>
              <a:off x="1388094" y="1412776"/>
              <a:ext cx="1064566" cy="517360"/>
            </a:xfrm>
            <a:prstGeom prst="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cts_11</a:t>
              </a:r>
            </a:p>
          </p:txBody>
        </p:sp>
        <p:sp>
          <p:nvSpPr>
            <p:cNvPr id="237" name="TextBox 236"/>
            <p:cNvSpPr txBox="1"/>
            <p:nvPr/>
          </p:nvSpPr>
          <p:spPr>
            <a:xfrm>
              <a:off x="885515" y="1227072"/>
              <a:ext cx="1122423" cy="209609"/>
            </a:xfrm>
            <a:prstGeom prst="rect">
              <a:avLst/>
            </a:prstGeom>
            <a:noFill/>
          </p:spPr>
          <p:txBody>
            <a:bodyPr wrap="none" rtlCol="0">
              <a:spAutoFit/>
            </a:bodyPr>
            <a:lstStyle/>
            <a:p>
              <a:pPr>
                <a:lnSpc>
                  <a:spcPct val="120000"/>
                </a:lnSpc>
                <a:spcBef>
                  <a:spcPts val="300"/>
                </a:spcBef>
                <a:buClr>
                  <a:schemeClr val="accent1"/>
                </a:buClr>
              </a:pPr>
              <a:r>
                <a:rPr kumimoji="1" lang="fr-FR" sz="700" dirty="0" smtClean="0"/>
                <a:t>Frame border extension</a:t>
              </a:r>
              <a:endParaRPr kumimoji="1" lang="en-US" sz="700" dirty="0"/>
            </a:p>
          </p:txBody>
        </p:sp>
      </p:grpSp>
    </p:spTree>
    <p:extLst>
      <p:ext uri="{BB962C8B-B14F-4D97-AF65-F5344CB8AC3E}">
        <p14:creationId xmlns:p14="http://schemas.microsoft.com/office/powerpoint/2010/main" val="303755352"/>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a:xfrm>
            <a:off x="395288" y="260648"/>
            <a:ext cx="7633096" cy="561600"/>
          </a:xfrm>
        </p:spPr>
        <p:txBody>
          <a:bodyPr>
            <a:normAutofit fontScale="90000"/>
          </a:bodyPr>
          <a:lstStyle/>
          <a:p>
            <a:r>
              <a:rPr lang="en-US" dirty="0" smtClean="0"/>
              <a:t>Issue with temporal motion predictors (1/2)</a:t>
            </a:r>
            <a:endParaRPr lang="en-US" dirty="0"/>
          </a:p>
        </p:txBody>
      </p:sp>
      <p:sp>
        <p:nvSpPr>
          <p:cNvPr id="130" name="TextBox 129"/>
          <p:cNvSpPr txBox="1"/>
          <p:nvPr/>
        </p:nvSpPr>
        <p:spPr>
          <a:xfrm>
            <a:off x="8604448" y="6595732"/>
            <a:ext cx="471476" cy="276614"/>
          </a:xfrm>
          <a:prstGeom prst="rect">
            <a:avLst/>
          </a:prstGeom>
          <a:noFill/>
        </p:spPr>
        <p:txBody>
          <a:bodyPr wrap="square" rtlCol="0">
            <a:spAutoFit/>
          </a:bodyPr>
          <a:lstStyle/>
          <a:p>
            <a:pPr>
              <a:lnSpc>
                <a:spcPct val="120000"/>
              </a:lnSpc>
              <a:spcBef>
                <a:spcPts val="300"/>
              </a:spcBef>
              <a:buClr>
                <a:schemeClr val="accent1"/>
              </a:buClr>
            </a:pPr>
            <a:r>
              <a:rPr lang="fr-FR" sz="1100" dirty="0" smtClean="0">
                <a:solidFill>
                  <a:schemeClr val="bg1"/>
                </a:solidFill>
              </a:rPr>
              <a:t>4</a:t>
            </a:r>
            <a:r>
              <a:rPr kumimoji="1" lang="fr-FR" sz="1100" dirty="0" smtClean="0">
                <a:solidFill>
                  <a:schemeClr val="bg1"/>
                </a:solidFill>
              </a:rPr>
              <a:t>/7</a:t>
            </a:r>
            <a:endParaRPr kumimoji="1" lang="fr-FR" sz="1100" dirty="0">
              <a:solidFill>
                <a:schemeClr val="bg1"/>
              </a:solidFill>
            </a:endParaRPr>
          </a:p>
        </p:txBody>
      </p:sp>
      <p:grpSp>
        <p:nvGrpSpPr>
          <p:cNvPr id="248" name="Group 247"/>
          <p:cNvGrpSpPr/>
          <p:nvPr/>
        </p:nvGrpSpPr>
        <p:grpSpPr>
          <a:xfrm>
            <a:off x="251520" y="2254876"/>
            <a:ext cx="5175874" cy="1966212"/>
            <a:chOff x="467544" y="1541640"/>
            <a:chExt cx="5175874" cy="1966212"/>
          </a:xfrm>
        </p:grpSpPr>
        <p:sp>
          <p:nvSpPr>
            <p:cNvPr id="131" name="Rectangle 130"/>
            <p:cNvSpPr/>
            <p:nvPr/>
          </p:nvSpPr>
          <p:spPr>
            <a:xfrm>
              <a:off x="467544" y="1541640"/>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cts_00</a:t>
              </a:r>
              <a:endParaRPr kumimoji="1" lang="en-US" sz="1400" dirty="0" smtClean="0"/>
            </a:p>
          </p:txBody>
        </p:sp>
        <p:sp>
          <p:nvSpPr>
            <p:cNvPr id="133" name="Rectangle 132"/>
            <p:cNvSpPr/>
            <p:nvPr/>
          </p:nvSpPr>
          <p:spPr>
            <a:xfrm>
              <a:off x="467544" y="2062712"/>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cts_02</a:t>
              </a:r>
            </a:p>
          </p:txBody>
        </p:sp>
        <p:sp>
          <p:nvSpPr>
            <p:cNvPr id="134" name="Rectangle 133"/>
            <p:cNvSpPr/>
            <p:nvPr/>
          </p:nvSpPr>
          <p:spPr>
            <a:xfrm>
              <a:off x="1530997" y="2065024"/>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cts_03</a:t>
              </a:r>
            </a:p>
          </p:txBody>
        </p:sp>
        <p:sp>
          <p:nvSpPr>
            <p:cNvPr id="132" name="Rectangle 131"/>
            <p:cNvSpPr/>
            <p:nvPr/>
          </p:nvSpPr>
          <p:spPr>
            <a:xfrm>
              <a:off x="1532110" y="1541640"/>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cts_01</a:t>
              </a:r>
            </a:p>
          </p:txBody>
        </p:sp>
        <p:sp>
          <p:nvSpPr>
            <p:cNvPr id="12" name="Rectangle 11"/>
            <p:cNvSpPr/>
            <p:nvPr/>
          </p:nvSpPr>
          <p:spPr>
            <a:xfrm>
              <a:off x="1419202" y="1765466"/>
              <a:ext cx="111795" cy="144016"/>
            </a:xfrm>
            <a:prstGeom prst="rect">
              <a:avLst/>
            </a:prstGeom>
            <a:solidFill>
              <a:schemeClr val="bg2"/>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p>
          </p:txBody>
        </p:sp>
        <p:sp>
          <p:nvSpPr>
            <p:cNvPr id="183" name="Right Arrow 182"/>
            <p:cNvSpPr/>
            <p:nvPr/>
          </p:nvSpPr>
          <p:spPr>
            <a:xfrm>
              <a:off x="2803650" y="1639575"/>
              <a:ext cx="2063205" cy="838850"/>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sz="1200" dirty="0" smtClean="0"/>
                <a:t>Temporal motion </a:t>
              </a:r>
            </a:p>
            <a:p>
              <a:pPr algn="ctr"/>
              <a:r>
                <a:rPr kumimoji="1" lang="en-US" sz="1200" dirty="0" smtClean="0"/>
                <a:t>predictor list derivation</a:t>
              </a:r>
            </a:p>
          </p:txBody>
        </p:sp>
        <p:sp>
          <p:nvSpPr>
            <p:cNvPr id="243" name="TextBox 242"/>
            <p:cNvSpPr txBox="1"/>
            <p:nvPr/>
          </p:nvSpPr>
          <p:spPr>
            <a:xfrm>
              <a:off x="4929761" y="1765466"/>
              <a:ext cx="713657" cy="393890"/>
            </a:xfrm>
            <a:prstGeom prst="rect">
              <a:avLst/>
            </a:prstGeom>
            <a:noFill/>
          </p:spPr>
          <p:txBody>
            <a:bodyPr wrap="none" rtlCol="0">
              <a:spAutoFit/>
            </a:bodyPr>
            <a:lstStyle/>
            <a:p>
              <a:pPr>
                <a:lnSpc>
                  <a:spcPct val="120000"/>
                </a:lnSpc>
                <a:spcBef>
                  <a:spcPts val="300"/>
                </a:spcBef>
                <a:buClr>
                  <a:schemeClr val="accent1"/>
                </a:buClr>
              </a:pPr>
              <a:r>
                <a:rPr kumimoji="1" lang="fr-FR" dirty="0" smtClean="0"/>
                <a:t>List 1</a:t>
              </a:r>
              <a:endParaRPr kumimoji="1" lang="en-US" dirty="0"/>
            </a:p>
          </p:txBody>
        </p:sp>
        <p:sp>
          <p:nvSpPr>
            <p:cNvPr id="245" name="TextBox 244"/>
            <p:cNvSpPr txBox="1"/>
            <p:nvPr/>
          </p:nvSpPr>
          <p:spPr>
            <a:xfrm>
              <a:off x="1460055" y="2743091"/>
              <a:ext cx="2711448" cy="764761"/>
            </a:xfrm>
            <a:prstGeom prst="rect">
              <a:avLst/>
            </a:prstGeom>
            <a:noFill/>
          </p:spPr>
          <p:txBody>
            <a:bodyPr wrap="none" rtlCol="0">
              <a:spAutoFit/>
            </a:bodyPr>
            <a:lstStyle/>
            <a:p>
              <a:pPr>
                <a:lnSpc>
                  <a:spcPct val="120000"/>
                </a:lnSpc>
                <a:spcBef>
                  <a:spcPts val="300"/>
                </a:spcBef>
                <a:buClr>
                  <a:schemeClr val="accent1"/>
                </a:buClr>
              </a:pPr>
              <a:r>
                <a:rPr lang="fr-FR" dirty="0" err="1" smtClean="0"/>
                <a:t>bottom</a:t>
              </a:r>
              <a:r>
                <a:rPr lang="fr-FR" dirty="0" smtClean="0"/>
                <a:t> right </a:t>
              </a:r>
              <a:r>
                <a:rPr lang="fr-FR" dirty="0" err="1" smtClean="0"/>
                <a:t>is</a:t>
              </a:r>
              <a:r>
                <a:rPr lang="fr-FR" dirty="0" smtClean="0"/>
                <a:t> </a:t>
              </a:r>
              <a:r>
                <a:rPr lang="fr-FR" dirty="0" err="1" smtClean="0"/>
                <a:t>available</a:t>
              </a:r>
              <a:r>
                <a:rPr lang="fr-FR" dirty="0"/>
                <a:t> </a:t>
              </a:r>
              <a:endParaRPr lang="fr-FR" dirty="0" smtClean="0"/>
            </a:p>
            <a:p>
              <a:pPr>
                <a:lnSpc>
                  <a:spcPct val="120000"/>
                </a:lnSpc>
                <a:spcBef>
                  <a:spcPts val="300"/>
                </a:spcBef>
                <a:buClr>
                  <a:schemeClr val="accent1"/>
                </a:buClr>
              </a:pPr>
              <a:r>
                <a:rPr lang="fr-FR" dirty="0" smtClean="0"/>
                <a:t>in </a:t>
              </a:r>
              <a:r>
                <a:rPr lang="fr-FR" dirty="0" err="1"/>
                <a:t>co-located</a:t>
              </a:r>
              <a:r>
                <a:rPr lang="fr-FR" dirty="0"/>
                <a:t> block</a:t>
              </a:r>
              <a:endParaRPr kumimoji="1" lang="en-US" dirty="0"/>
            </a:p>
          </p:txBody>
        </p:sp>
      </p:grpSp>
      <p:grpSp>
        <p:nvGrpSpPr>
          <p:cNvPr id="241" name="Group 240"/>
          <p:cNvGrpSpPr/>
          <p:nvPr/>
        </p:nvGrpSpPr>
        <p:grpSpPr>
          <a:xfrm>
            <a:off x="292373" y="4776727"/>
            <a:ext cx="1064566" cy="517360"/>
            <a:chOff x="539552" y="3359073"/>
            <a:chExt cx="1064566" cy="517360"/>
          </a:xfrm>
        </p:grpSpPr>
        <p:sp>
          <p:nvSpPr>
            <p:cNvPr id="239" name="Rectangle 238"/>
            <p:cNvSpPr/>
            <p:nvPr/>
          </p:nvSpPr>
          <p:spPr>
            <a:xfrm>
              <a:off x="539552" y="3359073"/>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cts_00</a:t>
              </a:r>
              <a:endParaRPr kumimoji="1" lang="en-US" sz="1400" dirty="0" smtClean="0"/>
            </a:p>
          </p:txBody>
        </p:sp>
        <p:sp>
          <p:nvSpPr>
            <p:cNvPr id="240" name="Rectangle 239"/>
            <p:cNvSpPr/>
            <p:nvPr/>
          </p:nvSpPr>
          <p:spPr>
            <a:xfrm>
              <a:off x="1491210" y="3582899"/>
              <a:ext cx="111795" cy="144016"/>
            </a:xfrm>
            <a:prstGeom prst="rect">
              <a:avLst/>
            </a:prstGeom>
            <a:solidFill>
              <a:schemeClr val="bg2"/>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p>
          </p:txBody>
        </p:sp>
      </p:grpSp>
      <p:sp>
        <p:nvSpPr>
          <p:cNvPr id="242" name="Right Arrow 241"/>
          <p:cNvSpPr/>
          <p:nvPr/>
        </p:nvSpPr>
        <p:spPr>
          <a:xfrm>
            <a:off x="1996434" y="4581128"/>
            <a:ext cx="2063205" cy="838850"/>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sz="1200" dirty="0" smtClean="0"/>
              <a:t>Temporal motion </a:t>
            </a:r>
          </a:p>
          <a:p>
            <a:pPr algn="ctr"/>
            <a:r>
              <a:rPr kumimoji="1" lang="en-US" sz="1200" dirty="0" smtClean="0"/>
              <a:t>predictor list derivation</a:t>
            </a:r>
          </a:p>
        </p:txBody>
      </p:sp>
      <p:sp>
        <p:nvSpPr>
          <p:cNvPr id="244" name="TextBox 243"/>
          <p:cNvSpPr txBox="1"/>
          <p:nvPr/>
        </p:nvSpPr>
        <p:spPr>
          <a:xfrm>
            <a:off x="4506271" y="4702255"/>
            <a:ext cx="713657" cy="393890"/>
          </a:xfrm>
          <a:prstGeom prst="rect">
            <a:avLst/>
          </a:prstGeom>
          <a:noFill/>
        </p:spPr>
        <p:txBody>
          <a:bodyPr wrap="none" rtlCol="0">
            <a:spAutoFit/>
          </a:bodyPr>
          <a:lstStyle/>
          <a:p>
            <a:pPr>
              <a:lnSpc>
                <a:spcPct val="120000"/>
              </a:lnSpc>
              <a:spcBef>
                <a:spcPts val="300"/>
              </a:spcBef>
              <a:buClr>
                <a:schemeClr val="accent1"/>
              </a:buClr>
            </a:pPr>
            <a:r>
              <a:rPr kumimoji="1" lang="fr-FR" dirty="0" smtClean="0"/>
              <a:t>List 2</a:t>
            </a:r>
            <a:endParaRPr kumimoji="1" lang="en-US" dirty="0"/>
          </a:p>
        </p:txBody>
      </p:sp>
      <p:sp>
        <p:nvSpPr>
          <p:cNvPr id="246" name="TextBox 245"/>
          <p:cNvSpPr txBox="1"/>
          <p:nvPr/>
        </p:nvSpPr>
        <p:spPr>
          <a:xfrm>
            <a:off x="1374873" y="5722850"/>
            <a:ext cx="3695692" cy="795602"/>
          </a:xfrm>
          <a:prstGeom prst="rect">
            <a:avLst/>
          </a:prstGeom>
          <a:noFill/>
        </p:spPr>
        <p:txBody>
          <a:bodyPr wrap="none" rtlCol="0">
            <a:spAutoFit/>
          </a:bodyPr>
          <a:lstStyle/>
          <a:p>
            <a:pPr>
              <a:lnSpc>
                <a:spcPct val="120000"/>
              </a:lnSpc>
              <a:spcBef>
                <a:spcPts val="300"/>
              </a:spcBef>
              <a:buClr>
                <a:schemeClr val="accent1"/>
              </a:buClr>
            </a:pPr>
            <a:r>
              <a:rPr lang="fr-FR" dirty="0" err="1" smtClean="0"/>
              <a:t>bottom</a:t>
            </a:r>
            <a:r>
              <a:rPr lang="fr-FR" dirty="0" smtClean="0"/>
              <a:t> right</a:t>
            </a:r>
          </a:p>
          <a:p>
            <a:pPr>
              <a:lnSpc>
                <a:spcPct val="120000"/>
              </a:lnSpc>
              <a:spcBef>
                <a:spcPts val="300"/>
              </a:spcBef>
              <a:buClr>
                <a:schemeClr val="accent1"/>
              </a:buClr>
            </a:pPr>
            <a:r>
              <a:rPr lang="fr-FR" dirty="0" err="1" smtClean="0"/>
              <a:t>is</a:t>
            </a:r>
            <a:r>
              <a:rPr lang="fr-FR" dirty="0" smtClean="0"/>
              <a:t> not </a:t>
            </a:r>
            <a:r>
              <a:rPr lang="fr-FR" dirty="0" err="1" smtClean="0"/>
              <a:t>available</a:t>
            </a:r>
            <a:r>
              <a:rPr lang="fr-FR" dirty="0" smtClean="0"/>
              <a:t> in </a:t>
            </a:r>
            <a:r>
              <a:rPr lang="fr-FR" dirty="0" err="1" smtClean="0"/>
              <a:t>co-located</a:t>
            </a:r>
            <a:r>
              <a:rPr lang="fr-FR" dirty="0" smtClean="0"/>
              <a:t> block</a:t>
            </a:r>
            <a:endParaRPr kumimoji="1" lang="en-US" dirty="0"/>
          </a:p>
        </p:txBody>
      </p:sp>
      <p:sp>
        <p:nvSpPr>
          <p:cNvPr id="249" name="Right Brace 248"/>
          <p:cNvSpPr/>
          <p:nvPr/>
        </p:nvSpPr>
        <p:spPr>
          <a:xfrm>
            <a:off x="5454292" y="2348880"/>
            <a:ext cx="284236" cy="4148918"/>
          </a:xfrm>
          <a:prstGeom prst="rightBrace">
            <a:avLst>
              <a:gd name="adj1" fmla="val 0"/>
              <a:gd name="adj2" fmla="val 50000"/>
            </a:avLst>
          </a:prstGeom>
          <a:ln w="19050">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0" name="Right Arrow 249"/>
          <p:cNvSpPr/>
          <p:nvPr/>
        </p:nvSpPr>
        <p:spPr>
          <a:xfrm>
            <a:off x="5868144" y="4003914"/>
            <a:ext cx="2063205" cy="838850"/>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sz="1200" dirty="0" smtClean="0"/>
              <a:t>Select a Motion Vector predictor</a:t>
            </a:r>
          </a:p>
        </p:txBody>
      </p:sp>
      <p:sp>
        <p:nvSpPr>
          <p:cNvPr id="251" name="TextBox 250"/>
          <p:cNvSpPr txBox="1"/>
          <p:nvPr/>
        </p:nvSpPr>
        <p:spPr>
          <a:xfrm>
            <a:off x="5765426" y="4847706"/>
            <a:ext cx="3315138" cy="1498872"/>
          </a:xfrm>
          <a:prstGeom prst="rect">
            <a:avLst/>
          </a:prstGeom>
          <a:noFill/>
        </p:spPr>
        <p:txBody>
          <a:bodyPr wrap="none" rtlCol="0">
            <a:spAutoFit/>
          </a:bodyPr>
          <a:lstStyle/>
          <a:p>
            <a:pPr>
              <a:lnSpc>
                <a:spcPct val="120000"/>
              </a:lnSpc>
              <a:spcBef>
                <a:spcPts val="300"/>
              </a:spcBef>
              <a:buClr>
                <a:schemeClr val="accent1"/>
              </a:buClr>
            </a:pPr>
            <a:r>
              <a:rPr kumimoji="1" lang="fr-FR" dirty="0" smtClean="0"/>
              <a:t>The </a:t>
            </a:r>
            <a:r>
              <a:rPr kumimoji="1" lang="fr-FR" dirty="0" err="1" smtClean="0"/>
              <a:t>derivation</a:t>
            </a:r>
            <a:r>
              <a:rPr kumimoji="1" lang="fr-FR" dirty="0" smtClean="0"/>
              <a:t> </a:t>
            </a:r>
            <a:r>
              <a:rPr kumimoji="1" lang="fr-FR" dirty="0" err="1" smtClean="0"/>
              <a:t>process</a:t>
            </a:r>
            <a:endParaRPr kumimoji="1" lang="fr-FR" dirty="0" smtClean="0"/>
          </a:p>
          <a:p>
            <a:pPr>
              <a:lnSpc>
                <a:spcPct val="120000"/>
              </a:lnSpc>
              <a:spcBef>
                <a:spcPts val="300"/>
              </a:spcBef>
              <a:buClr>
                <a:schemeClr val="accent1"/>
              </a:buClr>
            </a:pPr>
            <a:r>
              <a:rPr lang="fr-FR" dirty="0" err="1"/>
              <a:t>i</a:t>
            </a:r>
            <a:r>
              <a:rPr lang="fr-FR" dirty="0" err="1" smtClean="0"/>
              <a:t>s</a:t>
            </a:r>
            <a:r>
              <a:rPr lang="fr-FR" dirty="0" smtClean="0"/>
              <a:t> </a:t>
            </a:r>
            <a:r>
              <a:rPr lang="fr-FR" dirty="0" err="1" smtClean="0"/>
              <a:t>constrained</a:t>
            </a:r>
            <a:r>
              <a:rPr lang="fr-FR" dirty="0" smtClean="0"/>
              <a:t> </a:t>
            </a:r>
            <a:r>
              <a:rPr lang="fr-FR" dirty="0" err="1" smtClean="0"/>
              <a:t>so</a:t>
            </a:r>
            <a:r>
              <a:rPr lang="fr-FR" dirty="0" smtClean="0"/>
              <a:t> </a:t>
            </a:r>
            <a:r>
              <a:rPr lang="fr-FR" dirty="0" err="1" smtClean="0"/>
              <a:t>that</a:t>
            </a:r>
            <a:r>
              <a:rPr lang="fr-FR" dirty="0" smtClean="0"/>
              <a:t> </a:t>
            </a:r>
            <a:r>
              <a:rPr lang="fr-FR" dirty="0" err="1" smtClean="0"/>
              <a:t>selected</a:t>
            </a:r>
            <a:r>
              <a:rPr lang="fr-FR" dirty="0" smtClean="0"/>
              <a:t> </a:t>
            </a:r>
          </a:p>
          <a:p>
            <a:pPr>
              <a:lnSpc>
                <a:spcPct val="120000"/>
              </a:lnSpc>
              <a:spcBef>
                <a:spcPts val="300"/>
              </a:spcBef>
              <a:buClr>
                <a:schemeClr val="accent1"/>
              </a:buClr>
            </a:pPr>
            <a:r>
              <a:rPr kumimoji="1" lang="fr-FR" dirty="0" err="1" smtClean="0"/>
              <a:t>predictor</a:t>
            </a:r>
            <a:r>
              <a:rPr kumimoji="1" lang="fr-FR" dirty="0" smtClean="0"/>
              <a:t> </a:t>
            </a:r>
            <a:r>
              <a:rPr kumimoji="1" lang="fr-FR" dirty="0" err="1" smtClean="0"/>
              <a:t>is</a:t>
            </a:r>
            <a:r>
              <a:rPr kumimoji="1" lang="fr-FR" dirty="0" smtClean="0"/>
              <a:t> </a:t>
            </a:r>
            <a:br>
              <a:rPr kumimoji="1" lang="fr-FR" dirty="0" smtClean="0"/>
            </a:br>
            <a:r>
              <a:rPr kumimoji="1" lang="fr-FR" dirty="0" smtClean="0"/>
              <a:t>the </a:t>
            </a:r>
            <a:r>
              <a:rPr kumimoji="1" lang="fr-FR" dirty="0" err="1" smtClean="0"/>
              <a:t>same</a:t>
            </a:r>
            <a:r>
              <a:rPr kumimoji="1" lang="fr-FR" dirty="0" smtClean="0"/>
              <a:t> in </a:t>
            </a:r>
            <a:r>
              <a:rPr kumimoji="1" lang="fr-FR" dirty="0" err="1" smtClean="0"/>
              <a:t>both</a:t>
            </a:r>
            <a:r>
              <a:rPr kumimoji="1" lang="fr-FR" dirty="0" smtClean="0"/>
              <a:t> </a:t>
            </a:r>
            <a:r>
              <a:rPr kumimoji="1" lang="fr-FR" dirty="0" err="1" smtClean="0"/>
              <a:t>lists</a:t>
            </a:r>
            <a:endParaRPr kumimoji="1" lang="en-US" dirty="0"/>
          </a:p>
        </p:txBody>
      </p:sp>
      <p:cxnSp>
        <p:nvCxnSpPr>
          <p:cNvPr id="253" name="Straight Arrow Connector 252"/>
          <p:cNvCxnSpPr/>
          <p:nvPr/>
        </p:nvCxnSpPr>
        <p:spPr>
          <a:xfrm flipV="1">
            <a:off x="8316416" y="3573271"/>
            <a:ext cx="360040" cy="850068"/>
          </a:xfrm>
          <a:prstGeom prst="straightConnector1">
            <a:avLst/>
          </a:prstGeom>
          <a:ln w="19050">
            <a:solidFill>
              <a:schemeClr val="tx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 name="Straight Arrow Connector 2"/>
          <p:cNvCxnSpPr/>
          <p:nvPr/>
        </p:nvCxnSpPr>
        <p:spPr>
          <a:xfrm flipH="1" flipV="1">
            <a:off x="1378992" y="2790516"/>
            <a:ext cx="278910" cy="727116"/>
          </a:xfrm>
          <a:prstGeom prst="straightConnector1">
            <a:avLst/>
          </a:prstGeom>
          <a:ln w="19050">
            <a:solidFill>
              <a:srgbClr val="0070C0"/>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1323883" y="2617849"/>
            <a:ext cx="111795" cy="144016"/>
          </a:xfrm>
          <a:prstGeom prst="rect">
            <a:avLst/>
          </a:prstGeom>
          <a:solidFill>
            <a:schemeClr val="bg2"/>
          </a:solidFill>
          <a:ln>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p>
        </p:txBody>
      </p:sp>
      <p:sp>
        <p:nvSpPr>
          <p:cNvPr id="29" name="Rectangle 28"/>
          <p:cNvSpPr/>
          <p:nvPr/>
        </p:nvSpPr>
        <p:spPr>
          <a:xfrm>
            <a:off x="1373427" y="5150071"/>
            <a:ext cx="111795" cy="144016"/>
          </a:xfrm>
          <a:prstGeom prst="rect">
            <a:avLst/>
          </a:prstGeom>
          <a:noFill/>
          <a:ln>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p>
        </p:txBody>
      </p:sp>
      <p:cxnSp>
        <p:nvCxnSpPr>
          <p:cNvPr id="30" name="Straight Arrow Connector 29"/>
          <p:cNvCxnSpPr/>
          <p:nvPr/>
        </p:nvCxnSpPr>
        <p:spPr>
          <a:xfrm flipH="1" flipV="1">
            <a:off x="1549802" y="5359292"/>
            <a:ext cx="189995" cy="363558"/>
          </a:xfrm>
          <a:prstGeom prst="straightConnector1">
            <a:avLst/>
          </a:prstGeom>
          <a:ln w="19050">
            <a:solidFill>
              <a:srgbClr val="0070C0"/>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32" name="Content Placeholder 1"/>
          <p:cNvSpPr>
            <a:spLocks noGrp="1"/>
          </p:cNvSpPr>
          <p:nvPr>
            <p:ph idx="1"/>
          </p:nvPr>
        </p:nvSpPr>
        <p:spPr>
          <a:xfrm>
            <a:off x="395287" y="1268414"/>
            <a:ext cx="8353425" cy="4860000"/>
          </a:xfrm>
        </p:spPr>
        <p:txBody>
          <a:bodyPr/>
          <a:lstStyle/>
          <a:p>
            <a:r>
              <a:rPr lang="en-US" dirty="0"/>
              <a:t>Encoder derivation process when temporal motion predictor from outside tile for MCTS tile sets</a:t>
            </a:r>
            <a:endParaRPr lang="fr-FR" dirty="0"/>
          </a:p>
        </p:txBody>
      </p:sp>
      <p:sp>
        <p:nvSpPr>
          <p:cNvPr id="28" name="TextBox 27"/>
          <p:cNvSpPr txBox="1"/>
          <p:nvPr/>
        </p:nvSpPr>
        <p:spPr>
          <a:xfrm>
            <a:off x="8032695" y="4429678"/>
            <a:ext cx="1003801" cy="295466"/>
          </a:xfrm>
          <a:prstGeom prst="rect">
            <a:avLst/>
          </a:prstGeom>
          <a:noFill/>
        </p:spPr>
        <p:txBody>
          <a:bodyPr wrap="none" rtlCol="0">
            <a:spAutoFit/>
          </a:bodyPr>
          <a:lstStyle/>
          <a:p>
            <a:pPr>
              <a:lnSpc>
                <a:spcPct val="120000"/>
              </a:lnSpc>
              <a:spcBef>
                <a:spcPts val="300"/>
              </a:spcBef>
              <a:buClr>
                <a:schemeClr val="accent1"/>
              </a:buClr>
            </a:pPr>
            <a:r>
              <a:rPr kumimoji="1" lang="fr-FR" sz="1100" dirty="0" smtClean="0"/>
              <a:t>MV </a:t>
            </a:r>
            <a:r>
              <a:rPr kumimoji="1" lang="fr-FR" sz="1100" dirty="0" err="1" smtClean="0"/>
              <a:t>Predictor</a:t>
            </a:r>
            <a:endParaRPr kumimoji="1" lang="en-US" sz="1100" dirty="0"/>
          </a:p>
        </p:txBody>
      </p:sp>
    </p:spTree>
    <p:extLst>
      <p:ext uri="{BB962C8B-B14F-4D97-AF65-F5344CB8AC3E}">
        <p14:creationId xmlns:p14="http://schemas.microsoft.com/office/powerpoint/2010/main" val="2296928748"/>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5288" y="260648"/>
            <a:ext cx="8209160" cy="561600"/>
          </a:xfrm>
        </p:spPr>
        <p:txBody>
          <a:bodyPr>
            <a:normAutofit fontScale="90000"/>
          </a:bodyPr>
          <a:lstStyle/>
          <a:p>
            <a:r>
              <a:rPr lang="en-US" dirty="0"/>
              <a:t>Issue with temporal motion </a:t>
            </a:r>
            <a:r>
              <a:rPr lang="en-US" dirty="0" smtClean="0"/>
              <a:t>predictors (2/2)</a:t>
            </a:r>
            <a:endParaRPr lang="en-US" dirty="0"/>
          </a:p>
        </p:txBody>
      </p:sp>
      <p:sp>
        <p:nvSpPr>
          <p:cNvPr id="6" name="Rectangle 5"/>
          <p:cNvSpPr/>
          <p:nvPr/>
        </p:nvSpPr>
        <p:spPr>
          <a:xfrm>
            <a:off x="1314973" y="5018168"/>
            <a:ext cx="1064566" cy="517360"/>
          </a:xfrm>
          <a:prstGeom prst="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cts_10</a:t>
            </a:r>
            <a:endParaRPr kumimoji="1" lang="en-US" sz="1400" dirty="0" smtClean="0"/>
          </a:p>
        </p:txBody>
      </p:sp>
      <p:sp>
        <p:nvSpPr>
          <p:cNvPr id="7" name="Rectangle 6"/>
          <p:cNvSpPr/>
          <p:nvPr/>
        </p:nvSpPr>
        <p:spPr>
          <a:xfrm>
            <a:off x="249837" y="5533673"/>
            <a:ext cx="1064566" cy="517360"/>
          </a:xfrm>
          <a:prstGeom prst="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cts_12</a:t>
            </a:r>
          </a:p>
        </p:txBody>
      </p:sp>
      <p:sp>
        <p:nvSpPr>
          <p:cNvPr id="8" name="Rectangle 7"/>
          <p:cNvSpPr/>
          <p:nvPr/>
        </p:nvSpPr>
        <p:spPr>
          <a:xfrm>
            <a:off x="1313290" y="5535985"/>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cts_03</a:t>
            </a:r>
          </a:p>
        </p:txBody>
      </p:sp>
      <p:sp>
        <p:nvSpPr>
          <p:cNvPr id="9" name="Rectangle 8"/>
          <p:cNvSpPr/>
          <p:nvPr/>
        </p:nvSpPr>
        <p:spPr>
          <a:xfrm>
            <a:off x="248724" y="5014001"/>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cts_01</a:t>
            </a:r>
          </a:p>
        </p:txBody>
      </p:sp>
      <p:sp>
        <p:nvSpPr>
          <p:cNvPr id="10" name="Rectangle 9"/>
          <p:cNvSpPr/>
          <p:nvPr/>
        </p:nvSpPr>
        <p:spPr>
          <a:xfrm>
            <a:off x="1207724" y="5083761"/>
            <a:ext cx="111795" cy="144016"/>
          </a:xfrm>
          <a:prstGeom prst="rect">
            <a:avLst/>
          </a:prstGeom>
          <a:solidFill>
            <a:schemeClr val="bg2"/>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p>
        </p:txBody>
      </p:sp>
      <p:sp>
        <p:nvSpPr>
          <p:cNvPr id="11" name="Right Arrow 10"/>
          <p:cNvSpPr/>
          <p:nvPr/>
        </p:nvSpPr>
        <p:spPr>
          <a:xfrm>
            <a:off x="2696996" y="5053681"/>
            <a:ext cx="2063205" cy="838850"/>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sz="1200" dirty="0" smtClean="0"/>
              <a:t>Temporal motion </a:t>
            </a:r>
          </a:p>
          <a:p>
            <a:pPr algn="ctr"/>
            <a:r>
              <a:rPr kumimoji="1" lang="en-US" sz="1200" dirty="0" smtClean="0"/>
              <a:t>predictor list derivation</a:t>
            </a:r>
          </a:p>
        </p:txBody>
      </p:sp>
      <p:sp>
        <p:nvSpPr>
          <p:cNvPr id="12" name="TextBox 11"/>
          <p:cNvSpPr txBox="1"/>
          <p:nvPr/>
        </p:nvSpPr>
        <p:spPr>
          <a:xfrm>
            <a:off x="4823107" y="5179572"/>
            <a:ext cx="713657" cy="393890"/>
          </a:xfrm>
          <a:prstGeom prst="rect">
            <a:avLst/>
          </a:prstGeom>
          <a:noFill/>
        </p:spPr>
        <p:txBody>
          <a:bodyPr wrap="none" rtlCol="0">
            <a:spAutoFit/>
          </a:bodyPr>
          <a:lstStyle/>
          <a:p>
            <a:pPr>
              <a:lnSpc>
                <a:spcPct val="120000"/>
              </a:lnSpc>
              <a:spcBef>
                <a:spcPts val="300"/>
              </a:spcBef>
              <a:buClr>
                <a:schemeClr val="accent1"/>
              </a:buClr>
            </a:pPr>
            <a:r>
              <a:rPr kumimoji="1" lang="fr-FR" dirty="0" smtClean="0"/>
              <a:t>List 3</a:t>
            </a:r>
            <a:endParaRPr kumimoji="1" lang="en-US" dirty="0"/>
          </a:p>
        </p:txBody>
      </p:sp>
      <p:sp>
        <p:nvSpPr>
          <p:cNvPr id="13" name="Right Arrow 12"/>
          <p:cNvSpPr/>
          <p:nvPr/>
        </p:nvSpPr>
        <p:spPr>
          <a:xfrm>
            <a:off x="5649324" y="4983444"/>
            <a:ext cx="2063205" cy="838850"/>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Decode</a:t>
            </a:r>
            <a:r>
              <a:rPr kumimoji="1" lang="en-US" sz="1200" dirty="0" smtClean="0"/>
              <a:t> MV P</a:t>
            </a:r>
          </a:p>
        </p:txBody>
      </p:sp>
      <p:grpSp>
        <p:nvGrpSpPr>
          <p:cNvPr id="16" name="Group 15"/>
          <p:cNvGrpSpPr/>
          <p:nvPr/>
        </p:nvGrpSpPr>
        <p:grpSpPr>
          <a:xfrm>
            <a:off x="251520" y="2046032"/>
            <a:ext cx="5238780" cy="2458488"/>
            <a:chOff x="467544" y="1541640"/>
            <a:chExt cx="5238780" cy="2458488"/>
          </a:xfrm>
        </p:grpSpPr>
        <p:sp>
          <p:nvSpPr>
            <p:cNvPr id="17" name="Rectangle 16"/>
            <p:cNvSpPr/>
            <p:nvPr/>
          </p:nvSpPr>
          <p:spPr>
            <a:xfrm>
              <a:off x="467544" y="1541640"/>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cts_00</a:t>
              </a:r>
              <a:endParaRPr kumimoji="1" lang="en-US" sz="1400" dirty="0" smtClean="0"/>
            </a:p>
          </p:txBody>
        </p:sp>
        <p:sp>
          <p:nvSpPr>
            <p:cNvPr id="18" name="Rectangle 17"/>
            <p:cNvSpPr/>
            <p:nvPr/>
          </p:nvSpPr>
          <p:spPr>
            <a:xfrm>
              <a:off x="467544" y="2062712"/>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cts_02</a:t>
              </a:r>
            </a:p>
          </p:txBody>
        </p:sp>
        <p:sp>
          <p:nvSpPr>
            <p:cNvPr id="19" name="Rectangle 18"/>
            <p:cNvSpPr/>
            <p:nvPr/>
          </p:nvSpPr>
          <p:spPr>
            <a:xfrm>
              <a:off x="1530997" y="2065024"/>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cts_03</a:t>
              </a:r>
            </a:p>
          </p:txBody>
        </p:sp>
        <p:sp>
          <p:nvSpPr>
            <p:cNvPr id="20" name="Rectangle 19"/>
            <p:cNvSpPr/>
            <p:nvPr/>
          </p:nvSpPr>
          <p:spPr>
            <a:xfrm>
              <a:off x="1532110" y="1541640"/>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cts_01</a:t>
              </a:r>
            </a:p>
          </p:txBody>
        </p:sp>
        <p:sp>
          <p:nvSpPr>
            <p:cNvPr id="21" name="Rectangle 20"/>
            <p:cNvSpPr/>
            <p:nvPr/>
          </p:nvSpPr>
          <p:spPr>
            <a:xfrm>
              <a:off x="1419202" y="1765466"/>
              <a:ext cx="111795" cy="144016"/>
            </a:xfrm>
            <a:prstGeom prst="rect">
              <a:avLst/>
            </a:prstGeom>
            <a:solidFill>
              <a:schemeClr val="bg2"/>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p>
          </p:txBody>
        </p:sp>
        <p:sp>
          <p:nvSpPr>
            <p:cNvPr id="22" name="Right Arrow 21"/>
            <p:cNvSpPr/>
            <p:nvPr/>
          </p:nvSpPr>
          <p:spPr>
            <a:xfrm>
              <a:off x="2803650" y="1639575"/>
              <a:ext cx="2063205" cy="838850"/>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sz="1200" dirty="0" smtClean="0"/>
                <a:t>Temporal motion </a:t>
              </a:r>
            </a:p>
            <a:p>
              <a:pPr algn="ctr"/>
              <a:r>
                <a:rPr kumimoji="1" lang="en-US" sz="1200" dirty="0" smtClean="0"/>
                <a:t>predictor list derivation</a:t>
              </a:r>
            </a:p>
          </p:txBody>
        </p:sp>
        <p:sp>
          <p:nvSpPr>
            <p:cNvPr id="23" name="TextBox 22"/>
            <p:cNvSpPr txBox="1"/>
            <p:nvPr/>
          </p:nvSpPr>
          <p:spPr>
            <a:xfrm>
              <a:off x="4929761" y="1765466"/>
              <a:ext cx="713657" cy="393890"/>
            </a:xfrm>
            <a:prstGeom prst="rect">
              <a:avLst/>
            </a:prstGeom>
            <a:noFill/>
          </p:spPr>
          <p:txBody>
            <a:bodyPr wrap="none" rtlCol="0">
              <a:spAutoFit/>
            </a:bodyPr>
            <a:lstStyle/>
            <a:p>
              <a:pPr>
                <a:lnSpc>
                  <a:spcPct val="120000"/>
                </a:lnSpc>
                <a:spcBef>
                  <a:spcPts val="300"/>
                </a:spcBef>
                <a:buClr>
                  <a:schemeClr val="accent1"/>
                </a:buClr>
              </a:pPr>
              <a:r>
                <a:rPr kumimoji="1" lang="fr-FR" dirty="0" smtClean="0"/>
                <a:t>List 1</a:t>
              </a:r>
              <a:endParaRPr kumimoji="1" lang="en-US" dirty="0"/>
            </a:p>
          </p:txBody>
        </p:sp>
        <p:sp>
          <p:nvSpPr>
            <p:cNvPr id="29" name="Right Arrow 28"/>
            <p:cNvSpPr/>
            <p:nvPr/>
          </p:nvSpPr>
          <p:spPr>
            <a:xfrm>
              <a:off x="2595563" y="3161278"/>
              <a:ext cx="2063205" cy="838850"/>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sz="1200" dirty="0" smtClean="0"/>
                <a:t>Temporal motion </a:t>
              </a:r>
            </a:p>
            <a:p>
              <a:pPr algn="ctr"/>
              <a:r>
                <a:rPr kumimoji="1" lang="en-US" sz="1200" dirty="0" smtClean="0"/>
                <a:t>predictor list derivation</a:t>
              </a:r>
            </a:p>
          </p:txBody>
        </p:sp>
        <p:sp>
          <p:nvSpPr>
            <p:cNvPr id="30" name="TextBox 29"/>
            <p:cNvSpPr txBox="1"/>
            <p:nvPr/>
          </p:nvSpPr>
          <p:spPr>
            <a:xfrm>
              <a:off x="4992667" y="3416554"/>
              <a:ext cx="713657" cy="393890"/>
            </a:xfrm>
            <a:prstGeom prst="rect">
              <a:avLst/>
            </a:prstGeom>
            <a:noFill/>
          </p:spPr>
          <p:txBody>
            <a:bodyPr wrap="none" rtlCol="0">
              <a:spAutoFit/>
            </a:bodyPr>
            <a:lstStyle/>
            <a:p>
              <a:pPr>
                <a:lnSpc>
                  <a:spcPct val="120000"/>
                </a:lnSpc>
                <a:spcBef>
                  <a:spcPts val="300"/>
                </a:spcBef>
                <a:buClr>
                  <a:schemeClr val="accent1"/>
                </a:buClr>
              </a:pPr>
              <a:r>
                <a:rPr kumimoji="1" lang="fr-FR" dirty="0" smtClean="0"/>
                <a:t>List 2</a:t>
              </a:r>
              <a:endParaRPr kumimoji="1" lang="en-US" dirty="0"/>
            </a:p>
          </p:txBody>
        </p:sp>
      </p:grpSp>
      <p:grpSp>
        <p:nvGrpSpPr>
          <p:cNvPr id="25" name="Group 24"/>
          <p:cNvGrpSpPr/>
          <p:nvPr/>
        </p:nvGrpSpPr>
        <p:grpSpPr>
          <a:xfrm>
            <a:off x="783803" y="3859211"/>
            <a:ext cx="1064566" cy="517360"/>
            <a:chOff x="1030982" y="1683937"/>
            <a:chExt cx="1064566" cy="517360"/>
          </a:xfrm>
        </p:grpSpPr>
        <p:sp>
          <p:nvSpPr>
            <p:cNvPr id="26" name="Rectangle 25"/>
            <p:cNvSpPr/>
            <p:nvPr/>
          </p:nvSpPr>
          <p:spPr>
            <a:xfrm>
              <a:off x="1030982" y="1683937"/>
              <a:ext cx="1064566" cy="51736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m</a:t>
              </a:r>
              <a:r>
                <a:rPr kumimoji="1" lang="en-US" sz="900" dirty="0" smtClean="0"/>
                <a:t>cts_00</a:t>
              </a:r>
              <a:endParaRPr kumimoji="1" lang="en-US" sz="1400" dirty="0" smtClean="0"/>
            </a:p>
          </p:txBody>
        </p:sp>
        <p:sp>
          <p:nvSpPr>
            <p:cNvPr id="27" name="Rectangle 26"/>
            <p:cNvSpPr/>
            <p:nvPr/>
          </p:nvSpPr>
          <p:spPr>
            <a:xfrm>
              <a:off x="1982640" y="1869764"/>
              <a:ext cx="111795" cy="144016"/>
            </a:xfrm>
            <a:prstGeom prst="rect">
              <a:avLst/>
            </a:prstGeom>
            <a:solidFill>
              <a:schemeClr val="bg2"/>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smtClean="0"/>
            </a:p>
          </p:txBody>
        </p:sp>
      </p:grpSp>
      <p:sp>
        <p:nvSpPr>
          <p:cNvPr id="28" name="Right Arrow 27"/>
          <p:cNvSpPr/>
          <p:nvPr/>
        </p:nvSpPr>
        <p:spPr>
          <a:xfrm>
            <a:off x="5490300" y="2056798"/>
            <a:ext cx="2063205" cy="838850"/>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Decode</a:t>
            </a:r>
            <a:r>
              <a:rPr kumimoji="1" lang="en-US" sz="1200" dirty="0" smtClean="0"/>
              <a:t> MV P</a:t>
            </a:r>
          </a:p>
        </p:txBody>
      </p:sp>
      <p:sp>
        <p:nvSpPr>
          <p:cNvPr id="31" name="Right Arrow 30"/>
          <p:cNvSpPr/>
          <p:nvPr/>
        </p:nvSpPr>
        <p:spPr>
          <a:xfrm>
            <a:off x="5652120" y="3656703"/>
            <a:ext cx="2063205" cy="838850"/>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Decode</a:t>
            </a:r>
            <a:r>
              <a:rPr kumimoji="1" lang="en-US" sz="1200" dirty="0" smtClean="0"/>
              <a:t> MV P</a:t>
            </a:r>
          </a:p>
        </p:txBody>
      </p:sp>
      <p:cxnSp>
        <p:nvCxnSpPr>
          <p:cNvPr id="32" name="Straight Arrow Connector 31"/>
          <p:cNvCxnSpPr/>
          <p:nvPr/>
        </p:nvCxnSpPr>
        <p:spPr>
          <a:xfrm flipV="1">
            <a:off x="8316416" y="3555943"/>
            <a:ext cx="360040" cy="850068"/>
          </a:xfrm>
          <a:prstGeom prst="straightConnector1">
            <a:avLst/>
          </a:prstGeom>
          <a:ln w="19050">
            <a:solidFill>
              <a:schemeClr val="tx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8136396" y="1988840"/>
            <a:ext cx="360040" cy="850068"/>
          </a:xfrm>
          <a:prstGeom prst="straightConnector1">
            <a:avLst/>
          </a:prstGeom>
          <a:ln w="19050">
            <a:solidFill>
              <a:schemeClr val="tx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8236024" y="5123076"/>
            <a:ext cx="440432" cy="1037628"/>
          </a:xfrm>
          <a:prstGeom prst="straightConnector1">
            <a:avLst/>
          </a:prstGeom>
          <a:ln w="19050">
            <a:solidFill>
              <a:schemeClr val="tx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flipH="1">
            <a:off x="8015074" y="5404782"/>
            <a:ext cx="301341" cy="288032"/>
          </a:xfrm>
          <a:prstGeom prst="rect">
            <a:avLst/>
          </a:prstGeom>
          <a:solidFill>
            <a:schemeClr val="bg1"/>
          </a:solidFill>
        </p:spPr>
        <p:txBody>
          <a:bodyPr wrap="square" rtlCol="0" anchor="ctr" anchorCtr="0">
            <a:noAutofit/>
          </a:bodyPr>
          <a:lstStyle/>
          <a:p>
            <a:pPr algn="ctr">
              <a:lnSpc>
                <a:spcPct val="120000"/>
              </a:lnSpc>
              <a:spcBef>
                <a:spcPts val="300"/>
              </a:spcBef>
              <a:buClr>
                <a:schemeClr val="accent1"/>
              </a:buClr>
            </a:pPr>
            <a:r>
              <a:rPr kumimoji="1" lang="fr-FR" sz="1400" b="1" dirty="0" smtClean="0">
                <a:solidFill>
                  <a:srgbClr val="FF0000"/>
                </a:solidFill>
              </a:rPr>
              <a:t>X</a:t>
            </a:r>
            <a:endParaRPr kumimoji="1" lang="en-US" sz="1400" b="1" dirty="0">
              <a:solidFill>
                <a:srgbClr val="FF0000"/>
              </a:solidFill>
            </a:endParaRPr>
          </a:p>
        </p:txBody>
      </p:sp>
      <p:pic>
        <p:nvPicPr>
          <p:cNvPr id="38" name="Picture 3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71790" y="3688351"/>
            <a:ext cx="164606" cy="140220"/>
          </a:xfrm>
          <a:prstGeom prst="rect">
            <a:avLst/>
          </a:prstGeom>
        </p:spPr>
      </p:pic>
      <p:pic>
        <p:nvPicPr>
          <p:cNvPr id="39" name="Picture 3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51091" y="2273654"/>
            <a:ext cx="164606" cy="140220"/>
          </a:xfrm>
          <a:prstGeom prst="rect">
            <a:avLst/>
          </a:prstGeom>
        </p:spPr>
      </p:pic>
      <p:sp>
        <p:nvSpPr>
          <p:cNvPr id="35" name="Content Placeholder 1"/>
          <p:cNvSpPr>
            <a:spLocks noGrp="1"/>
          </p:cNvSpPr>
          <p:nvPr>
            <p:ph idx="1"/>
          </p:nvPr>
        </p:nvSpPr>
        <p:spPr>
          <a:xfrm>
            <a:off x="395287" y="1268414"/>
            <a:ext cx="8353425" cy="4860000"/>
          </a:xfrm>
        </p:spPr>
        <p:txBody>
          <a:bodyPr/>
          <a:lstStyle/>
          <a:p>
            <a:r>
              <a:rPr lang="en-US" dirty="0" smtClean="0"/>
              <a:t>Decoder </a:t>
            </a:r>
            <a:r>
              <a:rPr lang="en-US" dirty="0"/>
              <a:t>derivation process </a:t>
            </a:r>
            <a:r>
              <a:rPr lang="en-US" dirty="0" smtClean="0"/>
              <a:t>depending on </a:t>
            </a:r>
            <a:r>
              <a:rPr lang="fr-FR" dirty="0" err="1" smtClean="0"/>
              <a:t>combination</a:t>
            </a:r>
            <a:r>
              <a:rPr lang="fr-FR" dirty="0" smtClean="0"/>
              <a:t> </a:t>
            </a:r>
            <a:r>
              <a:rPr lang="fr-FR" dirty="0"/>
              <a:t>of </a:t>
            </a:r>
            <a:r>
              <a:rPr lang="fr-FR" dirty="0" smtClean="0"/>
              <a:t>MCTS</a:t>
            </a:r>
            <a:endParaRPr lang="fr-FR" dirty="0"/>
          </a:p>
        </p:txBody>
      </p:sp>
      <p:sp>
        <p:nvSpPr>
          <p:cNvPr id="36" name="TextBox 35"/>
          <p:cNvSpPr txBox="1"/>
          <p:nvPr/>
        </p:nvSpPr>
        <p:spPr>
          <a:xfrm>
            <a:off x="8604448" y="6595732"/>
            <a:ext cx="471476" cy="276614"/>
          </a:xfrm>
          <a:prstGeom prst="rect">
            <a:avLst/>
          </a:prstGeom>
          <a:noFill/>
        </p:spPr>
        <p:txBody>
          <a:bodyPr wrap="square" rtlCol="0">
            <a:spAutoFit/>
          </a:bodyPr>
          <a:lstStyle/>
          <a:p>
            <a:pPr>
              <a:lnSpc>
                <a:spcPct val="120000"/>
              </a:lnSpc>
              <a:spcBef>
                <a:spcPts val="300"/>
              </a:spcBef>
              <a:buClr>
                <a:schemeClr val="accent1"/>
              </a:buClr>
            </a:pPr>
            <a:r>
              <a:rPr lang="fr-FR" sz="1100" dirty="0">
                <a:solidFill>
                  <a:schemeClr val="bg1"/>
                </a:solidFill>
              </a:rPr>
              <a:t>5</a:t>
            </a:r>
            <a:r>
              <a:rPr kumimoji="1" lang="fr-FR" sz="1100" dirty="0" smtClean="0">
                <a:solidFill>
                  <a:schemeClr val="bg1"/>
                </a:solidFill>
              </a:rPr>
              <a:t>/7</a:t>
            </a:r>
            <a:endParaRPr kumimoji="1" lang="fr-FR" sz="1100" dirty="0">
              <a:solidFill>
                <a:schemeClr val="bg1"/>
              </a:solidFill>
            </a:endParaRPr>
          </a:p>
        </p:txBody>
      </p:sp>
      <p:sp>
        <p:nvSpPr>
          <p:cNvPr id="40" name="TextBox 39"/>
          <p:cNvSpPr txBox="1"/>
          <p:nvPr/>
        </p:nvSpPr>
        <p:spPr>
          <a:xfrm>
            <a:off x="8032695" y="4429678"/>
            <a:ext cx="1003801" cy="295466"/>
          </a:xfrm>
          <a:prstGeom prst="rect">
            <a:avLst/>
          </a:prstGeom>
          <a:noFill/>
        </p:spPr>
        <p:txBody>
          <a:bodyPr wrap="none" rtlCol="0">
            <a:spAutoFit/>
          </a:bodyPr>
          <a:lstStyle/>
          <a:p>
            <a:pPr>
              <a:lnSpc>
                <a:spcPct val="120000"/>
              </a:lnSpc>
              <a:spcBef>
                <a:spcPts val="300"/>
              </a:spcBef>
              <a:buClr>
                <a:schemeClr val="accent1"/>
              </a:buClr>
            </a:pPr>
            <a:r>
              <a:rPr kumimoji="1" lang="fr-FR" sz="1100" dirty="0" smtClean="0"/>
              <a:t>MV </a:t>
            </a:r>
            <a:r>
              <a:rPr kumimoji="1" lang="fr-FR" sz="1100" dirty="0" err="1" smtClean="0"/>
              <a:t>Predictor</a:t>
            </a:r>
            <a:endParaRPr kumimoji="1" lang="en-US" sz="1100" dirty="0"/>
          </a:p>
        </p:txBody>
      </p:sp>
      <p:sp>
        <p:nvSpPr>
          <p:cNvPr id="41" name="TextBox 40"/>
          <p:cNvSpPr txBox="1"/>
          <p:nvPr/>
        </p:nvSpPr>
        <p:spPr>
          <a:xfrm>
            <a:off x="7848954" y="2807103"/>
            <a:ext cx="1003801" cy="295466"/>
          </a:xfrm>
          <a:prstGeom prst="rect">
            <a:avLst/>
          </a:prstGeom>
          <a:noFill/>
        </p:spPr>
        <p:txBody>
          <a:bodyPr wrap="none" rtlCol="0">
            <a:spAutoFit/>
          </a:bodyPr>
          <a:lstStyle/>
          <a:p>
            <a:pPr>
              <a:lnSpc>
                <a:spcPct val="120000"/>
              </a:lnSpc>
              <a:spcBef>
                <a:spcPts val="300"/>
              </a:spcBef>
              <a:buClr>
                <a:schemeClr val="accent1"/>
              </a:buClr>
            </a:pPr>
            <a:r>
              <a:rPr kumimoji="1" lang="fr-FR" sz="1100" dirty="0" smtClean="0"/>
              <a:t>MV </a:t>
            </a:r>
            <a:r>
              <a:rPr kumimoji="1" lang="fr-FR" sz="1100" dirty="0" err="1" smtClean="0"/>
              <a:t>Predictor</a:t>
            </a:r>
            <a:endParaRPr kumimoji="1" lang="en-US" sz="1100" dirty="0"/>
          </a:p>
        </p:txBody>
      </p:sp>
      <p:sp>
        <p:nvSpPr>
          <p:cNvPr id="42" name="TextBox 41"/>
          <p:cNvSpPr txBox="1"/>
          <p:nvPr/>
        </p:nvSpPr>
        <p:spPr>
          <a:xfrm>
            <a:off x="8015074" y="6160132"/>
            <a:ext cx="1003801" cy="295466"/>
          </a:xfrm>
          <a:prstGeom prst="rect">
            <a:avLst/>
          </a:prstGeom>
          <a:noFill/>
        </p:spPr>
        <p:txBody>
          <a:bodyPr wrap="none" rtlCol="0">
            <a:spAutoFit/>
          </a:bodyPr>
          <a:lstStyle/>
          <a:p>
            <a:pPr>
              <a:lnSpc>
                <a:spcPct val="120000"/>
              </a:lnSpc>
              <a:spcBef>
                <a:spcPts val="300"/>
              </a:spcBef>
              <a:buClr>
                <a:schemeClr val="accent1"/>
              </a:buClr>
            </a:pPr>
            <a:r>
              <a:rPr kumimoji="1" lang="fr-FR" sz="1100" dirty="0" smtClean="0"/>
              <a:t>MV </a:t>
            </a:r>
            <a:r>
              <a:rPr kumimoji="1" lang="fr-FR" sz="1100" dirty="0" err="1" smtClean="0"/>
              <a:t>Predictor</a:t>
            </a:r>
            <a:endParaRPr kumimoji="1" lang="en-US" sz="1100" dirty="0"/>
          </a:p>
        </p:txBody>
      </p:sp>
    </p:spTree>
    <p:extLst>
      <p:ext uri="{BB962C8B-B14F-4D97-AF65-F5344CB8AC3E}">
        <p14:creationId xmlns:p14="http://schemas.microsoft.com/office/powerpoint/2010/main" val="2908957507"/>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fr-FR" dirty="0" smtClean="0"/>
              <a:t>MCTS and slice encapsulation</a:t>
            </a:r>
          </a:p>
          <a:p>
            <a:pPr lvl="1"/>
            <a:r>
              <a:rPr lang="en-US" dirty="0" smtClean="0"/>
              <a:t>MCTS is independently accessible if all </a:t>
            </a:r>
            <a:r>
              <a:rPr lang="en-US" dirty="0"/>
              <a:t>the coding tree units of the tile set </a:t>
            </a:r>
            <a:r>
              <a:rPr lang="en-US" dirty="0" smtClean="0"/>
              <a:t>are </a:t>
            </a:r>
            <a:r>
              <a:rPr lang="en-US" dirty="0"/>
              <a:t>contained in one or more </a:t>
            </a:r>
            <a:r>
              <a:rPr lang="en-US" dirty="0" smtClean="0"/>
              <a:t>slice AND this </a:t>
            </a:r>
            <a:r>
              <a:rPr lang="en-US" dirty="0"/>
              <a:t>one or more slice contains only coding tree units of </a:t>
            </a:r>
            <a:r>
              <a:rPr lang="en-US" dirty="0" smtClean="0"/>
              <a:t>this </a:t>
            </a:r>
            <a:r>
              <a:rPr lang="en-US" dirty="0"/>
              <a:t>tile </a:t>
            </a:r>
            <a:r>
              <a:rPr lang="en-US" dirty="0" smtClean="0"/>
              <a:t>set</a:t>
            </a:r>
          </a:p>
          <a:p>
            <a:pPr lvl="1"/>
            <a:r>
              <a:rPr lang="en-US" dirty="0" smtClean="0"/>
              <a:t> We may also signal when one or more slice may include coding unit of tile that do not pertain to the tile set</a:t>
            </a:r>
            <a:endParaRPr lang="en-US" dirty="0"/>
          </a:p>
          <a:p>
            <a:pPr lvl="1"/>
            <a:r>
              <a:rPr lang="en-US" dirty="0" smtClean="0"/>
              <a:t>Thus </a:t>
            </a:r>
            <a:r>
              <a:rPr lang="en-US" dirty="0"/>
              <a:t>the tile set extraction process </a:t>
            </a:r>
            <a:r>
              <a:rPr lang="en-US" dirty="0" smtClean="0"/>
              <a:t>would be informed to remove </a:t>
            </a:r>
            <a:r>
              <a:rPr lang="en-US" dirty="0"/>
              <a:t>bytes corresponding to coding tree </a:t>
            </a:r>
            <a:r>
              <a:rPr lang="en-US" dirty="0" smtClean="0"/>
              <a:t>units not belonging </a:t>
            </a:r>
            <a:r>
              <a:rPr lang="en-US" dirty="0"/>
              <a:t>to </a:t>
            </a:r>
            <a:r>
              <a:rPr lang="en-US" dirty="0" smtClean="0"/>
              <a:t>this tile set</a:t>
            </a:r>
            <a:endParaRPr lang="fr-FR" dirty="0" smtClean="0"/>
          </a:p>
          <a:p>
            <a:r>
              <a:rPr lang="fr-FR" dirty="0" smtClean="0"/>
              <a:t>Loop </a:t>
            </a:r>
            <a:r>
              <a:rPr lang="fr-FR" dirty="0" err="1" smtClean="0"/>
              <a:t>filter</a:t>
            </a:r>
            <a:r>
              <a:rPr lang="fr-FR" dirty="0" smtClean="0"/>
              <a:t> </a:t>
            </a:r>
            <a:r>
              <a:rPr lang="fr-FR" dirty="0" err="1" smtClean="0"/>
              <a:t>across</a:t>
            </a:r>
            <a:r>
              <a:rPr lang="fr-FR" dirty="0" smtClean="0"/>
              <a:t> MCTS</a:t>
            </a:r>
          </a:p>
          <a:p>
            <a:pPr lvl="1" hangingPunct="0"/>
            <a:r>
              <a:rPr lang="en-US" dirty="0" smtClean="0"/>
              <a:t>We may signal to the tile set extraction process when inter-prediction may use or not sample from the margin modified by loop filters around </a:t>
            </a:r>
            <a:r>
              <a:rPr lang="en-US" dirty="0"/>
              <a:t>the tile </a:t>
            </a:r>
            <a:r>
              <a:rPr lang="en-US" dirty="0" smtClean="0"/>
              <a:t>boundaries</a:t>
            </a:r>
            <a:endParaRPr lang="fr-FR" sz="2400" dirty="0"/>
          </a:p>
          <a:p>
            <a:pPr lvl="1" hangingPunct="0"/>
            <a:r>
              <a:rPr lang="en-US" dirty="0" smtClean="0"/>
              <a:t>If samples from this margin are used for inter-prediction, the tile </a:t>
            </a:r>
            <a:r>
              <a:rPr lang="en-US" dirty="0"/>
              <a:t>set extraction process shall not use a tile setup for which the tile set </a:t>
            </a:r>
            <a:r>
              <a:rPr lang="en-US" dirty="0" smtClean="0"/>
              <a:t>is </a:t>
            </a:r>
            <a:r>
              <a:rPr lang="en-US" dirty="0"/>
              <a:t>decoded with other tile </a:t>
            </a:r>
            <a:r>
              <a:rPr lang="en-US" dirty="0" smtClean="0"/>
              <a:t>sets </a:t>
            </a:r>
            <a:r>
              <a:rPr lang="en-US" dirty="0"/>
              <a:t>different from the tile </a:t>
            </a:r>
            <a:r>
              <a:rPr lang="en-US" dirty="0" smtClean="0"/>
              <a:t>sets </a:t>
            </a:r>
            <a:r>
              <a:rPr lang="en-US" dirty="0"/>
              <a:t>at </a:t>
            </a:r>
            <a:r>
              <a:rPr lang="en-US" dirty="0" smtClean="0"/>
              <a:t>encoding</a:t>
            </a:r>
            <a:endParaRPr lang="fr-FR" sz="2400" dirty="0"/>
          </a:p>
          <a:p>
            <a:pPr lvl="1"/>
            <a:endParaRPr lang="fr-FR" dirty="0" smtClean="0"/>
          </a:p>
          <a:p>
            <a:endParaRPr lang="fr-FR" dirty="0"/>
          </a:p>
        </p:txBody>
      </p:sp>
      <p:sp>
        <p:nvSpPr>
          <p:cNvPr id="3" name="Title 2"/>
          <p:cNvSpPr>
            <a:spLocks noGrp="1"/>
          </p:cNvSpPr>
          <p:nvPr>
            <p:ph type="title"/>
          </p:nvPr>
        </p:nvSpPr>
        <p:spPr/>
        <p:txBody>
          <a:bodyPr>
            <a:normAutofit fontScale="90000"/>
          </a:bodyPr>
          <a:lstStyle/>
          <a:p>
            <a:r>
              <a:rPr lang="fr-FR" sz="2900" dirty="0" err="1" smtClean="0"/>
              <a:t>Other</a:t>
            </a:r>
            <a:r>
              <a:rPr lang="fr-FR" sz="2900" dirty="0" smtClean="0"/>
              <a:t> encoder </a:t>
            </a:r>
            <a:r>
              <a:rPr lang="fr-FR" sz="2900" dirty="0" err="1" smtClean="0"/>
              <a:t>choices</a:t>
            </a:r>
            <a:r>
              <a:rPr lang="fr-FR" sz="2900" dirty="0" smtClean="0"/>
              <a:t> </a:t>
            </a:r>
            <a:r>
              <a:rPr lang="fr-FR" sz="2900" dirty="0" err="1" smtClean="0"/>
              <a:t>that</a:t>
            </a:r>
            <a:r>
              <a:rPr lang="fr-FR" sz="2900" dirty="0" smtClean="0"/>
              <a:t> </a:t>
            </a:r>
            <a:r>
              <a:rPr lang="fr-FR" sz="2900" dirty="0" err="1" smtClean="0"/>
              <a:t>could</a:t>
            </a:r>
            <a:r>
              <a:rPr lang="fr-FR" sz="2900" dirty="0" smtClean="0"/>
              <a:t> </a:t>
            </a:r>
            <a:r>
              <a:rPr lang="fr-FR" sz="2900" dirty="0" err="1" smtClean="0"/>
              <a:t>be</a:t>
            </a:r>
            <a:r>
              <a:rPr lang="fr-FR" sz="2900" dirty="0" smtClean="0"/>
              <a:t> </a:t>
            </a:r>
            <a:r>
              <a:rPr lang="fr-FR" sz="2900" dirty="0" err="1" smtClean="0"/>
              <a:t>signaled</a:t>
            </a:r>
            <a:endParaRPr lang="fr-FR" sz="2900" dirty="0"/>
          </a:p>
        </p:txBody>
      </p:sp>
      <p:sp>
        <p:nvSpPr>
          <p:cNvPr id="4" name="TextBox 3"/>
          <p:cNvSpPr txBox="1"/>
          <p:nvPr/>
        </p:nvSpPr>
        <p:spPr>
          <a:xfrm>
            <a:off x="8604448" y="6595732"/>
            <a:ext cx="471476" cy="276614"/>
          </a:xfrm>
          <a:prstGeom prst="rect">
            <a:avLst/>
          </a:prstGeom>
          <a:noFill/>
        </p:spPr>
        <p:txBody>
          <a:bodyPr wrap="square" rtlCol="0">
            <a:spAutoFit/>
          </a:bodyPr>
          <a:lstStyle/>
          <a:p>
            <a:pPr>
              <a:lnSpc>
                <a:spcPct val="120000"/>
              </a:lnSpc>
              <a:spcBef>
                <a:spcPts val="300"/>
              </a:spcBef>
              <a:buClr>
                <a:schemeClr val="accent1"/>
              </a:buClr>
            </a:pPr>
            <a:r>
              <a:rPr lang="fr-FR" sz="1100" dirty="0">
                <a:solidFill>
                  <a:schemeClr val="bg1"/>
                </a:solidFill>
              </a:rPr>
              <a:t>6</a:t>
            </a:r>
            <a:r>
              <a:rPr kumimoji="1" lang="fr-FR" sz="1100" dirty="0" smtClean="0">
                <a:solidFill>
                  <a:schemeClr val="bg1"/>
                </a:solidFill>
              </a:rPr>
              <a:t>/7</a:t>
            </a:r>
            <a:endParaRPr kumimoji="1" lang="fr-FR" sz="1100" dirty="0">
              <a:solidFill>
                <a:schemeClr val="bg1"/>
              </a:solidFill>
            </a:endParaRPr>
          </a:p>
        </p:txBody>
      </p:sp>
    </p:spTree>
    <p:extLst>
      <p:ext uri="{BB962C8B-B14F-4D97-AF65-F5344CB8AC3E}">
        <p14:creationId xmlns:p14="http://schemas.microsoft.com/office/powerpoint/2010/main" val="2074323923"/>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Content Placeholder 19"/>
          <p:cNvSpPr>
            <a:spLocks noGrp="1"/>
          </p:cNvSpPr>
          <p:nvPr>
            <p:ph idx="1"/>
          </p:nvPr>
        </p:nvSpPr>
        <p:spPr>
          <a:xfrm>
            <a:off x="395287" y="1268414"/>
            <a:ext cx="8497193" cy="2448618"/>
          </a:xfrm>
        </p:spPr>
        <p:txBody>
          <a:bodyPr>
            <a:normAutofit lnSpcReduction="10000"/>
          </a:bodyPr>
          <a:lstStyle/>
          <a:p>
            <a:r>
              <a:rPr lang="en-US" dirty="0" smtClean="0"/>
              <a:t>New SEI message</a:t>
            </a:r>
          </a:p>
          <a:p>
            <a:pPr lvl="1"/>
            <a:r>
              <a:rPr lang="en-CA" dirty="0" smtClean="0"/>
              <a:t>To </a:t>
            </a:r>
            <a:r>
              <a:rPr lang="en-CA" dirty="0"/>
              <a:t>signal more information on the encoding </a:t>
            </a:r>
            <a:r>
              <a:rPr lang="en-CA" dirty="0" smtClean="0"/>
              <a:t>context of</a:t>
            </a:r>
            <a:r>
              <a:rPr lang="en-US" dirty="0" smtClean="0"/>
              <a:t> MCTS</a:t>
            </a:r>
            <a:r>
              <a:rPr lang="en-CA" dirty="0" smtClean="0"/>
              <a:t> </a:t>
            </a:r>
          </a:p>
          <a:p>
            <a:pPr lvl="2"/>
            <a:r>
              <a:rPr lang="en-US" dirty="0"/>
              <a:t>specifies </a:t>
            </a:r>
            <a:r>
              <a:rPr lang="en-US" dirty="0" smtClean="0"/>
              <a:t>inter prediction constraints and slice encapsulation</a:t>
            </a:r>
            <a:endParaRPr lang="en-CA" dirty="0" smtClean="0"/>
          </a:p>
          <a:p>
            <a:r>
              <a:rPr lang="en-CA" dirty="0" smtClean="0"/>
              <a:t>Advantages</a:t>
            </a:r>
          </a:p>
          <a:p>
            <a:pPr lvl="1"/>
            <a:r>
              <a:rPr lang="en-CA" dirty="0" smtClean="0"/>
              <a:t>decoder </a:t>
            </a:r>
            <a:r>
              <a:rPr lang="en-CA" dirty="0"/>
              <a:t>and application using a tile set </a:t>
            </a:r>
            <a:r>
              <a:rPr lang="en-CA" dirty="0" smtClean="0"/>
              <a:t>are </a:t>
            </a:r>
            <a:r>
              <a:rPr lang="en-CA" dirty="0"/>
              <a:t>informed on encoder </a:t>
            </a:r>
            <a:r>
              <a:rPr lang="en-CA" dirty="0" smtClean="0"/>
              <a:t>choices</a:t>
            </a:r>
          </a:p>
          <a:p>
            <a:pPr lvl="1"/>
            <a:r>
              <a:rPr lang="en-CA" dirty="0"/>
              <a:t>decoder and </a:t>
            </a:r>
            <a:r>
              <a:rPr lang="en-CA" dirty="0" smtClean="0"/>
              <a:t>application can deduce which scenarios of use are possible with a given tile set  </a:t>
            </a:r>
            <a:endParaRPr lang="en-US" dirty="0" smtClean="0"/>
          </a:p>
        </p:txBody>
      </p:sp>
      <p:sp>
        <p:nvSpPr>
          <p:cNvPr id="18" name="Title 17"/>
          <p:cNvSpPr>
            <a:spLocks noGrp="1"/>
          </p:cNvSpPr>
          <p:nvPr>
            <p:ph type="title"/>
          </p:nvPr>
        </p:nvSpPr>
        <p:spPr>
          <a:xfrm>
            <a:off x="395288" y="260648"/>
            <a:ext cx="7921128" cy="561600"/>
          </a:xfrm>
        </p:spPr>
        <p:txBody>
          <a:bodyPr>
            <a:normAutofit/>
          </a:bodyPr>
          <a:lstStyle/>
          <a:p>
            <a:r>
              <a:rPr lang="en-US" dirty="0" smtClean="0"/>
              <a:t>Proposal</a:t>
            </a:r>
            <a:r>
              <a:rPr lang="en-US" dirty="0"/>
              <a:t>: </a:t>
            </a:r>
            <a:r>
              <a:rPr lang="en-US" dirty="0" err="1"/>
              <a:t>mcts_context_info</a:t>
            </a:r>
            <a:r>
              <a:rPr lang="en-US" dirty="0"/>
              <a:t> </a:t>
            </a:r>
            <a:r>
              <a:rPr lang="en-US" dirty="0" smtClean="0"/>
              <a:t>SEI message</a:t>
            </a:r>
            <a:endParaRPr lang="en-US" dirty="0"/>
          </a:p>
        </p:txBody>
      </p:sp>
      <p:sp>
        <p:nvSpPr>
          <p:cNvPr id="5" name="TextBox 4"/>
          <p:cNvSpPr txBox="1"/>
          <p:nvPr/>
        </p:nvSpPr>
        <p:spPr>
          <a:xfrm>
            <a:off x="8604448" y="6595732"/>
            <a:ext cx="471476" cy="276614"/>
          </a:xfrm>
          <a:prstGeom prst="rect">
            <a:avLst/>
          </a:prstGeom>
          <a:noFill/>
        </p:spPr>
        <p:txBody>
          <a:bodyPr wrap="square" rtlCol="0">
            <a:spAutoFit/>
          </a:bodyPr>
          <a:lstStyle/>
          <a:p>
            <a:pPr>
              <a:lnSpc>
                <a:spcPct val="120000"/>
              </a:lnSpc>
              <a:spcBef>
                <a:spcPts val="300"/>
              </a:spcBef>
              <a:buClr>
                <a:schemeClr val="accent1"/>
              </a:buClr>
            </a:pPr>
            <a:r>
              <a:rPr lang="fr-FR" sz="1100" dirty="0" smtClean="0">
                <a:solidFill>
                  <a:schemeClr val="bg1"/>
                </a:solidFill>
              </a:rPr>
              <a:t>7</a:t>
            </a:r>
            <a:r>
              <a:rPr kumimoji="1" lang="fr-FR" sz="1100" dirty="0" smtClean="0">
                <a:solidFill>
                  <a:schemeClr val="bg1"/>
                </a:solidFill>
              </a:rPr>
              <a:t>/7</a:t>
            </a:r>
            <a:endParaRPr kumimoji="1" lang="fr-FR" sz="1100" dirty="0">
              <a:solidFill>
                <a:schemeClr val="bg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2024400037"/>
              </p:ext>
            </p:extLst>
          </p:nvPr>
        </p:nvGraphicFramePr>
        <p:xfrm>
          <a:off x="827584" y="3905897"/>
          <a:ext cx="7200800" cy="2403423"/>
        </p:xfrm>
        <a:graphic>
          <a:graphicData uri="http://schemas.openxmlformats.org/drawingml/2006/table">
            <a:tbl>
              <a:tblPr>
                <a:tableStyleId>{5C22544A-7EE6-4342-B048-85BDC9FD1C3A}</a:tableStyleId>
              </a:tblPr>
              <a:tblGrid>
                <a:gridCol w="5760640">
                  <a:extLst>
                    <a:ext uri="{9D8B030D-6E8A-4147-A177-3AD203B41FA5}">
                      <a16:colId xmlns:a16="http://schemas.microsoft.com/office/drawing/2014/main" val="1254479262"/>
                    </a:ext>
                  </a:extLst>
                </a:gridCol>
                <a:gridCol w="1440160">
                  <a:extLst>
                    <a:ext uri="{9D8B030D-6E8A-4147-A177-3AD203B41FA5}">
                      <a16:colId xmlns:a16="http://schemas.microsoft.com/office/drawing/2014/main" val="1498728478"/>
                    </a:ext>
                  </a:extLst>
                </a:gridCol>
              </a:tblGrid>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err="1">
                          <a:effectLst/>
                        </a:rPr>
                        <a:t>mcts_context_info</a:t>
                      </a:r>
                      <a:r>
                        <a:rPr lang="en-US" sz="1400" dirty="0">
                          <a:effectLst/>
                        </a:rPr>
                        <a:t>( </a:t>
                      </a:r>
                      <a:r>
                        <a:rPr lang="en-US" sz="1400" dirty="0" err="1">
                          <a:effectLst/>
                        </a:rPr>
                        <a:t>payloadSize</a:t>
                      </a:r>
                      <a:r>
                        <a:rPr lang="en-US" sz="1400" dirty="0">
                          <a:effectLst/>
                        </a:rPr>
                        <a:t> )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b="1" dirty="0">
                          <a:effectLst/>
                        </a:rPr>
                        <a:t>Descriptor</a:t>
                      </a:r>
                      <a:endParaRPr lang="fr-FR" sz="1800" b="1"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444301133"/>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a:effectLst/>
                        </a:rPr>
                        <a:t>num_mcts_context_in_minus1</a:t>
                      </a:r>
                      <a:endParaRPr lang="fr-FR" sz="1800" b="1"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ue(v)</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28578025"/>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for( </a:t>
                      </a:r>
                      <a:r>
                        <a:rPr lang="en-US" sz="1400" dirty="0" err="1">
                          <a:effectLst/>
                        </a:rPr>
                        <a:t>i</a:t>
                      </a:r>
                      <a:r>
                        <a:rPr lang="en-US" sz="1400" dirty="0">
                          <a:effectLst/>
                        </a:rPr>
                        <a:t> = 0; </a:t>
                      </a:r>
                      <a:r>
                        <a:rPr lang="en-US" sz="1400" dirty="0" err="1">
                          <a:effectLst/>
                        </a:rPr>
                        <a:t>i</a:t>
                      </a:r>
                      <a:r>
                        <a:rPr lang="en-US" sz="1400" dirty="0">
                          <a:effectLst/>
                        </a:rPr>
                        <a:t>  &lt;=  num_mcts_context_minus1; </a:t>
                      </a:r>
                      <a:r>
                        <a:rPr lang="en-US" sz="1400" dirty="0" err="1">
                          <a:effectLst/>
                        </a:rPr>
                        <a:t>i</a:t>
                      </a:r>
                      <a:r>
                        <a:rPr lang="en-US" sz="1400" dirty="0">
                          <a:effectLst/>
                        </a:rPr>
                        <a:t>++ )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 </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729895543"/>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err="1">
                          <a:effectLst/>
                        </a:rPr>
                        <a:t>mcts_context_id</a:t>
                      </a:r>
                      <a:r>
                        <a:rPr lang="en-US" sz="1400" dirty="0">
                          <a:effectLst/>
                        </a:rPr>
                        <a:t>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ue ( v )</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833421208"/>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err="1">
                          <a:effectLst/>
                        </a:rPr>
                        <a:t>mcts_slice_encapsulated_flag</a:t>
                      </a:r>
                      <a:r>
                        <a:rPr lang="en-US" sz="1400" dirty="0">
                          <a:effectLst/>
                        </a:rPr>
                        <a:t> [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u(1)</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753982704"/>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err="1">
                          <a:effectLst/>
                        </a:rPr>
                        <a:t>mcts_motion_vectors_over_pic_boundaries</a:t>
                      </a:r>
                      <a:r>
                        <a:rPr lang="en-US" sz="1400" dirty="0">
                          <a:effectLst/>
                        </a:rPr>
                        <a:t> [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u(1)</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67810314"/>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if ( </a:t>
                      </a:r>
                      <a:r>
                        <a:rPr lang="en-US" sz="1400" dirty="0" err="1">
                          <a:effectLst/>
                        </a:rPr>
                        <a:t>loop_filter_across_tiles_enabled_flag</a:t>
                      </a:r>
                      <a:r>
                        <a:rPr lang="en-US" sz="1400" dirty="0">
                          <a:effectLst/>
                        </a:rPr>
                        <a:t> )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 </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42451647"/>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dirty="0" smtClean="0">
                          <a:effectLst/>
                        </a:rPr>
                        <a:t>        </a:t>
                      </a:r>
                      <a:r>
                        <a:rPr lang="en-US" sz="1400" b="1" dirty="0" err="1" smtClean="0">
                          <a:effectLst/>
                        </a:rPr>
                        <a:t>mcts_exclude_loop_filter_margin</a:t>
                      </a:r>
                      <a:r>
                        <a:rPr lang="en-US" sz="1400" dirty="0">
                          <a:effectLst/>
                        </a:rPr>
                        <a:t>[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u (1)</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93685920"/>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a:effectLst/>
                        </a:rPr>
                        <a:t> </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508206109"/>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r>
                        <a:rPr lang="en-US" sz="1400" b="1" dirty="0" err="1">
                          <a:effectLst/>
                        </a:rPr>
                        <a:t>mcts_temporal_motion_vector_predictor_flag</a:t>
                      </a:r>
                      <a:r>
                        <a:rPr lang="en-US" sz="1400" dirty="0">
                          <a:effectLst/>
                        </a:rPr>
                        <a:t> [ </a:t>
                      </a:r>
                      <a:r>
                        <a:rPr lang="en-US" sz="1400" dirty="0" err="1">
                          <a:effectLst/>
                        </a:rPr>
                        <a:t>i</a:t>
                      </a: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dirty="0">
                          <a:effectLst/>
                        </a:rPr>
                        <a:t>u(1)</a:t>
                      </a:r>
                      <a:endParaRPr lang="fr-FR"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654810587"/>
                  </a:ext>
                </a:extLst>
              </a:tr>
              <a:tr h="218493">
                <a:tc>
                  <a:txBody>
                    <a:bodyPr/>
                    <a:lstStyle/>
                    <a:p>
                      <a:pPr algn="l"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100"/>
                        </a:spcBef>
                        <a:spcAft>
                          <a:spcPts val="200"/>
                        </a:spcAft>
                        <a:tabLst>
                          <a:tab pos="228600" algn="l"/>
                          <a:tab pos="457200" algn="l"/>
                          <a:tab pos="685800" algn="l"/>
                          <a:tab pos="914400" algn="l"/>
                        </a:tabLst>
                      </a:pPr>
                      <a:r>
                        <a:rPr lang="en-US" sz="1400" dirty="0">
                          <a:effectLst/>
                        </a:rPr>
                        <a:t> </a:t>
                      </a:r>
                      <a:endParaRPr lang="fr-FR"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441615720"/>
                  </a:ext>
                </a:extLst>
              </a:tr>
            </a:tbl>
          </a:graphicData>
        </a:graphic>
      </p:graphicFrame>
    </p:spTree>
    <p:extLst>
      <p:ext uri="{BB962C8B-B14F-4D97-AF65-F5344CB8AC3E}">
        <p14:creationId xmlns:p14="http://schemas.microsoft.com/office/powerpoint/2010/main" val="1825083760"/>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mtClean="0"/>
              <a:t>Thank you for your attention.</a:t>
            </a:r>
            <a:endParaRPr lang="ja-JP" altLang="en-US" dirty="0"/>
          </a:p>
        </p:txBody>
      </p:sp>
    </p:spTree>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160414-PhaseV-01">
  <a:themeElements>
    <a:clrScheme name="CDP-Vivid">
      <a:dk1>
        <a:srgbClr val="101010"/>
      </a:dk1>
      <a:lt1>
        <a:sysClr val="window" lastClr="FFFFFF"/>
      </a:lt1>
      <a:dk2>
        <a:srgbClr val="CC0000"/>
      </a:dk2>
      <a:lt2>
        <a:srgbClr val="A5A5A5"/>
      </a:lt2>
      <a:accent1>
        <a:srgbClr val="D07100"/>
      </a:accent1>
      <a:accent2>
        <a:srgbClr val="5FA224"/>
      </a:accent2>
      <a:accent3>
        <a:srgbClr val="006BAE"/>
      </a:accent3>
      <a:accent4>
        <a:srgbClr val="DDC300"/>
      </a:accent4>
      <a:accent5>
        <a:srgbClr val="B40078"/>
      </a:accent5>
      <a:accent6>
        <a:srgbClr val="008B93"/>
      </a:accent6>
      <a:hlink>
        <a:srgbClr val="0E51BE"/>
      </a:hlink>
      <a:folHlink>
        <a:srgbClr val="6D29B1"/>
      </a:folHlink>
    </a:clrScheme>
    <a:fontScheme name="CDP-font">
      <a:majorFont>
        <a:latin typeface="Segoe UI Semibold"/>
        <a:ea typeface="Meiryo UI"/>
        <a:cs typeface=""/>
      </a:majorFont>
      <a:minorFont>
        <a:latin typeface="Segoe UI"/>
        <a:ea typeface="Meiryo UI"/>
        <a:cs typeface=""/>
      </a:minorFont>
    </a:fontScheme>
    <a:fmtScheme name="アース">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a:noFill/>
        </a:ln>
      </a:spPr>
      <a:bodyPr rtlCol="0" anchor="ctr"/>
      <a:lstStyle>
        <a:defPPr algn="ctr">
          <a:defRPr kumimoji="1"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2"/>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120000"/>
          </a:lnSpc>
          <a:spcBef>
            <a:spcPts val="300"/>
          </a:spcBef>
          <a:buClr>
            <a:schemeClr val="accent1"/>
          </a:buClr>
          <a:defRPr kumimoji="1" dirty="0"/>
        </a:defPPr>
      </a:lstStyle>
    </a:txDef>
  </a:objectDefaults>
  <a:extraClrSchemeLst/>
  <a:extLst>
    <a:ext uri="{05A4C25C-085E-4340-85A3-A5531E510DB2}">
      <thm15:themeFamily xmlns:thm15="http://schemas.microsoft.com/office/thememl/2012/main" name="CRF PowerPoint Template v6.0.potx" id="{DBF09B54-6C95-43F0-88D6-DD6B81B9CE1C}" vid="{6C62B87D-E073-47C9-BF3D-4AC14566EDF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CRF PowerPoint Template v6.0</Template>
  <TotalTime>1428</TotalTime>
  <Words>1350</Words>
  <Application>Microsoft Office PowerPoint</Application>
  <PresentationFormat>On-screen Show (4:3)</PresentationFormat>
  <Paragraphs>349</Paragraphs>
  <Slides>16</Slides>
  <Notes>1</Notes>
  <HiddenSlides>1</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16</vt:i4>
      </vt:variant>
    </vt:vector>
  </HeadingPairs>
  <TitlesOfParts>
    <vt:vector size="26" baseType="lpstr">
      <vt:lpstr>Malgun Gothic</vt:lpstr>
      <vt:lpstr>ＭＳ Ｐゴシック</vt:lpstr>
      <vt:lpstr>Arial</vt:lpstr>
      <vt:lpstr>Calibri</vt:lpstr>
      <vt:lpstr>Meiryo UI</vt:lpstr>
      <vt:lpstr>Segoe UI</vt:lpstr>
      <vt:lpstr>Segoe UI Semibold</vt:lpstr>
      <vt:lpstr>Times New Roman</vt:lpstr>
      <vt:lpstr>Wingdings</vt:lpstr>
      <vt:lpstr>160414-PhaseV-01</vt:lpstr>
      <vt:lpstr>AHG7: MCTS Context information SEI Message</vt:lpstr>
      <vt:lpstr>Problem statement</vt:lpstr>
      <vt:lpstr>Example of scenarios</vt:lpstr>
      <vt:lpstr>Issue with motion prediction from border extension </vt:lpstr>
      <vt:lpstr>Issue with temporal motion predictors (1/2)</vt:lpstr>
      <vt:lpstr>Issue with temporal motion predictors (2/2)</vt:lpstr>
      <vt:lpstr>Other encoder choices that could be signaled</vt:lpstr>
      <vt:lpstr>Proposal: mcts_context_info SEI message</vt:lpstr>
      <vt:lpstr>Thank you for your attention.</vt:lpstr>
      <vt:lpstr>Backup slides</vt:lpstr>
      <vt:lpstr>Detailed syntax</vt:lpstr>
      <vt:lpstr>Detailed syntax</vt:lpstr>
      <vt:lpstr>Detailed syntax</vt:lpstr>
      <vt:lpstr>Detailed syntax</vt:lpstr>
      <vt:lpstr>Detailed syntax</vt:lpstr>
      <vt:lpstr>Detailed syntax</vt:lpstr>
    </vt:vector>
  </TitlesOfParts>
  <Company>Canon Research Centre France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TAQUET Jonathan</dc:creator>
  <cp:lastModifiedBy>MAZE Frederic</cp:lastModifiedBy>
  <cp:revision>82</cp:revision>
  <dcterms:created xsi:type="dcterms:W3CDTF">2017-03-27T15:06:33Z</dcterms:created>
  <dcterms:modified xsi:type="dcterms:W3CDTF">2017-03-31T06:36:26Z</dcterms:modified>
</cp:coreProperties>
</file>